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1120" r:id="rId3"/>
    <p:sldId id="780" r:id="rId4"/>
    <p:sldId id="1259" r:id="rId5"/>
    <p:sldId id="1257" r:id="rId6"/>
    <p:sldId id="1217" r:id="rId7"/>
    <p:sldId id="1218" r:id="rId8"/>
    <p:sldId id="1219" r:id="rId9"/>
    <p:sldId id="1220" r:id="rId10"/>
    <p:sldId id="1221" r:id="rId11"/>
    <p:sldId id="1225" r:id="rId12"/>
    <p:sldId id="1223" r:id="rId13"/>
    <p:sldId id="1226" r:id="rId14"/>
    <p:sldId id="1227" r:id="rId15"/>
    <p:sldId id="1258" r:id="rId16"/>
    <p:sldId id="1228" r:id="rId17"/>
    <p:sldId id="1230" r:id="rId18"/>
    <p:sldId id="1231" r:id="rId19"/>
    <p:sldId id="1260" r:id="rId20"/>
    <p:sldId id="1233" r:id="rId21"/>
    <p:sldId id="1235" r:id="rId22"/>
    <p:sldId id="1234" r:id="rId23"/>
    <p:sldId id="1261" r:id="rId24"/>
    <p:sldId id="1236" r:id="rId25"/>
    <p:sldId id="1237" r:id="rId26"/>
    <p:sldId id="1238" r:id="rId27"/>
    <p:sldId id="1239" r:id="rId28"/>
    <p:sldId id="1262" r:id="rId29"/>
    <p:sldId id="1263" r:id="rId30"/>
    <p:sldId id="1265" r:id="rId31"/>
    <p:sldId id="1266" r:id="rId32"/>
    <p:sldId id="1293" r:id="rId33"/>
    <p:sldId id="1301" r:id="rId34"/>
    <p:sldId id="1294" r:id="rId35"/>
    <p:sldId id="1295" r:id="rId36"/>
    <p:sldId id="1296" r:id="rId37"/>
    <p:sldId id="1297" r:id="rId38"/>
    <p:sldId id="1298" r:id="rId39"/>
    <p:sldId id="1299" r:id="rId40"/>
    <p:sldId id="1300" r:id="rId41"/>
    <p:sldId id="99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Introduction to Query Optimization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Join Operation (Cont’d)</a:t>
          </a:r>
          <a:endParaRPr lang="en-US" sz="2800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Set Operations</a:t>
          </a:r>
          <a:endParaRPr lang="en-US" sz="28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Aggregate Operations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B71C5DCE-5337-463B-9C66-6306F4989CE6}" type="presOf" srcId="{28B79A80-DFE9-4DA9-B338-5A3F20975ABB}" destId="{58C1AF61-83DA-4C1D-AB86-12CF6B57BCC5}" srcOrd="0" destOrd="0" presId="urn:microsoft.com/office/officeart/2008/layout/VerticalCurvedList"/>
    <dgm:cxn modelId="{7015C458-B2DC-49EC-B6A8-1B287078D137}" type="presOf" srcId="{B490C752-C9CA-4075-9727-BE4AA742E7F5}" destId="{7BD67296-9B9C-4E5A-8D96-0527826AE180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7268C04-6331-4278-9976-3900FD87F817}" type="presOf" srcId="{C4797427-72CE-41EC-9F4E-A308E1F1C0A5}" destId="{599AE00A-E511-4896-AA74-F6E900B41983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29611C68-89C0-4A24-887B-46C52503CD0E}" type="presOf" srcId="{594BF85D-E9BC-439A-80D6-0EB4896FAE66}" destId="{B29A9E0A-040D-4327-A720-2D4283647F1F}" srcOrd="0" destOrd="0" presId="urn:microsoft.com/office/officeart/2008/layout/VerticalCurvedList"/>
    <dgm:cxn modelId="{7A0CD503-11BF-4D8C-BB43-2DF6BA8BF466}" type="presOf" srcId="{6746164B-1731-47FB-B64F-C58BACAB2281}" destId="{C56633DC-E658-46D8-BE63-7CB1CCD3C8DC}" srcOrd="0" destOrd="0" presId="urn:microsoft.com/office/officeart/2008/layout/VerticalCurvedList"/>
    <dgm:cxn modelId="{9D469BC6-E1CD-4954-9B96-F3DFA67C3F11}" type="presOf" srcId="{BE1645D6-1611-4DF4-8DF3-EEC32D8C4F8A}" destId="{8D4BB782-D1CB-4178-BD6C-378E667E109F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CDBA55DF-7853-4F48-AD45-B55865E5E08A}" type="presParOf" srcId="{8D4BB782-D1CB-4178-BD6C-378E667E109F}" destId="{30E5EA73-69FE-4C99-B7E6-D2785DA2F8C5}" srcOrd="0" destOrd="0" presId="urn:microsoft.com/office/officeart/2008/layout/VerticalCurvedList"/>
    <dgm:cxn modelId="{64E1CF1D-1C4D-4A51-8B37-74A76D9B831E}" type="presParOf" srcId="{30E5EA73-69FE-4C99-B7E6-D2785DA2F8C5}" destId="{147482D8-F793-4B63-AC92-2D2E108DBAA0}" srcOrd="0" destOrd="0" presId="urn:microsoft.com/office/officeart/2008/layout/VerticalCurvedList"/>
    <dgm:cxn modelId="{18969F25-9549-48BE-9FF1-0A0AEB9ECC6E}" type="presParOf" srcId="{147482D8-F793-4B63-AC92-2D2E108DBAA0}" destId="{F2410933-DB5E-4543-A714-4AF5A203C95C}" srcOrd="0" destOrd="0" presId="urn:microsoft.com/office/officeart/2008/layout/VerticalCurvedList"/>
    <dgm:cxn modelId="{C08282EF-DED6-4996-AA33-5E3C60859843}" type="presParOf" srcId="{147482D8-F793-4B63-AC92-2D2E108DBAA0}" destId="{C56633DC-E658-46D8-BE63-7CB1CCD3C8DC}" srcOrd="1" destOrd="0" presId="urn:microsoft.com/office/officeart/2008/layout/VerticalCurvedList"/>
    <dgm:cxn modelId="{0F1F8E2E-AC52-4210-B431-9BD94EA1DDD6}" type="presParOf" srcId="{147482D8-F793-4B63-AC92-2D2E108DBAA0}" destId="{82F03708-A2AD-459B-AB59-7BBD9EB44E67}" srcOrd="2" destOrd="0" presId="urn:microsoft.com/office/officeart/2008/layout/VerticalCurvedList"/>
    <dgm:cxn modelId="{387CEFAA-8ED3-42D3-B948-1BCD65743448}" type="presParOf" srcId="{147482D8-F793-4B63-AC92-2D2E108DBAA0}" destId="{9C6C1869-E7B2-4FB9-A22B-16BADC04A189}" srcOrd="3" destOrd="0" presId="urn:microsoft.com/office/officeart/2008/layout/VerticalCurvedList"/>
    <dgm:cxn modelId="{860BCC69-C86A-4FEA-B0D1-D5864C3C3412}" type="presParOf" srcId="{30E5EA73-69FE-4C99-B7E6-D2785DA2F8C5}" destId="{58C1AF61-83DA-4C1D-AB86-12CF6B57BCC5}" srcOrd="1" destOrd="0" presId="urn:microsoft.com/office/officeart/2008/layout/VerticalCurvedList"/>
    <dgm:cxn modelId="{83C5764B-63E0-4C42-9197-650C2E4E61A1}" type="presParOf" srcId="{30E5EA73-69FE-4C99-B7E6-D2785DA2F8C5}" destId="{8F6F2BC9-C9E1-4BE2-B05C-C2439D8BCAA9}" srcOrd="2" destOrd="0" presId="urn:microsoft.com/office/officeart/2008/layout/VerticalCurvedList"/>
    <dgm:cxn modelId="{DFEB07FC-A574-499A-82D1-1461A9351397}" type="presParOf" srcId="{8F6F2BC9-C9E1-4BE2-B05C-C2439D8BCAA9}" destId="{B754EC0E-654C-4EF0-9D56-C89787A35FDD}" srcOrd="0" destOrd="0" presId="urn:microsoft.com/office/officeart/2008/layout/VerticalCurvedList"/>
    <dgm:cxn modelId="{D226FA2E-14E9-4B07-87FF-FBA25084C1A2}" type="presParOf" srcId="{30E5EA73-69FE-4C99-B7E6-D2785DA2F8C5}" destId="{7BD67296-9B9C-4E5A-8D96-0527826AE180}" srcOrd="3" destOrd="0" presId="urn:microsoft.com/office/officeart/2008/layout/VerticalCurvedList"/>
    <dgm:cxn modelId="{79E29FAF-BF72-4D90-973C-C54F8FB2707A}" type="presParOf" srcId="{30E5EA73-69FE-4C99-B7E6-D2785DA2F8C5}" destId="{D8B848BE-10D8-4E69-B32C-5A25293D14A7}" srcOrd="4" destOrd="0" presId="urn:microsoft.com/office/officeart/2008/layout/VerticalCurvedList"/>
    <dgm:cxn modelId="{605E55AD-7298-4B97-ABEC-0E717B45E017}" type="presParOf" srcId="{D8B848BE-10D8-4E69-B32C-5A25293D14A7}" destId="{5A5545A9-4864-4CB0-B4C5-F499246CB525}" srcOrd="0" destOrd="0" presId="urn:microsoft.com/office/officeart/2008/layout/VerticalCurvedList"/>
    <dgm:cxn modelId="{7641055B-8BF0-44DB-B9E0-E8552D3E7D61}" type="presParOf" srcId="{30E5EA73-69FE-4C99-B7E6-D2785DA2F8C5}" destId="{599AE00A-E511-4896-AA74-F6E900B41983}" srcOrd="5" destOrd="0" presId="urn:microsoft.com/office/officeart/2008/layout/VerticalCurvedList"/>
    <dgm:cxn modelId="{CA1FB5BC-95CA-4059-8080-7725FE8AE655}" type="presParOf" srcId="{30E5EA73-69FE-4C99-B7E6-D2785DA2F8C5}" destId="{FC7DDA2D-C904-46F2-9AA5-90E50E52BBB1}" srcOrd="6" destOrd="0" presId="urn:microsoft.com/office/officeart/2008/layout/VerticalCurvedList"/>
    <dgm:cxn modelId="{8ED3C7E9-E3CB-4DD1-A81E-1625593D4474}" type="presParOf" srcId="{FC7DDA2D-C904-46F2-9AA5-90E50E52BBB1}" destId="{1D9B0BA2-0AB2-4427-AE28-98650EADD147}" srcOrd="0" destOrd="0" presId="urn:microsoft.com/office/officeart/2008/layout/VerticalCurvedList"/>
    <dgm:cxn modelId="{35D8C228-E99E-4685-9C19-F41E4F075729}" type="presParOf" srcId="{30E5EA73-69FE-4C99-B7E6-D2785DA2F8C5}" destId="{B29A9E0A-040D-4327-A720-2D4283647F1F}" srcOrd="7" destOrd="0" presId="urn:microsoft.com/office/officeart/2008/layout/VerticalCurvedList"/>
    <dgm:cxn modelId="{19E0504D-4FF0-4AC2-9E80-E80E9C284C9D}" type="presParOf" srcId="{30E5EA73-69FE-4C99-B7E6-D2785DA2F8C5}" destId="{BF5707B0-F172-4777-9CA5-5BDD20207612}" srcOrd="8" destOrd="0" presId="urn:microsoft.com/office/officeart/2008/layout/VerticalCurvedList"/>
    <dgm:cxn modelId="{1A273F05-D597-45BF-A101-333D53684391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Introduction to Query Optimization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Join Operation (Cont’d)</a:t>
          </a:r>
          <a:endParaRPr lang="en-US" sz="2800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Set Operations</a:t>
          </a:r>
          <a:endParaRPr lang="en-US" sz="28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Aggregate Operations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EEEC3C1C-B629-4ECA-93FC-3D4D17452410}" type="presOf" srcId="{BE1645D6-1611-4DF4-8DF3-EEC32D8C4F8A}" destId="{8D4BB782-D1CB-4178-BD6C-378E667E109F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9E29A430-7894-4ED5-8F3A-F855739F51A3}" type="presOf" srcId="{B490C752-C9CA-4075-9727-BE4AA742E7F5}" destId="{7BD67296-9B9C-4E5A-8D96-0527826AE180}" srcOrd="0" destOrd="0" presId="urn:microsoft.com/office/officeart/2008/layout/VerticalCurvedList"/>
    <dgm:cxn modelId="{48300A0C-4145-4D25-8783-ED65415A5F5C}" type="presOf" srcId="{C4797427-72CE-41EC-9F4E-A308E1F1C0A5}" destId="{599AE00A-E511-4896-AA74-F6E900B41983}" srcOrd="0" destOrd="0" presId="urn:microsoft.com/office/officeart/2008/layout/VerticalCurvedList"/>
    <dgm:cxn modelId="{100E8CA3-DA89-49CC-A7A2-664CABB143A1}" type="presOf" srcId="{594BF85D-E9BC-439A-80D6-0EB4896FAE66}" destId="{B29A9E0A-040D-4327-A720-2D4283647F1F}" srcOrd="0" destOrd="0" presId="urn:microsoft.com/office/officeart/2008/layout/VerticalCurvedList"/>
    <dgm:cxn modelId="{322B50AC-913D-4251-A73C-1410822C5B96}" type="presOf" srcId="{28B79A80-DFE9-4DA9-B338-5A3F20975ABB}" destId="{58C1AF61-83DA-4C1D-AB86-12CF6B57BCC5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FD272A7E-EFA2-4B62-818B-67F831A15819}" type="presOf" srcId="{6746164B-1731-47FB-B64F-C58BACAB2281}" destId="{C56633DC-E658-46D8-BE63-7CB1CCD3C8DC}" srcOrd="0" destOrd="0" presId="urn:microsoft.com/office/officeart/2008/layout/VerticalCurvedList"/>
    <dgm:cxn modelId="{AA282353-6C68-4AF3-AA9D-2C09E571C009}" type="presParOf" srcId="{8D4BB782-D1CB-4178-BD6C-378E667E109F}" destId="{30E5EA73-69FE-4C99-B7E6-D2785DA2F8C5}" srcOrd="0" destOrd="0" presId="urn:microsoft.com/office/officeart/2008/layout/VerticalCurvedList"/>
    <dgm:cxn modelId="{3AE79522-AFDD-48C1-9F16-EC67EBE68F73}" type="presParOf" srcId="{30E5EA73-69FE-4C99-B7E6-D2785DA2F8C5}" destId="{147482D8-F793-4B63-AC92-2D2E108DBAA0}" srcOrd="0" destOrd="0" presId="urn:microsoft.com/office/officeart/2008/layout/VerticalCurvedList"/>
    <dgm:cxn modelId="{0B78CC0A-A740-48E2-A8F6-9A97D75433F6}" type="presParOf" srcId="{147482D8-F793-4B63-AC92-2D2E108DBAA0}" destId="{F2410933-DB5E-4543-A714-4AF5A203C95C}" srcOrd="0" destOrd="0" presId="urn:microsoft.com/office/officeart/2008/layout/VerticalCurvedList"/>
    <dgm:cxn modelId="{ACCE6E91-A718-4FFB-8CF1-3B7207FAA06F}" type="presParOf" srcId="{147482D8-F793-4B63-AC92-2D2E108DBAA0}" destId="{C56633DC-E658-46D8-BE63-7CB1CCD3C8DC}" srcOrd="1" destOrd="0" presId="urn:microsoft.com/office/officeart/2008/layout/VerticalCurvedList"/>
    <dgm:cxn modelId="{0E5BAAD0-BA50-46F0-BAD0-758ABC251417}" type="presParOf" srcId="{147482D8-F793-4B63-AC92-2D2E108DBAA0}" destId="{82F03708-A2AD-459B-AB59-7BBD9EB44E67}" srcOrd="2" destOrd="0" presId="urn:microsoft.com/office/officeart/2008/layout/VerticalCurvedList"/>
    <dgm:cxn modelId="{712763F3-D379-4C47-BCD0-4513C7128E12}" type="presParOf" srcId="{147482D8-F793-4B63-AC92-2D2E108DBAA0}" destId="{9C6C1869-E7B2-4FB9-A22B-16BADC04A189}" srcOrd="3" destOrd="0" presId="urn:microsoft.com/office/officeart/2008/layout/VerticalCurvedList"/>
    <dgm:cxn modelId="{64AEB7F3-3670-419F-9510-3C2CEA8434D9}" type="presParOf" srcId="{30E5EA73-69FE-4C99-B7E6-D2785DA2F8C5}" destId="{58C1AF61-83DA-4C1D-AB86-12CF6B57BCC5}" srcOrd="1" destOrd="0" presId="urn:microsoft.com/office/officeart/2008/layout/VerticalCurvedList"/>
    <dgm:cxn modelId="{40138FD7-E4FC-40BA-A615-12B674407C95}" type="presParOf" srcId="{30E5EA73-69FE-4C99-B7E6-D2785DA2F8C5}" destId="{8F6F2BC9-C9E1-4BE2-B05C-C2439D8BCAA9}" srcOrd="2" destOrd="0" presId="urn:microsoft.com/office/officeart/2008/layout/VerticalCurvedList"/>
    <dgm:cxn modelId="{7F1EDD7C-7022-433C-9F3B-A1D54D194E04}" type="presParOf" srcId="{8F6F2BC9-C9E1-4BE2-B05C-C2439D8BCAA9}" destId="{B754EC0E-654C-4EF0-9D56-C89787A35FDD}" srcOrd="0" destOrd="0" presId="urn:microsoft.com/office/officeart/2008/layout/VerticalCurvedList"/>
    <dgm:cxn modelId="{F3A00774-06A6-4E2F-AD19-F79347EFCFEA}" type="presParOf" srcId="{30E5EA73-69FE-4C99-B7E6-D2785DA2F8C5}" destId="{7BD67296-9B9C-4E5A-8D96-0527826AE180}" srcOrd="3" destOrd="0" presId="urn:microsoft.com/office/officeart/2008/layout/VerticalCurvedList"/>
    <dgm:cxn modelId="{3E1E8E02-5386-4825-9929-980229A1613F}" type="presParOf" srcId="{30E5EA73-69FE-4C99-B7E6-D2785DA2F8C5}" destId="{D8B848BE-10D8-4E69-B32C-5A25293D14A7}" srcOrd="4" destOrd="0" presId="urn:microsoft.com/office/officeart/2008/layout/VerticalCurvedList"/>
    <dgm:cxn modelId="{8894526D-66BD-448A-865F-AD70E93F3EA0}" type="presParOf" srcId="{D8B848BE-10D8-4E69-B32C-5A25293D14A7}" destId="{5A5545A9-4864-4CB0-B4C5-F499246CB525}" srcOrd="0" destOrd="0" presId="urn:microsoft.com/office/officeart/2008/layout/VerticalCurvedList"/>
    <dgm:cxn modelId="{1CE0736A-280A-4811-A13C-AB4883EBB76F}" type="presParOf" srcId="{30E5EA73-69FE-4C99-B7E6-D2785DA2F8C5}" destId="{599AE00A-E511-4896-AA74-F6E900B41983}" srcOrd="5" destOrd="0" presId="urn:microsoft.com/office/officeart/2008/layout/VerticalCurvedList"/>
    <dgm:cxn modelId="{FA7B26DB-C3CA-4363-9404-F4243A858454}" type="presParOf" srcId="{30E5EA73-69FE-4C99-B7E6-D2785DA2F8C5}" destId="{FC7DDA2D-C904-46F2-9AA5-90E50E52BBB1}" srcOrd="6" destOrd="0" presId="urn:microsoft.com/office/officeart/2008/layout/VerticalCurvedList"/>
    <dgm:cxn modelId="{88F0E415-2C0A-4DE7-B8A7-CAD42F8EBEC8}" type="presParOf" srcId="{FC7DDA2D-C904-46F2-9AA5-90E50E52BBB1}" destId="{1D9B0BA2-0AB2-4427-AE28-98650EADD147}" srcOrd="0" destOrd="0" presId="urn:microsoft.com/office/officeart/2008/layout/VerticalCurvedList"/>
    <dgm:cxn modelId="{D6E159A5-E8C3-4584-8001-8706650618EB}" type="presParOf" srcId="{30E5EA73-69FE-4C99-B7E6-D2785DA2F8C5}" destId="{B29A9E0A-040D-4327-A720-2D4283647F1F}" srcOrd="7" destOrd="0" presId="urn:microsoft.com/office/officeart/2008/layout/VerticalCurvedList"/>
    <dgm:cxn modelId="{08060DB8-7170-488B-B670-CD90189763A8}" type="presParOf" srcId="{30E5EA73-69FE-4C99-B7E6-D2785DA2F8C5}" destId="{BF5707B0-F172-4777-9CA5-5BDD20207612}" srcOrd="8" destOrd="0" presId="urn:microsoft.com/office/officeart/2008/layout/VerticalCurvedList"/>
    <dgm:cxn modelId="{BFC7A100-3D0C-4B36-A389-CC155DA4E060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Introduction to Query Optimization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Join Operation (Cont’d)</a:t>
          </a:r>
          <a:endParaRPr lang="en-US" sz="2800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Set Operations</a:t>
          </a:r>
          <a:endParaRPr lang="en-US" sz="28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Aggregate Operations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6A7D2232-A9F1-486A-9AA7-2957E8854B85}" type="presOf" srcId="{B490C752-C9CA-4075-9727-BE4AA742E7F5}" destId="{7BD67296-9B9C-4E5A-8D96-0527826AE180}" srcOrd="0" destOrd="0" presId="urn:microsoft.com/office/officeart/2008/layout/VerticalCurvedList"/>
    <dgm:cxn modelId="{D378B6D3-27A0-470D-B416-AD0ED21DC450}" type="presOf" srcId="{6746164B-1731-47FB-B64F-C58BACAB2281}" destId="{C56633DC-E658-46D8-BE63-7CB1CCD3C8DC}" srcOrd="0" destOrd="0" presId="urn:microsoft.com/office/officeart/2008/layout/VerticalCurvedList"/>
    <dgm:cxn modelId="{BE368B95-4621-4F1F-BDC8-E11B8BB13A0F}" type="presOf" srcId="{BE1645D6-1611-4DF4-8DF3-EEC32D8C4F8A}" destId="{8D4BB782-D1CB-4178-BD6C-378E667E109F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384F4105-D076-42FE-9949-BF2AAAD03A92}" type="presOf" srcId="{594BF85D-E9BC-439A-80D6-0EB4896FAE66}" destId="{B29A9E0A-040D-4327-A720-2D4283647F1F}" srcOrd="0" destOrd="0" presId="urn:microsoft.com/office/officeart/2008/layout/VerticalCurvedList"/>
    <dgm:cxn modelId="{64D7CF56-0A68-42C8-97E8-A8A95F0F7E26}" type="presOf" srcId="{C4797427-72CE-41EC-9F4E-A308E1F1C0A5}" destId="{599AE00A-E511-4896-AA74-F6E900B41983}" srcOrd="0" destOrd="0" presId="urn:microsoft.com/office/officeart/2008/layout/VerticalCurvedList"/>
    <dgm:cxn modelId="{08222322-17A9-4FCD-86BF-A70BCF030656}" type="presOf" srcId="{28B79A80-DFE9-4DA9-B338-5A3F20975ABB}" destId="{58C1AF61-83DA-4C1D-AB86-12CF6B57BCC5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18B4B6F7-FDB2-40A8-878A-EEA3DA815E53}" type="presParOf" srcId="{8D4BB782-D1CB-4178-BD6C-378E667E109F}" destId="{30E5EA73-69FE-4C99-B7E6-D2785DA2F8C5}" srcOrd="0" destOrd="0" presId="urn:microsoft.com/office/officeart/2008/layout/VerticalCurvedList"/>
    <dgm:cxn modelId="{325A8519-6F53-4A3E-95C7-0E8CDCE589D9}" type="presParOf" srcId="{30E5EA73-69FE-4C99-B7E6-D2785DA2F8C5}" destId="{147482D8-F793-4B63-AC92-2D2E108DBAA0}" srcOrd="0" destOrd="0" presId="urn:microsoft.com/office/officeart/2008/layout/VerticalCurvedList"/>
    <dgm:cxn modelId="{F2E221E4-0E7F-43C9-8D02-183104823C17}" type="presParOf" srcId="{147482D8-F793-4B63-AC92-2D2E108DBAA0}" destId="{F2410933-DB5E-4543-A714-4AF5A203C95C}" srcOrd="0" destOrd="0" presId="urn:microsoft.com/office/officeart/2008/layout/VerticalCurvedList"/>
    <dgm:cxn modelId="{E3B83CF1-B763-4B45-9D41-7802B10AF48E}" type="presParOf" srcId="{147482D8-F793-4B63-AC92-2D2E108DBAA0}" destId="{C56633DC-E658-46D8-BE63-7CB1CCD3C8DC}" srcOrd="1" destOrd="0" presId="urn:microsoft.com/office/officeart/2008/layout/VerticalCurvedList"/>
    <dgm:cxn modelId="{84665522-5552-4B15-8FEA-0252C71DE34E}" type="presParOf" srcId="{147482D8-F793-4B63-AC92-2D2E108DBAA0}" destId="{82F03708-A2AD-459B-AB59-7BBD9EB44E67}" srcOrd="2" destOrd="0" presId="urn:microsoft.com/office/officeart/2008/layout/VerticalCurvedList"/>
    <dgm:cxn modelId="{5B2776C4-6F05-4436-9702-2DE207CDC24D}" type="presParOf" srcId="{147482D8-F793-4B63-AC92-2D2E108DBAA0}" destId="{9C6C1869-E7B2-4FB9-A22B-16BADC04A189}" srcOrd="3" destOrd="0" presId="urn:microsoft.com/office/officeart/2008/layout/VerticalCurvedList"/>
    <dgm:cxn modelId="{780114AE-3D37-447F-B70D-342D1403B28B}" type="presParOf" srcId="{30E5EA73-69FE-4C99-B7E6-D2785DA2F8C5}" destId="{58C1AF61-83DA-4C1D-AB86-12CF6B57BCC5}" srcOrd="1" destOrd="0" presId="urn:microsoft.com/office/officeart/2008/layout/VerticalCurvedList"/>
    <dgm:cxn modelId="{E2FD4E18-A523-4B3F-845A-F89A532F60B2}" type="presParOf" srcId="{30E5EA73-69FE-4C99-B7E6-D2785DA2F8C5}" destId="{8F6F2BC9-C9E1-4BE2-B05C-C2439D8BCAA9}" srcOrd="2" destOrd="0" presId="urn:microsoft.com/office/officeart/2008/layout/VerticalCurvedList"/>
    <dgm:cxn modelId="{1E451605-EC0F-437F-BD1C-8BE4BDB418E9}" type="presParOf" srcId="{8F6F2BC9-C9E1-4BE2-B05C-C2439D8BCAA9}" destId="{B754EC0E-654C-4EF0-9D56-C89787A35FDD}" srcOrd="0" destOrd="0" presId="urn:microsoft.com/office/officeart/2008/layout/VerticalCurvedList"/>
    <dgm:cxn modelId="{480FDB8B-87F5-4C4C-99D5-8BCDC6A7EC10}" type="presParOf" srcId="{30E5EA73-69FE-4C99-B7E6-D2785DA2F8C5}" destId="{7BD67296-9B9C-4E5A-8D96-0527826AE180}" srcOrd="3" destOrd="0" presId="urn:microsoft.com/office/officeart/2008/layout/VerticalCurvedList"/>
    <dgm:cxn modelId="{C32756C2-EA24-4835-943C-1A16A6C04A3F}" type="presParOf" srcId="{30E5EA73-69FE-4C99-B7E6-D2785DA2F8C5}" destId="{D8B848BE-10D8-4E69-B32C-5A25293D14A7}" srcOrd="4" destOrd="0" presId="urn:microsoft.com/office/officeart/2008/layout/VerticalCurvedList"/>
    <dgm:cxn modelId="{3D94009B-F8FA-42EA-9C40-DCD3FC2B395E}" type="presParOf" srcId="{D8B848BE-10D8-4E69-B32C-5A25293D14A7}" destId="{5A5545A9-4864-4CB0-B4C5-F499246CB525}" srcOrd="0" destOrd="0" presId="urn:microsoft.com/office/officeart/2008/layout/VerticalCurvedList"/>
    <dgm:cxn modelId="{3AED461E-AF39-4970-8D89-03A9D5DAC58C}" type="presParOf" srcId="{30E5EA73-69FE-4C99-B7E6-D2785DA2F8C5}" destId="{599AE00A-E511-4896-AA74-F6E900B41983}" srcOrd="5" destOrd="0" presId="urn:microsoft.com/office/officeart/2008/layout/VerticalCurvedList"/>
    <dgm:cxn modelId="{58B0A2A6-A306-47AA-B7C3-F9E91DAE2406}" type="presParOf" srcId="{30E5EA73-69FE-4C99-B7E6-D2785DA2F8C5}" destId="{FC7DDA2D-C904-46F2-9AA5-90E50E52BBB1}" srcOrd="6" destOrd="0" presId="urn:microsoft.com/office/officeart/2008/layout/VerticalCurvedList"/>
    <dgm:cxn modelId="{EA8F0171-F6C1-4995-BF76-0E5418990B77}" type="presParOf" srcId="{FC7DDA2D-C904-46F2-9AA5-90E50E52BBB1}" destId="{1D9B0BA2-0AB2-4427-AE28-98650EADD147}" srcOrd="0" destOrd="0" presId="urn:microsoft.com/office/officeart/2008/layout/VerticalCurvedList"/>
    <dgm:cxn modelId="{2D36BAF6-B91E-4901-A23A-C0CA515D8ECB}" type="presParOf" srcId="{30E5EA73-69FE-4C99-B7E6-D2785DA2F8C5}" destId="{B29A9E0A-040D-4327-A720-2D4283647F1F}" srcOrd="7" destOrd="0" presId="urn:microsoft.com/office/officeart/2008/layout/VerticalCurvedList"/>
    <dgm:cxn modelId="{896815DE-C68C-480E-8B12-41FC49E080C6}" type="presParOf" srcId="{30E5EA73-69FE-4C99-B7E6-D2785DA2F8C5}" destId="{BF5707B0-F172-4777-9CA5-5BDD20207612}" srcOrd="8" destOrd="0" presId="urn:microsoft.com/office/officeart/2008/layout/VerticalCurvedList"/>
    <dgm:cxn modelId="{C21A0880-A419-47EC-9EA8-4541D491FBB1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Introduction to Query Optimization</a:t>
          </a:r>
          <a:endParaRPr lang="en-US" sz="28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Join Operation (Cont’d)</a:t>
          </a:r>
          <a:endParaRPr lang="en-US" sz="2800" dirty="0">
            <a:solidFill>
              <a:schemeClr val="bg1"/>
            </a:solidFill>
          </a:endParaRP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Set Operations</a:t>
          </a:r>
          <a:endParaRPr lang="en-US" sz="28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Aggregate Operations</a:t>
          </a:r>
          <a:endParaRPr lang="en-US" sz="28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D40917A1-4AC3-4530-A6E6-17E30DCCD198}" type="presOf" srcId="{594BF85D-E9BC-439A-80D6-0EB4896FAE66}" destId="{B29A9E0A-040D-4327-A720-2D4283647F1F}" srcOrd="0" destOrd="0" presId="urn:microsoft.com/office/officeart/2008/layout/VerticalCurvedList"/>
    <dgm:cxn modelId="{D0BE7F05-F1F7-4D74-B21A-789162F9D4EA}" type="presOf" srcId="{6746164B-1731-47FB-B64F-C58BACAB2281}" destId="{C56633DC-E658-46D8-BE63-7CB1CCD3C8DC}" srcOrd="0" destOrd="0" presId="urn:microsoft.com/office/officeart/2008/layout/VerticalCurvedList"/>
    <dgm:cxn modelId="{2B9D22BA-A851-48A4-AD22-081D8156FFE2}" type="presOf" srcId="{28B79A80-DFE9-4DA9-B338-5A3F20975ABB}" destId="{58C1AF61-83DA-4C1D-AB86-12CF6B57BCC5}" srcOrd="0" destOrd="0" presId="urn:microsoft.com/office/officeart/2008/layout/VerticalCurvedList"/>
    <dgm:cxn modelId="{D719BD25-3246-4F78-B607-045CAA7C736E}" type="presOf" srcId="{BE1645D6-1611-4DF4-8DF3-EEC32D8C4F8A}" destId="{8D4BB782-D1CB-4178-BD6C-378E667E109F}" srcOrd="0" destOrd="0" presId="urn:microsoft.com/office/officeart/2008/layout/VerticalCurvedList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90967551-C50C-403C-BD3D-D57DC6122D5D}" type="presOf" srcId="{B490C752-C9CA-4075-9727-BE4AA742E7F5}" destId="{7BD67296-9B9C-4E5A-8D96-0527826AE180}" srcOrd="0" destOrd="0" presId="urn:microsoft.com/office/officeart/2008/layout/VerticalCurvedList"/>
    <dgm:cxn modelId="{E1F43F25-14A6-4FF6-9647-DDAACF3C7FCC}" type="presOf" srcId="{C4797427-72CE-41EC-9F4E-A308E1F1C0A5}" destId="{599AE00A-E511-4896-AA74-F6E900B41983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0692DDE5-DFD9-4A28-B1E1-F8949F59FDED}" type="presParOf" srcId="{8D4BB782-D1CB-4178-BD6C-378E667E109F}" destId="{30E5EA73-69FE-4C99-B7E6-D2785DA2F8C5}" srcOrd="0" destOrd="0" presId="urn:microsoft.com/office/officeart/2008/layout/VerticalCurvedList"/>
    <dgm:cxn modelId="{B05DAAE8-BEA0-4626-AD73-378B57D5B018}" type="presParOf" srcId="{30E5EA73-69FE-4C99-B7E6-D2785DA2F8C5}" destId="{147482D8-F793-4B63-AC92-2D2E108DBAA0}" srcOrd="0" destOrd="0" presId="urn:microsoft.com/office/officeart/2008/layout/VerticalCurvedList"/>
    <dgm:cxn modelId="{FDE78783-D21D-4600-B57C-BC846DE6A2B8}" type="presParOf" srcId="{147482D8-F793-4B63-AC92-2D2E108DBAA0}" destId="{F2410933-DB5E-4543-A714-4AF5A203C95C}" srcOrd="0" destOrd="0" presId="urn:microsoft.com/office/officeart/2008/layout/VerticalCurvedList"/>
    <dgm:cxn modelId="{752B3692-0C46-4075-911C-1F8D52A56DF9}" type="presParOf" srcId="{147482D8-F793-4B63-AC92-2D2E108DBAA0}" destId="{C56633DC-E658-46D8-BE63-7CB1CCD3C8DC}" srcOrd="1" destOrd="0" presId="urn:microsoft.com/office/officeart/2008/layout/VerticalCurvedList"/>
    <dgm:cxn modelId="{A9226004-977B-4163-9660-B19870ACF1B8}" type="presParOf" srcId="{147482D8-F793-4B63-AC92-2D2E108DBAA0}" destId="{82F03708-A2AD-459B-AB59-7BBD9EB44E67}" srcOrd="2" destOrd="0" presId="urn:microsoft.com/office/officeart/2008/layout/VerticalCurvedList"/>
    <dgm:cxn modelId="{37925CDE-7EBA-4CB7-A2F2-46570589B5E2}" type="presParOf" srcId="{147482D8-F793-4B63-AC92-2D2E108DBAA0}" destId="{9C6C1869-E7B2-4FB9-A22B-16BADC04A189}" srcOrd="3" destOrd="0" presId="urn:microsoft.com/office/officeart/2008/layout/VerticalCurvedList"/>
    <dgm:cxn modelId="{BC98276A-EB11-4587-83B7-3B46D76F3DA5}" type="presParOf" srcId="{30E5EA73-69FE-4C99-B7E6-D2785DA2F8C5}" destId="{58C1AF61-83DA-4C1D-AB86-12CF6B57BCC5}" srcOrd="1" destOrd="0" presId="urn:microsoft.com/office/officeart/2008/layout/VerticalCurvedList"/>
    <dgm:cxn modelId="{BDE651AC-21B9-4E9E-A75D-D561D590EA66}" type="presParOf" srcId="{30E5EA73-69FE-4C99-B7E6-D2785DA2F8C5}" destId="{8F6F2BC9-C9E1-4BE2-B05C-C2439D8BCAA9}" srcOrd="2" destOrd="0" presId="urn:microsoft.com/office/officeart/2008/layout/VerticalCurvedList"/>
    <dgm:cxn modelId="{53775F28-3AAD-4D99-9725-C1F54B40A73E}" type="presParOf" srcId="{8F6F2BC9-C9E1-4BE2-B05C-C2439D8BCAA9}" destId="{B754EC0E-654C-4EF0-9D56-C89787A35FDD}" srcOrd="0" destOrd="0" presId="urn:microsoft.com/office/officeart/2008/layout/VerticalCurvedList"/>
    <dgm:cxn modelId="{E23FAF57-8668-48A3-94B6-B02C76296023}" type="presParOf" srcId="{30E5EA73-69FE-4C99-B7E6-D2785DA2F8C5}" destId="{7BD67296-9B9C-4E5A-8D96-0527826AE180}" srcOrd="3" destOrd="0" presId="urn:microsoft.com/office/officeart/2008/layout/VerticalCurvedList"/>
    <dgm:cxn modelId="{C8601460-E8F1-47DB-B47D-ED653CA85E4F}" type="presParOf" srcId="{30E5EA73-69FE-4C99-B7E6-D2785DA2F8C5}" destId="{D8B848BE-10D8-4E69-B32C-5A25293D14A7}" srcOrd="4" destOrd="0" presId="urn:microsoft.com/office/officeart/2008/layout/VerticalCurvedList"/>
    <dgm:cxn modelId="{110C8C63-801C-4A18-9D72-D8E1F92E8F59}" type="presParOf" srcId="{D8B848BE-10D8-4E69-B32C-5A25293D14A7}" destId="{5A5545A9-4864-4CB0-B4C5-F499246CB525}" srcOrd="0" destOrd="0" presId="urn:microsoft.com/office/officeart/2008/layout/VerticalCurvedList"/>
    <dgm:cxn modelId="{EAB5FA95-754E-4CE1-93C7-07A07738E349}" type="presParOf" srcId="{30E5EA73-69FE-4C99-B7E6-D2785DA2F8C5}" destId="{599AE00A-E511-4896-AA74-F6E900B41983}" srcOrd="5" destOrd="0" presId="urn:microsoft.com/office/officeart/2008/layout/VerticalCurvedList"/>
    <dgm:cxn modelId="{F42BF997-E7FB-4288-A007-E346B7AA2AFB}" type="presParOf" srcId="{30E5EA73-69FE-4C99-B7E6-D2785DA2F8C5}" destId="{FC7DDA2D-C904-46F2-9AA5-90E50E52BBB1}" srcOrd="6" destOrd="0" presId="urn:microsoft.com/office/officeart/2008/layout/VerticalCurvedList"/>
    <dgm:cxn modelId="{F911EE0B-B126-4EA7-9B13-409D3FF73F3E}" type="presParOf" srcId="{FC7DDA2D-C904-46F2-9AA5-90E50E52BBB1}" destId="{1D9B0BA2-0AB2-4427-AE28-98650EADD147}" srcOrd="0" destOrd="0" presId="urn:microsoft.com/office/officeart/2008/layout/VerticalCurvedList"/>
    <dgm:cxn modelId="{86F38FC4-8721-43BF-9592-33267FFE6BBA}" type="presParOf" srcId="{30E5EA73-69FE-4C99-B7E6-D2785DA2F8C5}" destId="{B29A9E0A-040D-4327-A720-2D4283647F1F}" srcOrd="7" destOrd="0" presId="urn:microsoft.com/office/officeart/2008/layout/VerticalCurvedList"/>
    <dgm:cxn modelId="{4428B1ED-16DD-4388-BA1C-DE6274506CA7}" type="presParOf" srcId="{30E5EA73-69FE-4C99-B7E6-D2785DA2F8C5}" destId="{BF5707B0-F172-4777-9CA5-5BDD20207612}" srcOrd="8" destOrd="0" presId="urn:microsoft.com/office/officeart/2008/layout/VerticalCurvedList"/>
    <dgm:cxn modelId="{47C16417-ABBB-47EC-B882-4ACC907A4DA0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Join Operation (Cont’d)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Set Operations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Aggregate Operations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Introduction to Query Optimization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Join Operation (Cont’d)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Set Operations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Aggregate Operations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Introduction to Query Optimization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Join Operation (Cont’d)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Set Operations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Aggregate Operations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Introduction to Query Optimization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Join Operation (Cont’d)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Set Operations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Aggregate Operations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Introduction to Query Optimization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227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467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91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28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224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</a:t>
            </a:r>
            <a:r>
              <a:rPr lang="en-US" baseline="0" smtClean="0"/>
              <a:t>all </a:t>
            </a:r>
            <a:r>
              <a:rPr lang="en-US" sz="1200" smtClean="0"/>
              <a:t>Query optimization is one of the most important tasks of a relational DBMS</a:t>
            </a:r>
          </a:p>
          <a:p>
            <a:r>
              <a:rPr lang="en-US" baseline="0" smtClean="0"/>
              <a:t>is </a:t>
            </a:r>
            <a:r>
              <a:rPr lang="en-US" baseline="0" dirty="0" smtClean="0"/>
              <a:t>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460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46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</a:t>
            </a:r>
            <a:r>
              <a:rPr lang="en-US" baseline="0" smtClean="0"/>
              <a:t>all </a:t>
            </a:r>
            <a:r>
              <a:rPr lang="en-US" sz="1200" smtClean="0"/>
              <a:t>Query optimization is one of the most important tasks of a relational DBMS</a:t>
            </a:r>
          </a:p>
          <a:p>
            <a:r>
              <a:rPr lang="en-US" baseline="0" smtClean="0"/>
              <a:t>is </a:t>
            </a:r>
            <a:r>
              <a:rPr lang="en-US" baseline="0" dirty="0" smtClean="0"/>
              <a:t>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127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264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271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944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27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266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step</a:t>
            </a:r>
            <a:r>
              <a:rPr lang="en-US" baseline="0" dirty="0" smtClean="0"/>
              <a:t> 2, the combination of all </a:t>
            </a:r>
            <a:r>
              <a:rPr lang="en-US" sz="1200" dirty="0" smtClean="0"/>
              <a:t>Query optimization is one of the most important tasks of a relational DBMS</a:t>
            </a:r>
          </a:p>
          <a:p>
            <a:r>
              <a:rPr lang="en-US" baseline="0" dirty="0" smtClean="0"/>
              <a:t>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96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step</a:t>
            </a:r>
            <a:r>
              <a:rPr lang="en-US" baseline="0" dirty="0" smtClean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1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VIII</a:t>
            </a:r>
            <a:br>
              <a:rPr lang="en-US" dirty="0" smtClean="0"/>
            </a:br>
            <a:r>
              <a:rPr lang="en-US" dirty="0" smtClean="0"/>
              <a:t>Lecture 19, </a:t>
            </a:r>
            <a:r>
              <a:rPr lang="en-US" smtClean="0"/>
              <a:t>March 29,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Join: Cost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Total Cost = 3 (M + N)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Joining Reserves and Sailors would cost 3 (500 + 1000) </a:t>
            </a:r>
            <a:br>
              <a:rPr lang="en-US" sz="3000" dirty="0" smtClean="0"/>
            </a:br>
            <a:r>
              <a:rPr lang="en-US" sz="3000" dirty="0" smtClean="0"/>
              <a:t>= 4500 I/</a:t>
            </a:r>
            <a:r>
              <a:rPr lang="en-US" sz="3000" dirty="0" err="1" smtClean="0"/>
              <a:t>Os</a:t>
            </a:r>
            <a:endParaRPr lang="en-US" sz="3000" dirty="0" smtClean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Assuming 10ms per I/O, hash join takes less than </a:t>
            </a:r>
            <a:br>
              <a:rPr lang="en-US" sz="3000" dirty="0" smtClean="0"/>
            </a:br>
            <a:r>
              <a:rPr lang="en-US" sz="3000" dirty="0" smtClean="0"/>
              <a:t>1 minute!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This underscores the importance of using a good join algorithm (e.g., </a:t>
            </a:r>
            <a:r>
              <a:rPr lang="en-US" sz="3000" i="1" dirty="0" smtClean="0"/>
              <a:t>Simple NL Join takes ~140 hours!</a:t>
            </a:r>
            <a:r>
              <a:rPr lang="en-US" sz="30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5867400"/>
            <a:ext cx="80772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But, so far we have been assuming that partitions fit in memory!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40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Memory Requirements and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Overflow Handling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334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How can we increase the chances for a given partition in the probing phase to fit in memory?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Maximize the number of </a:t>
            </a:r>
            <a:r>
              <a:rPr lang="en-US" sz="3100" dirty="0" smtClean="0"/>
              <a:t>partitions in the building phase</a:t>
            </a:r>
            <a:endParaRPr lang="en-US" sz="31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0070C0"/>
                </a:solidFill>
              </a:rPr>
              <a:t>If we partition R (or S) into </a:t>
            </a:r>
            <a:r>
              <a:rPr lang="en-US" sz="3600" b="1" i="1" dirty="0" smtClean="0">
                <a:solidFill>
                  <a:srgbClr val="0070C0"/>
                </a:solidFill>
              </a:rPr>
              <a:t>k</a:t>
            </a:r>
            <a:r>
              <a:rPr lang="en-US" sz="3600" dirty="0" smtClean="0">
                <a:solidFill>
                  <a:srgbClr val="0070C0"/>
                </a:solidFill>
              </a:rPr>
              <a:t> partitions, what would be the size of each partition (in terms of B)?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At least </a:t>
            </a:r>
            <a:r>
              <a:rPr lang="en-US" sz="3100" b="1" i="1" dirty="0" smtClean="0"/>
              <a:t>k</a:t>
            </a:r>
            <a:r>
              <a:rPr lang="en-US" sz="3100" dirty="0" smtClean="0"/>
              <a:t> output buffer pages and 1 input buffer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Given B buffer pages, </a:t>
            </a:r>
            <a:r>
              <a:rPr lang="en-US" sz="3100" b="1" i="1" dirty="0" smtClean="0"/>
              <a:t>k</a:t>
            </a:r>
            <a:r>
              <a:rPr lang="en-US" sz="3100" dirty="0" smtClean="0"/>
              <a:t> = B – 1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Hence, the size of an R (or S) partition = M/B-1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0070C0"/>
                </a:solidFill>
              </a:rPr>
              <a:t>What is the number of pages in the (in-memory) hash table built during the probing phase per a partition?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b="1" i="1" dirty="0" err="1" smtClean="0"/>
              <a:t>f</a:t>
            </a:r>
            <a:r>
              <a:rPr lang="en-US" sz="3100" dirty="0" err="1" smtClean="0"/>
              <a:t>.M</a:t>
            </a:r>
            <a:r>
              <a:rPr lang="en-US" sz="3100" dirty="0" smtClean="0"/>
              <a:t>/B-1, where </a:t>
            </a:r>
            <a:r>
              <a:rPr lang="en-US" sz="3100" b="1" i="1" dirty="0" smtClean="0"/>
              <a:t>f</a:t>
            </a:r>
            <a:r>
              <a:rPr lang="en-US" sz="3100" dirty="0" smtClean="0"/>
              <a:t> is a </a:t>
            </a:r>
            <a:r>
              <a:rPr lang="en-US" sz="3100" i="1" dirty="0" smtClean="0"/>
              <a:t>fudge factor</a:t>
            </a:r>
            <a:endParaRPr lang="en-US" sz="3100" i="1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35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Memory Requirements and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Overflow Handling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do we need else in the probing phase?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 buffer page for scanning the S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An output buffer page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is a good value of B as such?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B &gt; </a:t>
            </a:r>
            <a:r>
              <a:rPr lang="en-US" dirty="0" err="1" smtClean="0"/>
              <a:t>f.M</a:t>
            </a:r>
            <a:r>
              <a:rPr lang="en-US" dirty="0" smtClean="0"/>
              <a:t>/B-1 + 2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Therefore, we need ~ 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if a partition overflows?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Apply the hash join technique </a:t>
            </a:r>
            <a:r>
              <a:rPr lang="en-US" i="1" dirty="0" smtClean="0"/>
              <a:t>recursively</a:t>
            </a:r>
            <a:r>
              <a:rPr lang="en-US" dirty="0" smtClean="0"/>
              <a:t> (as is the case with the projection operation)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4564864"/>
              </p:ext>
            </p:extLst>
          </p:nvPr>
        </p:nvGraphicFramePr>
        <p:xfrm>
          <a:off x="4038600" y="4250822"/>
          <a:ext cx="1851026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17" name="Equation" r:id="rId4" imgW="711000" imgH="253800" progId="Equation.3">
                  <p:embed/>
                </p:oleObj>
              </mc:Choice>
              <mc:Fallback>
                <p:oleObj name="Equation" r:id="rId4" imgW="711000" imgH="2538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250822"/>
                        <a:ext cx="1851026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636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 vs. Sort-Merge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If                     (M is the # of pages in the </a:t>
            </a:r>
            <a:r>
              <a:rPr lang="en-US" sz="3000" i="1" dirty="0" smtClean="0"/>
              <a:t>smaller </a:t>
            </a:r>
            <a:r>
              <a:rPr lang="en-US" sz="3000" dirty="0" smtClean="0"/>
              <a:t>relation) and we assume uniform partitioning, the cost of hash join is 3(M+N) I/</a:t>
            </a:r>
            <a:r>
              <a:rPr lang="en-US" sz="3000" dirty="0" err="1" smtClean="0"/>
              <a:t>Os</a:t>
            </a:r>
            <a:endParaRPr lang="en-US" sz="3000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If                    (N is the # of pages in the </a:t>
            </a:r>
            <a:r>
              <a:rPr lang="en-US" sz="3000" i="1" dirty="0" smtClean="0"/>
              <a:t>larger</a:t>
            </a:r>
            <a:r>
              <a:rPr lang="en-US" sz="3000" dirty="0" smtClean="0"/>
              <a:t> relation), the cost of sort-merge join is 3(M+N) I/</a:t>
            </a:r>
            <a:r>
              <a:rPr lang="en-US" sz="3000" dirty="0" err="1" smtClean="0"/>
              <a:t>Os</a:t>
            </a:r>
            <a:r>
              <a:rPr lang="en-US" sz="3000" dirty="0" smtClean="0"/>
              <a:t> 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557243"/>
              </p:ext>
            </p:extLst>
          </p:nvPr>
        </p:nvGraphicFramePr>
        <p:xfrm>
          <a:off x="1217004" y="1540246"/>
          <a:ext cx="14874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0" name="Equation" r:id="rId4" imgW="571320" imgH="215640" progId="Equation.3">
                  <p:embed/>
                </p:oleObj>
              </mc:Choice>
              <mc:Fallback>
                <p:oleObj name="Equation" r:id="rId4" imgW="571320" imgH="215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004" y="1540246"/>
                        <a:ext cx="14874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169053"/>
              </p:ext>
            </p:extLst>
          </p:nvPr>
        </p:nvGraphicFramePr>
        <p:xfrm>
          <a:off x="1155700" y="3569441"/>
          <a:ext cx="14224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1" name="Equation" r:id="rId6" imgW="545760" imgH="228600" progId="Equation.3">
                  <p:embed/>
                </p:oleObj>
              </mc:Choice>
              <mc:Fallback>
                <p:oleObj name="Equation" r:id="rId6" imgW="545760" imgH="22860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3569441"/>
                        <a:ext cx="14224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33400" y="4953000"/>
            <a:ext cx="80772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Which algorithm to use, hash join or sort-merge join?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57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 vs. Sort-Merge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6388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4800" dirty="0" smtClean="0"/>
              <a:t>If the available number of buffer pages falls between</a:t>
            </a:r>
            <a:br>
              <a:rPr lang="en-US" sz="4800" dirty="0" smtClean="0"/>
            </a:br>
            <a:r>
              <a:rPr lang="en-US" sz="4800" dirty="0" smtClean="0"/>
              <a:t>and         , hash join is preferred (why?)</a:t>
            </a:r>
          </a:p>
          <a:p>
            <a:pPr>
              <a:buFont typeface="Wingdings" pitchFamily="2" charset="2"/>
              <a:buChar char="§"/>
            </a:pPr>
            <a:endParaRPr lang="en-US" sz="4800" dirty="0" smtClean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Hash Join shown to be highly parallelizable (</a:t>
            </a:r>
            <a:r>
              <a:rPr lang="en-US" sz="4800" i="1" dirty="0"/>
              <a:t>beyond </a:t>
            </a:r>
            <a:r>
              <a:rPr lang="en-US" sz="4800" i="1" dirty="0" smtClean="0"/>
              <a:t>the scope </a:t>
            </a:r>
            <a:r>
              <a:rPr lang="en-US" sz="4800" i="1" dirty="0"/>
              <a:t>of </a:t>
            </a:r>
            <a:r>
              <a:rPr lang="en-US" sz="4800" i="1" dirty="0" smtClean="0"/>
              <a:t>the class</a:t>
            </a:r>
            <a:r>
              <a:rPr lang="en-US" sz="4800" dirty="0"/>
              <a:t>)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sz="4800" dirty="0" smtClean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 smtClean="0"/>
              <a:t>Hash </a:t>
            </a:r>
            <a:r>
              <a:rPr lang="en-US" sz="4800" dirty="0"/>
              <a:t>join is sensitive to data skew while sort-merge join 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800" dirty="0" smtClean="0"/>
              <a:t>is </a:t>
            </a:r>
            <a:r>
              <a:rPr lang="en-US" sz="4800" dirty="0"/>
              <a:t>not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sz="4800" dirty="0" smtClean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 smtClean="0"/>
              <a:t>Results are sorted after applying sort-merge join </a:t>
            </a:r>
            <a:r>
              <a:rPr lang="en-US" sz="4800" dirty="0"/>
              <a:t>(may help </a:t>
            </a:r>
            <a:r>
              <a:rPr lang="ja-JP" altLang="en-US" sz="4800" dirty="0"/>
              <a:t>“</a:t>
            </a:r>
            <a:r>
              <a:rPr lang="en-US" altLang="ja-JP" sz="4800" dirty="0"/>
              <a:t>upstream</a:t>
            </a:r>
            <a:r>
              <a:rPr lang="ja-JP" altLang="en-US" sz="4800" dirty="0"/>
              <a:t>”</a:t>
            </a:r>
            <a:r>
              <a:rPr lang="en-US" altLang="ja-JP" sz="4800" dirty="0"/>
              <a:t> operators)</a:t>
            </a:r>
          </a:p>
          <a:p>
            <a:pPr marL="0" indent="0">
              <a:buNone/>
            </a:pPr>
            <a:endParaRPr lang="en-US" sz="4800" dirty="0" smtClean="0"/>
          </a:p>
          <a:p>
            <a:pPr>
              <a:buFont typeface="Wingdings" pitchFamily="2" charset="2"/>
              <a:buChar char="§"/>
            </a:pPr>
            <a:r>
              <a:rPr lang="en-US" sz="4800" dirty="0" smtClean="0"/>
              <a:t>Sort-merge join goes fast if one of the input relations is already sorted</a:t>
            </a:r>
          </a:p>
          <a:p>
            <a:pPr marL="0" indent="0">
              <a:buNone/>
            </a:pPr>
            <a:r>
              <a:rPr lang="en-US" sz="40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0485620"/>
              </p:ext>
            </p:extLst>
          </p:nvPr>
        </p:nvGraphicFramePr>
        <p:xfrm>
          <a:off x="1295400" y="1752600"/>
          <a:ext cx="76041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2" name="Equation" r:id="rId4" imgW="291960" imgH="228600" progId="Equation.3">
                  <p:embed/>
                </p:oleObj>
              </mc:Choice>
              <mc:Fallback>
                <p:oleObj name="Equation" r:id="rId4" imgW="2919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52600"/>
                        <a:ext cx="76041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856959"/>
              </p:ext>
            </p:extLst>
          </p:nvPr>
        </p:nvGraphicFramePr>
        <p:xfrm>
          <a:off x="7848600" y="1388692"/>
          <a:ext cx="8255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33" name="Equation" r:id="rId6" imgW="317160" imgH="215640" progId="Equation.3">
                  <p:embed/>
                </p:oleObj>
              </mc:Choice>
              <mc:Fallback>
                <p:oleObj name="Equation" r:id="rId6" imgW="317160" imgH="215640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388692"/>
                        <a:ext cx="8255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636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will study </a:t>
            </a:r>
            <a:r>
              <a:rPr lang="en-US" sz="2800" i="1" dirty="0" smtClean="0"/>
              <a:t>five</a:t>
            </a:r>
            <a:r>
              <a:rPr lang="en-US" sz="2800" dirty="0" smtClean="0"/>
              <a:t> join algorithms, </a:t>
            </a:r>
            <a:r>
              <a:rPr lang="en-US" sz="2800" i="1" dirty="0" smtClean="0"/>
              <a:t>two</a:t>
            </a:r>
            <a:r>
              <a:rPr lang="en-US" sz="2800" dirty="0" smtClean="0"/>
              <a:t> which enumerate the cross-product and </a:t>
            </a:r>
            <a:r>
              <a:rPr lang="en-US" sz="2800" i="1" dirty="0" smtClean="0"/>
              <a:t>three</a:t>
            </a:r>
            <a:r>
              <a:rPr lang="en-US" sz="2800" dirty="0" smtClean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</a:t>
            </a:r>
            <a:r>
              <a:rPr lang="en-US" sz="2800" u="sng" dirty="0" smtClean="0"/>
              <a:t>do not</a:t>
            </a:r>
            <a:r>
              <a:rPr lang="en-US" sz="2800" dirty="0" smtClean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Hash Join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124200"/>
            <a:ext cx="6553200" cy="9144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4876800"/>
            <a:ext cx="6553200" cy="1246263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80479" y="5236966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7680479" y="315054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790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General Join Conditions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Thus far, we assumed a </a:t>
            </a:r>
            <a:r>
              <a:rPr lang="en-US" sz="2800" i="1" dirty="0" smtClean="0"/>
              <a:t>single equality join condition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Practical cases include join conditions with several equality </a:t>
            </a:r>
            <a:r>
              <a:rPr lang="en-US" sz="2800" dirty="0"/>
              <a:t>(e.g.,  </a:t>
            </a:r>
            <a:r>
              <a:rPr lang="en-US" sz="2800" i="1" dirty="0" err="1">
                <a:solidFill>
                  <a:srgbClr val="0070C0"/>
                </a:solidFill>
              </a:rPr>
              <a:t>R.sid</a:t>
            </a:r>
            <a:r>
              <a:rPr lang="en-US" sz="2800" i="1" dirty="0">
                <a:solidFill>
                  <a:srgbClr val="0070C0"/>
                </a:solidFill>
              </a:rPr>
              <a:t>=</a:t>
            </a:r>
            <a:r>
              <a:rPr lang="en-US" sz="2800" i="1" dirty="0" err="1">
                <a:solidFill>
                  <a:srgbClr val="0070C0"/>
                </a:solidFill>
              </a:rPr>
              <a:t>S.sid</a:t>
            </a:r>
            <a:r>
              <a:rPr lang="en-US" sz="2800" i="1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0070C0"/>
                </a:solidFill>
              </a:rPr>
              <a:t>AND </a:t>
            </a:r>
            <a:r>
              <a:rPr lang="en-US" sz="2800" i="1" dirty="0" err="1">
                <a:solidFill>
                  <a:srgbClr val="0070C0"/>
                </a:solidFill>
              </a:rPr>
              <a:t>R.rname</a:t>
            </a:r>
            <a:r>
              <a:rPr lang="en-US" sz="2800" i="1" dirty="0">
                <a:solidFill>
                  <a:srgbClr val="0070C0"/>
                </a:solidFill>
              </a:rPr>
              <a:t>=</a:t>
            </a:r>
            <a:r>
              <a:rPr lang="en-US" sz="2800" i="1" dirty="0" err="1">
                <a:solidFill>
                  <a:srgbClr val="0070C0"/>
                </a:solidFill>
              </a:rPr>
              <a:t>S.sname</a:t>
            </a:r>
            <a:r>
              <a:rPr lang="en-US" sz="2800" dirty="0" smtClean="0"/>
              <a:t>) and/or inequality </a:t>
            </a:r>
            <a:r>
              <a:rPr lang="en-US" sz="2800" dirty="0"/>
              <a:t>(e.g.,  </a:t>
            </a:r>
            <a:r>
              <a:rPr lang="en-US" sz="2800" i="1" dirty="0" err="1">
                <a:solidFill>
                  <a:srgbClr val="0070C0"/>
                </a:solidFill>
              </a:rPr>
              <a:t>R.rname</a:t>
            </a:r>
            <a:r>
              <a:rPr lang="en-US" sz="2800" i="1" dirty="0">
                <a:solidFill>
                  <a:srgbClr val="0070C0"/>
                </a:solidFill>
              </a:rPr>
              <a:t> &lt; </a:t>
            </a:r>
            <a:r>
              <a:rPr lang="en-US" sz="2800" i="1" dirty="0" err="1">
                <a:solidFill>
                  <a:srgbClr val="0070C0"/>
                </a:solidFill>
              </a:rPr>
              <a:t>S.sname</a:t>
            </a:r>
            <a:r>
              <a:rPr lang="en-US" sz="2800" dirty="0" smtClean="0"/>
              <a:t>) conditions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We will discuss two cases: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FF0000"/>
                </a:solidFill>
              </a:rPr>
              <a:t>Case 1</a:t>
            </a:r>
            <a:r>
              <a:rPr lang="en-US" sz="2600" dirty="0" smtClean="0"/>
              <a:t>: a join condition with several equalities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FF0000"/>
                </a:solidFill>
              </a:rPr>
              <a:t>Case 2</a:t>
            </a:r>
            <a:r>
              <a:rPr lang="en-US" sz="2600" dirty="0" smtClean="0"/>
              <a:t>: a join condition with an inequality comparison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1608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General Join </a:t>
            </a:r>
            <a:r>
              <a:rPr lang="en-US" dirty="0" smtClean="0">
                <a:ea typeface="ＭＳ Ｐゴシック" pitchFamily="34" charset="-128"/>
              </a:rPr>
              <a:t>Conditions: Several Equalities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067300"/>
          </a:xfrm>
        </p:spPr>
        <p:txBody>
          <a:bodyPr>
            <a:normAutofit fontScale="3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8600" dirty="0">
                <a:solidFill>
                  <a:srgbClr val="FF0000"/>
                </a:solidFill>
              </a:rPr>
              <a:t>Case 1</a:t>
            </a:r>
            <a:r>
              <a:rPr lang="en-US" sz="8600" dirty="0"/>
              <a:t>: a join condition with several equalities (e.g.,  </a:t>
            </a:r>
            <a:r>
              <a:rPr lang="en-US" sz="8600" i="1" dirty="0" err="1">
                <a:solidFill>
                  <a:srgbClr val="0070C0"/>
                </a:solidFill>
              </a:rPr>
              <a:t>R.sid</a:t>
            </a:r>
            <a:r>
              <a:rPr lang="en-US" sz="8600" i="1" dirty="0">
                <a:solidFill>
                  <a:srgbClr val="0070C0"/>
                </a:solidFill>
              </a:rPr>
              <a:t>=</a:t>
            </a:r>
            <a:r>
              <a:rPr lang="en-US" sz="8600" i="1" dirty="0" err="1">
                <a:solidFill>
                  <a:srgbClr val="0070C0"/>
                </a:solidFill>
              </a:rPr>
              <a:t>S.sid</a:t>
            </a:r>
            <a:r>
              <a:rPr lang="en-US" sz="8600" i="1" dirty="0">
                <a:solidFill>
                  <a:srgbClr val="0070C0"/>
                </a:solidFill>
              </a:rPr>
              <a:t> </a:t>
            </a:r>
            <a:r>
              <a:rPr lang="en-US" sz="8600" dirty="0">
                <a:solidFill>
                  <a:srgbClr val="0070C0"/>
                </a:solidFill>
              </a:rPr>
              <a:t>AND </a:t>
            </a:r>
            <a:r>
              <a:rPr lang="en-US" sz="8600" i="1" dirty="0" err="1">
                <a:solidFill>
                  <a:srgbClr val="0070C0"/>
                </a:solidFill>
              </a:rPr>
              <a:t>R.rname</a:t>
            </a:r>
            <a:r>
              <a:rPr lang="en-US" sz="8600" i="1" dirty="0">
                <a:solidFill>
                  <a:srgbClr val="0070C0"/>
                </a:solidFill>
              </a:rPr>
              <a:t>=</a:t>
            </a:r>
            <a:r>
              <a:rPr lang="en-US" sz="8600" i="1" dirty="0" err="1">
                <a:solidFill>
                  <a:srgbClr val="0070C0"/>
                </a:solidFill>
              </a:rPr>
              <a:t>S.sname</a:t>
            </a:r>
            <a:r>
              <a:rPr lang="en-US" sz="8600" dirty="0"/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sz="7400" dirty="0"/>
              <a:t>Simple NL join and Block NL join are unaffected</a:t>
            </a:r>
          </a:p>
          <a:p>
            <a:pPr lvl="1">
              <a:buFont typeface="Wingdings" pitchFamily="2" charset="2"/>
              <a:buChar char="§"/>
            </a:pPr>
            <a:endParaRPr lang="en-US" sz="7400" dirty="0"/>
          </a:p>
          <a:p>
            <a:pPr lvl="1">
              <a:buFont typeface="Wingdings" pitchFamily="2" charset="2"/>
              <a:buChar char="§"/>
            </a:pPr>
            <a:r>
              <a:rPr lang="en-US" sz="7400" dirty="0"/>
              <a:t>For index NL join, we can build an index on Reserves using the composite key </a:t>
            </a:r>
            <a:r>
              <a:rPr lang="en-US" sz="7400" dirty="0" smtClean="0"/>
              <a:t>(</a:t>
            </a:r>
            <a:r>
              <a:rPr lang="en-US" sz="7400" dirty="0" err="1" smtClean="0"/>
              <a:t>sid</a:t>
            </a:r>
            <a:r>
              <a:rPr lang="en-US" sz="7400" dirty="0"/>
              <a:t>, </a:t>
            </a:r>
            <a:r>
              <a:rPr lang="en-US" sz="7400" dirty="0" err="1" smtClean="0"/>
              <a:t>rname</a:t>
            </a:r>
            <a:r>
              <a:rPr lang="en-US" sz="7400" dirty="0"/>
              <a:t>) and treat Reserves as the </a:t>
            </a:r>
            <a:r>
              <a:rPr lang="en-US" sz="7400" dirty="0" smtClean="0"/>
              <a:t/>
            </a:r>
            <a:br>
              <a:rPr lang="en-US" sz="7400" dirty="0" smtClean="0"/>
            </a:br>
            <a:r>
              <a:rPr lang="en-US" sz="7400" dirty="0" smtClean="0"/>
              <a:t>inner </a:t>
            </a:r>
            <a:r>
              <a:rPr lang="en-US" sz="7400" dirty="0"/>
              <a:t>relation</a:t>
            </a:r>
          </a:p>
          <a:p>
            <a:pPr lvl="1">
              <a:buFont typeface="Wingdings" pitchFamily="2" charset="2"/>
              <a:buChar char="§"/>
            </a:pPr>
            <a:endParaRPr lang="en-US" sz="7400" dirty="0"/>
          </a:p>
          <a:p>
            <a:pPr lvl="1">
              <a:buFont typeface="Wingdings" pitchFamily="2" charset="2"/>
              <a:buChar char="§"/>
            </a:pPr>
            <a:r>
              <a:rPr lang="en-US" sz="7400" dirty="0"/>
              <a:t>For sort-merge join, we can sort Reserves on the composite key (</a:t>
            </a:r>
            <a:r>
              <a:rPr lang="en-US" sz="7400" dirty="0" err="1"/>
              <a:t>sid</a:t>
            </a:r>
            <a:r>
              <a:rPr lang="en-US" sz="7400" dirty="0"/>
              <a:t>, </a:t>
            </a:r>
            <a:r>
              <a:rPr lang="en-US" sz="7400" dirty="0" err="1"/>
              <a:t>rname</a:t>
            </a:r>
            <a:r>
              <a:rPr lang="en-US" sz="7400" dirty="0"/>
              <a:t>) and Sailors on the composite key (</a:t>
            </a:r>
            <a:r>
              <a:rPr lang="en-US" sz="7400" dirty="0" err="1"/>
              <a:t>sid</a:t>
            </a:r>
            <a:r>
              <a:rPr lang="en-US" sz="7400" dirty="0"/>
              <a:t>, </a:t>
            </a:r>
            <a:r>
              <a:rPr lang="en-US" sz="7400" dirty="0" err="1"/>
              <a:t>sname</a:t>
            </a:r>
            <a:r>
              <a:rPr lang="en-US" sz="7400" dirty="0"/>
              <a:t>) </a:t>
            </a:r>
          </a:p>
          <a:p>
            <a:pPr lvl="1">
              <a:buFont typeface="Wingdings" pitchFamily="2" charset="2"/>
              <a:buChar char="§"/>
            </a:pPr>
            <a:endParaRPr lang="en-US" sz="7400" dirty="0"/>
          </a:p>
          <a:p>
            <a:pPr lvl="1">
              <a:buFont typeface="Wingdings" pitchFamily="2" charset="2"/>
              <a:buChar char="§"/>
            </a:pPr>
            <a:r>
              <a:rPr lang="en-US" sz="7400" dirty="0"/>
              <a:t>For hash join, we can partition Reserves on the composite key (</a:t>
            </a:r>
            <a:r>
              <a:rPr lang="en-US" sz="7400" dirty="0" err="1"/>
              <a:t>sid</a:t>
            </a:r>
            <a:r>
              <a:rPr lang="en-US" sz="7400" dirty="0"/>
              <a:t>, </a:t>
            </a:r>
            <a:r>
              <a:rPr lang="en-US" sz="7400" dirty="0" err="1"/>
              <a:t>rname</a:t>
            </a:r>
            <a:r>
              <a:rPr lang="en-US" sz="7400" dirty="0"/>
              <a:t>) and Sailors on the composite key (</a:t>
            </a:r>
            <a:r>
              <a:rPr lang="en-US" sz="7400" dirty="0" err="1"/>
              <a:t>sid</a:t>
            </a:r>
            <a:r>
              <a:rPr lang="en-US" sz="7400" dirty="0"/>
              <a:t>, </a:t>
            </a:r>
            <a:r>
              <a:rPr lang="en-US" sz="7400" dirty="0" err="1"/>
              <a:t>sname</a:t>
            </a:r>
            <a:r>
              <a:rPr lang="en-US" sz="7400" dirty="0"/>
              <a:t>) </a:t>
            </a:r>
            <a:endParaRPr lang="en-US" sz="7400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81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General Join </a:t>
            </a:r>
            <a:r>
              <a:rPr lang="en-US" dirty="0" smtClean="0">
                <a:ea typeface="ＭＳ Ｐゴシック" pitchFamily="34" charset="-128"/>
              </a:rPr>
              <a:t>Conditions: An Inequality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8006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4500" dirty="0">
                <a:solidFill>
                  <a:srgbClr val="FF0000"/>
                </a:solidFill>
              </a:rPr>
              <a:t>Case </a:t>
            </a:r>
            <a:r>
              <a:rPr lang="en-US" sz="4500" dirty="0" smtClean="0">
                <a:solidFill>
                  <a:srgbClr val="FF0000"/>
                </a:solidFill>
              </a:rPr>
              <a:t>2</a:t>
            </a:r>
            <a:r>
              <a:rPr lang="en-US" sz="4500" dirty="0" smtClean="0"/>
              <a:t>: </a:t>
            </a:r>
            <a:r>
              <a:rPr lang="en-US" sz="4500" dirty="0"/>
              <a:t>a join condition with an </a:t>
            </a:r>
            <a:r>
              <a:rPr lang="en-US" sz="4500" dirty="0" smtClean="0"/>
              <a:t>inequality comparison </a:t>
            </a:r>
            <a:r>
              <a:rPr lang="en-US" sz="4500" dirty="0"/>
              <a:t>(e.g.,  </a:t>
            </a:r>
            <a:r>
              <a:rPr lang="en-US" sz="4500" i="1" dirty="0" err="1">
                <a:solidFill>
                  <a:srgbClr val="0070C0"/>
                </a:solidFill>
              </a:rPr>
              <a:t>R.rname</a:t>
            </a:r>
            <a:r>
              <a:rPr lang="en-US" sz="4500" i="1" dirty="0">
                <a:solidFill>
                  <a:srgbClr val="0070C0"/>
                </a:solidFill>
              </a:rPr>
              <a:t> &lt; </a:t>
            </a:r>
            <a:r>
              <a:rPr lang="en-US" sz="4500" i="1" dirty="0" err="1">
                <a:solidFill>
                  <a:srgbClr val="0070C0"/>
                </a:solidFill>
              </a:rPr>
              <a:t>S.sname</a:t>
            </a:r>
            <a:r>
              <a:rPr lang="en-US" sz="4500" dirty="0"/>
              <a:t>) </a:t>
            </a:r>
            <a:endParaRPr lang="en-US" sz="4500" dirty="0" smtClean="0"/>
          </a:p>
          <a:p>
            <a:pPr lvl="1">
              <a:buFont typeface="Wingdings" pitchFamily="2" charset="2"/>
              <a:buChar char="§"/>
            </a:pPr>
            <a:r>
              <a:rPr lang="en-US" sz="4500" dirty="0" smtClean="0"/>
              <a:t>Simple </a:t>
            </a:r>
            <a:r>
              <a:rPr lang="en-US" sz="4500" dirty="0"/>
              <a:t>NL join and Block NL join are unaffected</a:t>
            </a:r>
          </a:p>
          <a:p>
            <a:pPr lvl="1">
              <a:buFont typeface="Wingdings" pitchFamily="2" charset="2"/>
              <a:buChar char="§"/>
            </a:pPr>
            <a:endParaRPr lang="en-US" sz="4500" dirty="0"/>
          </a:p>
          <a:p>
            <a:pPr lvl="1">
              <a:buFont typeface="Wingdings" pitchFamily="2" charset="2"/>
              <a:buChar char="§"/>
            </a:pPr>
            <a:r>
              <a:rPr lang="en-US" sz="4500" dirty="0"/>
              <a:t>For index NL join, we </a:t>
            </a:r>
            <a:r>
              <a:rPr lang="en-US" sz="4500" dirty="0" smtClean="0"/>
              <a:t>require a B+ tree index</a:t>
            </a:r>
            <a:endParaRPr lang="en-US" sz="4500" dirty="0"/>
          </a:p>
          <a:p>
            <a:pPr lvl="1">
              <a:buFont typeface="Wingdings" pitchFamily="2" charset="2"/>
              <a:buChar char="§"/>
            </a:pPr>
            <a:endParaRPr lang="en-US" sz="4500" dirty="0"/>
          </a:p>
          <a:p>
            <a:pPr lvl="1">
              <a:buFont typeface="Wingdings" pitchFamily="2" charset="2"/>
              <a:buChar char="§"/>
            </a:pPr>
            <a:r>
              <a:rPr lang="en-US" sz="4500" dirty="0" smtClean="0"/>
              <a:t>Sort-merge join and hash join are not applicable!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4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68988360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8186" y="2743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46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</a:t>
            </a:r>
            <a:r>
              <a:rPr lang="en-US" dirty="0" smtClean="0"/>
              <a:t>VII</a:t>
            </a:r>
            <a:endParaRPr lang="en-US" dirty="0"/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Algorithms for Relational </a:t>
            </a:r>
            <a:r>
              <a:rPr lang="en-US" sz="2600" dirty="0" smtClean="0"/>
              <a:t>Operations (</a:t>
            </a:r>
            <a:r>
              <a:rPr lang="en-US" sz="2600" i="1" dirty="0" smtClean="0"/>
              <a:t>Cont’d</a:t>
            </a:r>
            <a:r>
              <a:rPr lang="en-US" sz="2600" dirty="0" smtClean="0"/>
              <a:t>)</a:t>
            </a: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DBMS Internals- Part VIII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Algorithms for Relational Operations (</a:t>
            </a:r>
            <a:r>
              <a:rPr lang="en-US" sz="2600" i="1" dirty="0" smtClean="0">
                <a:latin typeface="+mj-lt"/>
              </a:rPr>
              <a:t>Cont’d</a:t>
            </a:r>
            <a:r>
              <a:rPr lang="en-US" sz="2600" dirty="0" smtClean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Introduction to Query Optimization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Project </a:t>
            </a:r>
            <a:r>
              <a:rPr lang="en-US" dirty="0"/>
              <a:t>3 is due on </a:t>
            </a:r>
            <a:r>
              <a:rPr lang="en-US" dirty="0" smtClean="0"/>
              <a:t>Sunday, </a:t>
            </a:r>
            <a:r>
              <a:rPr lang="en-US" dirty="0"/>
              <a:t>April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by </a:t>
            </a:r>
            <a:r>
              <a:rPr lang="en-US" dirty="0" smtClean="0"/>
              <a:t>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will be posted by </a:t>
            </a:r>
            <a:r>
              <a:rPr lang="en-US" dirty="0" smtClean="0"/>
              <a:t>today</a:t>
            </a: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Quiz II will be held on Thursday, April </a:t>
            </a:r>
            <a:r>
              <a:rPr lang="en-US" dirty="0" smtClean="0">
                <a:solidFill>
                  <a:srgbClr val="FF0000"/>
                </a:solidFill>
              </a:rPr>
              <a:t>7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(all concepts covered after the midterm are included)  </a:t>
            </a: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Set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0673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R ∩ S is a special case of join!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Q: How?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A: With equality on </a:t>
            </a:r>
            <a:r>
              <a:rPr lang="en-US" i="1" dirty="0" smtClean="0"/>
              <a:t>all</a:t>
            </a:r>
            <a:r>
              <a:rPr lang="en-US" dirty="0" smtClean="0"/>
              <a:t> fields in the join condition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R </a:t>
            </a:r>
            <a:r>
              <a:rPr lang="en-US" sz="3000" dirty="0"/>
              <a:t>× S </a:t>
            </a:r>
            <a:r>
              <a:rPr lang="en-US" sz="3000" dirty="0" smtClean="0"/>
              <a:t>is a </a:t>
            </a:r>
            <a:r>
              <a:rPr lang="en-US" sz="3000" dirty="0"/>
              <a:t>special </a:t>
            </a:r>
            <a:r>
              <a:rPr lang="en-US" sz="3000" dirty="0" smtClean="0"/>
              <a:t>case </a:t>
            </a:r>
            <a:r>
              <a:rPr lang="en-US" sz="3000" dirty="0"/>
              <a:t>of </a:t>
            </a:r>
            <a:r>
              <a:rPr lang="en-US" sz="3000" dirty="0" smtClean="0"/>
              <a:t>join!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Q: How?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A: With no join condition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How to implement R U S and R – 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Algorithms based on sorting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Algorithms based on hashing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78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Union and Difference Based on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800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How to implement R U S based on sorting?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Sort R and 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Scan sorted R and S (in parallel) and merge them, eliminating duplicates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How to implement R – </a:t>
            </a:r>
            <a:r>
              <a:rPr lang="en-US" dirty="0" smtClean="0">
                <a:solidFill>
                  <a:srgbClr val="0070C0"/>
                </a:solidFill>
              </a:rPr>
              <a:t>S based on sorting?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Sort R and 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Scan sorted R and S (in parallel) and write only tuples of R that do not appear in S</a:t>
            </a:r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60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Union and Difference Based on </a:t>
            </a:r>
            <a:r>
              <a:rPr lang="en-US" dirty="0" smtClean="0">
                <a:ea typeface="ＭＳ Ｐゴシック" pitchFamily="34" charset="-128"/>
              </a:rPr>
              <a:t>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0673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to implement R U S based on hashing?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/>
              <a:t>Partition R and S using a hash function </a:t>
            </a:r>
            <a:r>
              <a:rPr lang="en-US" sz="2500" b="1" i="1" dirty="0" smtClean="0"/>
              <a:t>h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/>
              <a:t>For </a:t>
            </a:r>
            <a:r>
              <a:rPr lang="en-US" sz="2500" dirty="0"/>
              <a:t>each S-partition, build in-memory hash table (using </a:t>
            </a:r>
            <a:r>
              <a:rPr lang="en-US" sz="2500" b="1" i="1" dirty="0"/>
              <a:t>h2</a:t>
            </a:r>
            <a:r>
              <a:rPr lang="en-US" sz="2500" dirty="0" smtClean="0"/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 smtClean="0"/>
              <a:t>Scan R-partition which corresponds to S-partition and write out </a:t>
            </a:r>
            <a:r>
              <a:rPr lang="en-US" sz="2500" dirty="0"/>
              <a:t>tuples </a:t>
            </a:r>
            <a:r>
              <a:rPr lang="en-US" sz="2500" dirty="0" smtClean="0"/>
              <a:t>while </a:t>
            </a:r>
            <a:r>
              <a:rPr lang="en-US" sz="2500" dirty="0"/>
              <a:t>discarding </a:t>
            </a:r>
            <a:r>
              <a:rPr lang="en-US" sz="2500" dirty="0" smtClean="0"/>
              <a:t>duplicates</a:t>
            </a:r>
            <a:endParaRPr lang="en-US" sz="2500" b="1" i="1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to implement R – S based on hashing</a:t>
            </a:r>
            <a:r>
              <a:rPr lang="en-US" sz="2800" dirty="0" smtClean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Partition R and S using a hash function </a:t>
            </a:r>
            <a:r>
              <a:rPr lang="en-US" sz="2500" b="1" i="1" dirty="0"/>
              <a:t>h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For each S-partition, build in-memory hash table (using </a:t>
            </a:r>
            <a:r>
              <a:rPr lang="en-US" sz="2500" i="1" dirty="0"/>
              <a:t>h2</a:t>
            </a:r>
            <a:r>
              <a:rPr lang="en-US" sz="2500" dirty="0"/>
              <a:t>)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Scan R-partition which corresponds to S-partition and write out tuples </a:t>
            </a:r>
            <a:r>
              <a:rPr lang="en-US" sz="2500" dirty="0" smtClean="0"/>
              <a:t>which are in R-partition but not in S-partition</a:t>
            </a:r>
            <a:endParaRPr lang="en-US" sz="2500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197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51237658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8186" y="3962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49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Aggregate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0673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the following SQL query Q1:</a:t>
            </a:r>
            <a:endParaRPr lang="en-US" sz="2500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to evaluate Q1?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Scan Sailors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Maintain the average on age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 general, we implement aggregate operations by: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Scanning the input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Maintaining some </a:t>
            </a:r>
            <a:r>
              <a:rPr lang="en-US" sz="2600" i="1" dirty="0" smtClean="0"/>
              <a:t>running information </a:t>
            </a:r>
            <a:r>
              <a:rPr lang="en-US" sz="2600" dirty="0" smtClean="0"/>
              <a:t>(e.g., total for SUM and smaller for MIN)</a:t>
            </a:r>
          </a:p>
          <a:p>
            <a:pPr lvl="1">
              <a:buFont typeface="Wingdings" pitchFamily="2" charset="2"/>
              <a:buChar char="§"/>
            </a:pPr>
            <a:endParaRPr lang="en-US" sz="26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1934889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SELECT AVG(</a:t>
            </a:r>
            <a:r>
              <a:rPr lang="en-US" dirty="0" err="1" smtClean="0"/>
              <a:t>S.age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Sailors 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56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Aggregate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the following SQL query Q2:</a:t>
            </a:r>
            <a:endParaRPr lang="en-US" sz="2500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to evaluate Q2?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An algorithm based on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An algorithm based on hashing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</a:rPr>
              <a:t>Algorithm based on sorting: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Sort Sailors on rating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Scan sorted Sailors and compute the average for each rating group</a:t>
            </a:r>
            <a:endParaRPr lang="en-US" sz="2600" dirty="0"/>
          </a:p>
        </p:txBody>
      </p:sp>
      <p:sp>
        <p:nvSpPr>
          <p:cNvPr id="2" name="TextBox 1"/>
          <p:cNvSpPr txBox="1"/>
          <p:nvPr/>
        </p:nvSpPr>
        <p:spPr>
          <a:xfrm>
            <a:off x="3322911" y="1972270"/>
            <a:ext cx="193488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SELECT AVG(</a:t>
            </a:r>
            <a:r>
              <a:rPr lang="en-US" dirty="0" err="1" smtClean="0"/>
              <a:t>S.age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Sailors S</a:t>
            </a:r>
          </a:p>
          <a:p>
            <a:r>
              <a:rPr lang="en-US" dirty="0" smtClean="0"/>
              <a:t>GROUP BY </a:t>
            </a:r>
            <a:r>
              <a:rPr lang="en-US" dirty="0" err="1" smtClean="0"/>
              <a:t>S.rating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3505200"/>
            <a:ext cx="6553200" cy="4572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05458" y="3318301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6152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Aggregate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the following SQL query Q2:</a:t>
            </a:r>
            <a:endParaRPr lang="en-US" sz="2500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to evaluate Q2?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An algorithm based on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FF0000"/>
                </a:solidFill>
              </a:rPr>
              <a:t>An algorithm based on hashing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FF0000"/>
                </a:solidFill>
              </a:rPr>
              <a:t>Algorithm based on hashing: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Build a hash table on rating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Scan Sailors and for each tuple </a:t>
            </a:r>
            <a:r>
              <a:rPr lang="en-US" sz="2600" i="1" dirty="0" smtClean="0"/>
              <a:t>t</a:t>
            </a:r>
            <a:r>
              <a:rPr lang="en-US" sz="2600" dirty="0" smtClean="0"/>
              <a:t>, probe its corresponding hash bucket and update average</a:t>
            </a:r>
            <a:endParaRPr lang="en-US" sz="2600" dirty="0"/>
          </a:p>
        </p:txBody>
      </p:sp>
      <p:sp>
        <p:nvSpPr>
          <p:cNvPr id="2" name="TextBox 1"/>
          <p:cNvSpPr txBox="1"/>
          <p:nvPr/>
        </p:nvSpPr>
        <p:spPr>
          <a:xfrm>
            <a:off x="3322911" y="1972270"/>
            <a:ext cx="193488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SELECT AVG(</a:t>
            </a:r>
            <a:r>
              <a:rPr lang="en-US" dirty="0" err="1" smtClean="0"/>
              <a:t>S.age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Sailors S</a:t>
            </a:r>
          </a:p>
          <a:p>
            <a:r>
              <a:rPr lang="en-US" dirty="0" smtClean="0"/>
              <a:t>GROUP BY </a:t>
            </a:r>
            <a:r>
              <a:rPr lang="en-US" dirty="0" err="1" smtClean="0"/>
              <a:t>S.rating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3927902"/>
            <a:ext cx="6553200" cy="4572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05458" y="3741003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3111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Aggregate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the following SQL query Q2:</a:t>
            </a:r>
            <a:endParaRPr lang="en-US" sz="2500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How to evaluate Q2 with the existence of an index?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If </a:t>
            </a:r>
            <a:r>
              <a:rPr lang="en-US" sz="2600" dirty="0"/>
              <a:t>group-by attributes form </a:t>
            </a:r>
            <a:r>
              <a:rPr lang="en-US" sz="2600" i="1" dirty="0"/>
              <a:t>prefix</a:t>
            </a:r>
            <a:r>
              <a:rPr lang="en-US" sz="2600" dirty="0"/>
              <a:t> of search key, </a:t>
            </a:r>
            <a:r>
              <a:rPr lang="en-US" sz="2600" dirty="0" smtClean="0"/>
              <a:t>we can </a:t>
            </a:r>
            <a:r>
              <a:rPr lang="en-US" sz="2600" dirty="0"/>
              <a:t>retrieve data entries/tuples in group-by </a:t>
            </a:r>
            <a:r>
              <a:rPr lang="en-US" sz="2600" dirty="0" smtClean="0"/>
              <a:t>order and thereby avoid sorting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the index is a tree index whose search key includes all attributes in SELECT, WHERE and GROUP BY clauses, we can pursue an </a:t>
            </a:r>
            <a:r>
              <a:rPr lang="en-US" sz="2600" i="1" dirty="0"/>
              <a:t>index-only scan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</p:txBody>
      </p:sp>
      <p:sp>
        <p:nvSpPr>
          <p:cNvPr id="2" name="TextBox 1"/>
          <p:cNvSpPr txBox="1"/>
          <p:nvPr/>
        </p:nvSpPr>
        <p:spPr>
          <a:xfrm>
            <a:off x="3322911" y="1972270"/>
            <a:ext cx="193488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SELECT AVG(</a:t>
            </a:r>
            <a:r>
              <a:rPr lang="en-US" dirty="0" err="1" smtClean="0"/>
              <a:t>S.age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Sailors S</a:t>
            </a:r>
          </a:p>
          <a:p>
            <a:r>
              <a:rPr lang="en-US" dirty="0" smtClean="0"/>
              <a:t>GROUP BY </a:t>
            </a:r>
            <a:r>
              <a:rPr lang="en-US" dirty="0" err="1" smtClean="0"/>
              <a:t>S.rating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9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61633841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8186" y="5070396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008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209800"/>
            <a:ext cx="3148013" cy="64611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22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1563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Cost-Based </a:t>
            </a:r>
            <a:r>
              <a:rPr lang="en-US" dirty="0"/>
              <a:t>Query Sub-System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2166938" y="27543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Parser</a:t>
            </a:r>
          </a:p>
        </p:txBody>
      </p:sp>
      <p:sp>
        <p:nvSpPr>
          <p:cNvPr id="6" name="Text Box 2053"/>
          <p:cNvSpPr txBox="1">
            <a:spLocks noChangeArrowheads="1"/>
          </p:cNvSpPr>
          <p:nvPr/>
        </p:nvSpPr>
        <p:spPr bwMode="auto">
          <a:xfrm>
            <a:off x="1524000" y="37211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Optimizer</a:t>
            </a: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676400" y="45593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Generator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3352800" y="45593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Cost Estimator</a:t>
            </a:r>
          </a:p>
        </p:txBody>
      </p:sp>
      <p:sp>
        <p:nvSpPr>
          <p:cNvPr id="9" name="Text Box 2056"/>
          <p:cNvSpPr txBox="1">
            <a:spLocks noChangeArrowheads="1"/>
          </p:cNvSpPr>
          <p:nvPr/>
        </p:nvSpPr>
        <p:spPr bwMode="auto">
          <a:xfrm>
            <a:off x="1676400" y="6223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Plan Evaluator</a:t>
            </a:r>
          </a:p>
        </p:txBody>
      </p:sp>
      <p:sp>
        <p:nvSpPr>
          <p:cNvPr id="10" name="Rectangle 2057"/>
          <p:cNvSpPr>
            <a:spLocks noChangeArrowheads="1"/>
          </p:cNvSpPr>
          <p:nvPr/>
        </p:nvSpPr>
        <p:spPr bwMode="auto">
          <a:xfrm>
            <a:off x="1970088" y="2667000"/>
            <a:ext cx="2209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1676400" y="4559300"/>
            <a:ext cx="1371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3276600" y="4559300"/>
            <a:ext cx="1447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60"/>
          <p:cNvSpPr>
            <a:spLocks noChangeArrowheads="1"/>
          </p:cNvSpPr>
          <p:nvPr/>
        </p:nvSpPr>
        <p:spPr bwMode="auto">
          <a:xfrm>
            <a:off x="1524000" y="3721100"/>
            <a:ext cx="3581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061"/>
          <p:cNvGrpSpPr>
            <a:grpSpLocks/>
          </p:cNvGrpSpPr>
          <p:nvPr/>
        </p:nvGrpSpPr>
        <p:grpSpPr bwMode="auto">
          <a:xfrm>
            <a:off x="5638800" y="4635500"/>
            <a:ext cx="2438400" cy="609600"/>
            <a:chOff x="3600" y="1968"/>
            <a:chExt cx="1536" cy="384"/>
          </a:xfrm>
        </p:grpSpPr>
        <p:sp>
          <p:nvSpPr>
            <p:cNvPr id="15" name="Text Box 2062"/>
            <p:cNvSpPr txBox="1">
              <a:spLocks noChangeArrowheads="1"/>
            </p:cNvSpPr>
            <p:nvPr/>
          </p:nvSpPr>
          <p:spPr bwMode="auto">
            <a:xfrm>
              <a:off x="3600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/>
              <a:r>
                <a:rPr lang="en-US" b="0"/>
                <a:t>Catalog Manager</a:t>
              </a:r>
            </a:p>
          </p:txBody>
        </p:sp>
        <p:sp>
          <p:nvSpPr>
            <p:cNvPr id="16" name="Rectangle 2063"/>
            <p:cNvSpPr>
              <a:spLocks noChangeArrowheads="1"/>
            </p:cNvSpPr>
            <p:nvPr/>
          </p:nvSpPr>
          <p:spPr bwMode="auto">
            <a:xfrm>
              <a:off x="3600" y="1968"/>
              <a:ext cx="148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1600200" y="6070600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65"/>
          <p:cNvSpPr>
            <a:spLocks noChangeShapeType="1"/>
          </p:cNvSpPr>
          <p:nvPr/>
        </p:nvSpPr>
        <p:spPr bwMode="auto">
          <a:xfrm>
            <a:off x="2971800" y="58547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066"/>
          <p:cNvSpPr>
            <a:spLocks noChangeShapeType="1"/>
          </p:cNvSpPr>
          <p:nvPr/>
        </p:nvSpPr>
        <p:spPr bwMode="auto">
          <a:xfrm flipV="1">
            <a:off x="5097463" y="49403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67"/>
          <p:cNvSpPr>
            <a:spLocks noChangeShapeType="1"/>
          </p:cNvSpPr>
          <p:nvPr/>
        </p:nvSpPr>
        <p:spPr bwMode="auto">
          <a:xfrm>
            <a:off x="3048000" y="326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068"/>
          <p:cNvSpPr>
            <a:spLocks noChangeArrowheads="1"/>
          </p:cNvSpPr>
          <p:nvPr/>
        </p:nvSpPr>
        <p:spPr bwMode="auto">
          <a:xfrm>
            <a:off x="2362200" y="5473700"/>
            <a:ext cx="2057400" cy="304800"/>
          </a:xfrm>
          <a:prstGeom prst="curvedUpArrow">
            <a:avLst>
              <a:gd name="adj1" fmla="val 135000"/>
              <a:gd name="adj2" fmla="val 270000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69"/>
          <p:cNvSpPr>
            <a:spLocks noChangeArrowheads="1"/>
          </p:cNvSpPr>
          <p:nvPr/>
        </p:nvSpPr>
        <p:spPr bwMode="auto">
          <a:xfrm rot="10800000">
            <a:off x="2133600" y="4330700"/>
            <a:ext cx="2133600" cy="228600"/>
          </a:xfrm>
          <a:prstGeom prst="curvedUpArrow">
            <a:avLst>
              <a:gd name="adj1" fmla="val 186667"/>
              <a:gd name="adj2" fmla="val 373333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070"/>
          <p:cNvSpPr txBox="1">
            <a:spLocks noChangeArrowheads="1"/>
          </p:cNvSpPr>
          <p:nvPr/>
        </p:nvSpPr>
        <p:spPr bwMode="auto">
          <a:xfrm>
            <a:off x="5473700" y="1901825"/>
            <a:ext cx="3022600" cy="156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Usually there is a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heuristics-based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 u="sng">
                <a:solidFill>
                  <a:srgbClr val="CF0E30"/>
                </a:solidFill>
                <a:latin typeface="Book Antiqua" pitchFamily="18" charset="0"/>
              </a:rPr>
              <a:t>rewriting</a:t>
            </a: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 step before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the cost-based steps.</a:t>
            </a:r>
          </a:p>
        </p:txBody>
      </p:sp>
      <p:grpSp>
        <p:nvGrpSpPr>
          <p:cNvPr id="24" name="Group 2071"/>
          <p:cNvGrpSpPr>
            <a:grpSpLocks/>
          </p:cNvGrpSpPr>
          <p:nvPr/>
        </p:nvGrpSpPr>
        <p:grpSpPr bwMode="auto">
          <a:xfrm>
            <a:off x="5691188" y="5665788"/>
            <a:ext cx="1077912" cy="1025525"/>
            <a:chOff x="3585" y="3001"/>
            <a:chExt cx="679" cy="646"/>
          </a:xfrm>
        </p:grpSpPr>
        <p:sp>
          <p:nvSpPr>
            <p:cNvPr id="25" name="Rectangle 2072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073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074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075"/>
          <p:cNvSpPr txBox="1">
            <a:spLocks noChangeArrowheads="1"/>
          </p:cNvSpPr>
          <p:nvPr/>
        </p:nvSpPr>
        <p:spPr bwMode="auto">
          <a:xfrm>
            <a:off x="5680075" y="5973763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Schema</a:t>
            </a:r>
          </a:p>
        </p:txBody>
      </p:sp>
      <p:grpSp>
        <p:nvGrpSpPr>
          <p:cNvPr id="29" name="Group 2076"/>
          <p:cNvGrpSpPr>
            <a:grpSpLocks/>
          </p:cNvGrpSpPr>
          <p:nvPr/>
        </p:nvGrpSpPr>
        <p:grpSpPr bwMode="auto">
          <a:xfrm>
            <a:off x="7019925" y="5680075"/>
            <a:ext cx="1077913" cy="1025525"/>
            <a:chOff x="3585" y="3001"/>
            <a:chExt cx="679" cy="646"/>
          </a:xfrm>
        </p:grpSpPr>
        <p:sp>
          <p:nvSpPr>
            <p:cNvPr id="30" name="Rectangle 2077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078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079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Text Box 2080"/>
          <p:cNvSpPr txBox="1">
            <a:spLocks noChangeArrowheads="1"/>
          </p:cNvSpPr>
          <p:nvPr/>
        </p:nvSpPr>
        <p:spPr bwMode="auto">
          <a:xfrm>
            <a:off x="6980238" y="5988050"/>
            <a:ext cx="1249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Statistics</a:t>
            </a:r>
          </a:p>
        </p:txBody>
      </p:sp>
      <p:sp>
        <p:nvSpPr>
          <p:cNvPr id="34" name="Line 2081"/>
          <p:cNvSpPr>
            <a:spLocks noChangeShapeType="1"/>
          </p:cNvSpPr>
          <p:nvPr/>
        </p:nvSpPr>
        <p:spPr bwMode="auto">
          <a:xfrm>
            <a:off x="6197600" y="52578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082"/>
          <p:cNvSpPr>
            <a:spLocks noChangeShapeType="1"/>
          </p:cNvSpPr>
          <p:nvPr/>
        </p:nvSpPr>
        <p:spPr bwMode="auto">
          <a:xfrm>
            <a:off x="7493000" y="52451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83"/>
          <p:cNvSpPr>
            <a:spLocks noChangeShapeType="1"/>
          </p:cNvSpPr>
          <p:nvPr/>
        </p:nvSpPr>
        <p:spPr bwMode="auto">
          <a:xfrm>
            <a:off x="4221163" y="3073400"/>
            <a:ext cx="2789237" cy="154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084"/>
          <p:cNvSpPr txBox="1">
            <a:spLocks noChangeArrowheads="1"/>
          </p:cNvSpPr>
          <p:nvPr/>
        </p:nvSpPr>
        <p:spPr bwMode="auto">
          <a:xfrm>
            <a:off x="1851025" y="1271588"/>
            <a:ext cx="2519363" cy="8382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Select *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From Blah B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Where B.blah = blah</a:t>
            </a:r>
          </a:p>
        </p:txBody>
      </p:sp>
      <p:sp>
        <p:nvSpPr>
          <p:cNvPr id="38" name="Text Box 2085"/>
          <p:cNvSpPr txBox="1">
            <a:spLocks noChangeArrowheads="1"/>
          </p:cNvSpPr>
          <p:nvPr/>
        </p:nvSpPr>
        <p:spPr bwMode="auto">
          <a:xfrm>
            <a:off x="593725" y="1462088"/>
            <a:ext cx="123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Queries</a:t>
            </a:r>
          </a:p>
        </p:txBody>
      </p:sp>
      <p:sp>
        <p:nvSpPr>
          <p:cNvPr id="39" name="Freeform 2086"/>
          <p:cNvSpPr>
            <a:spLocks/>
          </p:cNvSpPr>
          <p:nvPr/>
        </p:nvSpPr>
        <p:spPr bwMode="auto">
          <a:xfrm>
            <a:off x="2209800" y="2133600"/>
            <a:ext cx="698500" cy="520700"/>
          </a:xfrm>
          <a:custGeom>
            <a:avLst/>
            <a:gdLst>
              <a:gd name="T0" fmla="*/ 2147483647 w 440"/>
              <a:gd name="T1" fmla="*/ 0 h 328"/>
              <a:gd name="T2" fmla="*/ 2147483647 w 440"/>
              <a:gd name="T3" fmla="*/ 2147483647 h 328"/>
              <a:gd name="T4" fmla="*/ 2147483647 w 440"/>
              <a:gd name="T5" fmla="*/ 2147483647 h 328"/>
              <a:gd name="T6" fmla="*/ 0 60000 65536"/>
              <a:gd name="T7" fmla="*/ 0 60000 65536"/>
              <a:gd name="T8" fmla="*/ 0 60000 65536"/>
              <a:gd name="T9" fmla="*/ 0 w 440"/>
              <a:gd name="T10" fmla="*/ 0 h 328"/>
              <a:gd name="T11" fmla="*/ 440 w 440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" h="328">
                <a:moveTo>
                  <a:pt x="344" y="0"/>
                </a:moveTo>
                <a:cubicBezTo>
                  <a:pt x="172" y="36"/>
                  <a:pt x="0" y="73"/>
                  <a:pt x="16" y="128"/>
                </a:cubicBezTo>
                <a:cubicBezTo>
                  <a:pt x="32" y="183"/>
                  <a:pt x="236" y="255"/>
                  <a:pt x="440" y="3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utoShape 2087"/>
          <p:cNvSpPr>
            <a:spLocks noChangeArrowheads="1"/>
          </p:cNvSpPr>
          <p:nvPr/>
        </p:nvSpPr>
        <p:spPr bwMode="auto">
          <a:xfrm>
            <a:off x="317500" y="2717800"/>
            <a:ext cx="1168400" cy="495300"/>
          </a:xfrm>
          <a:prstGeom prst="rightArrow">
            <a:avLst>
              <a:gd name="adj1" fmla="val 50000"/>
              <a:gd name="adj2" fmla="val 58974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7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Query Optimization Steps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1</a:t>
            </a:r>
            <a:r>
              <a:rPr lang="en-US" sz="2800" dirty="0" smtClean="0"/>
              <a:t>: Queries are parsed into </a:t>
            </a:r>
            <a:r>
              <a:rPr lang="en-US" sz="2800" dirty="0"/>
              <a:t>internal </a:t>
            </a:r>
            <a:r>
              <a:rPr lang="en-US" sz="2800" dirty="0" smtClean="0"/>
              <a:t>forms </a:t>
            </a:r>
            <a:br>
              <a:rPr lang="en-US" sz="2800" dirty="0" smtClean="0"/>
            </a:br>
            <a:r>
              <a:rPr lang="en-US" sz="2800" dirty="0" smtClean="0"/>
              <a:t>(e.g</a:t>
            </a:r>
            <a:r>
              <a:rPr lang="en-US" sz="2800" dirty="0"/>
              <a:t>., parse </a:t>
            </a:r>
            <a:r>
              <a:rPr lang="en-US" sz="2800" dirty="0" smtClean="0"/>
              <a:t>trees)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2</a:t>
            </a:r>
            <a:r>
              <a:rPr lang="en-US" sz="2800" dirty="0" smtClean="0"/>
              <a:t>: Internal forms are transformed into </a:t>
            </a:r>
            <a:r>
              <a:rPr lang="en-US" sz="2800" dirty="0"/>
              <a:t>‘canonical </a:t>
            </a:r>
            <a:r>
              <a:rPr lang="en-US" sz="2800" dirty="0" smtClean="0"/>
              <a:t>forms’ </a:t>
            </a:r>
            <a:r>
              <a:rPr lang="en-US" sz="2800" dirty="0"/>
              <a:t>(syntactic </a:t>
            </a:r>
            <a:r>
              <a:rPr lang="en-US" sz="2800" dirty="0" smtClean="0"/>
              <a:t>query optimization)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3</a:t>
            </a:r>
            <a:r>
              <a:rPr lang="en-US" sz="2800" dirty="0" smtClean="0"/>
              <a:t>: A </a:t>
            </a:r>
            <a:r>
              <a:rPr lang="en-US" sz="2800" i="1" u="sng" dirty="0" smtClean="0"/>
              <a:t>subset</a:t>
            </a:r>
            <a:r>
              <a:rPr lang="en-US" sz="2800" dirty="0" smtClean="0"/>
              <a:t> of alternative plans are enumerated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4</a:t>
            </a:r>
            <a:r>
              <a:rPr lang="en-US" sz="2800" dirty="0" smtClean="0"/>
              <a:t>: Costs for alternative plans are estimated 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Step 5</a:t>
            </a:r>
            <a:r>
              <a:rPr lang="en-US" sz="2800" dirty="0" smtClean="0"/>
              <a:t>: The query evaluation plan with the </a:t>
            </a:r>
            <a:r>
              <a:rPr lang="en-US" sz="2800" i="1" u="sng" dirty="0" smtClean="0"/>
              <a:t>least estimated cost</a:t>
            </a:r>
            <a:r>
              <a:rPr lang="en-US" sz="2800" dirty="0" smtClean="0"/>
              <a:t> is picked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93754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Required Information to Evaluate Queries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To estimate the costs of query plans, the query optimizer examines the system catalog and retrieves: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Information about the types and lengths of fields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Statistics about the referenced relations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Access paths (indexes) available for relations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 particular, the </a:t>
            </a:r>
            <a:r>
              <a:rPr lang="en-US" sz="2800" i="1" dirty="0" smtClean="0">
                <a:solidFill>
                  <a:srgbClr val="FF0000"/>
                </a:solidFill>
              </a:rPr>
              <a:t>Schema</a:t>
            </a:r>
            <a:r>
              <a:rPr lang="en-US" sz="2800" dirty="0" smtClean="0"/>
              <a:t> and </a:t>
            </a:r>
            <a:r>
              <a:rPr lang="en-US" sz="2800" i="1" dirty="0" smtClean="0">
                <a:solidFill>
                  <a:srgbClr val="FF0000"/>
                </a:solidFill>
              </a:rPr>
              <a:t>Statistics</a:t>
            </a:r>
            <a:r>
              <a:rPr lang="en-US" sz="2800" dirty="0" smtClean="0"/>
              <a:t> components in the Catalog Manager are inspected to find a good enough query evaluation plan</a:t>
            </a:r>
          </a:p>
          <a:p>
            <a:endParaRPr lang="en-US" dirty="0" smtClean="0"/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1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Cost-Based </a:t>
            </a:r>
            <a:r>
              <a:rPr lang="en-US" dirty="0"/>
              <a:t>Query Sub-System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Text Box 2052"/>
          <p:cNvSpPr txBox="1">
            <a:spLocks noChangeArrowheads="1"/>
          </p:cNvSpPr>
          <p:nvPr/>
        </p:nvSpPr>
        <p:spPr bwMode="auto">
          <a:xfrm>
            <a:off x="2166938" y="27543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Parser</a:t>
            </a:r>
          </a:p>
        </p:txBody>
      </p:sp>
      <p:sp>
        <p:nvSpPr>
          <p:cNvPr id="6" name="Text Box 2053"/>
          <p:cNvSpPr txBox="1">
            <a:spLocks noChangeArrowheads="1"/>
          </p:cNvSpPr>
          <p:nvPr/>
        </p:nvSpPr>
        <p:spPr bwMode="auto">
          <a:xfrm>
            <a:off x="1524000" y="37211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Optimizer</a:t>
            </a:r>
          </a:p>
        </p:txBody>
      </p:sp>
      <p:sp>
        <p:nvSpPr>
          <p:cNvPr id="7" name="Text Box 2054"/>
          <p:cNvSpPr txBox="1">
            <a:spLocks noChangeArrowheads="1"/>
          </p:cNvSpPr>
          <p:nvPr/>
        </p:nvSpPr>
        <p:spPr bwMode="auto">
          <a:xfrm>
            <a:off x="1676400" y="45593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Generator</a:t>
            </a:r>
          </a:p>
        </p:txBody>
      </p:sp>
      <p:sp>
        <p:nvSpPr>
          <p:cNvPr id="8" name="Text Box 2055"/>
          <p:cNvSpPr txBox="1">
            <a:spLocks noChangeArrowheads="1"/>
          </p:cNvSpPr>
          <p:nvPr/>
        </p:nvSpPr>
        <p:spPr bwMode="auto">
          <a:xfrm>
            <a:off x="3352800" y="4559300"/>
            <a:ext cx="2057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Plan Cost Estimator</a:t>
            </a:r>
          </a:p>
        </p:txBody>
      </p:sp>
      <p:sp>
        <p:nvSpPr>
          <p:cNvPr id="9" name="Text Box 2056"/>
          <p:cNvSpPr txBox="1">
            <a:spLocks noChangeArrowheads="1"/>
          </p:cNvSpPr>
          <p:nvPr/>
        </p:nvSpPr>
        <p:spPr bwMode="auto">
          <a:xfrm>
            <a:off x="1676400" y="6223000"/>
            <a:ext cx="396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b="0"/>
              <a:t>Query Plan Evaluator</a:t>
            </a:r>
          </a:p>
        </p:txBody>
      </p:sp>
      <p:sp>
        <p:nvSpPr>
          <p:cNvPr id="10" name="Rectangle 2057"/>
          <p:cNvSpPr>
            <a:spLocks noChangeArrowheads="1"/>
          </p:cNvSpPr>
          <p:nvPr/>
        </p:nvSpPr>
        <p:spPr bwMode="auto">
          <a:xfrm>
            <a:off x="1970088" y="2667000"/>
            <a:ext cx="2209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058"/>
          <p:cNvSpPr>
            <a:spLocks noChangeArrowheads="1"/>
          </p:cNvSpPr>
          <p:nvPr/>
        </p:nvSpPr>
        <p:spPr bwMode="auto">
          <a:xfrm>
            <a:off x="1676400" y="4559300"/>
            <a:ext cx="1371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059"/>
          <p:cNvSpPr>
            <a:spLocks noChangeArrowheads="1"/>
          </p:cNvSpPr>
          <p:nvPr/>
        </p:nvSpPr>
        <p:spPr bwMode="auto">
          <a:xfrm>
            <a:off x="3276600" y="4559300"/>
            <a:ext cx="14478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2060"/>
          <p:cNvSpPr>
            <a:spLocks noChangeArrowheads="1"/>
          </p:cNvSpPr>
          <p:nvPr/>
        </p:nvSpPr>
        <p:spPr bwMode="auto">
          <a:xfrm>
            <a:off x="1524000" y="3721100"/>
            <a:ext cx="3581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061"/>
          <p:cNvGrpSpPr>
            <a:grpSpLocks/>
          </p:cNvGrpSpPr>
          <p:nvPr/>
        </p:nvGrpSpPr>
        <p:grpSpPr bwMode="auto">
          <a:xfrm>
            <a:off x="5638800" y="4635500"/>
            <a:ext cx="2438400" cy="609600"/>
            <a:chOff x="3600" y="1968"/>
            <a:chExt cx="1536" cy="384"/>
          </a:xfrm>
        </p:grpSpPr>
        <p:sp>
          <p:nvSpPr>
            <p:cNvPr id="15" name="Text Box 2062"/>
            <p:cNvSpPr txBox="1">
              <a:spLocks noChangeArrowheads="1"/>
            </p:cNvSpPr>
            <p:nvPr/>
          </p:nvSpPr>
          <p:spPr bwMode="auto">
            <a:xfrm>
              <a:off x="3600" y="1968"/>
              <a:ext cx="15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l"/>
              <a:r>
                <a:rPr lang="en-US" b="0"/>
                <a:t>Catalog Manager</a:t>
              </a:r>
            </a:p>
          </p:txBody>
        </p:sp>
        <p:sp>
          <p:nvSpPr>
            <p:cNvPr id="16" name="Rectangle 2063"/>
            <p:cNvSpPr>
              <a:spLocks noChangeArrowheads="1"/>
            </p:cNvSpPr>
            <p:nvPr/>
          </p:nvSpPr>
          <p:spPr bwMode="auto">
            <a:xfrm>
              <a:off x="3600" y="1968"/>
              <a:ext cx="1488" cy="38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Rectangle 2064"/>
          <p:cNvSpPr>
            <a:spLocks noChangeArrowheads="1"/>
          </p:cNvSpPr>
          <p:nvPr/>
        </p:nvSpPr>
        <p:spPr bwMode="auto">
          <a:xfrm>
            <a:off x="1600200" y="6070600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065"/>
          <p:cNvSpPr>
            <a:spLocks noChangeShapeType="1"/>
          </p:cNvSpPr>
          <p:nvPr/>
        </p:nvSpPr>
        <p:spPr bwMode="auto">
          <a:xfrm>
            <a:off x="2971800" y="58547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2066"/>
          <p:cNvSpPr>
            <a:spLocks noChangeShapeType="1"/>
          </p:cNvSpPr>
          <p:nvPr/>
        </p:nvSpPr>
        <p:spPr bwMode="auto">
          <a:xfrm flipV="1">
            <a:off x="5097463" y="4940300"/>
            <a:ext cx="541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067"/>
          <p:cNvSpPr>
            <a:spLocks noChangeShapeType="1"/>
          </p:cNvSpPr>
          <p:nvPr/>
        </p:nvSpPr>
        <p:spPr bwMode="auto">
          <a:xfrm>
            <a:off x="3048000" y="32639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2068"/>
          <p:cNvSpPr>
            <a:spLocks noChangeArrowheads="1"/>
          </p:cNvSpPr>
          <p:nvPr/>
        </p:nvSpPr>
        <p:spPr bwMode="auto">
          <a:xfrm>
            <a:off x="2362200" y="5473700"/>
            <a:ext cx="2057400" cy="304800"/>
          </a:xfrm>
          <a:prstGeom prst="curvedUpArrow">
            <a:avLst>
              <a:gd name="adj1" fmla="val 135000"/>
              <a:gd name="adj2" fmla="val 270000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AutoShape 2069"/>
          <p:cNvSpPr>
            <a:spLocks noChangeArrowheads="1"/>
          </p:cNvSpPr>
          <p:nvPr/>
        </p:nvSpPr>
        <p:spPr bwMode="auto">
          <a:xfrm rot="10800000">
            <a:off x="2133600" y="4330700"/>
            <a:ext cx="2133600" cy="228600"/>
          </a:xfrm>
          <a:prstGeom prst="curvedUpArrow">
            <a:avLst>
              <a:gd name="adj1" fmla="val 186667"/>
              <a:gd name="adj2" fmla="val 373333"/>
              <a:gd name="adj3" fmla="val 3333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2070"/>
          <p:cNvSpPr txBox="1">
            <a:spLocks noChangeArrowheads="1"/>
          </p:cNvSpPr>
          <p:nvPr/>
        </p:nvSpPr>
        <p:spPr bwMode="auto">
          <a:xfrm>
            <a:off x="5473700" y="1901825"/>
            <a:ext cx="3022600" cy="156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Usually there is a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heuristics-based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 u="sng">
                <a:solidFill>
                  <a:srgbClr val="CF0E30"/>
                </a:solidFill>
                <a:latin typeface="Book Antiqua" pitchFamily="18" charset="0"/>
              </a:rPr>
              <a:t>rewriting</a:t>
            </a: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 step before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the cost-based steps.</a:t>
            </a:r>
          </a:p>
        </p:txBody>
      </p:sp>
      <p:grpSp>
        <p:nvGrpSpPr>
          <p:cNvPr id="24" name="Group 2071"/>
          <p:cNvGrpSpPr>
            <a:grpSpLocks/>
          </p:cNvGrpSpPr>
          <p:nvPr/>
        </p:nvGrpSpPr>
        <p:grpSpPr bwMode="auto">
          <a:xfrm>
            <a:off x="5691188" y="5665788"/>
            <a:ext cx="1077912" cy="1025525"/>
            <a:chOff x="3585" y="3001"/>
            <a:chExt cx="679" cy="646"/>
          </a:xfrm>
        </p:grpSpPr>
        <p:sp>
          <p:nvSpPr>
            <p:cNvPr id="25" name="Rectangle 2072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073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2074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 Box 2075"/>
          <p:cNvSpPr txBox="1">
            <a:spLocks noChangeArrowheads="1"/>
          </p:cNvSpPr>
          <p:nvPr/>
        </p:nvSpPr>
        <p:spPr bwMode="auto">
          <a:xfrm>
            <a:off x="5680075" y="5973763"/>
            <a:ext cx="1116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Schema</a:t>
            </a:r>
          </a:p>
        </p:txBody>
      </p:sp>
      <p:grpSp>
        <p:nvGrpSpPr>
          <p:cNvPr id="29" name="Group 2076"/>
          <p:cNvGrpSpPr>
            <a:grpSpLocks/>
          </p:cNvGrpSpPr>
          <p:nvPr/>
        </p:nvGrpSpPr>
        <p:grpSpPr bwMode="auto">
          <a:xfrm>
            <a:off x="7019925" y="5680075"/>
            <a:ext cx="1077913" cy="1025525"/>
            <a:chOff x="3585" y="3001"/>
            <a:chExt cx="679" cy="646"/>
          </a:xfrm>
        </p:grpSpPr>
        <p:sp>
          <p:nvSpPr>
            <p:cNvPr id="30" name="Rectangle 2077"/>
            <p:cNvSpPr>
              <a:spLocks noChangeArrowheads="1"/>
            </p:cNvSpPr>
            <p:nvPr/>
          </p:nvSpPr>
          <p:spPr bwMode="auto">
            <a:xfrm>
              <a:off x="3585" y="3085"/>
              <a:ext cx="675" cy="46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2078"/>
            <p:cNvSpPr>
              <a:spLocks noChangeArrowheads="1"/>
            </p:cNvSpPr>
            <p:nvPr/>
          </p:nvSpPr>
          <p:spPr bwMode="auto">
            <a:xfrm>
              <a:off x="3585" y="3001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2079"/>
            <p:cNvSpPr>
              <a:spLocks noChangeArrowheads="1"/>
            </p:cNvSpPr>
            <p:nvPr/>
          </p:nvSpPr>
          <p:spPr bwMode="auto">
            <a:xfrm>
              <a:off x="3590" y="3457"/>
              <a:ext cx="674" cy="19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Text Box 2080"/>
          <p:cNvSpPr txBox="1">
            <a:spLocks noChangeArrowheads="1"/>
          </p:cNvSpPr>
          <p:nvPr/>
        </p:nvSpPr>
        <p:spPr bwMode="auto">
          <a:xfrm>
            <a:off x="6980238" y="5988050"/>
            <a:ext cx="1249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2000" b="0">
                <a:solidFill>
                  <a:srgbClr val="CF0E30"/>
                </a:solidFill>
                <a:latin typeface="Book Antiqua" pitchFamily="18" charset="0"/>
              </a:rPr>
              <a:t>Statistics</a:t>
            </a:r>
          </a:p>
        </p:txBody>
      </p:sp>
      <p:sp>
        <p:nvSpPr>
          <p:cNvPr id="34" name="Line 2081"/>
          <p:cNvSpPr>
            <a:spLocks noChangeShapeType="1"/>
          </p:cNvSpPr>
          <p:nvPr/>
        </p:nvSpPr>
        <p:spPr bwMode="auto">
          <a:xfrm>
            <a:off x="6197600" y="52578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2082"/>
          <p:cNvSpPr>
            <a:spLocks noChangeShapeType="1"/>
          </p:cNvSpPr>
          <p:nvPr/>
        </p:nvSpPr>
        <p:spPr bwMode="auto">
          <a:xfrm>
            <a:off x="7493000" y="524510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2083"/>
          <p:cNvSpPr>
            <a:spLocks noChangeShapeType="1"/>
          </p:cNvSpPr>
          <p:nvPr/>
        </p:nvSpPr>
        <p:spPr bwMode="auto">
          <a:xfrm>
            <a:off x="4221163" y="3073400"/>
            <a:ext cx="2789237" cy="154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2084"/>
          <p:cNvSpPr txBox="1">
            <a:spLocks noChangeArrowheads="1"/>
          </p:cNvSpPr>
          <p:nvPr/>
        </p:nvSpPr>
        <p:spPr bwMode="auto">
          <a:xfrm>
            <a:off x="1851025" y="1271588"/>
            <a:ext cx="2519363" cy="8382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Select *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From Blah B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b="0">
                <a:latin typeface="Courier New" pitchFamily="49" charset="0"/>
              </a:rPr>
              <a:t>Where B.blah = blah</a:t>
            </a:r>
          </a:p>
        </p:txBody>
      </p:sp>
      <p:sp>
        <p:nvSpPr>
          <p:cNvPr id="38" name="Text Box 2085"/>
          <p:cNvSpPr txBox="1">
            <a:spLocks noChangeArrowheads="1"/>
          </p:cNvSpPr>
          <p:nvPr/>
        </p:nvSpPr>
        <p:spPr bwMode="auto">
          <a:xfrm>
            <a:off x="593725" y="1462088"/>
            <a:ext cx="1238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b="0">
                <a:solidFill>
                  <a:srgbClr val="CF0E30"/>
                </a:solidFill>
                <a:latin typeface="Book Antiqua" pitchFamily="18" charset="0"/>
              </a:rPr>
              <a:t>Queries</a:t>
            </a:r>
          </a:p>
        </p:txBody>
      </p:sp>
      <p:sp>
        <p:nvSpPr>
          <p:cNvPr id="39" name="Freeform 2086"/>
          <p:cNvSpPr>
            <a:spLocks/>
          </p:cNvSpPr>
          <p:nvPr/>
        </p:nvSpPr>
        <p:spPr bwMode="auto">
          <a:xfrm>
            <a:off x="2209800" y="2133600"/>
            <a:ext cx="698500" cy="520700"/>
          </a:xfrm>
          <a:custGeom>
            <a:avLst/>
            <a:gdLst>
              <a:gd name="T0" fmla="*/ 2147483647 w 440"/>
              <a:gd name="T1" fmla="*/ 0 h 328"/>
              <a:gd name="T2" fmla="*/ 2147483647 w 440"/>
              <a:gd name="T3" fmla="*/ 2147483647 h 328"/>
              <a:gd name="T4" fmla="*/ 2147483647 w 440"/>
              <a:gd name="T5" fmla="*/ 2147483647 h 328"/>
              <a:gd name="T6" fmla="*/ 0 60000 65536"/>
              <a:gd name="T7" fmla="*/ 0 60000 65536"/>
              <a:gd name="T8" fmla="*/ 0 60000 65536"/>
              <a:gd name="T9" fmla="*/ 0 w 440"/>
              <a:gd name="T10" fmla="*/ 0 h 328"/>
              <a:gd name="T11" fmla="*/ 440 w 440"/>
              <a:gd name="T12" fmla="*/ 328 h 3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0" h="328">
                <a:moveTo>
                  <a:pt x="344" y="0"/>
                </a:moveTo>
                <a:cubicBezTo>
                  <a:pt x="172" y="36"/>
                  <a:pt x="0" y="73"/>
                  <a:pt x="16" y="128"/>
                </a:cubicBezTo>
                <a:cubicBezTo>
                  <a:pt x="32" y="183"/>
                  <a:pt x="236" y="255"/>
                  <a:pt x="440" y="32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AutoShape 2087"/>
          <p:cNvSpPr>
            <a:spLocks noChangeArrowheads="1"/>
          </p:cNvSpPr>
          <p:nvPr/>
        </p:nvSpPr>
        <p:spPr bwMode="auto">
          <a:xfrm>
            <a:off x="317500" y="2717800"/>
            <a:ext cx="1168400" cy="495300"/>
          </a:xfrm>
          <a:prstGeom prst="rightArrow">
            <a:avLst>
              <a:gd name="adj1" fmla="val 50000"/>
              <a:gd name="adj2" fmla="val 58974"/>
            </a:avLst>
          </a:prstGeom>
          <a:solidFill>
            <a:srgbClr val="FFC000"/>
          </a:solidFill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5410200" y="5425305"/>
            <a:ext cx="3048000" cy="1435100"/>
          </a:xfrm>
          <a:prstGeom prst="ellipse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 rot="1903692">
            <a:off x="8382000" y="4724400"/>
            <a:ext cx="381000" cy="749300"/>
          </a:xfrm>
          <a:prstGeom prst="down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7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Catalog Manager: The Schema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kind of information do we store at the Schema?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Information about </a:t>
            </a:r>
            <a:r>
              <a:rPr lang="en-US" sz="3100" dirty="0" smtClean="0">
                <a:solidFill>
                  <a:srgbClr val="00B050"/>
                </a:solidFill>
              </a:rPr>
              <a:t>tables</a:t>
            </a:r>
            <a:r>
              <a:rPr lang="en-US" sz="3100" dirty="0" smtClean="0"/>
              <a:t> (e.g., table names and integrity constraints) and </a:t>
            </a:r>
            <a:r>
              <a:rPr lang="en-US" sz="3100" dirty="0" smtClean="0">
                <a:solidFill>
                  <a:srgbClr val="00B050"/>
                </a:solidFill>
              </a:rPr>
              <a:t>attributes</a:t>
            </a:r>
            <a:r>
              <a:rPr lang="en-US" sz="3100" dirty="0" smtClean="0"/>
              <a:t> (e.g., attribute names and types)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Information about </a:t>
            </a:r>
            <a:r>
              <a:rPr lang="en-US" sz="3100" dirty="0" smtClean="0">
                <a:solidFill>
                  <a:srgbClr val="00B050"/>
                </a:solidFill>
              </a:rPr>
              <a:t>indices</a:t>
            </a:r>
            <a:r>
              <a:rPr lang="en-US" sz="3100" dirty="0" smtClean="0"/>
              <a:t> (e.g., index structures) </a:t>
            </a:r>
            <a:endParaRPr lang="en-US" sz="3100" dirty="0"/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Information about </a:t>
            </a:r>
            <a:r>
              <a:rPr lang="en-US" sz="3100" dirty="0" smtClean="0">
                <a:solidFill>
                  <a:srgbClr val="00B050"/>
                </a:solidFill>
              </a:rPr>
              <a:t>users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Where do we store such information?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In tables, hence, can be queried like any other tables 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 smtClean="0"/>
              <a:t>For example: </a:t>
            </a:r>
            <a:r>
              <a:rPr lang="en-US" sz="3100" dirty="0" err="1" smtClean="0"/>
              <a:t>Attribute_Cat</a:t>
            </a:r>
            <a:r>
              <a:rPr lang="en-US" sz="3100" dirty="0" smtClean="0"/>
              <a:t> (</a:t>
            </a:r>
            <a:r>
              <a:rPr lang="en-US" sz="3100" dirty="0" err="1" smtClean="0"/>
              <a:t>attr_name</a:t>
            </a:r>
            <a:r>
              <a:rPr lang="en-US" sz="3100" dirty="0" smtClean="0"/>
              <a:t>: </a:t>
            </a:r>
            <a:r>
              <a:rPr lang="en-US" sz="3100" b="1" dirty="0" smtClean="0"/>
              <a:t>string</a:t>
            </a:r>
            <a:r>
              <a:rPr lang="en-US" sz="3100" dirty="0" smtClean="0"/>
              <a:t>, </a:t>
            </a:r>
            <a:r>
              <a:rPr lang="en-US" sz="3100" dirty="0" err="1" smtClean="0"/>
              <a:t>rel_name</a:t>
            </a:r>
            <a:r>
              <a:rPr lang="en-US" sz="3100" dirty="0" smtClean="0"/>
              <a:t>: </a:t>
            </a:r>
            <a:r>
              <a:rPr lang="en-US" sz="3100" b="1" dirty="0" smtClean="0"/>
              <a:t>string</a:t>
            </a:r>
            <a:r>
              <a:rPr lang="en-US" sz="3100" dirty="0" smtClean="0"/>
              <a:t>; type: </a:t>
            </a:r>
            <a:r>
              <a:rPr lang="en-US" sz="3100" b="1" dirty="0" smtClean="0"/>
              <a:t>string</a:t>
            </a:r>
            <a:r>
              <a:rPr lang="en-US" sz="3100" dirty="0" smtClean="0"/>
              <a:t>; position: </a:t>
            </a:r>
            <a:r>
              <a:rPr lang="en-US" sz="3100" b="1" dirty="0" smtClean="0"/>
              <a:t>integer</a:t>
            </a:r>
            <a:r>
              <a:rPr lang="en-US" sz="3100" dirty="0" smtClean="0"/>
              <a:t>)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001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Catalog Manager: </a:t>
            </a:r>
            <a:r>
              <a:rPr lang="en-US" dirty="0" smtClean="0"/>
              <a:t>Statistics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62560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What would you store at the Statistics component?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NTuples</a:t>
            </a:r>
            <a:r>
              <a:rPr lang="en-US" sz="2400" dirty="0" smtClean="0">
                <a:solidFill>
                  <a:srgbClr val="00B050"/>
                </a:solidFill>
              </a:rPr>
              <a:t>(R)</a:t>
            </a:r>
            <a:r>
              <a:rPr lang="en-US" sz="2400" dirty="0" smtClean="0"/>
              <a:t>: # records for table 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NPages</a:t>
            </a:r>
            <a:r>
              <a:rPr lang="en-US" sz="2400" dirty="0" smtClean="0">
                <a:solidFill>
                  <a:srgbClr val="00B050"/>
                </a:solidFill>
              </a:rPr>
              <a:t>(R)</a:t>
            </a:r>
            <a:r>
              <a:rPr lang="en-US" sz="2400" dirty="0" smtClean="0"/>
              <a:t>: # pages for 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NKeys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# distinct key values for index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INPages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# pages for index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IHeight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# levels for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err="1" smtClean="0">
                <a:solidFill>
                  <a:srgbClr val="00B050"/>
                </a:solidFill>
              </a:rPr>
              <a:t>ILow</a:t>
            </a:r>
            <a:r>
              <a:rPr lang="en-US" sz="2400" dirty="0" smtClean="0">
                <a:solidFill>
                  <a:srgbClr val="00B050"/>
                </a:solidFill>
              </a:rPr>
              <a:t>(I), </a:t>
            </a:r>
            <a:r>
              <a:rPr lang="en-US" sz="2400" dirty="0" err="1" smtClean="0">
                <a:solidFill>
                  <a:srgbClr val="00B050"/>
                </a:solidFill>
              </a:rPr>
              <a:t>IHigh</a:t>
            </a:r>
            <a:r>
              <a:rPr lang="en-US" sz="2400" dirty="0" smtClean="0">
                <a:solidFill>
                  <a:srgbClr val="00B050"/>
                </a:solidFill>
              </a:rPr>
              <a:t>(I)</a:t>
            </a:r>
            <a:r>
              <a:rPr lang="en-US" sz="2400" dirty="0" smtClean="0"/>
              <a:t>: range of values for I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B050"/>
                </a:solidFill>
              </a:rPr>
              <a:t>...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Such statistics are important for estimating plan costs and result sizes (</a:t>
            </a:r>
            <a:r>
              <a:rPr lang="en-US" i="1" dirty="0" smtClean="0"/>
              <a:t>to be discussed next week!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6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SQL Blocks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SQL queries are optimized by </a:t>
            </a:r>
            <a:r>
              <a:rPr lang="en-US" sz="2800" i="1" dirty="0" smtClean="0"/>
              <a:t>decomposing</a:t>
            </a:r>
            <a:r>
              <a:rPr lang="en-US" sz="2800" dirty="0" smtClean="0"/>
              <a:t> them into a collection of smaller units, called </a:t>
            </a:r>
            <a:r>
              <a:rPr lang="en-US" sz="2800" dirty="0" smtClean="0">
                <a:solidFill>
                  <a:srgbClr val="0070C0"/>
                </a:solidFill>
              </a:rPr>
              <a:t>blocks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block is an SQL query with: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No nesting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Exactly 1 SELECT and 1 FROM clauses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At most 1 WHERE, 1 GROUP BY and 1 HAVING clauses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typical relational query optimizer concentrates on optimizing a single block at a time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90853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3276600" cy="1643063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l"/>
            <a:r>
              <a:rPr lang="en-US" sz="1800"/>
              <a:t>select name</a:t>
            </a:r>
          </a:p>
          <a:p>
            <a:pPr algn="l"/>
            <a:r>
              <a:rPr lang="en-US" sz="1800"/>
              <a:t>from STUDENT, TAKES</a:t>
            </a:r>
          </a:p>
          <a:p>
            <a:pPr algn="l"/>
            <a:r>
              <a:rPr lang="en-US" sz="1800"/>
              <a:t>where c-id=‘415’ and</a:t>
            </a:r>
          </a:p>
          <a:p>
            <a:pPr algn="l"/>
            <a:r>
              <a:rPr lang="en-US" sz="1800"/>
              <a:t>STUDENT.ssn=TAKES.ssn</a:t>
            </a:r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810000" y="2514600"/>
            <a:ext cx="190500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7" name="Group 17"/>
          <p:cNvGrpSpPr>
            <a:grpSpLocks/>
          </p:cNvGrpSpPr>
          <p:nvPr/>
        </p:nvGrpSpPr>
        <p:grpSpPr bwMode="auto">
          <a:xfrm>
            <a:off x="5029200" y="1219200"/>
            <a:ext cx="3629025" cy="2784475"/>
            <a:chOff x="3234" y="912"/>
            <a:chExt cx="2286" cy="1754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70" name="Equation" r:id="rId4" imgW="215640" imgH="177480" progId="Equation.3">
                    <p:embed/>
                  </p:oleObj>
                </mc:Choice>
                <mc:Fallback>
                  <p:oleObj name="Equation" r:id="rId4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52400" y="4114800"/>
            <a:ext cx="8996181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/>
              <a:t>An SQL block can be thought of as an algebra expression containing: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 smtClean="0"/>
              <a:t>A cross-product of all relations in the FROM clause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 smtClean="0"/>
              <a:t>Selections in the WHERE clause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sz="2400" dirty="0" smtClean="0"/>
              <a:t>Projections in the SELECT clause</a:t>
            </a:r>
          </a:p>
          <a:p>
            <a:pPr marL="742950" lvl="1" indent="-285750">
              <a:buFont typeface="Wingdings" pitchFamily="2" charset="2"/>
              <a:buChar char="§"/>
            </a:pPr>
            <a:endParaRPr lang="en-US" sz="24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sz="2400" dirty="0" smtClean="0"/>
              <a:t>Remaining operators can be carried out on the result of such </a:t>
            </a:r>
            <a:br>
              <a:rPr lang="en-US" sz="2400" dirty="0" smtClean="0"/>
            </a:br>
            <a:r>
              <a:rPr lang="en-US" sz="2400" dirty="0" smtClean="0"/>
              <a:t>SQL block 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05000" y="3546475"/>
            <a:ext cx="533400" cy="568325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31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19" name="Line 4"/>
          <p:cNvSpPr>
            <a:spLocks noChangeShapeType="1"/>
          </p:cNvSpPr>
          <p:nvPr/>
        </p:nvSpPr>
        <p:spPr bwMode="auto">
          <a:xfrm>
            <a:off x="3810000" y="33115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5029200" y="4343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7210425" y="43021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>
            <p:extLst/>
          </p:nvPr>
        </p:nvGraphicFramePr>
        <p:xfrm>
          <a:off x="6629400" y="2854325"/>
          <a:ext cx="488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8" name="Equation" r:id="rId4" imgW="215640" imgH="177480" progId="Equation.3">
                  <p:embed/>
                </p:oleObj>
              </mc:Choice>
              <mc:Fallback>
                <p:oleObj name="Equation" r:id="rId4" imgW="215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854325"/>
                        <a:ext cx="488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Line 11"/>
          <p:cNvSpPr>
            <a:spLocks noChangeShapeType="1"/>
          </p:cNvSpPr>
          <p:nvPr/>
        </p:nvSpPr>
        <p:spPr bwMode="auto">
          <a:xfrm flipH="1" flipV="1">
            <a:off x="7162800" y="308292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Line 12"/>
          <p:cNvSpPr>
            <a:spLocks noChangeShapeType="1"/>
          </p:cNvSpPr>
          <p:nvPr/>
        </p:nvSpPr>
        <p:spPr bwMode="auto">
          <a:xfrm flipV="1">
            <a:off x="7848600" y="39211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7543800" y="331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s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53225" y="2016125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V="1">
            <a:off x="6905625" y="2473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8" name="Group 16"/>
          <p:cNvGrpSpPr>
            <a:grpSpLocks/>
          </p:cNvGrpSpPr>
          <p:nvPr/>
        </p:nvGrpSpPr>
        <p:grpSpPr bwMode="auto">
          <a:xfrm>
            <a:off x="533400" y="2092325"/>
            <a:ext cx="3629025" cy="2784475"/>
            <a:chOff x="3234" y="912"/>
            <a:chExt cx="2286" cy="1754"/>
          </a:xfrm>
        </p:grpSpPr>
        <p:sp>
          <p:nvSpPr>
            <p:cNvPr id="29" name="Text Box 17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30" name="Text Box 18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31" name="Text Box 19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32" name="Object 3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19" name="Equation" r:id="rId6" imgW="215640" imgH="177480" progId="Equation.3">
                    <p:embed/>
                  </p:oleObj>
                </mc:Choice>
                <mc:Fallback>
                  <p:oleObj name="Equation" r:id="rId6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Line 21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Line 22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5" name="Line 23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37" name="Text Box 2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38" name="Line 2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" name="Line 27"/>
          <p:cNvSpPr>
            <a:spLocks noChangeShapeType="1"/>
          </p:cNvSpPr>
          <p:nvPr/>
        </p:nvSpPr>
        <p:spPr bwMode="auto">
          <a:xfrm flipV="1">
            <a:off x="6096000" y="3235325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4267200" y="209232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Canonical form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33400" y="5181600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029200" y="5181600"/>
            <a:ext cx="3429000" cy="0"/>
          </a:xfrm>
          <a:prstGeom prst="line">
            <a:avLst/>
          </a:prstGeom>
          <a:ln w="317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2159000" y="5257800"/>
            <a:ext cx="2003425" cy="3810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876800" y="5334000"/>
            <a:ext cx="1614488" cy="304800"/>
          </a:xfrm>
          <a:prstGeom prst="straightConnector1">
            <a:avLst/>
          </a:prstGeom>
          <a:ln w="15875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458465" y="5704811"/>
            <a:ext cx="2108462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Still the same result!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838200" y="6248400"/>
            <a:ext cx="7620000" cy="457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How can this be guaranteed? Next class!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7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23" grpId="0" animBg="1"/>
      <p:bldP spid="24" grpId="0" animBg="1"/>
      <p:bldP spid="25" grpId="0"/>
      <p:bldP spid="26" grpId="0"/>
      <p:bldP spid="27" grpId="0" animBg="1"/>
      <p:bldP spid="39" grpId="0" animBg="1"/>
      <p:bldP spid="40" grpId="0"/>
      <p:bldP spid="51" grpId="0" animBg="1"/>
      <p:bldP spid="5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41" name="Line 4"/>
          <p:cNvSpPr>
            <a:spLocks noChangeShapeType="1"/>
          </p:cNvSpPr>
          <p:nvPr/>
        </p:nvSpPr>
        <p:spPr bwMode="auto">
          <a:xfrm>
            <a:off x="3810000" y="3311525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29200" y="4343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7210425" y="4302125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graphicFrame>
        <p:nvGraphicFramePr>
          <p:cNvPr id="44" name="Object 2"/>
          <p:cNvGraphicFramePr>
            <a:graphicFrameLocks noChangeAspect="1"/>
          </p:cNvGraphicFramePr>
          <p:nvPr>
            <p:extLst/>
          </p:nvPr>
        </p:nvGraphicFramePr>
        <p:xfrm>
          <a:off x="6629400" y="2854325"/>
          <a:ext cx="4889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2" name="Equation" r:id="rId4" imgW="215640" imgH="177480" progId="Equation.3">
                  <p:embed/>
                </p:oleObj>
              </mc:Choice>
              <mc:Fallback>
                <p:oleObj name="Equation" r:id="rId4" imgW="215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854325"/>
                        <a:ext cx="4889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Line 11"/>
          <p:cNvSpPr>
            <a:spLocks noChangeShapeType="1"/>
          </p:cNvSpPr>
          <p:nvPr/>
        </p:nvSpPr>
        <p:spPr bwMode="auto">
          <a:xfrm flipH="1" flipV="1">
            <a:off x="7162800" y="3082925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Line 12"/>
          <p:cNvSpPr>
            <a:spLocks noChangeShapeType="1"/>
          </p:cNvSpPr>
          <p:nvPr/>
        </p:nvSpPr>
        <p:spPr bwMode="auto">
          <a:xfrm flipV="1">
            <a:off x="7848600" y="3921125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7543800" y="3311525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s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6753225" y="2016125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latin typeface="Symbol" pitchFamily="18" charset="2"/>
              </a:rPr>
              <a:t>p</a:t>
            </a:r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 flipV="1">
            <a:off x="6905625" y="2473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50" name="Group 16"/>
          <p:cNvGrpSpPr>
            <a:grpSpLocks/>
          </p:cNvGrpSpPr>
          <p:nvPr/>
        </p:nvGrpSpPr>
        <p:grpSpPr bwMode="auto">
          <a:xfrm>
            <a:off x="533400" y="2092325"/>
            <a:ext cx="3629025" cy="2784475"/>
            <a:chOff x="3234" y="912"/>
            <a:chExt cx="2286" cy="1754"/>
          </a:xfrm>
        </p:grpSpPr>
        <p:sp>
          <p:nvSpPr>
            <p:cNvPr id="51" name="Text Box 17"/>
            <p:cNvSpPr txBox="1">
              <a:spLocks noChangeArrowheads="1"/>
            </p:cNvSpPr>
            <p:nvPr/>
          </p:nvSpPr>
          <p:spPr bwMode="auto">
            <a:xfrm>
              <a:off x="3234" y="2378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52" name="Text Box 18"/>
            <p:cNvSpPr txBox="1">
              <a:spLocks noChangeArrowheads="1"/>
            </p:cNvSpPr>
            <p:nvPr/>
          </p:nvSpPr>
          <p:spPr bwMode="auto">
            <a:xfrm>
              <a:off x="4608" y="2352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sp>
          <p:nvSpPr>
            <p:cNvPr id="53" name="Text Box 19"/>
            <p:cNvSpPr txBox="1">
              <a:spLocks noChangeArrowheads="1"/>
            </p:cNvSpPr>
            <p:nvPr/>
          </p:nvSpPr>
          <p:spPr bwMode="auto">
            <a:xfrm>
              <a:off x="4118" y="180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endParaRPr lang="en-US"/>
            </a:p>
          </p:txBody>
        </p:sp>
        <p:graphicFrame>
          <p:nvGraphicFramePr>
            <p:cNvPr id="54" name="Object 3"/>
            <p:cNvGraphicFramePr>
              <a:graphicFrameLocks noChangeAspect="1"/>
            </p:cNvGraphicFramePr>
            <p:nvPr/>
          </p:nvGraphicFramePr>
          <p:xfrm>
            <a:off x="4272" y="187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3843" name="Equation" r:id="rId6" imgW="215640" imgH="177480" progId="Equation.3">
                    <p:embed/>
                  </p:oleObj>
                </mc:Choice>
                <mc:Fallback>
                  <p:oleObj name="Equation" r:id="rId6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87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Line 21"/>
            <p:cNvSpPr>
              <a:spLocks noChangeShapeType="1"/>
            </p:cNvSpPr>
            <p:nvPr/>
          </p:nvSpPr>
          <p:spPr bwMode="auto">
            <a:xfrm flipV="1">
              <a:off x="3984" y="2112"/>
              <a:ext cx="28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flipH="1" flipV="1">
              <a:off x="4560" y="2064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flipV="1">
              <a:off x="4416" y="168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Text Box 24"/>
            <p:cNvSpPr txBox="1">
              <a:spLocks noChangeArrowheads="1"/>
            </p:cNvSpPr>
            <p:nvPr/>
          </p:nvSpPr>
          <p:spPr bwMode="auto">
            <a:xfrm>
              <a:off x="4272" y="1296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59" name="Text Box 25"/>
            <p:cNvSpPr txBox="1">
              <a:spLocks noChangeArrowheads="1"/>
            </p:cNvSpPr>
            <p:nvPr/>
          </p:nvSpPr>
          <p:spPr bwMode="auto">
            <a:xfrm>
              <a:off x="4320" y="912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60" name="Line 26"/>
            <p:cNvSpPr>
              <a:spLocks noChangeShapeType="1"/>
            </p:cNvSpPr>
            <p:nvPr/>
          </p:nvSpPr>
          <p:spPr bwMode="auto">
            <a:xfrm flipV="1">
              <a:off x="4416" y="1200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1" name="Line 27"/>
          <p:cNvSpPr>
            <a:spLocks noChangeShapeType="1"/>
          </p:cNvSpPr>
          <p:nvPr/>
        </p:nvSpPr>
        <p:spPr bwMode="auto">
          <a:xfrm flipV="1">
            <a:off x="6096000" y="3235325"/>
            <a:ext cx="609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4267200" y="2092325"/>
            <a:ext cx="2224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Canonical form</a:t>
            </a:r>
          </a:p>
        </p:txBody>
      </p:sp>
      <p:sp>
        <p:nvSpPr>
          <p:cNvPr id="63" name="Rectangle 27"/>
          <p:cNvSpPr>
            <a:spLocks noChangeArrowheads="1"/>
          </p:cNvSpPr>
          <p:nvPr/>
        </p:nvSpPr>
        <p:spPr bwMode="auto">
          <a:xfrm rot="2826330">
            <a:off x="1525588" y="3854450"/>
            <a:ext cx="1524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28"/>
          <p:cNvSpPr>
            <a:spLocks noChangeArrowheads="1"/>
          </p:cNvSpPr>
          <p:nvPr/>
        </p:nvSpPr>
        <p:spPr bwMode="auto">
          <a:xfrm rot="18642518">
            <a:off x="3307556" y="3815557"/>
            <a:ext cx="179387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29"/>
          <p:cNvSpPr>
            <a:spLocks noChangeArrowheads="1"/>
          </p:cNvSpPr>
          <p:nvPr/>
        </p:nvSpPr>
        <p:spPr bwMode="auto">
          <a:xfrm>
            <a:off x="1320800" y="3235325"/>
            <a:ext cx="7239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30"/>
          <p:cNvSpPr>
            <a:spLocks noChangeArrowheads="1"/>
          </p:cNvSpPr>
          <p:nvPr/>
        </p:nvSpPr>
        <p:spPr bwMode="auto">
          <a:xfrm>
            <a:off x="1485900" y="2524125"/>
            <a:ext cx="114300" cy="406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31"/>
          <p:cNvSpPr>
            <a:spLocks noChangeArrowheads="1"/>
          </p:cNvSpPr>
          <p:nvPr/>
        </p:nvSpPr>
        <p:spPr bwMode="auto">
          <a:xfrm rot="18642518">
            <a:off x="8222456" y="3815557"/>
            <a:ext cx="179387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 rot="2826330">
            <a:off x="5830888" y="3752850"/>
            <a:ext cx="1524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 rot="18642518">
            <a:off x="7603331" y="2948782"/>
            <a:ext cx="87313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7099300" y="2435225"/>
            <a:ext cx="190500" cy="3937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 type="none" w="sm" len="sm"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304801" y="5486400"/>
            <a:ext cx="8353424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OBSERVATION: try to perform </a:t>
            </a:r>
            <a:r>
              <a:rPr lang="en-US" sz="2400" dirty="0">
                <a:solidFill>
                  <a:schemeClr val="tx1"/>
                </a:solidFill>
              </a:rPr>
              <a:t>selections and projections </a:t>
            </a:r>
            <a:r>
              <a:rPr lang="en-US" sz="2400" dirty="0" smtClean="0">
                <a:solidFill>
                  <a:schemeClr val="tx1"/>
                </a:solidFill>
              </a:rPr>
              <a:t>early!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82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74814630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50442" y="1524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766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Translating SQL Queries Into Relational Algebra Trees (</a:t>
            </a:r>
            <a:r>
              <a:rPr lang="en-US" i="1" dirty="0" smtClean="0">
                <a:ea typeface="ＭＳ Ｐゴシック" pitchFamily="34" charset="-128"/>
              </a:rPr>
              <a:t>Cont’d</a:t>
            </a:r>
            <a:r>
              <a:rPr lang="en-US" dirty="0" smtClean="0">
                <a:ea typeface="ＭＳ Ｐゴシック" pitchFamily="34" charset="-128"/>
              </a:rPr>
              <a:t>)</a:t>
            </a:r>
          </a:p>
        </p:txBody>
      </p:sp>
      <p:grpSp>
        <p:nvGrpSpPr>
          <p:cNvPr id="33" name="Group 25"/>
          <p:cNvGrpSpPr>
            <a:grpSpLocks/>
          </p:cNvGrpSpPr>
          <p:nvPr/>
        </p:nvGrpSpPr>
        <p:grpSpPr bwMode="auto">
          <a:xfrm>
            <a:off x="2590800" y="2244725"/>
            <a:ext cx="3629025" cy="2784475"/>
            <a:chOff x="3168" y="1104"/>
            <a:chExt cx="2286" cy="1754"/>
          </a:xfrm>
        </p:grpSpPr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3168" y="2570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STUDENT</a:t>
              </a:r>
            </a:p>
          </p:txBody>
        </p:sp>
        <p:sp>
          <p:nvSpPr>
            <p:cNvPr id="35" name="Text Box 5"/>
            <p:cNvSpPr txBox="1">
              <a:spLocks noChangeArrowheads="1"/>
            </p:cNvSpPr>
            <p:nvPr/>
          </p:nvSpPr>
          <p:spPr bwMode="auto">
            <a:xfrm>
              <a:off x="4542" y="2544"/>
              <a:ext cx="9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/>
                <a:t>TAKES</a:t>
              </a:r>
            </a:p>
          </p:txBody>
        </p:sp>
        <p:graphicFrame>
          <p:nvGraphicFramePr>
            <p:cNvPr id="36" name="Object 2"/>
            <p:cNvGraphicFramePr>
              <a:graphicFrameLocks noChangeAspect="1"/>
            </p:cNvGraphicFramePr>
            <p:nvPr/>
          </p:nvGraphicFramePr>
          <p:xfrm>
            <a:off x="4176" y="1632"/>
            <a:ext cx="308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42" name="Equation" r:id="rId4" imgW="215640" imgH="177480" progId="Equation.3">
                    <p:embed/>
                  </p:oleObj>
                </mc:Choice>
                <mc:Fallback>
                  <p:oleObj name="Equation" r:id="rId4" imgW="21564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632"/>
                          <a:ext cx="308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Line 7"/>
            <p:cNvSpPr>
              <a:spLocks noChangeShapeType="1"/>
            </p:cNvSpPr>
            <p:nvPr/>
          </p:nvSpPr>
          <p:spPr bwMode="auto">
            <a:xfrm flipH="1" flipV="1">
              <a:off x="4512" y="1776"/>
              <a:ext cx="288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" name="Line 8"/>
            <p:cNvSpPr>
              <a:spLocks noChangeShapeType="1"/>
            </p:cNvSpPr>
            <p:nvPr/>
          </p:nvSpPr>
          <p:spPr bwMode="auto">
            <a:xfrm flipV="1">
              <a:off x="4944" y="2304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4752" y="1920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s</a:t>
              </a:r>
            </a:p>
          </p:txBody>
        </p:sp>
        <p:sp>
          <p:nvSpPr>
            <p:cNvPr id="40" name="Text Box 10"/>
            <p:cNvSpPr txBox="1">
              <a:spLocks noChangeArrowheads="1"/>
            </p:cNvSpPr>
            <p:nvPr/>
          </p:nvSpPr>
          <p:spPr bwMode="auto">
            <a:xfrm>
              <a:off x="4254" y="1104"/>
              <a:ext cx="22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>
                  <a:latin typeface="Symbol" pitchFamily="18" charset="2"/>
                </a:rPr>
                <a:t>p</a:t>
              </a:r>
            </a:p>
          </p:txBody>
        </p:sp>
        <p:sp>
          <p:nvSpPr>
            <p:cNvPr id="71" name="Line 11"/>
            <p:cNvSpPr>
              <a:spLocks noChangeShapeType="1"/>
            </p:cNvSpPr>
            <p:nvPr/>
          </p:nvSpPr>
          <p:spPr bwMode="auto">
            <a:xfrm flipV="1">
              <a:off x="4350" y="139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Line 23"/>
            <p:cNvSpPr>
              <a:spLocks noChangeShapeType="1"/>
            </p:cNvSpPr>
            <p:nvPr/>
          </p:nvSpPr>
          <p:spPr bwMode="auto">
            <a:xfrm flipV="1">
              <a:off x="3840" y="1872"/>
              <a:ext cx="38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3" name="Text Box 26"/>
          <p:cNvSpPr txBox="1">
            <a:spLocks noChangeArrowheads="1"/>
          </p:cNvSpPr>
          <p:nvPr/>
        </p:nvSpPr>
        <p:spPr bwMode="auto">
          <a:xfrm>
            <a:off x="5791200" y="3540125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Index; seq scan</a:t>
            </a:r>
            <a:endParaRPr lang="en-US"/>
          </a:p>
        </p:txBody>
      </p:sp>
      <p:sp>
        <p:nvSpPr>
          <p:cNvPr id="74" name="Text Box 27"/>
          <p:cNvSpPr txBox="1">
            <a:spLocks noChangeArrowheads="1"/>
          </p:cNvSpPr>
          <p:nvPr/>
        </p:nvSpPr>
        <p:spPr bwMode="auto">
          <a:xfrm>
            <a:off x="1676400" y="2930525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Hash join; merge join; nested loops;</a:t>
            </a:r>
          </a:p>
        </p:txBody>
      </p:sp>
      <p:sp>
        <p:nvSpPr>
          <p:cNvPr id="75" name="Line 28"/>
          <p:cNvSpPr>
            <a:spLocks noChangeShapeType="1"/>
          </p:cNvSpPr>
          <p:nvPr/>
        </p:nvSpPr>
        <p:spPr bwMode="auto">
          <a:xfrm flipH="1">
            <a:off x="3505200" y="3311525"/>
            <a:ext cx="6096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5562600" y="3768725"/>
            <a:ext cx="304800" cy="0"/>
          </a:xfrm>
          <a:prstGeom prst="line">
            <a:avLst/>
          </a:prstGeom>
          <a:noFill/>
          <a:ln w="38100" cap="rnd">
            <a:solidFill>
              <a:schemeClr val="tx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7" name="Rounded Rectangle 76"/>
          <p:cNvSpPr/>
          <p:nvPr/>
        </p:nvSpPr>
        <p:spPr>
          <a:xfrm>
            <a:off x="666750" y="5562600"/>
            <a:ext cx="8001000" cy="762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>
                <a:solidFill>
                  <a:schemeClr val="tx1"/>
                </a:solidFill>
              </a:rPr>
              <a:t>How to evaluate a query plan (as opposed to </a:t>
            </a:r>
            <a:br>
              <a:rPr lang="en-US" sz="2600" dirty="0" smtClean="0">
                <a:solidFill>
                  <a:schemeClr val="tx1"/>
                </a:solidFill>
              </a:rPr>
            </a:br>
            <a:r>
              <a:rPr lang="en-US" sz="2600" dirty="0" smtClean="0">
                <a:solidFill>
                  <a:schemeClr val="tx1"/>
                </a:solidFill>
              </a:rPr>
              <a:t>evaluating an operator)?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953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209800"/>
            <a:ext cx="3148013" cy="6096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65900" y="2328730"/>
            <a:ext cx="119071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Continue…</a:t>
            </a:r>
            <a:endParaRPr lang="en-US" i="1" dirty="0"/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513396"/>
            <a:ext cx="390333" cy="1204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We will study </a:t>
            </a:r>
            <a:r>
              <a:rPr lang="en-US" sz="2800" i="1" dirty="0" smtClean="0"/>
              <a:t>five</a:t>
            </a:r>
            <a:r>
              <a:rPr lang="en-US" sz="2800" dirty="0" smtClean="0"/>
              <a:t> join algorithms, </a:t>
            </a:r>
            <a:r>
              <a:rPr lang="en-US" sz="2800" i="1" dirty="0" smtClean="0"/>
              <a:t>two</a:t>
            </a:r>
            <a:r>
              <a:rPr lang="en-US" sz="2800" dirty="0" smtClean="0"/>
              <a:t> which enumerate the cross-product and </a:t>
            </a:r>
            <a:r>
              <a:rPr lang="en-US" sz="2800" i="1" dirty="0" smtClean="0"/>
              <a:t>three</a:t>
            </a:r>
            <a:r>
              <a:rPr lang="en-US" sz="2800" dirty="0" smtClean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Join algorithms which </a:t>
            </a:r>
            <a:r>
              <a:rPr lang="en-US" sz="2800" u="sng" dirty="0" smtClean="0"/>
              <a:t>do not</a:t>
            </a:r>
            <a:r>
              <a:rPr lang="en-US" sz="2800" dirty="0" smtClean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Hash Join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49011" y="5736652"/>
            <a:ext cx="6553200" cy="408065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702211" y="5569803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8032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join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Partitioning (also called </a:t>
            </a:r>
            <a:r>
              <a:rPr lang="en-US" sz="2600" i="1" dirty="0" smtClean="0">
                <a:solidFill>
                  <a:srgbClr val="0070C0"/>
                </a:solidFill>
              </a:rPr>
              <a:t>Building</a:t>
            </a:r>
            <a:r>
              <a:rPr lang="en-US" sz="2600" dirty="0" smtClean="0">
                <a:solidFill>
                  <a:srgbClr val="0070C0"/>
                </a:solidFill>
              </a:rPr>
              <a:t>)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Probing (also called </a:t>
            </a:r>
            <a:r>
              <a:rPr lang="en-US" sz="2600" i="1" dirty="0" smtClean="0">
                <a:solidFill>
                  <a:srgbClr val="0070C0"/>
                </a:solidFill>
              </a:rPr>
              <a:t>Matching</a:t>
            </a:r>
            <a:r>
              <a:rPr lang="en-US" sz="2600" dirty="0" smtClean="0">
                <a:solidFill>
                  <a:srgbClr val="0070C0"/>
                </a:solidFill>
              </a:rPr>
              <a:t>)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Idea</a:t>
            </a:r>
            <a:r>
              <a:rPr lang="en-US" sz="2800" dirty="0" smtClean="0"/>
              <a:t>: Hash both relations on the join attribute into </a:t>
            </a:r>
            <a:r>
              <a:rPr lang="en-US" sz="2800" b="1" i="1" dirty="0" smtClean="0"/>
              <a:t>k</a:t>
            </a:r>
            <a:r>
              <a:rPr lang="en-US" sz="2800" dirty="0" smtClean="0"/>
              <a:t> partitions, using the same hash function </a:t>
            </a:r>
            <a:r>
              <a:rPr lang="en-US" sz="2800" b="1" i="1" dirty="0" smtClean="0"/>
              <a:t>h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B050"/>
                </a:solidFill>
              </a:rPr>
              <a:t>Premise</a:t>
            </a:r>
            <a:r>
              <a:rPr lang="en-US" sz="2800" dirty="0" smtClean="0"/>
              <a:t>: R tuples in partition </a:t>
            </a:r>
            <a:r>
              <a:rPr lang="en-US" sz="2800" b="1" i="1" dirty="0" err="1" smtClean="0"/>
              <a:t>i</a:t>
            </a:r>
            <a:r>
              <a:rPr lang="en-US" sz="2800" dirty="0" smtClean="0"/>
              <a:t> can join only with S tuples in the same partition </a:t>
            </a:r>
            <a:r>
              <a:rPr lang="en-US" sz="2800" b="1" i="1" dirty="0" err="1" smtClean="0"/>
              <a:t>i</a:t>
            </a:r>
            <a:endParaRPr lang="en-US" sz="2800" b="1" i="1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347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Join: Partitioning Phase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Partition </a:t>
            </a:r>
            <a:r>
              <a:rPr lang="en-US" sz="2800" dirty="0"/>
              <a:t>both relations using hash </a:t>
            </a:r>
            <a:r>
              <a:rPr lang="en-US" sz="2800" dirty="0" smtClean="0"/>
              <a:t>function </a:t>
            </a:r>
            <a:r>
              <a:rPr lang="en-US" sz="2800" b="1" i="1" dirty="0"/>
              <a:t>h</a:t>
            </a:r>
            <a:endParaRPr lang="en-US" sz="2800" b="1" i="1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114"/>
          <p:cNvGrpSpPr>
            <a:grpSpLocks/>
          </p:cNvGrpSpPr>
          <p:nvPr/>
        </p:nvGrpSpPr>
        <p:grpSpPr bwMode="auto">
          <a:xfrm>
            <a:off x="1600200" y="2974975"/>
            <a:ext cx="5657850" cy="2968625"/>
            <a:chOff x="2162" y="203"/>
            <a:chExt cx="3564" cy="1870"/>
          </a:xfrm>
        </p:grpSpPr>
        <p:sp>
          <p:nvSpPr>
            <p:cNvPr id="7" name="Rectangle 61"/>
            <p:cNvSpPr>
              <a:spLocks noChangeArrowheads="1"/>
            </p:cNvSpPr>
            <p:nvPr/>
          </p:nvSpPr>
          <p:spPr bwMode="auto">
            <a:xfrm>
              <a:off x="2934" y="1830"/>
              <a:ext cx="158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 main memory buffers</a:t>
              </a:r>
            </a:p>
          </p:txBody>
        </p:sp>
        <p:sp>
          <p:nvSpPr>
            <p:cNvPr id="8" name="Rectangle 62"/>
            <p:cNvSpPr>
              <a:spLocks noChangeArrowheads="1"/>
            </p:cNvSpPr>
            <p:nvPr/>
          </p:nvSpPr>
          <p:spPr bwMode="auto">
            <a:xfrm>
              <a:off x="4908" y="1844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9" name="Rectangle 63"/>
            <p:cNvSpPr>
              <a:spLocks noChangeArrowheads="1"/>
            </p:cNvSpPr>
            <p:nvPr/>
          </p:nvSpPr>
          <p:spPr bwMode="auto">
            <a:xfrm>
              <a:off x="2315" y="1844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10" name="Rectangle 64"/>
            <p:cNvSpPr>
              <a:spLocks noChangeArrowheads="1"/>
            </p:cNvSpPr>
            <p:nvPr/>
          </p:nvSpPr>
          <p:spPr bwMode="auto">
            <a:xfrm>
              <a:off x="2162" y="203"/>
              <a:ext cx="670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Original </a:t>
              </a:r>
            </a:p>
            <a:p>
              <a:r>
                <a:rPr lang="en-US" sz="1800" b="1">
                  <a:solidFill>
                    <a:srgbClr val="000000"/>
                  </a:solidFill>
                </a:rPr>
                <a:t>Relation</a:t>
              </a:r>
            </a:p>
          </p:txBody>
        </p:sp>
        <p:sp>
          <p:nvSpPr>
            <p:cNvPr id="11" name="Rectangle 65"/>
            <p:cNvSpPr>
              <a:spLocks noChangeArrowheads="1"/>
            </p:cNvSpPr>
            <p:nvPr/>
          </p:nvSpPr>
          <p:spPr bwMode="auto">
            <a:xfrm>
              <a:off x="3914" y="395"/>
              <a:ext cx="581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12" name="Freeform 66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67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68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69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73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57" name="Freeform 70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71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72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Freeform 74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75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76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77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78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79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80"/>
            <p:cNvSpPr>
              <a:spLocks noChangeArrowheads="1"/>
            </p:cNvSpPr>
            <p:nvPr/>
          </p:nvSpPr>
          <p:spPr bwMode="auto">
            <a:xfrm>
              <a:off x="4148" y="907"/>
              <a:ext cx="170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4" name="Freeform 81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82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83"/>
            <p:cNvSpPr>
              <a:spLocks noChangeArrowheads="1"/>
            </p:cNvSpPr>
            <p:nvPr/>
          </p:nvSpPr>
          <p:spPr bwMode="auto">
            <a:xfrm>
              <a:off x="2905" y="951"/>
              <a:ext cx="46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INPUT</a:t>
              </a:r>
            </a:p>
          </p:txBody>
        </p:sp>
        <p:sp useBgFill="1">
          <p:nvSpPr>
            <p:cNvPr id="27" name="Rectangle 84"/>
            <p:cNvSpPr>
              <a:spLocks noChangeArrowheads="1"/>
            </p:cNvSpPr>
            <p:nvPr/>
          </p:nvSpPr>
          <p:spPr bwMode="auto">
            <a:xfrm>
              <a:off x="4148" y="562"/>
              <a:ext cx="170" cy="190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8" name="Rectangle 85"/>
            <p:cNvSpPr>
              <a:spLocks noChangeArrowheads="1"/>
            </p:cNvSpPr>
            <p:nvPr/>
          </p:nvSpPr>
          <p:spPr bwMode="auto">
            <a:xfrm>
              <a:off x="3272" y="1106"/>
              <a:ext cx="512" cy="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hash</a:t>
              </a:r>
            </a:p>
            <a:p>
              <a:pPr algn="ctr">
                <a:lnSpc>
                  <a:spcPct val="50000"/>
                </a:lnSpc>
              </a:pPr>
              <a:r>
                <a:rPr lang="en-US" sz="1400" b="1">
                  <a:solidFill>
                    <a:srgbClr val="000000"/>
                  </a:solidFill>
                </a:rPr>
                <a:t>function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h</a:t>
              </a:r>
            </a:p>
          </p:txBody>
        </p:sp>
        <p:sp>
          <p:nvSpPr>
            <p:cNvPr id="29" name="Rectangle 86"/>
            <p:cNvSpPr>
              <a:spLocks noChangeArrowheads="1"/>
            </p:cNvSpPr>
            <p:nvPr/>
          </p:nvSpPr>
          <p:spPr bwMode="auto">
            <a:xfrm>
              <a:off x="4088" y="1402"/>
              <a:ext cx="28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B-1</a:t>
              </a:r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4695" y="388"/>
              <a:ext cx="72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Partitions</a:t>
              </a:r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5422" y="773"/>
              <a:ext cx="1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2" name="Rectangle 89"/>
            <p:cNvSpPr>
              <a:spLocks noChangeArrowheads="1"/>
            </p:cNvSpPr>
            <p:nvPr/>
          </p:nvSpPr>
          <p:spPr bwMode="auto">
            <a:xfrm>
              <a:off x="5416" y="1040"/>
              <a:ext cx="1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3" name="Rectangle 90"/>
            <p:cNvSpPr>
              <a:spLocks noChangeArrowheads="1"/>
            </p:cNvSpPr>
            <p:nvPr/>
          </p:nvSpPr>
          <p:spPr bwMode="auto">
            <a:xfrm>
              <a:off x="5396" y="1539"/>
              <a:ext cx="33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B-1</a:t>
              </a:r>
            </a:p>
          </p:txBody>
        </p:sp>
        <p:grpSp>
          <p:nvGrpSpPr>
            <p:cNvPr id="34" name="Group 95"/>
            <p:cNvGrpSpPr>
              <a:grpSpLocks/>
            </p:cNvGrpSpPr>
            <p:nvPr/>
          </p:nvGrpSpPr>
          <p:grpSpPr bwMode="auto">
            <a:xfrm>
              <a:off x="2209" y="628"/>
              <a:ext cx="575" cy="1228"/>
              <a:chOff x="2209" y="628"/>
              <a:chExt cx="575" cy="1228"/>
            </a:xfrm>
          </p:grpSpPr>
          <p:sp>
            <p:nvSpPr>
              <p:cNvPr id="53" name="Oval 91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92"/>
              <p:cNvSpPr>
                <a:spLocks noChangeShapeType="1"/>
              </p:cNvSpPr>
              <p:nvPr/>
            </p:nvSpPr>
            <p:spPr bwMode="auto">
              <a:xfrm>
                <a:off x="2209" y="674"/>
                <a:ext cx="0" cy="110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3"/>
              <p:cNvSpPr>
                <a:spLocks noChangeShapeType="1"/>
              </p:cNvSpPr>
              <p:nvPr/>
            </p:nvSpPr>
            <p:spPr bwMode="auto">
              <a:xfrm>
                <a:off x="2784" y="674"/>
                <a:ext cx="0" cy="110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Arc 94"/>
              <p:cNvSpPr>
                <a:spLocks/>
              </p:cNvSpPr>
              <p:nvPr/>
            </p:nvSpPr>
            <p:spPr bwMode="auto">
              <a:xfrm>
                <a:off x="2212" y="1781"/>
                <a:ext cx="567" cy="75"/>
              </a:xfrm>
              <a:custGeom>
                <a:avLst/>
                <a:gdLst>
                  <a:gd name="G0" fmla="+- 21600 0 0"/>
                  <a:gd name="G1" fmla="+- 1536 0 0"/>
                  <a:gd name="G2" fmla="+- 21600 0 0"/>
                  <a:gd name="T0" fmla="*/ 43180 w 43200"/>
                  <a:gd name="T1" fmla="*/ 606 h 23136"/>
                  <a:gd name="T2" fmla="*/ 55 w 43200"/>
                  <a:gd name="T3" fmla="*/ 0 h 23136"/>
                  <a:gd name="T4" fmla="*/ 21600 w 43200"/>
                  <a:gd name="T5" fmla="*/ 1536 h 23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136" fill="none" extrusionOk="0">
                    <a:moveTo>
                      <a:pt x="43179" y="606"/>
                    </a:moveTo>
                    <a:cubicBezTo>
                      <a:pt x="43193" y="915"/>
                      <a:pt x="43200" y="1225"/>
                      <a:pt x="43200" y="1536"/>
                    </a:cubicBezTo>
                    <a:cubicBezTo>
                      <a:pt x="43200" y="13465"/>
                      <a:pt x="33529" y="23136"/>
                      <a:pt x="21600" y="23136"/>
                    </a:cubicBezTo>
                    <a:cubicBezTo>
                      <a:pt x="9670" y="23136"/>
                      <a:pt x="0" y="13465"/>
                      <a:pt x="0" y="1536"/>
                    </a:cubicBezTo>
                    <a:cubicBezTo>
                      <a:pt x="-1" y="1023"/>
                      <a:pt x="18" y="511"/>
                      <a:pt x="54" y="-1"/>
                    </a:cubicBezTo>
                  </a:path>
                  <a:path w="43200" h="23136" stroke="0" extrusionOk="0">
                    <a:moveTo>
                      <a:pt x="43179" y="606"/>
                    </a:moveTo>
                    <a:cubicBezTo>
                      <a:pt x="43193" y="915"/>
                      <a:pt x="43200" y="1225"/>
                      <a:pt x="43200" y="1536"/>
                    </a:cubicBezTo>
                    <a:cubicBezTo>
                      <a:pt x="43200" y="13465"/>
                      <a:pt x="33529" y="23136"/>
                      <a:pt x="21600" y="23136"/>
                    </a:cubicBezTo>
                    <a:cubicBezTo>
                      <a:pt x="9670" y="23136"/>
                      <a:pt x="0" y="13465"/>
                      <a:pt x="0" y="1536"/>
                    </a:cubicBezTo>
                    <a:cubicBezTo>
                      <a:pt x="-1" y="1023"/>
                      <a:pt x="18" y="511"/>
                      <a:pt x="54" y="-1"/>
                    </a:cubicBezTo>
                    <a:lnTo>
                      <a:pt x="21600" y="153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" name="Rectangle 96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97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98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99"/>
            <p:cNvSpPr>
              <a:spLocks noChangeArrowheads="1"/>
            </p:cNvSpPr>
            <p:nvPr/>
          </p:nvSpPr>
          <p:spPr bwMode="auto">
            <a:xfrm>
              <a:off x="2290" y="1178"/>
              <a:ext cx="434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32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grpSp>
          <p:nvGrpSpPr>
            <p:cNvPr id="39" name="Group 104"/>
            <p:cNvGrpSpPr>
              <a:grpSpLocks/>
            </p:cNvGrpSpPr>
            <p:nvPr/>
          </p:nvGrpSpPr>
          <p:grpSpPr bwMode="auto">
            <a:xfrm>
              <a:off x="4753" y="628"/>
              <a:ext cx="671" cy="1240"/>
              <a:chOff x="4753" y="628"/>
              <a:chExt cx="671" cy="1240"/>
            </a:xfrm>
          </p:grpSpPr>
          <p:sp>
            <p:nvSpPr>
              <p:cNvPr id="49" name="Oval 100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01"/>
              <p:cNvSpPr>
                <a:spLocks noChangeShapeType="1"/>
              </p:cNvSpPr>
              <p:nvPr/>
            </p:nvSpPr>
            <p:spPr bwMode="auto">
              <a:xfrm>
                <a:off x="4753" y="675"/>
                <a:ext cx="0" cy="111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02"/>
              <p:cNvSpPr>
                <a:spLocks noChangeShapeType="1"/>
              </p:cNvSpPr>
              <p:nvPr/>
            </p:nvSpPr>
            <p:spPr bwMode="auto">
              <a:xfrm>
                <a:off x="5424" y="675"/>
                <a:ext cx="0" cy="111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Arc 103"/>
              <p:cNvSpPr>
                <a:spLocks/>
              </p:cNvSpPr>
              <p:nvPr/>
            </p:nvSpPr>
            <p:spPr bwMode="auto">
              <a:xfrm>
                <a:off x="4756" y="1796"/>
                <a:ext cx="663" cy="72"/>
              </a:xfrm>
              <a:custGeom>
                <a:avLst/>
                <a:gdLst>
                  <a:gd name="G0" fmla="+- 21600 0 0"/>
                  <a:gd name="G1" fmla="+- 620 0 0"/>
                  <a:gd name="G2" fmla="+- 21600 0 0"/>
                  <a:gd name="T0" fmla="*/ 43191 w 43200"/>
                  <a:gd name="T1" fmla="*/ 0 h 22220"/>
                  <a:gd name="T2" fmla="*/ 0 w 43200"/>
                  <a:gd name="T3" fmla="*/ 620 h 22220"/>
                  <a:gd name="T4" fmla="*/ 21600 w 43200"/>
                  <a:gd name="T5" fmla="*/ 620 h 22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20" fill="none" extrusionOk="0">
                    <a:moveTo>
                      <a:pt x="43191" y="-1"/>
                    </a:moveTo>
                    <a:cubicBezTo>
                      <a:pt x="43197" y="206"/>
                      <a:pt x="43200" y="413"/>
                      <a:pt x="43200" y="620"/>
                    </a:cubicBezTo>
                    <a:cubicBezTo>
                      <a:pt x="43200" y="12549"/>
                      <a:pt x="33529" y="22220"/>
                      <a:pt x="21600" y="22220"/>
                    </a:cubicBezTo>
                    <a:cubicBezTo>
                      <a:pt x="9670" y="22220"/>
                      <a:pt x="0" y="12549"/>
                      <a:pt x="0" y="620"/>
                    </a:cubicBezTo>
                  </a:path>
                  <a:path w="43200" h="22220" stroke="0" extrusionOk="0">
                    <a:moveTo>
                      <a:pt x="43191" y="-1"/>
                    </a:moveTo>
                    <a:cubicBezTo>
                      <a:pt x="43197" y="206"/>
                      <a:pt x="43200" y="413"/>
                      <a:pt x="43200" y="620"/>
                    </a:cubicBezTo>
                    <a:cubicBezTo>
                      <a:pt x="43200" y="12549"/>
                      <a:pt x="33529" y="22220"/>
                      <a:pt x="21600" y="22220"/>
                    </a:cubicBezTo>
                    <a:cubicBezTo>
                      <a:pt x="9670" y="22220"/>
                      <a:pt x="0" y="12549"/>
                      <a:pt x="0" y="620"/>
                    </a:cubicBezTo>
                    <a:lnTo>
                      <a:pt x="21600" y="62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Line 105"/>
            <p:cNvSpPr>
              <a:spLocks noChangeShapeType="1"/>
            </p:cNvSpPr>
            <p:nvPr/>
          </p:nvSpPr>
          <p:spPr bwMode="auto">
            <a:xfrm>
              <a:off x="2788" y="1296"/>
              <a:ext cx="2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6"/>
            <p:cNvSpPr>
              <a:spLocks noChangeShapeType="1"/>
            </p:cNvSpPr>
            <p:nvPr/>
          </p:nvSpPr>
          <p:spPr bwMode="auto">
            <a:xfrm flipV="1">
              <a:off x="3796" y="908"/>
              <a:ext cx="328" cy="39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7"/>
            <p:cNvSpPr>
              <a:spLocks noChangeShapeType="1"/>
            </p:cNvSpPr>
            <p:nvPr/>
          </p:nvSpPr>
          <p:spPr bwMode="auto">
            <a:xfrm flipV="1">
              <a:off x="3796" y="1196"/>
              <a:ext cx="328" cy="10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08"/>
            <p:cNvSpPr>
              <a:spLocks noChangeShapeType="1"/>
            </p:cNvSpPr>
            <p:nvPr/>
          </p:nvSpPr>
          <p:spPr bwMode="auto">
            <a:xfrm>
              <a:off x="3796" y="1300"/>
              <a:ext cx="328" cy="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09"/>
            <p:cNvSpPr>
              <a:spLocks noChangeShapeType="1"/>
            </p:cNvSpPr>
            <p:nvPr/>
          </p:nvSpPr>
          <p:spPr bwMode="auto">
            <a:xfrm>
              <a:off x="4420" y="864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0"/>
            <p:cNvSpPr>
              <a:spLocks noChangeShapeType="1"/>
            </p:cNvSpPr>
            <p:nvPr/>
          </p:nvSpPr>
          <p:spPr bwMode="auto">
            <a:xfrm>
              <a:off x="4420" y="1152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11"/>
            <p:cNvSpPr>
              <a:spLocks noChangeShapeType="1"/>
            </p:cNvSpPr>
            <p:nvPr/>
          </p:nvSpPr>
          <p:spPr bwMode="auto">
            <a:xfrm>
              <a:off x="4420" y="1680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2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13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84422" y="2354243"/>
            <a:ext cx="4818691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Two tuples that belong to different partitions are </a:t>
            </a:r>
            <a:br>
              <a:rPr lang="en-US" dirty="0" smtClean="0"/>
            </a:br>
            <a:r>
              <a:rPr lang="en-US" dirty="0" smtClean="0"/>
              <a:t>guaranteed not to match</a:t>
            </a:r>
            <a:endParaRPr lang="en-US" dirty="0"/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7095947" y="3000574"/>
            <a:ext cx="615950" cy="1067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7019747" y="3000574"/>
            <a:ext cx="692150" cy="1528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15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Join: Probing Phase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800" dirty="0"/>
              <a:t>Read in a partition of R, hash it using </a:t>
            </a:r>
            <a:r>
              <a:rPr lang="en-US" sz="2800" b="1" i="1" dirty="0"/>
              <a:t>h2</a:t>
            </a:r>
            <a:r>
              <a:rPr lang="en-US" sz="2800" b="1" dirty="0"/>
              <a:t> (&lt;&gt; </a:t>
            </a:r>
            <a:r>
              <a:rPr lang="en-US" sz="2800" b="1" i="1" dirty="0" smtClean="0"/>
              <a:t>h</a:t>
            </a:r>
            <a:r>
              <a:rPr lang="en-US" sz="2800" b="1" dirty="0" smtClean="0"/>
              <a:t>)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2800" dirty="0" smtClean="0"/>
              <a:t> 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800" dirty="0" smtClean="0"/>
              <a:t>Scan the corresponding </a:t>
            </a:r>
            <a:r>
              <a:rPr lang="en-US" sz="2800" dirty="0"/>
              <a:t>partition of </a:t>
            </a:r>
            <a:r>
              <a:rPr lang="en-US" sz="2800" dirty="0" smtClean="0"/>
              <a:t>S and </a:t>
            </a:r>
            <a:r>
              <a:rPr lang="en-US" sz="2800" dirty="0"/>
              <a:t>search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for matches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3" name="Group 60"/>
          <p:cNvGrpSpPr>
            <a:grpSpLocks/>
          </p:cNvGrpSpPr>
          <p:nvPr/>
        </p:nvGrpSpPr>
        <p:grpSpPr bwMode="auto">
          <a:xfrm>
            <a:off x="1760538" y="3525838"/>
            <a:ext cx="5478462" cy="3027362"/>
            <a:chOff x="2161" y="2239"/>
            <a:chExt cx="3451" cy="1907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2169" y="2239"/>
              <a:ext cx="72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Partitions</a:t>
              </a:r>
            </a:p>
            <a:p>
              <a:r>
                <a:rPr lang="en-US" sz="1800" b="1">
                  <a:solidFill>
                    <a:srgbClr val="000000"/>
                  </a:solidFill>
                </a:rPr>
                <a:t>of R &amp; S</a:t>
              </a:r>
            </a:p>
          </p:txBody>
        </p:sp>
        <p:sp>
          <p:nvSpPr>
            <p:cNvPr id="65" name="Rectangle 9"/>
            <p:cNvSpPr>
              <a:spLocks noChangeArrowheads="1"/>
            </p:cNvSpPr>
            <p:nvPr/>
          </p:nvSpPr>
          <p:spPr bwMode="auto">
            <a:xfrm>
              <a:off x="3254" y="3604"/>
              <a:ext cx="70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50000"/>
                </a:lnSpc>
              </a:pPr>
              <a:r>
                <a:rPr lang="en-US" sz="1400" b="1">
                  <a:solidFill>
                    <a:srgbClr val="000000"/>
                  </a:solidFill>
                </a:rPr>
                <a:t>Input buffer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for Si</a:t>
              </a:r>
            </a:p>
          </p:txBody>
        </p:sp>
        <p:sp>
          <p:nvSpPr>
            <p:cNvPr id="66" name="Rectangle 10"/>
            <p:cNvSpPr>
              <a:spLocks noChangeArrowheads="1"/>
            </p:cNvSpPr>
            <p:nvPr/>
          </p:nvSpPr>
          <p:spPr bwMode="auto">
            <a:xfrm>
              <a:off x="3288" y="2522"/>
              <a:ext cx="1412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Hash table for partition</a:t>
              </a:r>
            </a:p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Ri (k &lt; B-1 pages)</a:t>
              </a:r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513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2362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244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253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2218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2386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2218" y="3189"/>
              <a:ext cx="145" cy="155"/>
            </a:xfrm>
            <a:custGeom>
              <a:avLst/>
              <a:gdLst>
                <a:gd name="T0" fmla="*/ 0 w 145"/>
                <a:gd name="T1" fmla="*/ 154 h 155"/>
                <a:gd name="T2" fmla="*/ 0 w 145"/>
                <a:gd name="T3" fmla="*/ 0 h 155"/>
                <a:gd name="T4" fmla="*/ 144 w 145"/>
                <a:gd name="T5" fmla="*/ 0 h 155"/>
                <a:gd name="T6" fmla="*/ 144 w 145"/>
                <a:gd name="T7" fmla="*/ 154 h 155"/>
                <a:gd name="T8" fmla="*/ 0 w 145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5">
                  <a:moveTo>
                    <a:pt x="0" y="154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2392" y="318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2421" y="366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2218" y="3670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442" y="2956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644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3"/>
            <p:cNvSpPr>
              <a:spLocks/>
            </p:cNvSpPr>
            <p:nvPr/>
          </p:nvSpPr>
          <p:spPr bwMode="auto">
            <a:xfrm>
              <a:off x="4307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961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4045" y="3028"/>
              <a:ext cx="24" cy="36"/>
            </a:xfrm>
            <a:custGeom>
              <a:avLst/>
              <a:gdLst>
                <a:gd name="T0" fmla="*/ 23 w 24"/>
                <a:gd name="T1" fmla="*/ 18 h 36"/>
                <a:gd name="T2" fmla="*/ 11 w 24"/>
                <a:gd name="T3" fmla="*/ 0 h 36"/>
                <a:gd name="T4" fmla="*/ 0 w 24"/>
                <a:gd name="T5" fmla="*/ 18 h 36"/>
                <a:gd name="T6" fmla="*/ 11 w 24"/>
                <a:gd name="T7" fmla="*/ 35 h 36"/>
                <a:gd name="T8" fmla="*/ 23 w 24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36">
                  <a:moveTo>
                    <a:pt x="23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3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26"/>
            <p:cNvSpPr>
              <a:spLocks/>
            </p:cNvSpPr>
            <p:nvPr/>
          </p:nvSpPr>
          <p:spPr bwMode="auto">
            <a:xfrm>
              <a:off x="4134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3408" y="2928"/>
              <a:ext cx="1102" cy="231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4265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9"/>
            <p:cNvSpPr>
              <a:spLocks/>
            </p:cNvSpPr>
            <p:nvPr/>
          </p:nvSpPr>
          <p:spPr bwMode="auto">
            <a:xfrm>
              <a:off x="3227" y="2496"/>
              <a:ext cx="1526" cy="1393"/>
            </a:xfrm>
            <a:custGeom>
              <a:avLst/>
              <a:gdLst>
                <a:gd name="T0" fmla="*/ 0 w 1526"/>
                <a:gd name="T1" fmla="*/ 1392 h 1393"/>
                <a:gd name="T2" fmla="*/ 0 w 1526"/>
                <a:gd name="T3" fmla="*/ 0 h 1393"/>
                <a:gd name="T4" fmla="*/ 1525 w 1526"/>
                <a:gd name="T5" fmla="*/ 0 h 1393"/>
                <a:gd name="T6" fmla="*/ 1525 w 1526"/>
                <a:gd name="T7" fmla="*/ 1392 h 1393"/>
                <a:gd name="T8" fmla="*/ 0 w 1526"/>
                <a:gd name="T9" fmla="*/ 1392 h 1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6" h="1393">
                  <a:moveTo>
                    <a:pt x="0" y="1392"/>
                  </a:moveTo>
                  <a:lnTo>
                    <a:pt x="0" y="0"/>
                  </a:lnTo>
                  <a:lnTo>
                    <a:pt x="1525" y="0"/>
                  </a:lnTo>
                  <a:lnTo>
                    <a:pt x="1525" y="1392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6" name="Group 36"/>
            <p:cNvGrpSpPr>
              <a:grpSpLocks/>
            </p:cNvGrpSpPr>
            <p:nvPr/>
          </p:nvGrpSpPr>
          <p:grpSpPr bwMode="auto">
            <a:xfrm>
              <a:off x="5095" y="2868"/>
              <a:ext cx="197" cy="862"/>
              <a:chOff x="5095" y="2868"/>
              <a:chExt cx="197" cy="862"/>
            </a:xfrm>
          </p:grpSpPr>
          <p:sp>
            <p:nvSpPr>
              <p:cNvPr id="110" name="Freeform 30"/>
              <p:cNvSpPr>
                <a:spLocks/>
              </p:cNvSpPr>
              <p:nvPr/>
            </p:nvSpPr>
            <p:spPr bwMode="auto">
              <a:xfrm>
                <a:off x="5095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31"/>
              <p:cNvSpPr>
                <a:spLocks/>
              </p:cNvSpPr>
              <p:nvPr/>
            </p:nvSpPr>
            <p:spPr bwMode="auto">
              <a:xfrm>
                <a:off x="5178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Freeform 32"/>
              <p:cNvSpPr>
                <a:spLocks/>
              </p:cNvSpPr>
              <p:nvPr/>
            </p:nvSpPr>
            <p:spPr bwMode="auto">
              <a:xfrm>
                <a:off x="5268" y="3396"/>
                <a:ext cx="24" cy="37"/>
              </a:xfrm>
              <a:custGeom>
                <a:avLst/>
                <a:gdLst>
                  <a:gd name="T0" fmla="*/ 23 w 24"/>
                  <a:gd name="T1" fmla="*/ 18 h 37"/>
                  <a:gd name="T2" fmla="*/ 12 w 24"/>
                  <a:gd name="T3" fmla="*/ 0 h 37"/>
                  <a:gd name="T4" fmla="*/ 0 w 24"/>
                  <a:gd name="T5" fmla="*/ 18 h 37"/>
                  <a:gd name="T6" fmla="*/ 12 w 24"/>
                  <a:gd name="T7" fmla="*/ 36 h 37"/>
                  <a:gd name="T8" fmla="*/ 23 w 24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7">
                    <a:moveTo>
                      <a:pt x="23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3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Freeform 33"/>
              <p:cNvSpPr>
                <a:spLocks/>
              </p:cNvSpPr>
              <p:nvPr/>
            </p:nvSpPr>
            <p:spPr bwMode="auto">
              <a:xfrm>
                <a:off x="5131" y="2868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34"/>
              <p:cNvSpPr>
                <a:spLocks/>
              </p:cNvSpPr>
              <p:nvPr/>
            </p:nvSpPr>
            <p:spPr bwMode="auto">
              <a:xfrm>
                <a:off x="5131" y="3093"/>
                <a:ext cx="144" cy="156"/>
              </a:xfrm>
              <a:custGeom>
                <a:avLst/>
                <a:gdLst>
                  <a:gd name="T0" fmla="*/ 0 w 144"/>
                  <a:gd name="T1" fmla="*/ 155 h 156"/>
                  <a:gd name="T2" fmla="*/ 0 w 144"/>
                  <a:gd name="T3" fmla="*/ 0 h 156"/>
                  <a:gd name="T4" fmla="*/ 143 w 144"/>
                  <a:gd name="T5" fmla="*/ 0 h 156"/>
                  <a:gd name="T6" fmla="*/ 143 w 144"/>
                  <a:gd name="T7" fmla="*/ 155 h 156"/>
                  <a:gd name="T8" fmla="*/ 0 w 144"/>
                  <a:gd name="T9" fmla="*/ 15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6">
                    <a:moveTo>
                      <a:pt x="0" y="155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5"/>
                    </a:lnTo>
                    <a:lnTo>
                      <a:pt x="0" y="155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Freeform 35"/>
              <p:cNvSpPr>
                <a:spLocks/>
              </p:cNvSpPr>
              <p:nvPr/>
            </p:nvSpPr>
            <p:spPr bwMode="auto">
              <a:xfrm>
                <a:off x="5131" y="3575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" name="Rectangle 37"/>
            <p:cNvSpPr>
              <a:spLocks noChangeArrowheads="1"/>
            </p:cNvSpPr>
            <p:nvPr/>
          </p:nvSpPr>
          <p:spPr bwMode="auto">
            <a:xfrm>
              <a:off x="3195" y="3882"/>
              <a:ext cx="158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 main memory buffers</a:t>
              </a:r>
            </a:p>
          </p:txBody>
        </p:sp>
        <p:sp>
          <p:nvSpPr>
            <p:cNvPr id="88" name="Rectangle 38"/>
            <p:cNvSpPr>
              <a:spLocks noChangeArrowheads="1"/>
            </p:cNvSpPr>
            <p:nvPr/>
          </p:nvSpPr>
          <p:spPr bwMode="auto">
            <a:xfrm>
              <a:off x="2319" y="3917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89" name="Rectangle 39"/>
            <p:cNvSpPr>
              <a:spLocks noChangeArrowheads="1"/>
            </p:cNvSpPr>
            <p:nvPr/>
          </p:nvSpPr>
          <p:spPr bwMode="auto">
            <a:xfrm>
              <a:off x="4127" y="3546"/>
              <a:ext cx="491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Output </a:t>
              </a:r>
            </a:p>
            <a:p>
              <a:r>
                <a:rPr lang="en-US" sz="1400" b="1">
                  <a:solidFill>
                    <a:srgbClr val="000000"/>
                  </a:solidFill>
                </a:rPr>
                <a:t> buffer</a:t>
              </a:r>
            </a:p>
          </p:txBody>
        </p:sp>
        <p:sp>
          <p:nvSpPr>
            <p:cNvPr id="90" name="Rectangle 40"/>
            <p:cNvSpPr>
              <a:spLocks noChangeArrowheads="1"/>
            </p:cNvSpPr>
            <p:nvPr/>
          </p:nvSpPr>
          <p:spPr bwMode="auto">
            <a:xfrm>
              <a:off x="4998" y="3882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91" name="Rectangle 41"/>
            <p:cNvSpPr>
              <a:spLocks noChangeArrowheads="1"/>
            </p:cNvSpPr>
            <p:nvPr/>
          </p:nvSpPr>
          <p:spPr bwMode="auto">
            <a:xfrm>
              <a:off x="4806" y="2352"/>
              <a:ext cx="80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Join Result</a:t>
              </a:r>
            </a:p>
          </p:txBody>
        </p:sp>
        <p:sp>
          <p:nvSpPr>
            <p:cNvPr id="92" name="Rectangle 42"/>
            <p:cNvSpPr>
              <a:spLocks noChangeArrowheads="1"/>
            </p:cNvSpPr>
            <p:nvPr/>
          </p:nvSpPr>
          <p:spPr bwMode="auto">
            <a:xfrm>
              <a:off x="2833" y="2706"/>
              <a:ext cx="37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hash</a:t>
              </a:r>
            </a:p>
          </p:txBody>
        </p:sp>
        <p:sp>
          <p:nvSpPr>
            <p:cNvPr id="93" name="Rectangle 43"/>
            <p:cNvSpPr>
              <a:spLocks noChangeArrowheads="1"/>
            </p:cNvSpPr>
            <p:nvPr/>
          </p:nvSpPr>
          <p:spPr bwMode="auto">
            <a:xfrm>
              <a:off x="2862" y="2838"/>
              <a:ext cx="22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fn</a:t>
              </a:r>
            </a:p>
          </p:txBody>
        </p:sp>
        <p:sp>
          <p:nvSpPr>
            <p:cNvPr id="94" name="Rectangle 44"/>
            <p:cNvSpPr>
              <a:spLocks noChangeArrowheads="1"/>
            </p:cNvSpPr>
            <p:nvPr/>
          </p:nvSpPr>
          <p:spPr bwMode="auto">
            <a:xfrm>
              <a:off x="2867" y="2968"/>
              <a:ext cx="26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3365FB"/>
                  </a:solidFill>
                </a:rPr>
                <a:t>h2</a:t>
              </a:r>
            </a:p>
          </p:txBody>
        </p:sp>
        <p:sp>
          <p:nvSpPr>
            <p:cNvPr id="95" name="Rectangle 45"/>
            <p:cNvSpPr>
              <a:spLocks noChangeArrowheads="1"/>
            </p:cNvSpPr>
            <p:nvPr/>
          </p:nvSpPr>
          <p:spPr bwMode="auto">
            <a:xfrm>
              <a:off x="3747" y="3264"/>
              <a:ext cx="24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3365FB"/>
                  </a:solidFill>
                </a:rPr>
                <a:t>h2</a:t>
              </a:r>
            </a:p>
          </p:txBody>
        </p:sp>
        <p:grpSp>
          <p:nvGrpSpPr>
            <p:cNvPr id="96" name="Group 50"/>
            <p:cNvGrpSpPr>
              <a:grpSpLocks/>
            </p:cNvGrpSpPr>
            <p:nvPr/>
          </p:nvGrpSpPr>
          <p:grpSpPr bwMode="auto">
            <a:xfrm>
              <a:off x="2161" y="2644"/>
              <a:ext cx="671" cy="1273"/>
              <a:chOff x="2161" y="2644"/>
              <a:chExt cx="671" cy="1273"/>
            </a:xfrm>
          </p:grpSpPr>
          <p:sp>
            <p:nvSpPr>
              <p:cNvPr id="106" name="Oval 46"/>
              <p:cNvSpPr>
                <a:spLocks noChangeArrowheads="1"/>
              </p:cNvSpPr>
              <p:nvPr/>
            </p:nvSpPr>
            <p:spPr bwMode="auto">
              <a:xfrm>
                <a:off x="2165" y="2644"/>
                <a:ext cx="663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47"/>
              <p:cNvSpPr>
                <a:spLocks noChangeShapeType="1"/>
              </p:cNvSpPr>
              <p:nvPr/>
            </p:nvSpPr>
            <p:spPr bwMode="auto">
              <a:xfrm>
                <a:off x="2161" y="2692"/>
                <a:ext cx="0" cy="1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48"/>
              <p:cNvSpPr>
                <a:spLocks noChangeShapeType="1"/>
              </p:cNvSpPr>
              <p:nvPr/>
            </p:nvSpPr>
            <p:spPr bwMode="auto">
              <a:xfrm>
                <a:off x="2832" y="2692"/>
                <a:ext cx="0" cy="1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Arc 49"/>
              <p:cNvSpPr>
                <a:spLocks/>
              </p:cNvSpPr>
              <p:nvPr/>
            </p:nvSpPr>
            <p:spPr bwMode="auto">
              <a:xfrm>
                <a:off x="2163" y="3843"/>
                <a:ext cx="663" cy="74"/>
              </a:xfrm>
              <a:custGeom>
                <a:avLst/>
                <a:gdLst>
                  <a:gd name="G0" fmla="+- 21600 0 0"/>
                  <a:gd name="G1" fmla="+- 602 0 0"/>
                  <a:gd name="G2" fmla="+- 21600 0 0"/>
                  <a:gd name="T0" fmla="*/ 43192 w 43200"/>
                  <a:gd name="T1" fmla="*/ 0 h 22202"/>
                  <a:gd name="T2" fmla="*/ 0 w 43200"/>
                  <a:gd name="T3" fmla="*/ 602 h 22202"/>
                  <a:gd name="T4" fmla="*/ 21600 w 43200"/>
                  <a:gd name="T5" fmla="*/ 602 h 22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02" fill="none" extrusionOk="0">
                    <a:moveTo>
                      <a:pt x="43191" y="0"/>
                    </a:moveTo>
                    <a:cubicBezTo>
                      <a:pt x="43197" y="200"/>
                      <a:pt x="43200" y="401"/>
                      <a:pt x="43200" y="602"/>
                    </a:cubicBezTo>
                    <a:cubicBezTo>
                      <a:pt x="43200" y="12531"/>
                      <a:pt x="33529" y="22202"/>
                      <a:pt x="21600" y="22202"/>
                    </a:cubicBezTo>
                    <a:cubicBezTo>
                      <a:pt x="9670" y="22202"/>
                      <a:pt x="0" y="12531"/>
                      <a:pt x="0" y="602"/>
                    </a:cubicBezTo>
                  </a:path>
                  <a:path w="43200" h="22202" stroke="0" extrusionOk="0">
                    <a:moveTo>
                      <a:pt x="43191" y="0"/>
                    </a:moveTo>
                    <a:cubicBezTo>
                      <a:pt x="43197" y="200"/>
                      <a:pt x="43200" y="401"/>
                      <a:pt x="43200" y="602"/>
                    </a:cubicBezTo>
                    <a:cubicBezTo>
                      <a:pt x="43200" y="12531"/>
                      <a:pt x="33529" y="22202"/>
                      <a:pt x="21600" y="22202"/>
                    </a:cubicBezTo>
                    <a:cubicBezTo>
                      <a:pt x="9670" y="22202"/>
                      <a:pt x="0" y="12531"/>
                      <a:pt x="0" y="602"/>
                    </a:cubicBezTo>
                    <a:lnTo>
                      <a:pt x="21600" y="60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" name="Group 55"/>
            <p:cNvGrpSpPr>
              <a:grpSpLocks/>
            </p:cNvGrpSpPr>
            <p:nvPr/>
          </p:nvGrpSpPr>
          <p:grpSpPr bwMode="auto">
            <a:xfrm>
              <a:off x="4944" y="2692"/>
              <a:ext cx="528" cy="1180"/>
              <a:chOff x="4944" y="2692"/>
              <a:chExt cx="528" cy="1180"/>
            </a:xfrm>
          </p:grpSpPr>
          <p:sp>
            <p:nvSpPr>
              <p:cNvPr id="102" name="Oval 51"/>
              <p:cNvSpPr>
                <a:spLocks noChangeArrowheads="1"/>
              </p:cNvSpPr>
              <p:nvPr/>
            </p:nvSpPr>
            <p:spPr bwMode="auto">
              <a:xfrm>
                <a:off x="4948" y="2692"/>
                <a:ext cx="520" cy="81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52"/>
              <p:cNvSpPr>
                <a:spLocks noChangeShapeType="1"/>
              </p:cNvSpPr>
              <p:nvPr/>
            </p:nvSpPr>
            <p:spPr bwMode="auto">
              <a:xfrm>
                <a:off x="4944" y="2736"/>
                <a:ext cx="0" cy="105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53"/>
              <p:cNvSpPr>
                <a:spLocks noChangeShapeType="1"/>
              </p:cNvSpPr>
              <p:nvPr/>
            </p:nvSpPr>
            <p:spPr bwMode="auto">
              <a:xfrm>
                <a:off x="5472" y="2736"/>
                <a:ext cx="0" cy="105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Arc 54"/>
              <p:cNvSpPr>
                <a:spLocks/>
              </p:cNvSpPr>
              <p:nvPr/>
            </p:nvSpPr>
            <p:spPr bwMode="auto">
              <a:xfrm>
                <a:off x="4946" y="3800"/>
                <a:ext cx="520" cy="72"/>
              </a:xfrm>
              <a:custGeom>
                <a:avLst/>
                <a:gdLst>
                  <a:gd name="G0" fmla="+- 21600 0 0"/>
                  <a:gd name="G1" fmla="+- 1607 0 0"/>
                  <a:gd name="G2" fmla="+- 21600 0 0"/>
                  <a:gd name="T0" fmla="*/ 43178 w 43200"/>
                  <a:gd name="T1" fmla="*/ 637 h 23207"/>
                  <a:gd name="T2" fmla="*/ 60 w 43200"/>
                  <a:gd name="T3" fmla="*/ 0 h 23207"/>
                  <a:gd name="T4" fmla="*/ 21600 w 43200"/>
                  <a:gd name="T5" fmla="*/ 1607 h 23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207" fill="none" extrusionOk="0">
                    <a:moveTo>
                      <a:pt x="43178" y="636"/>
                    </a:moveTo>
                    <a:cubicBezTo>
                      <a:pt x="43192" y="960"/>
                      <a:pt x="43200" y="1283"/>
                      <a:pt x="43200" y="1607"/>
                    </a:cubicBezTo>
                    <a:cubicBezTo>
                      <a:pt x="43200" y="13536"/>
                      <a:pt x="33529" y="23207"/>
                      <a:pt x="21600" y="23207"/>
                    </a:cubicBezTo>
                    <a:cubicBezTo>
                      <a:pt x="9670" y="23207"/>
                      <a:pt x="0" y="13536"/>
                      <a:pt x="0" y="1607"/>
                    </a:cubicBezTo>
                    <a:cubicBezTo>
                      <a:pt x="-1" y="1070"/>
                      <a:pt x="19" y="534"/>
                      <a:pt x="59" y="-1"/>
                    </a:cubicBezTo>
                  </a:path>
                  <a:path w="43200" h="23207" stroke="0" extrusionOk="0">
                    <a:moveTo>
                      <a:pt x="43178" y="636"/>
                    </a:moveTo>
                    <a:cubicBezTo>
                      <a:pt x="43192" y="960"/>
                      <a:pt x="43200" y="1283"/>
                      <a:pt x="43200" y="1607"/>
                    </a:cubicBezTo>
                    <a:cubicBezTo>
                      <a:pt x="43200" y="13536"/>
                      <a:pt x="33529" y="23207"/>
                      <a:pt x="21600" y="23207"/>
                    </a:cubicBezTo>
                    <a:cubicBezTo>
                      <a:pt x="9670" y="23207"/>
                      <a:pt x="0" y="13536"/>
                      <a:pt x="0" y="1607"/>
                    </a:cubicBezTo>
                    <a:cubicBezTo>
                      <a:pt x="-1" y="1070"/>
                      <a:pt x="19" y="534"/>
                      <a:pt x="59" y="-1"/>
                    </a:cubicBezTo>
                    <a:lnTo>
                      <a:pt x="21600" y="1607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" name="Line 56"/>
            <p:cNvSpPr>
              <a:spLocks noChangeShapeType="1"/>
            </p:cNvSpPr>
            <p:nvPr/>
          </p:nvSpPr>
          <p:spPr bwMode="auto">
            <a:xfrm>
              <a:off x="2836" y="3168"/>
              <a:ext cx="56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57"/>
            <p:cNvSpPr>
              <a:spLocks noChangeShapeType="1"/>
            </p:cNvSpPr>
            <p:nvPr/>
          </p:nvSpPr>
          <p:spPr bwMode="auto">
            <a:xfrm>
              <a:off x="2836" y="3504"/>
              <a:ext cx="66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58"/>
            <p:cNvSpPr>
              <a:spLocks/>
            </p:cNvSpPr>
            <p:nvPr/>
          </p:nvSpPr>
          <p:spPr bwMode="auto">
            <a:xfrm>
              <a:off x="3600" y="3168"/>
              <a:ext cx="193" cy="289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4420" y="3504"/>
              <a:ext cx="5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8611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Hash Join: Cost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cost of the partitioning phase?</a:t>
            </a:r>
          </a:p>
          <a:p>
            <a:pPr lvl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We need to scan R and S, and write them out once</a:t>
            </a:r>
          </a:p>
          <a:p>
            <a:pPr lvl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Hence, cost is 2(M+N) I/</a:t>
            </a:r>
            <a:r>
              <a:rPr lang="en-US" sz="2400" dirty="0" err="1" smtClean="0"/>
              <a:t>Os</a:t>
            </a:r>
            <a:endParaRPr lang="en-US" sz="2400" dirty="0" smtClean="0"/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What is the cost of the probing phase?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We need to scan each partition once (</a:t>
            </a:r>
            <a:r>
              <a:rPr lang="en-US" sz="2400" i="1" dirty="0" smtClean="0"/>
              <a:t>assuming no partition overflows</a:t>
            </a:r>
            <a:r>
              <a:rPr lang="en-US" sz="2400" dirty="0" smtClean="0"/>
              <a:t>) of R and 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Hence, cost is M + N I/</a:t>
            </a:r>
            <a:r>
              <a:rPr lang="en-US" sz="2400" dirty="0" err="1" smtClean="0"/>
              <a:t>Os</a:t>
            </a: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Total Cost = 3 (M + N)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098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24506</TotalTime>
  <Words>2636</Words>
  <Application>Microsoft Office PowerPoint</Application>
  <PresentationFormat>On-screen Show (4:3)</PresentationFormat>
  <Paragraphs>646</Paragraphs>
  <Slides>41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2" baseType="lpstr">
      <vt:lpstr>MS PGothic</vt:lpstr>
      <vt:lpstr>MS PGothic</vt:lpstr>
      <vt:lpstr>Arial</vt:lpstr>
      <vt:lpstr>Book Antiqua</vt:lpstr>
      <vt:lpstr>Calibri</vt:lpstr>
      <vt:lpstr>Courier New</vt:lpstr>
      <vt:lpstr>Symbol</vt:lpstr>
      <vt:lpstr>Times New Roman</vt:lpstr>
      <vt:lpstr>Wingdings</vt:lpstr>
      <vt:lpstr>Office Theme</vt:lpstr>
      <vt:lpstr>Equation</vt:lpstr>
      <vt:lpstr>Database Applications (15-415)  DBMS Internals- Part VIII Lecture 19, March 29, 2016</vt:lpstr>
      <vt:lpstr>Today…</vt:lpstr>
      <vt:lpstr>DBMS Layers</vt:lpstr>
      <vt:lpstr>Outline</vt:lpstr>
      <vt:lpstr>The Join Operation</vt:lpstr>
      <vt:lpstr>Hash Join</vt:lpstr>
      <vt:lpstr>Hash Join: Partitioning Phase</vt:lpstr>
      <vt:lpstr>Hash Join: Probing Phase</vt:lpstr>
      <vt:lpstr>Hash Join: Cost</vt:lpstr>
      <vt:lpstr>Hash Join: Cost (Cont’d)</vt:lpstr>
      <vt:lpstr>Memory Requirements and  Overflow Handling</vt:lpstr>
      <vt:lpstr>Memory Requirements and  Overflow Handling</vt:lpstr>
      <vt:lpstr>Hash Join vs. Sort-Merge Join</vt:lpstr>
      <vt:lpstr>Hash Join vs. Sort-Merge Join</vt:lpstr>
      <vt:lpstr>The Join Operation</vt:lpstr>
      <vt:lpstr>General Join Conditions</vt:lpstr>
      <vt:lpstr>General Join Conditions: Several Equalities</vt:lpstr>
      <vt:lpstr>General Join Conditions: An Inequality</vt:lpstr>
      <vt:lpstr>Outline</vt:lpstr>
      <vt:lpstr>Set Operations</vt:lpstr>
      <vt:lpstr>Union and Difference Based on Sorting</vt:lpstr>
      <vt:lpstr>Union and Difference Based on Hashing</vt:lpstr>
      <vt:lpstr>Outline</vt:lpstr>
      <vt:lpstr>Aggregate Operations</vt:lpstr>
      <vt:lpstr>Aggregate Operations</vt:lpstr>
      <vt:lpstr>Aggregate Operations</vt:lpstr>
      <vt:lpstr>Aggregate Operations</vt:lpstr>
      <vt:lpstr>Outline</vt:lpstr>
      <vt:lpstr>DBMS Layers</vt:lpstr>
      <vt:lpstr>Cost-Based Query Sub-System</vt:lpstr>
      <vt:lpstr>Query Optimization Steps</vt:lpstr>
      <vt:lpstr>Required Information to Evaluate Queries</vt:lpstr>
      <vt:lpstr>Cost-Based Query Sub-System</vt:lpstr>
      <vt:lpstr>Catalog Manager: The Schema</vt:lpstr>
      <vt:lpstr>Catalog Manager: Statistics</vt:lpstr>
      <vt:lpstr>SQL Blocks</vt:lpstr>
      <vt:lpstr>Translating SQL Queries Into Relational Algebra Trees</vt:lpstr>
      <vt:lpstr>Translating SQL Queries Into Relational Algebra Trees (Cont’d)</vt:lpstr>
      <vt:lpstr>Translating SQL Queries Into Relational Algebra Trees (Cont’d)</vt:lpstr>
      <vt:lpstr>Translating SQL Queries Into Relational Algebra Trees (Cont’d)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2427</cp:revision>
  <dcterms:created xsi:type="dcterms:W3CDTF">2013-11-24T06:45:02Z</dcterms:created>
  <dcterms:modified xsi:type="dcterms:W3CDTF">2016-03-29T13:27:29Z</dcterms:modified>
</cp:coreProperties>
</file>