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1120" r:id="rId3"/>
    <p:sldId id="780" r:id="rId4"/>
    <p:sldId id="1156" r:id="rId5"/>
    <p:sldId id="1164" r:id="rId6"/>
    <p:sldId id="1147" r:id="rId7"/>
    <p:sldId id="1148" r:id="rId8"/>
    <p:sldId id="1228" r:id="rId9"/>
    <p:sldId id="1149" r:id="rId10"/>
    <p:sldId id="1213" r:id="rId11"/>
    <p:sldId id="1150" r:id="rId12"/>
    <p:sldId id="1151" r:id="rId13"/>
    <p:sldId id="1152" r:id="rId14"/>
    <p:sldId id="1153" r:id="rId15"/>
    <p:sldId id="1154" r:id="rId16"/>
    <p:sldId id="1190" r:id="rId17"/>
    <p:sldId id="1175" r:id="rId18"/>
    <p:sldId id="1176" r:id="rId19"/>
    <p:sldId id="1177" r:id="rId20"/>
    <p:sldId id="1178" r:id="rId21"/>
    <p:sldId id="1179" r:id="rId22"/>
    <p:sldId id="1180" r:id="rId23"/>
    <p:sldId id="1189" r:id="rId24"/>
    <p:sldId id="1214" r:id="rId25"/>
    <p:sldId id="1181" r:id="rId26"/>
    <p:sldId id="1182" r:id="rId27"/>
    <p:sldId id="1183" r:id="rId28"/>
    <p:sldId id="1184" r:id="rId29"/>
    <p:sldId id="1185" r:id="rId30"/>
    <p:sldId id="1186" r:id="rId31"/>
    <p:sldId id="1187" r:id="rId32"/>
    <p:sldId id="1188" r:id="rId33"/>
    <p:sldId id="1215" r:id="rId34"/>
    <p:sldId id="1191" r:id="rId35"/>
    <p:sldId id="1193" r:id="rId36"/>
    <p:sldId id="1194" r:id="rId37"/>
    <p:sldId id="1216" r:id="rId38"/>
    <p:sldId id="1195" r:id="rId39"/>
    <p:sldId id="1196" r:id="rId40"/>
    <p:sldId id="1198" r:id="rId41"/>
    <p:sldId id="1197" r:id="rId42"/>
    <p:sldId id="1199" r:id="rId43"/>
    <p:sldId id="1200" r:id="rId44"/>
    <p:sldId id="1201" r:id="rId45"/>
    <p:sldId id="1203" r:id="rId46"/>
    <p:sldId id="1205" r:id="rId47"/>
    <p:sldId id="1206" r:id="rId48"/>
    <p:sldId id="1207" r:id="rId49"/>
    <p:sldId id="1208" r:id="rId50"/>
    <p:sldId id="1209" r:id="rId51"/>
    <p:sldId id="1210" r:id="rId52"/>
    <p:sldId id="1211" r:id="rId53"/>
    <p:sldId id="1212" r:id="rId54"/>
    <p:sldId id="1217" r:id="rId55"/>
    <p:sldId id="1218" r:id="rId56"/>
    <p:sldId id="1219" r:id="rId57"/>
    <p:sldId id="1220" r:id="rId58"/>
    <p:sldId id="1221" r:id="rId59"/>
    <p:sldId id="1222" r:id="rId60"/>
    <p:sldId id="1223" r:id="rId61"/>
    <p:sldId id="1224" r:id="rId62"/>
    <p:sldId id="1225" r:id="rId63"/>
    <p:sldId id="1226" r:id="rId64"/>
    <p:sldId id="1227" r:id="rId65"/>
    <p:sldId id="993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Join Operation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Introduction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Selection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Projection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FAC393A-3CF6-4068-AEB1-3DC6FC38D09F}" type="presOf" srcId="{28B79A80-DFE9-4DA9-B338-5A3F20975ABB}" destId="{58C1AF61-83DA-4C1D-AB86-12CF6B57BCC5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0BF4D263-9AAD-4705-973C-C4FF35204DD0}" type="presOf" srcId="{B490C752-C9CA-4075-9727-BE4AA742E7F5}" destId="{7BD67296-9B9C-4E5A-8D96-0527826AE180}" srcOrd="0" destOrd="0" presId="urn:microsoft.com/office/officeart/2008/layout/VerticalCurvedList"/>
    <dgm:cxn modelId="{664E3235-0C92-4E1C-A14D-B8ED69C50DFF}" type="presOf" srcId="{BE1645D6-1611-4DF4-8DF3-EEC32D8C4F8A}" destId="{8D4BB782-D1CB-4178-BD6C-378E667E109F}" srcOrd="0" destOrd="0" presId="urn:microsoft.com/office/officeart/2008/layout/VerticalCurvedList"/>
    <dgm:cxn modelId="{82764399-F16E-45E0-9A0C-0B0335EE7AB3}" type="presOf" srcId="{6746164B-1731-47FB-B64F-C58BACAB2281}" destId="{C56633DC-E658-46D8-BE63-7CB1CCD3C8DC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21FD336C-95CA-461A-8FA8-CA10989A761A}" type="presOf" srcId="{C4797427-72CE-41EC-9F4E-A308E1F1C0A5}" destId="{599AE00A-E511-4896-AA74-F6E900B41983}" srcOrd="0" destOrd="0" presId="urn:microsoft.com/office/officeart/2008/layout/VerticalCurvedList"/>
    <dgm:cxn modelId="{DBA2EA8A-05B3-42D3-8A34-6D1FB0F2B064}" type="presOf" srcId="{594BF85D-E9BC-439A-80D6-0EB4896FAE66}" destId="{B29A9E0A-040D-4327-A720-2D4283647F1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AEB9FF3A-A0DA-40E5-AB0C-16DB8F280A0D}" type="presParOf" srcId="{8D4BB782-D1CB-4178-BD6C-378E667E109F}" destId="{30E5EA73-69FE-4C99-B7E6-D2785DA2F8C5}" srcOrd="0" destOrd="0" presId="urn:microsoft.com/office/officeart/2008/layout/VerticalCurvedList"/>
    <dgm:cxn modelId="{D12BBAA9-0ACC-476F-ADCC-E5913DBE5925}" type="presParOf" srcId="{30E5EA73-69FE-4C99-B7E6-D2785DA2F8C5}" destId="{147482D8-F793-4B63-AC92-2D2E108DBAA0}" srcOrd="0" destOrd="0" presId="urn:microsoft.com/office/officeart/2008/layout/VerticalCurvedList"/>
    <dgm:cxn modelId="{195843FB-EBA0-48C2-A829-62C4AF0D59A1}" type="presParOf" srcId="{147482D8-F793-4B63-AC92-2D2E108DBAA0}" destId="{F2410933-DB5E-4543-A714-4AF5A203C95C}" srcOrd="0" destOrd="0" presId="urn:microsoft.com/office/officeart/2008/layout/VerticalCurvedList"/>
    <dgm:cxn modelId="{99641E36-BEEC-4F83-9EF6-41BB3E4ABEE5}" type="presParOf" srcId="{147482D8-F793-4B63-AC92-2D2E108DBAA0}" destId="{C56633DC-E658-46D8-BE63-7CB1CCD3C8DC}" srcOrd="1" destOrd="0" presId="urn:microsoft.com/office/officeart/2008/layout/VerticalCurvedList"/>
    <dgm:cxn modelId="{6A4E8C4A-70DB-4EEE-A028-04530E8226E2}" type="presParOf" srcId="{147482D8-F793-4B63-AC92-2D2E108DBAA0}" destId="{82F03708-A2AD-459B-AB59-7BBD9EB44E67}" srcOrd="2" destOrd="0" presId="urn:microsoft.com/office/officeart/2008/layout/VerticalCurvedList"/>
    <dgm:cxn modelId="{5CD91FA6-E34D-4395-A446-37B6BCF90816}" type="presParOf" srcId="{147482D8-F793-4B63-AC92-2D2E108DBAA0}" destId="{9C6C1869-E7B2-4FB9-A22B-16BADC04A189}" srcOrd="3" destOrd="0" presId="urn:microsoft.com/office/officeart/2008/layout/VerticalCurvedList"/>
    <dgm:cxn modelId="{53700FA7-B5D4-4545-B354-397B138982C7}" type="presParOf" srcId="{30E5EA73-69FE-4C99-B7E6-D2785DA2F8C5}" destId="{58C1AF61-83DA-4C1D-AB86-12CF6B57BCC5}" srcOrd="1" destOrd="0" presId="urn:microsoft.com/office/officeart/2008/layout/VerticalCurvedList"/>
    <dgm:cxn modelId="{8D8EFE0C-946C-4D18-A4F5-EAB98DF81ADB}" type="presParOf" srcId="{30E5EA73-69FE-4C99-B7E6-D2785DA2F8C5}" destId="{8F6F2BC9-C9E1-4BE2-B05C-C2439D8BCAA9}" srcOrd="2" destOrd="0" presId="urn:microsoft.com/office/officeart/2008/layout/VerticalCurvedList"/>
    <dgm:cxn modelId="{9A29113B-CB72-4D86-B0B8-6DEA694509D7}" type="presParOf" srcId="{8F6F2BC9-C9E1-4BE2-B05C-C2439D8BCAA9}" destId="{B754EC0E-654C-4EF0-9D56-C89787A35FDD}" srcOrd="0" destOrd="0" presId="urn:microsoft.com/office/officeart/2008/layout/VerticalCurvedList"/>
    <dgm:cxn modelId="{E6A52F64-C2DD-4B33-94BE-FF02695AC4FE}" type="presParOf" srcId="{30E5EA73-69FE-4C99-B7E6-D2785DA2F8C5}" destId="{7BD67296-9B9C-4E5A-8D96-0527826AE180}" srcOrd="3" destOrd="0" presId="urn:microsoft.com/office/officeart/2008/layout/VerticalCurvedList"/>
    <dgm:cxn modelId="{E916D3CE-7C44-4E1A-BD12-683E721157F1}" type="presParOf" srcId="{30E5EA73-69FE-4C99-B7E6-D2785DA2F8C5}" destId="{D8B848BE-10D8-4E69-B32C-5A25293D14A7}" srcOrd="4" destOrd="0" presId="urn:microsoft.com/office/officeart/2008/layout/VerticalCurvedList"/>
    <dgm:cxn modelId="{BA9B3DDC-09C1-4312-BF21-6210FEE1EC82}" type="presParOf" srcId="{D8B848BE-10D8-4E69-B32C-5A25293D14A7}" destId="{5A5545A9-4864-4CB0-B4C5-F499246CB525}" srcOrd="0" destOrd="0" presId="urn:microsoft.com/office/officeart/2008/layout/VerticalCurvedList"/>
    <dgm:cxn modelId="{BD6712DA-DE0D-48CF-8EC4-6BC75AC20681}" type="presParOf" srcId="{30E5EA73-69FE-4C99-B7E6-D2785DA2F8C5}" destId="{599AE00A-E511-4896-AA74-F6E900B41983}" srcOrd="5" destOrd="0" presId="urn:microsoft.com/office/officeart/2008/layout/VerticalCurvedList"/>
    <dgm:cxn modelId="{6397EE55-9B10-435C-A5DE-18D8EE527FE7}" type="presParOf" srcId="{30E5EA73-69FE-4C99-B7E6-D2785DA2F8C5}" destId="{FC7DDA2D-C904-46F2-9AA5-90E50E52BBB1}" srcOrd="6" destOrd="0" presId="urn:microsoft.com/office/officeart/2008/layout/VerticalCurvedList"/>
    <dgm:cxn modelId="{5249C746-7FD0-4F7E-A13C-332362E98A38}" type="presParOf" srcId="{FC7DDA2D-C904-46F2-9AA5-90E50E52BBB1}" destId="{1D9B0BA2-0AB2-4427-AE28-98650EADD147}" srcOrd="0" destOrd="0" presId="urn:microsoft.com/office/officeart/2008/layout/VerticalCurvedList"/>
    <dgm:cxn modelId="{35732D85-C01A-4455-9401-E52FA3B03F20}" type="presParOf" srcId="{30E5EA73-69FE-4C99-B7E6-D2785DA2F8C5}" destId="{B29A9E0A-040D-4327-A720-2D4283647F1F}" srcOrd="7" destOrd="0" presId="urn:microsoft.com/office/officeart/2008/layout/VerticalCurvedList"/>
    <dgm:cxn modelId="{BB63139E-EA07-4AEA-ACFD-472EEA4A581F}" type="presParOf" srcId="{30E5EA73-69FE-4C99-B7E6-D2785DA2F8C5}" destId="{BF5707B0-F172-4777-9CA5-5BDD20207612}" srcOrd="8" destOrd="0" presId="urn:microsoft.com/office/officeart/2008/layout/VerticalCurvedList"/>
    <dgm:cxn modelId="{E501F62F-5ABE-4463-886E-FDE49032ECC3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Introduction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Selection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Projection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Join Operation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1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26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51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84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10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03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78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649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Book Antiqua" pitchFamily="18" charset="0"/>
            </a:endParaRPr>
          </a:p>
        </p:txBody>
      </p:sp>
      <p:sp>
        <p:nvSpPr>
          <p:cNvPr id="106499" name="Header Placeholder 3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/>
              <a:t>15-415/615</a:t>
            </a:r>
          </a:p>
        </p:txBody>
      </p:sp>
      <p:sp>
        <p:nvSpPr>
          <p:cNvPr id="106500" name="Date Placeholder 4"/>
          <p:cNvSpPr>
            <a:spLocks noGrp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/>
              <a:t>Faloutsos</a:t>
            </a:r>
          </a:p>
        </p:txBody>
      </p:sp>
      <p:sp>
        <p:nvSpPr>
          <p:cNvPr id="106501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fld id="{A2A2EBD8-1F7D-4F5D-89A0-27D2933BF83C}" type="slidenum">
              <a:rPr lang="en-US" sz="1300"/>
              <a:pPr eaLnBrk="1" hangingPunct="1"/>
              <a:t>30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09360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38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59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29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4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2.doc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4.doc"/><Relationship Id="rId4" Type="http://schemas.openxmlformats.org/officeDocument/2006/relationships/image" Target="../media/image8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6.doc"/><Relationship Id="rId4" Type="http://schemas.openxmlformats.org/officeDocument/2006/relationships/image" Target="../media/image8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8.doc"/><Relationship Id="rId4" Type="http://schemas.openxmlformats.org/officeDocument/2006/relationships/image" Target="../media/image8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9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10.doc"/><Relationship Id="rId4" Type="http://schemas.openxmlformats.org/officeDocument/2006/relationships/image" Target="../media/image8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12.doc"/><Relationship Id="rId4" Type="http://schemas.openxmlformats.org/officeDocument/2006/relationships/image" Target="../media/image8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14.doc"/><Relationship Id="rId4" Type="http://schemas.openxmlformats.org/officeDocument/2006/relationships/image" Target="../media/image8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16.doc"/><Relationship Id="rId4" Type="http://schemas.openxmlformats.org/officeDocument/2006/relationships/image" Target="../media/image8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18.doc"/><Relationship Id="rId4" Type="http://schemas.openxmlformats.org/officeDocument/2006/relationships/image" Target="../media/image8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9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20.doc"/><Relationship Id="rId4" Type="http://schemas.openxmlformats.org/officeDocument/2006/relationships/image" Target="../media/image8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.wmf"/><Relationship Id="rId5" Type="http://schemas.openxmlformats.org/officeDocument/2006/relationships/oleObject" Target="../embeddings/Microsoft_Word_97_-_2003_Document22.doc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VII</a:t>
            </a:r>
            <a:br>
              <a:rPr lang="en-US" dirty="0" smtClean="0"/>
            </a:br>
            <a:r>
              <a:rPr lang="en-US" dirty="0" smtClean="0"/>
              <a:t>Lecture 18, March </a:t>
            </a:r>
            <a:r>
              <a:rPr lang="en-US" dirty="0" smtClean="0"/>
              <a:t>27, 2016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533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62680" y="297567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2128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</a:t>
            </a:r>
            <a:r>
              <a:rPr lang="en-US" dirty="0" smtClean="0"/>
              <a:t>Loops 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4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</a:t>
            </a:r>
            <a:r>
              <a:rPr lang="en-US" dirty="0" smtClean="0"/>
              <a:t>Loops 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85888" y="2286000"/>
            <a:ext cx="4572000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</a:t>
            </a:r>
          </a:p>
          <a:p>
            <a:pPr lvl="3">
              <a:buFontTx/>
              <a:buNone/>
            </a:pPr>
            <a:r>
              <a:rPr lang="en-US" sz="2800" b="1" dirty="0"/>
              <a:t>print, if they match</a:t>
            </a:r>
          </a:p>
        </p:txBody>
      </p:sp>
    </p:spTree>
    <p:extLst>
      <p:ext uri="{BB962C8B-B14F-4D97-AF65-F5344CB8AC3E}">
        <p14:creationId xmlns:p14="http://schemas.microsoft.com/office/powerpoint/2010/main" val="290685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</a:t>
            </a:r>
            <a:r>
              <a:rPr lang="en-US" dirty="0" smtClean="0"/>
              <a:t>Loops 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85888" y="2286000"/>
            <a:ext cx="4572000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</a:t>
            </a:r>
          </a:p>
          <a:p>
            <a:pPr lvl="3">
              <a:buFontTx/>
              <a:buNone/>
            </a:pPr>
            <a:r>
              <a:rPr lang="en-US" sz="2800" b="1" dirty="0"/>
              <a:t>print, if they match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090348" y="2314288"/>
            <a:ext cx="26132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</a:rPr>
              <a:t>Outer Relation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508633" y="2861261"/>
            <a:ext cx="2544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</a:rPr>
              <a:t>Inner Relation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 flipV="1">
            <a:off x="5055393" y="2567781"/>
            <a:ext cx="1077913" cy="88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626292" y="2334419"/>
            <a:ext cx="304800" cy="41275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079221" y="2766219"/>
            <a:ext cx="304800" cy="41275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 flipV="1">
            <a:off x="5456676" y="3034506"/>
            <a:ext cx="1077912" cy="88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8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</a:t>
            </a:r>
            <a:r>
              <a:rPr lang="en-US" dirty="0" smtClean="0"/>
              <a:t>Loops 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70866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How </a:t>
            </a:r>
            <a:r>
              <a:rPr lang="en-US" sz="2800" dirty="0"/>
              <a:t>many disk accesses (</a:t>
            </a:r>
            <a:r>
              <a:rPr lang="ja-JP" altLang="en-US" sz="2800" dirty="0"/>
              <a:t>‘</a:t>
            </a:r>
            <a:r>
              <a:rPr lang="en-US" altLang="ja-JP" sz="2800" dirty="0"/>
              <a:t>M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N</a:t>
            </a:r>
            <a:r>
              <a:rPr lang="ja-JP" altLang="en-US" sz="2800" dirty="0"/>
              <a:t>’</a:t>
            </a:r>
            <a:r>
              <a:rPr lang="en-US" altLang="ja-JP" sz="2800" dirty="0"/>
              <a:t> are the </a:t>
            </a:r>
            <a:r>
              <a:rPr lang="en-US" altLang="ja-JP" sz="2800" dirty="0" smtClean="0"/>
              <a:t>numbers </a:t>
            </a:r>
            <a:r>
              <a:rPr lang="en-US" altLang="ja-JP" sz="2800" dirty="0"/>
              <a:t>of </a:t>
            </a:r>
            <a:r>
              <a:rPr lang="en-US" altLang="ja-JP" sz="2800" dirty="0" smtClean="0"/>
              <a:t>pages </a:t>
            </a:r>
            <a:r>
              <a:rPr lang="en-US" altLang="ja-JP" sz="2800" dirty="0"/>
              <a:t>for </a:t>
            </a:r>
            <a:r>
              <a:rPr lang="ja-JP" altLang="en-US" sz="2800" dirty="0"/>
              <a:t>‘</a:t>
            </a:r>
            <a:r>
              <a:rPr lang="en-US" altLang="ja-JP" sz="2800" dirty="0"/>
              <a:t>R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S</a:t>
            </a:r>
            <a:r>
              <a:rPr lang="ja-JP" altLang="en-US" sz="2800" dirty="0"/>
              <a:t>’</a:t>
            </a:r>
            <a:r>
              <a:rPr lang="en-US" altLang="ja-JP" sz="2800" dirty="0"/>
              <a:t>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54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</a:t>
            </a:r>
            <a:r>
              <a:rPr lang="en-US" dirty="0" smtClean="0"/>
              <a:t>Loops 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70866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How </a:t>
            </a:r>
            <a:r>
              <a:rPr lang="en-US" sz="2800" dirty="0"/>
              <a:t>many disk accesses (</a:t>
            </a:r>
            <a:r>
              <a:rPr lang="ja-JP" altLang="en-US" sz="2800" dirty="0"/>
              <a:t>‘</a:t>
            </a:r>
            <a:r>
              <a:rPr lang="en-US" altLang="ja-JP" sz="2800" dirty="0"/>
              <a:t>M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N</a:t>
            </a:r>
            <a:r>
              <a:rPr lang="ja-JP" altLang="en-US" sz="2800" dirty="0"/>
              <a:t>’</a:t>
            </a:r>
            <a:r>
              <a:rPr lang="en-US" altLang="ja-JP" sz="2800" dirty="0"/>
              <a:t> are the </a:t>
            </a:r>
            <a:r>
              <a:rPr lang="en-US" altLang="ja-JP" sz="2800" dirty="0" smtClean="0"/>
              <a:t>numbers </a:t>
            </a:r>
            <a:r>
              <a:rPr lang="en-US" altLang="ja-JP" sz="2800" dirty="0"/>
              <a:t>of </a:t>
            </a:r>
            <a:r>
              <a:rPr lang="en-US" altLang="ja-JP" sz="2800" dirty="0" smtClean="0"/>
              <a:t>pages </a:t>
            </a:r>
            <a:r>
              <a:rPr lang="en-US" altLang="ja-JP" sz="2800" dirty="0"/>
              <a:t>for </a:t>
            </a:r>
            <a:r>
              <a:rPr lang="ja-JP" altLang="en-US" sz="2800" dirty="0"/>
              <a:t>‘</a:t>
            </a:r>
            <a:r>
              <a:rPr lang="en-US" altLang="ja-JP" sz="2800" dirty="0"/>
              <a:t>R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S</a:t>
            </a:r>
            <a:r>
              <a:rPr lang="ja-JP" altLang="en-US" sz="2800" dirty="0"/>
              <a:t>’</a:t>
            </a:r>
            <a:r>
              <a:rPr lang="en-US" altLang="ja-JP" sz="2800" dirty="0"/>
              <a:t>)?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4724400" y="3808194"/>
            <a:ext cx="3667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00B050"/>
                </a:solidFill>
              </a:rPr>
              <a:t>I/O Cost = </a:t>
            </a:r>
            <a:r>
              <a:rPr lang="en-US" altLang="ja-JP" sz="3600" dirty="0" err="1" smtClean="0">
                <a:solidFill>
                  <a:srgbClr val="00B050"/>
                </a:solidFill>
              </a:rPr>
              <a:t>M+m</a:t>
            </a:r>
            <a:r>
              <a:rPr lang="en-US" altLang="ja-JP" sz="3600" dirty="0" smtClean="0">
                <a:solidFill>
                  <a:srgbClr val="00B050"/>
                </a:solidFill>
              </a:rPr>
              <a:t>*N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0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</a:t>
            </a:r>
            <a:r>
              <a:rPr lang="en-US" dirty="0" smtClean="0"/>
              <a:t>Loops 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81534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A50021"/>
                </a:solidFill>
              </a:rPr>
              <a:t>- Cost </a:t>
            </a:r>
            <a:r>
              <a:rPr lang="en-US" sz="2800" dirty="0">
                <a:solidFill>
                  <a:srgbClr val="A50021"/>
                </a:solidFill>
              </a:rPr>
              <a:t>= </a:t>
            </a:r>
            <a:r>
              <a:rPr lang="en-US" sz="2800" dirty="0" smtClean="0">
                <a:solidFill>
                  <a:srgbClr val="A50021"/>
                </a:solidFill>
              </a:rPr>
              <a:t>M + (</a:t>
            </a:r>
            <a:r>
              <a:rPr lang="en-US" sz="2800" dirty="0" err="1" smtClean="0">
                <a:solidFill>
                  <a:srgbClr val="A50021"/>
                </a:solidFill>
              </a:rPr>
              <a:t>p</a:t>
            </a:r>
            <a:r>
              <a:rPr lang="en-US" sz="2800" baseline="-25000" dirty="0" err="1" smtClean="0">
                <a:solidFill>
                  <a:srgbClr val="A50021"/>
                </a:solidFill>
              </a:rPr>
              <a:t>R</a:t>
            </a:r>
            <a:r>
              <a:rPr lang="en-US" sz="2800" dirty="0" smtClean="0">
                <a:solidFill>
                  <a:srgbClr val="A50021"/>
                </a:solidFill>
              </a:rPr>
              <a:t> </a:t>
            </a:r>
            <a:r>
              <a:rPr lang="en-US" sz="2800" dirty="0">
                <a:solidFill>
                  <a:srgbClr val="A50021"/>
                </a:solidFill>
              </a:rPr>
              <a:t>* M) * </a:t>
            </a:r>
            <a:r>
              <a:rPr lang="en-US" sz="2800" dirty="0" smtClean="0">
                <a:solidFill>
                  <a:srgbClr val="A50021"/>
                </a:solidFill>
              </a:rPr>
              <a:t>N </a:t>
            </a:r>
            <a:r>
              <a:rPr lang="en-US" sz="2800" dirty="0"/>
              <a:t>= </a:t>
            </a:r>
            <a:r>
              <a:rPr lang="en-US" sz="2800" dirty="0" smtClean="0"/>
              <a:t>1000 + 100*1000*500 </a:t>
            </a:r>
            <a:r>
              <a:rPr lang="en-US" sz="2800" dirty="0"/>
              <a:t>I/</a:t>
            </a:r>
            <a:r>
              <a:rPr lang="en-US" sz="2800" dirty="0" err="1"/>
              <a:t>Os</a:t>
            </a:r>
            <a:endParaRPr lang="en-US" sz="2800" dirty="0"/>
          </a:p>
          <a:p>
            <a:r>
              <a:rPr lang="en-US" sz="2800" dirty="0" smtClean="0"/>
              <a:t>- At </a:t>
            </a:r>
            <a:r>
              <a:rPr lang="en-US" sz="2800" dirty="0"/>
              <a:t>10ms/IO, </a:t>
            </a:r>
            <a:r>
              <a:rPr lang="en-US" sz="2800" dirty="0">
                <a:solidFill>
                  <a:srgbClr val="A50021"/>
                </a:solidFill>
              </a:rPr>
              <a:t>total = ~</a:t>
            </a:r>
            <a:r>
              <a:rPr lang="en-US" sz="2800" dirty="0" smtClean="0">
                <a:solidFill>
                  <a:srgbClr val="A50021"/>
                </a:solidFill>
              </a:rPr>
              <a:t>6 days </a:t>
            </a:r>
            <a:r>
              <a:rPr lang="en-US" sz="2800" dirty="0">
                <a:solidFill>
                  <a:srgbClr val="A50021"/>
                </a:solidFill>
              </a:rPr>
              <a:t>(!)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3808194"/>
            <a:ext cx="3667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00B050"/>
                </a:solidFill>
              </a:rPr>
              <a:t>I/O Cost = </a:t>
            </a:r>
            <a:r>
              <a:rPr lang="en-US" altLang="ja-JP" sz="3600" dirty="0" err="1" smtClean="0">
                <a:solidFill>
                  <a:srgbClr val="00B050"/>
                </a:solidFill>
              </a:rPr>
              <a:t>M+m</a:t>
            </a:r>
            <a:r>
              <a:rPr lang="en-US" altLang="ja-JP" sz="3600" dirty="0" smtClean="0">
                <a:solidFill>
                  <a:srgbClr val="00B050"/>
                </a:solidFill>
              </a:rPr>
              <a:t>*N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233488" y="60960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Can we do better?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1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Nested Loops Join: A Simple Refinement</a:t>
            </a: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4216" name="Rectangle 6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17" name="Rectangle 7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18" name="Text Box 8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4219" name="Line 9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0" name="Line 10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1" name="Text Box 11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4222" name="Line 12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3" name="Line 13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4" name="Text Box 14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4225" name="Text Box 15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4226" name="Line 16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7" name="Line 17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4214" name="Rectangle 18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4215" name="Text Box 19"/>
          <p:cNvSpPr txBox="1">
            <a:spLocks noChangeArrowheads="1"/>
          </p:cNvSpPr>
          <p:nvPr/>
        </p:nvSpPr>
        <p:spPr bwMode="auto">
          <a:xfrm>
            <a:off x="5667126" y="3278694"/>
            <a:ext cx="17491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COST= ?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88577" y="2436776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a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800" b="1" dirty="0">
                <a:latin typeface="Times New Roman" pitchFamily="18" charset="0"/>
              </a:rPr>
              <a:t>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</a:t>
            </a:r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600" b="1" dirty="0">
                <a:latin typeface="Times New Roman" pitchFamily="18" charset="0"/>
              </a:rPr>
              <a:t>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160389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5240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1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2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5243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4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5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5246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7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8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5249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5250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51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5238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95239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228600" y="274638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Nested Loops Join: A Simple Refinement</a:t>
            </a:r>
            <a:endParaRPr lang="en-US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88577" y="2436776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a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800" b="1" dirty="0">
                <a:latin typeface="Times New Roman" pitchFamily="18" charset="0"/>
              </a:rPr>
              <a:t>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</a:t>
            </a:r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600" b="1" dirty="0">
                <a:latin typeface="Times New Roman" pitchFamily="18" charset="0"/>
              </a:rPr>
              <a:t>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1519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Nested Loops Join</a:t>
            </a:r>
          </a:p>
        </p:txBody>
      </p:sp>
      <p:grpSp>
        <p:nvGrpSpPr>
          <p:cNvPr id="96261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6264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5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6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6267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8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9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6270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1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2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6273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6274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5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6262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Which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relation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should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be the 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</a:rPr>
              <a:t>outer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?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6263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Operations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VII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Algorithms for Relational Operations (</a:t>
            </a:r>
            <a:r>
              <a:rPr lang="en-US" sz="2600" i="1" dirty="0" smtClean="0">
                <a:latin typeface="+mj-lt"/>
              </a:rPr>
              <a:t>Cont’d</a:t>
            </a:r>
            <a:r>
              <a:rPr lang="en-US" sz="2600" dirty="0" smtClean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Project 2 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PS3 grades are out</a:t>
            </a:r>
            <a:endParaRPr lang="en-US" dirty="0" smtClean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Project </a:t>
            </a:r>
            <a:r>
              <a:rPr lang="en-US" dirty="0" smtClean="0"/>
              <a:t>3 is due on </a:t>
            </a:r>
            <a:r>
              <a:rPr lang="en-US" dirty="0" smtClean="0"/>
              <a:t>Sunday, </a:t>
            </a:r>
            <a:r>
              <a:rPr lang="en-US" dirty="0" smtClean="0"/>
              <a:t>April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Quiz </a:t>
            </a:r>
            <a:r>
              <a:rPr lang="en-US" dirty="0" smtClean="0">
                <a:solidFill>
                  <a:srgbClr val="FF0000"/>
                </a:solidFill>
              </a:rPr>
              <a:t>II will be held on Thursday, April 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(all concepts covered after the midterm are included)  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  <a:endParaRPr lang="en-US" dirty="0" smtClean="0"/>
          </a:p>
        </p:txBody>
      </p:sp>
      <p:grpSp>
        <p:nvGrpSpPr>
          <p:cNvPr id="9728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728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8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729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729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729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729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7286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Which relation should be </a:t>
            </a:r>
            <a:r>
              <a:rPr lang="en-US" sz="3200" dirty="0" smtClean="0">
                <a:latin typeface="Times New Roman" pitchFamily="18" charset="0"/>
              </a:rPr>
              <a:t>the </a:t>
            </a:r>
            <a:r>
              <a:rPr lang="en-US" sz="3200" i="1" dirty="0" smtClean="0">
                <a:latin typeface="Times New Roman" pitchFamily="18" charset="0"/>
              </a:rPr>
              <a:t>outer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?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A: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The smaller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(page-wise)</a:t>
            </a:r>
          </a:p>
        </p:txBody>
      </p:sp>
      <p:sp>
        <p:nvSpPr>
          <p:cNvPr id="97287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  <a:endParaRPr lang="en-US" dirty="0" smtClean="0"/>
          </a:p>
        </p:txBody>
      </p:sp>
      <p:grpSp>
        <p:nvGrpSpPr>
          <p:cNvPr id="9830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831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831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831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2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832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832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2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8310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M=1000,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N=500 </a:t>
            </a:r>
            <a:r>
              <a:rPr lang="en-US" sz="3200" dirty="0">
                <a:latin typeface="Times New Roman" pitchFamily="18" charset="0"/>
              </a:rPr>
              <a:t>- </a:t>
            </a:r>
            <a:r>
              <a:rPr lang="en-US" sz="3200" i="1" dirty="0">
                <a:latin typeface="Times New Roman" pitchFamily="18" charset="0"/>
              </a:rPr>
              <a:t>if </a:t>
            </a:r>
            <a:r>
              <a:rPr lang="en-US" sz="3200" i="1" dirty="0" smtClean="0">
                <a:latin typeface="Times New Roman" pitchFamily="18" charset="0"/>
              </a:rPr>
              <a:t>larger </a:t>
            </a:r>
            <a:r>
              <a:rPr lang="en-US" sz="3200" i="1" dirty="0">
                <a:latin typeface="Times New Roman" pitchFamily="18" charset="0"/>
              </a:rPr>
              <a:t>is </a:t>
            </a:r>
            <a:r>
              <a:rPr lang="en-US" sz="3200" i="1" dirty="0" smtClean="0">
                <a:latin typeface="Times New Roman" pitchFamily="18" charset="0"/>
              </a:rPr>
              <a:t>the outer</a:t>
            </a:r>
            <a:r>
              <a:rPr lang="en-US" sz="3200" dirty="0" smtClean="0">
                <a:latin typeface="Times New Roman" pitchFamily="18" charset="0"/>
              </a:rPr>
              <a:t>: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1000 + 1000*500 = 501,000 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             =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5010 sec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(~ 1.4h)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8311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61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  <a:endParaRPr lang="en-US" dirty="0" smtClean="0"/>
          </a:p>
        </p:txBody>
      </p:sp>
      <p:grpSp>
        <p:nvGrpSpPr>
          <p:cNvPr id="99333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9336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37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38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9339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0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1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9342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3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4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9345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9346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7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9334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M=1000, N=500 -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if smaller is 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</a:rPr>
              <a:t>the outer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: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500 + 1000*500 = 500,500 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             =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5005 sec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(~ 1.4h)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9335" name="Text Box 17"/>
          <p:cNvSpPr txBox="1">
            <a:spLocks noChangeArrowheads="1"/>
          </p:cNvSpPr>
          <p:nvPr/>
        </p:nvSpPr>
        <p:spPr bwMode="auto">
          <a:xfrm>
            <a:off x="5718175" y="3281363"/>
            <a:ext cx="2933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N+M*N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1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Summary: Simple Nested Loops </a:t>
            </a:r>
            <a:r>
              <a:rPr lang="en-US" dirty="0" smtClean="0"/>
              <a:t>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if we do not apply the page-oriented refinement?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Cost = M+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R</a:t>
            </a:r>
            <a:r>
              <a:rPr lang="en-US" dirty="0" smtClean="0"/>
              <a:t> </a:t>
            </a:r>
            <a:r>
              <a:rPr lang="en-US" dirty="0"/>
              <a:t>* M) * N </a:t>
            </a:r>
            <a:r>
              <a:rPr lang="en-US" dirty="0" smtClean="0"/>
              <a:t>= 1000 + 100*1000*500 I/</a:t>
            </a:r>
            <a:r>
              <a:rPr lang="en-US" dirty="0" err="1" smtClean="0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At 10ms/IO, </a:t>
            </a:r>
            <a:r>
              <a:rPr lang="en-US" dirty="0" smtClean="0"/>
              <a:t>total = </a:t>
            </a:r>
            <a:r>
              <a:rPr lang="en-US" dirty="0"/>
              <a:t>~</a:t>
            </a:r>
            <a:r>
              <a:rPr lang="en-US" dirty="0" smtClean="0"/>
              <a:t>6 days (!)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A5002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if we apply the page-oriented refinement?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Cost = </a:t>
            </a:r>
            <a:r>
              <a:rPr lang="en-US" dirty="0" smtClean="0"/>
              <a:t>M </a:t>
            </a:r>
            <a:r>
              <a:rPr lang="en-US" dirty="0"/>
              <a:t>* N + M  = </a:t>
            </a:r>
            <a:r>
              <a:rPr lang="en-US" dirty="0" smtClean="0"/>
              <a:t>1000*500+1000 </a:t>
            </a:r>
            <a:r>
              <a:rPr lang="en-US" dirty="0"/>
              <a:t>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At 10ms/IO, total = </a:t>
            </a:r>
            <a:r>
              <a:rPr lang="en-US" dirty="0" smtClean="0"/>
              <a:t>1.4 hours (!)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dirty="0">
                <a:solidFill>
                  <a:srgbClr val="0070C0"/>
                </a:solidFill>
              </a:rPr>
              <a:t>if </a:t>
            </a:r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i="1" dirty="0" smtClean="0">
                <a:solidFill>
                  <a:srgbClr val="0070C0"/>
                </a:solidFill>
              </a:rPr>
              <a:t>smaller</a:t>
            </a:r>
            <a:r>
              <a:rPr lang="en-US" dirty="0" smtClean="0">
                <a:solidFill>
                  <a:srgbClr val="0070C0"/>
                </a:solidFill>
              </a:rPr>
              <a:t> relation is the </a:t>
            </a:r>
            <a:r>
              <a:rPr lang="en-US" dirty="0">
                <a:solidFill>
                  <a:srgbClr val="0070C0"/>
                </a:solidFill>
              </a:rPr>
              <a:t>outer?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Slightly better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75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5814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62680" y="3429214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1835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Block Nested </a:t>
            </a:r>
            <a:r>
              <a:rPr lang="en-US" dirty="0"/>
              <a:t>L</a:t>
            </a:r>
            <a:r>
              <a:rPr lang="en-US" dirty="0" smtClean="0"/>
              <a:t>oops</a:t>
            </a:r>
          </a:p>
        </p:txBody>
      </p:sp>
      <p:grpSp>
        <p:nvGrpSpPr>
          <p:cNvPr id="10035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0359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0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1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0362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3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4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0365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6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7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0368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0369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70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0358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What if we have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buffer pages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available?</a:t>
            </a:r>
          </a:p>
        </p:txBody>
      </p:sp>
    </p:spTree>
    <p:extLst>
      <p:ext uri="{BB962C8B-B14F-4D97-AF65-F5344CB8AC3E}">
        <p14:creationId xmlns:p14="http://schemas.microsoft.com/office/powerpoint/2010/main" val="210113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  <a:endParaRPr lang="en-US" dirty="0" smtClean="0"/>
          </a:p>
        </p:txBody>
      </p:sp>
      <p:grpSp>
        <p:nvGrpSpPr>
          <p:cNvPr id="101381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1383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4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5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1386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7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8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1389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0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1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1392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1393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4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1382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What if we have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buffer pages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available?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A: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Give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-2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buffer pages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to outer, 1 to inner,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1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for output</a:t>
            </a:r>
          </a:p>
        </p:txBody>
      </p:sp>
    </p:spTree>
    <p:extLst>
      <p:ext uri="{BB962C8B-B14F-4D97-AF65-F5344CB8AC3E}">
        <p14:creationId xmlns:p14="http://schemas.microsoft.com/office/powerpoint/2010/main" val="369152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  <a:endParaRPr lang="en-US" dirty="0" smtClean="0"/>
          </a:p>
        </p:txBody>
      </p:sp>
      <p:grpSp>
        <p:nvGrpSpPr>
          <p:cNvPr id="10240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240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0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241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241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241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241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2406" name="Rectangle 16"/>
          <p:cNvSpPr>
            <a:spLocks noChangeArrowheads="1"/>
          </p:cNvSpPr>
          <p:nvPr/>
        </p:nvSpPr>
        <p:spPr bwMode="auto">
          <a:xfrm>
            <a:off x="700881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407" name="Text Box 17"/>
          <p:cNvSpPr txBox="1">
            <a:spLocks noChangeArrowheads="1"/>
          </p:cNvSpPr>
          <p:nvPr/>
        </p:nvSpPr>
        <p:spPr bwMode="auto">
          <a:xfrm>
            <a:off x="6318250" y="3281363"/>
            <a:ext cx="1733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B-2</a:t>
            </a:r>
            <a:r>
              <a:rPr lang="en-US" sz="2800" b="1" dirty="0">
                <a:latin typeface="Times New Roman" pitchFamily="18" charset="0"/>
              </a:rPr>
              <a:t>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292524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  <a:endParaRPr lang="en-US" dirty="0" smtClean="0"/>
          </a:p>
        </p:txBody>
      </p:sp>
      <p:grpSp>
        <p:nvGrpSpPr>
          <p:cNvPr id="10342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343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343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343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344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344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3430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31" name="Text Box 17"/>
          <p:cNvSpPr txBox="1">
            <a:spLocks noChangeArrowheads="1"/>
          </p:cNvSpPr>
          <p:nvPr/>
        </p:nvSpPr>
        <p:spPr bwMode="auto">
          <a:xfrm>
            <a:off x="5192713" y="3281363"/>
            <a:ext cx="399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M+M/(B-2)*N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B-2</a:t>
            </a:r>
            <a:r>
              <a:rPr lang="en-US" sz="2800" b="1" dirty="0">
                <a:latin typeface="Times New Roman" pitchFamily="18" charset="0"/>
              </a:rPr>
              <a:t>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171786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  <a:endParaRPr lang="en-US" dirty="0" smtClean="0"/>
          </a:p>
        </p:txBody>
      </p:sp>
      <p:grpSp>
        <p:nvGrpSpPr>
          <p:cNvPr id="104453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4456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4457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4460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4461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4462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4463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4464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4465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4466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4467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4454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latin typeface="Times New Roman" pitchFamily="18" charset="0"/>
              </a:rPr>
              <a:t>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nd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, actually: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M + ceiling(M/(B-2)) * N</a:t>
            </a:r>
          </a:p>
        </p:txBody>
      </p:sp>
      <p:sp>
        <p:nvSpPr>
          <p:cNvPr id="104455" name="Text Box 17"/>
          <p:cNvSpPr txBox="1">
            <a:spLocks noChangeArrowheads="1"/>
          </p:cNvSpPr>
          <p:nvPr/>
        </p:nvSpPr>
        <p:spPr bwMode="auto">
          <a:xfrm>
            <a:off x="5192713" y="3281363"/>
            <a:ext cx="399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M+M/(B-2)*N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  <a:endParaRPr lang="en-US" dirty="0" smtClean="0"/>
          </a:p>
        </p:txBody>
      </p:sp>
      <p:grpSp>
        <p:nvGrpSpPr>
          <p:cNvPr id="10547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5480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1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2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5483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4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5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5486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7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8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5489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5490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91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5478" name="Rectangle 16"/>
          <p:cNvSpPr>
            <a:spLocks noChangeArrowheads="1"/>
          </p:cNvSpPr>
          <p:nvPr/>
        </p:nvSpPr>
        <p:spPr bwMode="auto">
          <a:xfrm>
            <a:off x="685800" y="1981200"/>
            <a:ext cx="83058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Times New Roman" pitchFamily="18" charset="0"/>
              </a:rPr>
              <a:t>If the smallest (outer) relation fits in memory?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That is, 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M+2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=?</a:t>
            </a:r>
          </a:p>
        </p:txBody>
      </p:sp>
    </p:spTree>
    <p:extLst>
      <p:ext uri="{BB962C8B-B14F-4D97-AF65-F5344CB8AC3E}">
        <p14:creationId xmlns:p14="http://schemas.microsoft.com/office/powerpoint/2010/main" val="225531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  <a:endParaRPr lang="en-US" dirty="0" smtClean="0"/>
          </a:p>
        </p:txBody>
      </p:sp>
      <p:grpSp>
        <p:nvGrpSpPr>
          <p:cNvPr id="10752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752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2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753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753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753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753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7526" name="Rectangle 16"/>
          <p:cNvSpPr>
            <a:spLocks noChangeArrowheads="1"/>
          </p:cNvSpPr>
          <p:nvPr/>
        </p:nvSpPr>
        <p:spPr bwMode="auto">
          <a:xfrm>
            <a:off x="685800" y="1981200"/>
            <a:ext cx="83058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If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the smallest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(outer)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relation fits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in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memory? 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That is, 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M+2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N+M (minimum!)</a:t>
            </a:r>
          </a:p>
        </p:txBody>
      </p:sp>
    </p:spTree>
    <p:extLst>
      <p:ext uri="{BB962C8B-B14F-4D97-AF65-F5344CB8AC3E}">
        <p14:creationId xmlns:p14="http://schemas.microsoft.com/office/powerpoint/2010/main" val="25926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Loops - Guidelines</a:t>
            </a:r>
          </a:p>
        </p:txBody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/>
              <a:t>P</a:t>
            </a:r>
            <a:r>
              <a:rPr lang="en-US" sz="3600" dirty="0" smtClean="0"/>
              <a:t>ick as outer the smallest table </a:t>
            </a:r>
            <a:br>
              <a:rPr lang="en-US" sz="3600" dirty="0" smtClean="0"/>
            </a:br>
            <a:r>
              <a:rPr lang="en-US" sz="3600" dirty="0" smtClean="0"/>
              <a:t>(= fewest pages)</a:t>
            </a:r>
          </a:p>
          <a:p>
            <a:pPr>
              <a:buFont typeface="Wingdings" pitchFamily="2" charset="2"/>
              <a:buChar char="§"/>
            </a:pPr>
            <a:endParaRPr lang="en-US" sz="3600" dirty="0" smtClean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F</a:t>
            </a:r>
            <a:r>
              <a:rPr lang="en-US" sz="3600" dirty="0" smtClean="0"/>
              <a:t>it as much of it in memory as possible</a:t>
            </a:r>
          </a:p>
          <a:p>
            <a:pPr>
              <a:buFont typeface="Wingdings" pitchFamily="2" charset="2"/>
              <a:buChar char="§"/>
            </a:pPr>
            <a:endParaRPr lang="en-US" sz="3600" dirty="0" smtClean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L</a:t>
            </a:r>
            <a:r>
              <a:rPr lang="en-US" sz="3600" dirty="0" smtClean="0"/>
              <a:t>oop over the inner</a:t>
            </a:r>
          </a:p>
        </p:txBody>
      </p:sp>
    </p:spTree>
    <p:extLst>
      <p:ext uri="{BB962C8B-B14F-4D97-AF65-F5344CB8AC3E}">
        <p14:creationId xmlns:p14="http://schemas.microsoft.com/office/powerpoint/2010/main" val="613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3000" y="48768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85469" y="4715539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2864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34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What if there is an index on one of the relations on the join attribute(s)?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A: Leverage the index by making the indexed relation </a:t>
            </a:r>
            <a:r>
              <a:rPr lang="en-US" i="1" dirty="0" smtClean="0"/>
              <a:t>inner</a:t>
            </a:r>
            <a:r>
              <a:rPr lang="en-US" dirty="0" smtClean="0"/>
              <a:t> </a:t>
            </a:r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Index Nested Loops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35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Assuming an index on S: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Index Nested Loops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385888" y="2286000"/>
            <a:ext cx="6615112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</a:t>
            </a:r>
            <a:r>
              <a:rPr lang="en-US" sz="2800" b="1" dirty="0" smtClean="0"/>
              <a:t>S where </a:t>
            </a:r>
            <a:r>
              <a:rPr lang="en-US" sz="2800" b="1" dirty="0" err="1" smtClean="0"/>
              <a:t>r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== </a:t>
            </a:r>
            <a:r>
              <a:rPr lang="en-US" sz="2800" b="1" dirty="0" err="1" smtClean="0"/>
              <a:t>s</a:t>
            </a:r>
            <a:r>
              <a:rPr lang="en-US" sz="2800" b="1" baseline="-25000" dirty="0" err="1" smtClean="0"/>
              <a:t>j</a:t>
            </a:r>
            <a:endParaRPr lang="en-US" sz="2800" b="1" dirty="0"/>
          </a:p>
          <a:p>
            <a:pPr lvl="3">
              <a:buFontTx/>
              <a:buNone/>
            </a:pPr>
            <a:r>
              <a:rPr lang="en-US" sz="2800" b="1" dirty="0" smtClean="0"/>
              <a:t>Add (r, s) to result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620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36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What will be the cost?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Cost: M + m * c    (c: look-up cost)</a:t>
            </a:r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Index Nested Loops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85800" y="2895600"/>
            <a:ext cx="8115491" cy="892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‘</a:t>
            </a:r>
            <a:r>
              <a:rPr lang="en-US" altLang="ja-JP" sz="2600" dirty="0"/>
              <a:t>c</a:t>
            </a:r>
            <a:r>
              <a:rPr lang="ja-JP" altLang="en-US" sz="2600" dirty="0"/>
              <a:t>’</a:t>
            </a:r>
            <a:r>
              <a:rPr lang="en-US" altLang="ja-JP" sz="2600" dirty="0"/>
              <a:t> depends </a:t>
            </a:r>
            <a:r>
              <a:rPr lang="en-US" altLang="ja-JP" sz="2600" dirty="0" smtClean="0"/>
              <a:t>on </a:t>
            </a:r>
            <a:r>
              <a:rPr lang="en-US" altLang="ja-JP" sz="2600" dirty="0"/>
              <a:t>the </a:t>
            </a:r>
            <a:r>
              <a:rPr lang="en-US" altLang="ja-JP" sz="2600" dirty="0" smtClean="0"/>
              <a:t>type of index, the adopted alternative </a:t>
            </a:r>
          </a:p>
          <a:p>
            <a:r>
              <a:rPr lang="en-US" altLang="ja-JP" sz="2600" dirty="0" smtClean="0"/>
              <a:t>and whether the index is clustered </a:t>
            </a:r>
            <a:r>
              <a:rPr lang="en-US" altLang="ja-JP" sz="2600" dirty="0"/>
              <a:t>or </a:t>
            </a:r>
            <a:r>
              <a:rPr lang="en-US" altLang="ja-JP" sz="2600" dirty="0" smtClean="0"/>
              <a:t>un-clustered!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0285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3000" y="5334000"/>
            <a:ext cx="6553200" cy="3810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901682" y="5109001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7749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S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ort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both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relations on join attribute(s)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Scan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each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relation and merge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This works only for equality join conditions!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30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982645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3143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27432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3"/>
          </p:cNvCxnSpPr>
          <p:nvPr/>
        </p:nvCxnSpPr>
        <p:spPr>
          <a:xfrm flipH="1">
            <a:off x="3920384" y="2375376"/>
            <a:ext cx="625978" cy="5583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265919" y="1752599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6116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1924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Relational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3876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will consider how to implement: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Selection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Projection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Join</a:t>
            </a:r>
            <a:r>
              <a:rPr lang="en-US" sz="2400" dirty="0"/>
              <a:t>  (   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Set-difference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Union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Aggregation</a:t>
            </a:r>
            <a:r>
              <a:rPr lang="en-US" sz="2400" dirty="0"/>
              <a:t>  (SUM, MIN, etc.) and GROUP </a:t>
            </a:r>
            <a:r>
              <a:rPr lang="en-US" sz="2400" dirty="0" smtClean="0"/>
              <a:t>BY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Since </a:t>
            </a:r>
            <a:r>
              <a:rPr lang="en-US" sz="2600" dirty="0" smtClean="0"/>
              <a:t>each operation returns </a:t>
            </a:r>
            <a:r>
              <a:rPr lang="en-US" sz="2600" dirty="0"/>
              <a:t>a relation, </a:t>
            </a:r>
            <a:r>
              <a:rPr lang="en-US" sz="2600" dirty="0" smtClean="0"/>
              <a:t>ops </a:t>
            </a:r>
            <a:r>
              <a:rPr lang="en-US" sz="2600" dirty="0"/>
              <a:t>can be </a:t>
            </a:r>
            <a:r>
              <a:rPr lang="en-US" sz="2600" i="1" dirty="0"/>
              <a:t>composed</a:t>
            </a:r>
            <a:r>
              <a:rPr lang="en-US" sz="2600" dirty="0" smtClean="0"/>
              <a:t>!</a:t>
            </a:r>
          </a:p>
          <a:p>
            <a:pPr>
              <a:buSzPct val="75000"/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After we cover </a:t>
            </a:r>
            <a:r>
              <a:rPr lang="en-US" sz="2600" dirty="0" smtClean="0"/>
              <a:t>how to implement </a:t>
            </a:r>
            <a:r>
              <a:rPr lang="en-US" sz="2600" dirty="0"/>
              <a:t>operations, we will discuss how to </a:t>
            </a:r>
            <a:r>
              <a:rPr lang="en-US" sz="2600" i="1" dirty="0"/>
              <a:t>optimize </a:t>
            </a:r>
            <a:r>
              <a:rPr lang="en-US" sz="2600" dirty="0"/>
              <a:t>queries </a:t>
            </a:r>
            <a:r>
              <a:rPr lang="en-US" sz="2600" dirty="0" smtClean="0"/>
              <a:t>(formed </a:t>
            </a:r>
            <a:r>
              <a:rPr lang="en-US" sz="2600" dirty="0"/>
              <a:t>by composing </a:t>
            </a:r>
            <a:r>
              <a:rPr lang="en-US" sz="2600" dirty="0" smtClean="0"/>
              <a:t>operators)</a:t>
            </a:r>
            <a:endParaRPr lang="en-US" sz="2600" dirty="0"/>
          </a:p>
          <a:p>
            <a:pPr marL="0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040469"/>
              </p:ext>
            </p:extLst>
          </p:nvPr>
        </p:nvGraphicFramePr>
        <p:xfrm>
          <a:off x="2377969" y="1828800"/>
          <a:ext cx="22018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8" name="Equation" r:id="rId4" imgW="2199631" imgH="736908" progId="Equation.3">
                  <p:embed/>
                </p:oleObj>
              </mc:Choice>
              <mc:Fallback>
                <p:oleObj name="Equation" r:id="rId4" imgW="2199631" imgH="73690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7969" y="1828800"/>
                        <a:ext cx="22018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455061"/>
              </p:ext>
            </p:extLst>
          </p:nvPr>
        </p:nvGraphicFramePr>
        <p:xfrm>
          <a:off x="2512298" y="2201016"/>
          <a:ext cx="20320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9" name="Equation" r:id="rId6" imgW="2030063" imgH="999976" progId="Equation.3">
                  <p:embed/>
                </p:oleObj>
              </mc:Choice>
              <mc:Fallback>
                <p:oleObj name="Equation" r:id="rId6" imgW="2030063" imgH="999976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298" y="2201016"/>
                        <a:ext cx="20320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886400"/>
              </p:ext>
            </p:extLst>
          </p:nvPr>
        </p:nvGraphicFramePr>
        <p:xfrm>
          <a:off x="1868011" y="2662873"/>
          <a:ext cx="5683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0" name="Equation" r:id="rId8" imgW="567940" imgH="359116" progId="Equation.3">
                  <p:embed/>
                </p:oleObj>
              </mc:Choice>
              <mc:Fallback>
                <p:oleObj name="Equation" r:id="rId8" imgW="567940" imgH="359116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011" y="2662873"/>
                        <a:ext cx="5683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743958"/>
              </p:ext>
            </p:extLst>
          </p:nvPr>
        </p:nvGraphicFramePr>
        <p:xfrm>
          <a:off x="2995136" y="3080518"/>
          <a:ext cx="508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1" name="Equation" r:id="rId10" imgW="508704" imgH="1396164" progId="Equation.3">
                  <p:embed/>
                </p:oleObj>
              </mc:Choice>
              <mc:Fallback>
                <p:oleObj name="Equation" r:id="rId10" imgW="508704" imgH="1396164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136" y="3080518"/>
                        <a:ext cx="50800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438131"/>
              </p:ext>
            </p:extLst>
          </p:nvPr>
        </p:nvGraphicFramePr>
        <p:xfrm>
          <a:off x="2097114" y="3461518"/>
          <a:ext cx="6270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2" name="Equation" r:id="rId12" imgW="626475" imgH="482512" progId="Equation.3">
                  <p:embed/>
                </p:oleObj>
              </mc:Choice>
              <mc:Fallback>
                <p:oleObj name="Equation" r:id="rId12" imgW="626475" imgH="482512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114" y="3461518"/>
                        <a:ext cx="6270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129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286963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30342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27432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3"/>
          </p:cNvCxnSpPr>
          <p:nvPr/>
        </p:nvCxnSpPr>
        <p:spPr>
          <a:xfrm flipH="1">
            <a:off x="3920384" y="2375376"/>
            <a:ext cx="625978" cy="5583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265919" y="1752599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599" y="1605289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951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434491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2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359183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3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375376"/>
            <a:ext cx="625978" cy="10155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2120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13960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703859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375376"/>
            <a:ext cx="625978" cy="10155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648200" y="2565876"/>
            <a:ext cx="1887908" cy="32253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29684" y="3581400"/>
            <a:ext cx="2103689" cy="2209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 the two tuples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896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6895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4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99049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5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257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80477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36078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43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63030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2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868360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3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12" name="Straight Arrow Connector 11"/>
          <p:cNvCxnSpPr>
            <a:stCxn id="23" idx="2"/>
          </p:cNvCxnSpPr>
          <p:nvPr/>
        </p:nvCxnSpPr>
        <p:spPr>
          <a:xfrm flipH="1">
            <a:off x="4648200" y="2996724"/>
            <a:ext cx="1887908" cy="279447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29684" y="3581400"/>
            <a:ext cx="2103689" cy="2209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 the two tuples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78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230934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782743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7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14883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73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716358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41345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14883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871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369190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4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791659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5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576424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52485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913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162751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873097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576424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52485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648200" y="3432570"/>
            <a:ext cx="1887908" cy="235863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7400" y="3957424"/>
            <a:ext cx="2175973" cy="183377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 the two tuples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5466545"/>
            <a:ext cx="2159437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Continue the </a:t>
            </a:r>
            <a:br>
              <a:rPr lang="en-US" sz="2800" dirty="0" smtClean="0"/>
            </a:br>
            <a:r>
              <a:rPr lang="en-US" sz="2800" dirty="0" smtClean="0"/>
              <a:t>same way!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291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1459041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510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ight Bracket 1"/>
          <p:cNvSpPr/>
          <p:nvPr/>
        </p:nvSpPr>
        <p:spPr>
          <a:xfrm>
            <a:off x="8153400" y="1600200"/>
            <a:ext cx="152400" cy="3352800"/>
          </a:xfrm>
          <a:prstGeom prst="rightBracket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408887" y="2953434"/>
            <a:ext cx="6511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Last </a:t>
            </a:r>
            <a:br>
              <a:rPr lang="en-US" dirty="0" smtClean="0"/>
            </a:br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5" name="Straight Arrow Connector 4"/>
          <p:cNvCxnSpPr>
            <a:stCxn id="2" idx="2"/>
            <a:endCxn id="3" idx="1"/>
          </p:cNvCxnSpPr>
          <p:nvPr/>
        </p:nvCxnSpPr>
        <p:spPr>
          <a:xfrm>
            <a:off x="8305800" y="3276600"/>
            <a:ext cx="103087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53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 animBg="1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4000"/>
            <a:ext cx="86106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What is the cost?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~ 2*M*</a:t>
            </a:r>
            <a:r>
              <a:rPr lang="en-US" sz="3200" dirty="0" err="1">
                <a:latin typeface="Times New Roman" pitchFamily="18" charset="0"/>
              </a:rPr>
              <a:t>logM</a:t>
            </a:r>
            <a:r>
              <a:rPr lang="en-US" sz="3200" dirty="0">
                <a:latin typeface="Times New Roman" pitchFamily="18" charset="0"/>
              </a:rPr>
              <a:t>/</a:t>
            </a:r>
            <a:r>
              <a:rPr lang="en-US" sz="3200" dirty="0" err="1">
                <a:latin typeface="Times New Roman" pitchFamily="18" charset="0"/>
              </a:rPr>
              <a:t>logB</a:t>
            </a:r>
            <a:r>
              <a:rPr lang="en-US" sz="3200" dirty="0">
                <a:latin typeface="Times New Roman" pitchFamily="18" charset="0"/>
              </a:rPr>
              <a:t> + 2*N* </a:t>
            </a:r>
            <a:r>
              <a:rPr lang="en-US" sz="3200" dirty="0" err="1">
                <a:latin typeface="Times New Roman" pitchFamily="18" charset="0"/>
              </a:rPr>
              <a:t>logN</a:t>
            </a:r>
            <a:r>
              <a:rPr lang="en-US" sz="3200" dirty="0">
                <a:latin typeface="Times New Roman" pitchFamily="18" charset="0"/>
              </a:rPr>
              <a:t>/</a:t>
            </a:r>
            <a:r>
              <a:rPr lang="en-US" sz="3200" dirty="0" err="1">
                <a:latin typeface="Times New Roman" pitchFamily="18" charset="0"/>
              </a:rPr>
              <a:t>logB</a:t>
            </a:r>
            <a:r>
              <a:rPr lang="en-US" sz="3200" dirty="0">
                <a:latin typeface="Times New Roman" pitchFamily="18" charset="0"/>
              </a:rPr>
              <a:t> + M + N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54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Assuming </a:t>
            </a:r>
            <a:r>
              <a:rPr lang="en-US" sz="3200" dirty="0" smtClean="0">
                <a:solidFill>
                  <a:srgbClr val="2906FA"/>
                </a:solidFill>
                <a:latin typeface="Times New Roman" pitchFamily="18" charset="0"/>
              </a:rPr>
              <a:t>100</a:t>
            </a:r>
            <a:r>
              <a:rPr lang="en-US" sz="3200" dirty="0" smtClean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Total cost = 7500 I/</a:t>
            </a:r>
            <a:r>
              <a:rPr lang="en-US" sz="3200" dirty="0" err="1" smtClean="0">
                <a:latin typeface="Times New Roman" pitchFamily="18" charset="0"/>
              </a:rPr>
              <a:t>Os</a:t>
            </a:r>
            <a:endParaRPr lang="en-US" sz="32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Cost of Block Nested Loops Join = </a:t>
            </a:r>
            <a:r>
              <a:rPr lang="en-US" sz="3200" dirty="0" smtClean="0">
                <a:solidFill>
                  <a:srgbClr val="2906FA"/>
                </a:solidFill>
                <a:latin typeface="Times New Roman" pitchFamily="18" charset="0"/>
              </a:rPr>
              <a:t>7500</a:t>
            </a:r>
            <a:r>
              <a:rPr lang="en-US" sz="3200" dirty="0" smtClean="0">
                <a:latin typeface="Times New Roman" pitchFamily="18" charset="0"/>
              </a:rPr>
              <a:t> I/</a:t>
            </a:r>
            <a:r>
              <a:rPr lang="en-US" sz="3200" dirty="0" err="1" smtClean="0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9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Assuming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</a:rPr>
              <a:t>35</a:t>
            </a:r>
            <a:r>
              <a:rPr lang="en-US" sz="3200" dirty="0" smtClean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Total cost = 7500 I/</a:t>
            </a:r>
            <a:r>
              <a:rPr lang="en-US" sz="3200" dirty="0" err="1" smtClean="0">
                <a:latin typeface="Times New Roman" pitchFamily="18" charset="0"/>
              </a:rPr>
              <a:t>Os</a:t>
            </a:r>
            <a:endParaRPr lang="en-US" sz="32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Cost of Block Nested Loops Join =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</a:rPr>
              <a:t>15000</a:t>
            </a:r>
            <a:r>
              <a:rPr lang="en-US" sz="3200" dirty="0" smtClean="0">
                <a:latin typeface="Times New Roman" pitchFamily="18" charset="0"/>
              </a:rPr>
              <a:t> I/</a:t>
            </a:r>
            <a:r>
              <a:rPr lang="en-US" sz="3200" dirty="0" err="1" smtClean="0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Sort-Merge </a:t>
            </a:r>
            <a:r>
              <a:rPr lang="en-US" dirty="0"/>
              <a:t>J</a:t>
            </a:r>
            <a:r>
              <a:rPr lang="en-US" dirty="0" smtClean="0"/>
              <a:t>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Assuming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</a:rPr>
              <a:t>300</a:t>
            </a:r>
            <a:r>
              <a:rPr lang="en-US" sz="3200" dirty="0" smtClean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Total cost = 7500 I/</a:t>
            </a:r>
            <a:r>
              <a:rPr lang="en-US" sz="3200" dirty="0" err="1" smtClean="0">
                <a:latin typeface="Times New Roman" pitchFamily="18" charset="0"/>
              </a:rPr>
              <a:t>Os</a:t>
            </a:r>
            <a:endParaRPr lang="en-US" sz="32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</a:rPr>
              <a:t>Cost of Block Nested Loops Join =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</a:rPr>
              <a:t>2500</a:t>
            </a:r>
            <a:r>
              <a:rPr lang="en-US" sz="3200" dirty="0" smtClean="0">
                <a:latin typeface="Times New Roman" pitchFamily="18" charset="0"/>
              </a:rPr>
              <a:t> I/</a:t>
            </a:r>
            <a:r>
              <a:rPr lang="en-US" sz="3200" dirty="0" err="1" smtClean="0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85115" y="6056423"/>
            <a:ext cx="8305800" cy="58740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Block Nested Loops Join is more sensitive to the buffer size!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3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53536" y="5736652"/>
            <a:ext cx="6553200" cy="408065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755228" y="556299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915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join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Partitioning (also called </a:t>
            </a:r>
            <a:r>
              <a:rPr lang="en-US" sz="2600" i="1" dirty="0" smtClean="0">
                <a:solidFill>
                  <a:srgbClr val="0070C0"/>
                </a:solidFill>
              </a:rPr>
              <a:t>Building</a:t>
            </a:r>
            <a:r>
              <a:rPr lang="en-US" sz="2600" dirty="0" smtClean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Probing (also called </a:t>
            </a:r>
            <a:r>
              <a:rPr lang="en-US" sz="2600" i="1" dirty="0" smtClean="0">
                <a:solidFill>
                  <a:srgbClr val="0070C0"/>
                </a:solidFill>
              </a:rPr>
              <a:t>Matching</a:t>
            </a:r>
            <a:r>
              <a:rPr lang="en-US" sz="2600" dirty="0" smtClean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Idea</a:t>
            </a:r>
            <a:r>
              <a:rPr lang="en-US" sz="2800" dirty="0" smtClean="0"/>
              <a:t>: Hash both relations on the join attribute into </a:t>
            </a:r>
            <a:r>
              <a:rPr lang="en-US" sz="2800" b="1" i="1" dirty="0" smtClean="0"/>
              <a:t>k</a:t>
            </a:r>
            <a:r>
              <a:rPr lang="en-US" sz="2800" dirty="0" smtClean="0"/>
              <a:t> partitions, using the same hash function </a:t>
            </a:r>
            <a:r>
              <a:rPr lang="en-US" sz="2800" b="1" i="1" dirty="0" smtClean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Premise</a:t>
            </a:r>
            <a:r>
              <a:rPr lang="en-US" sz="2800" dirty="0" smtClean="0"/>
              <a:t>: R tuples in partition </a:t>
            </a:r>
            <a:r>
              <a:rPr lang="en-US" sz="2800" b="1" i="1" dirty="0" err="1" smtClean="0"/>
              <a:t>i</a:t>
            </a:r>
            <a:r>
              <a:rPr lang="en-US" sz="2800" dirty="0" smtClean="0"/>
              <a:t> can join only with S tuples in the same partition </a:t>
            </a:r>
            <a:r>
              <a:rPr lang="en-US" sz="2800" b="1" i="1" dirty="0" err="1" smtClean="0"/>
              <a:t>i</a:t>
            </a:r>
            <a:endParaRPr lang="en-US" sz="2800" b="1" i="1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693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Partitioning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Partition </a:t>
            </a:r>
            <a:r>
              <a:rPr lang="en-US" sz="2800" dirty="0"/>
              <a:t>both relations using hash </a:t>
            </a:r>
            <a:r>
              <a:rPr lang="en-US" sz="2800" dirty="0" smtClean="0"/>
              <a:t>function </a:t>
            </a:r>
            <a:r>
              <a:rPr lang="en-US" sz="2800" b="1" i="1" dirty="0"/>
              <a:t>h</a:t>
            </a:r>
            <a:endParaRPr lang="en-US" sz="2800" b="1" i="1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1600200" y="2974975"/>
            <a:ext cx="5657850" cy="2968625"/>
            <a:chOff x="2162" y="203"/>
            <a:chExt cx="3564" cy="1870"/>
          </a:xfrm>
        </p:grpSpPr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2934" y="1830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" name="Rectangle 62"/>
            <p:cNvSpPr>
              <a:spLocks noChangeArrowheads="1"/>
            </p:cNvSpPr>
            <p:nvPr/>
          </p:nvSpPr>
          <p:spPr bwMode="auto">
            <a:xfrm>
              <a:off x="4908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" name="Rectangle 63"/>
            <p:cNvSpPr>
              <a:spLocks noChangeArrowheads="1"/>
            </p:cNvSpPr>
            <p:nvPr/>
          </p:nvSpPr>
          <p:spPr bwMode="auto">
            <a:xfrm>
              <a:off x="2315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10" name="Rectangle 64"/>
            <p:cNvSpPr>
              <a:spLocks noChangeArrowheads="1"/>
            </p:cNvSpPr>
            <p:nvPr/>
          </p:nvSpPr>
          <p:spPr bwMode="auto">
            <a:xfrm>
              <a:off x="2162" y="203"/>
              <a:ext cx="67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Original 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Relation</a:t>
              </a:r>
            </a:p>
          </p:txBody>
        </p:sp>
        <p:sp>
          <p:nvSpPr>
            <p:cNvPr id="11" name="Rectangle 65"/>
            <p:cNvSpPr>
              <a:spLocks noChangeArrowheads="1"/>
            </p:cNvSpPr>
            <p:nvPr/>
          </p:nvSpPr>
          <p:spPr bwMode="auto">
            <a:xfrm>
              <a:off x="3914" y="395"/>
              <a:ext cx="58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12" name="Freeform 66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67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68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69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73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7" name="Freeform 70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71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72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74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75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6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77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78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79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80"/>
            <p:cNvSpPr>
              <a:spLocks noChangeArrowheads="1"/>
            </p:cNvSpPr>
            <p:nvPr/>
          </p:nvSpPr>
          <p:spPr bwMode="auto">
            <a:xfrm>
              <a:off x="4148" y="907"/>
              <a:ext cx="170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4" name="Freeform 81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82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83"/>
            <p:cNvSpPr>
              <a:spLocks noChangeArrowheads="1"/>
            </p:cNvSpPr>
            <p:nvPr/>
          </p:nvSpPr>
          <p:spPr bwMode="auto">
            <a:xfrm>
              <a:off x="2905" y="951"/>
              <a:ext cx="46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INPUT</a:t>
              </a:r>
            </a:p>
          </p:txBody>
        </p:sp>
        <p:sp useBgFill="1"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4148" y="562"/>
              <a:ext cx="170" cy="190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" name="Rectangle 85"/>
            <p:cNvSpPr>
              <a:spLocks noChangeArrowheads="1"/>
            </p:cNvSpPr>
            <p:nvPr/>
          </p:nvSpPr>
          <p:spPr bwMode="auto">
            <a:xfrm>
              <a:off x="3272" y="1106"/>
              <a:ext cx="512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function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h</a:t>
              </a:r>
            </a:p>
          </p:txBody>
        </p:sp>
        <p:sp>
          <p:nvSpPr>
            <p:cNvPr id="29" name="Rectangle 86"/>
            <p:cNvSpPr>
              <a:spLocks noChangeArrowheads="1"/>
            </p:cNvSpPr>
            <p:nvPr/>
          </p:nvSpPr>
          <p:spPr bwMode="auto">
            <a:xfrm>
              <a:off x="4088" y="1402"/>
              <a:ext cx="28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B-1</a:t>
              </a:r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4695" y="388"/>
              <a:ext cx="72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22" y="773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16" y="1040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396" y="1539"/>
              <a:ext cx="33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B-1</a:t>
              </a:r>
            </a:p>
          </p:txBody>
        </p:sp>
        <p:grpSp>
          <p:nvGrpSpPr>
            <p:cNvPr id="34" name="Group 95"/>
            <p:cNvGrpSpPr>
              <a:grpSpLocks/>
            </p:cNvGrpSpPr>
            <p:nvPr/>
          </p:nvGrpSpPr>
          <p:grpSpPr bwMode="auto">
            <a:xfrm>
              <a:off x="2209" y="628"/>
              <a:ext cx="575" cy="1228"/>
              <a:chOff x="2209" y="628"/>
              <a:chExt cx="575" cy="1228"/>
            </a:xfrm>
          </p:grpSpPr>
          <p:sp>
            <p:nvSpPr>
              <p:cNvPr id="53" name="Oval 91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92"/>
              <p:cNvSpPr>
                <a:spLocks noChangeShapeType="1"/>
              </p:cNvSpPr>
              <p:nvPr/>
            </p:nvSpPr>
            <p:spPr bwMode="auto">
              <a:xfrm>
                <a:off x="2209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3"/>
              <p:cNvSpPr>
                <a:spLocks noChangeShapeType="1"/>
              </p:cNvSpPr>
              <p:nvPr/>
            </p:nvSpPr>
            <p:spPr bwMode="auto">
              <a:xfrm>
                <a:off x="2784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Arc 94"/>
              <p:cNvSpPr>
                <a:spLocks/>
              </p:cNvSpPr>
              <p:nvPr/>
            </p:nvSpPr>
            <p:spPr bwMode="auto">
              <a:xfrm>
                <a:off x="2212" y="1781"/>
                <a:ext cx="567" cy="75"/>
              </a:xfrm>
              <a:custGeom>
                <a:avLst/>
                <a:gdLst>
                  <a:gd name="G0" fmla="+- 21600 0 0"/>
                  <a:gd name="G1" fmla="+- 1536 0 0"/>
                  <a:gd name="G2" fmla="+- 21600 0 0"/>
                  <a:gd name="T0" fmla="*/ 43180 w 43200"/>
                  <a:gd name="T1" fmla="*/ 606 h 23136"/>
                  <a:gd name="T2" fmla="*/ 55 w 43200"/>
                  <a:gd name="T3" fmla="*/ 0 h 23136"/>
                  <a:gd name="T4" fmla="*/ 21600 w 43200"/>
                  <a:gd name="T5" fmla="*/ 1536 h 23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136" fill="none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</a:path>
                  <a:path w="43200" h="23136" stroke="0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  <a:lnTo>
                      <a:pt x="21600" y="153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Rectangle 96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97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98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99"/>
            <p:cNvSpPr>
              <a:spLocks noChangeArrowheads="1"/>
            </p:cNvSpPr>
            <p:nvPr/>
          </p:nvSpPr>
          <p:spPr bwMode="auto">
            <a:xfrm>
              <a:off x="2290" y="1178"/>
              <a:ext cx="43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39" name="Group 104"/>
            <p:cNvGrpSpPr>
              <a:grpSpLocks/>
            </p:cNvGrpSpPr>
            <p:nvPr/>
          </p:nvGrpSpPr>
          <p:grpSpPr bwMode="auto">
            <a:xfrm>
              <a:off x="4753" y="628"/>
              <a:ext cx="671" cy="1240"/>
              <a:chOff x="4753" y="628"/>
              <a:chExt cx="671" cy="1240"/>
            </a:xfrm>
          </p:grpSpPr>
          <p:sp>
            <p:nvSpPr>
              <p:cNvPr id="49" name="Oval 100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01"/>
              <p:cNvSpPr>
                <a:spLocks noChangeShapeType="1"/>
              </p:cNvSpPr>
              <p:nvPr/>
            </p:nvSpPr>
            <p:spPr bwMode="auto">
              <a:xfrm>
                <a:off x="4753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02"/>
              <p:cNvSpPr>
                <a:spLocks noChangeShapeType="1"/>
              </p:cNvSpPr>
              <p:nvPr/>
            </p:nvSpPr>
            <p:spPr bwMode="auto">
              <a:xfrm>
                <a:off x="5424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rc 103"/>
              <p:cNvSpPr>
                <a:spLocks/>
              </p:cNvSpPr>
              <p:nvPr/>
            </p:nvSpPr>
            <p:spPr bwMode="auto">
              <a:xfrm>
                <a:off x="4756" y="1796"/>
                <a:ext cx="663" cy="72"/>
              </a:xfrm>
              <a:custGeom>
                <a:avLst/>
                <a:gdLst>
                  <a:gd name="G0" fmla="+- 21600 0 0"/>
                  <a:gd name="G1" fmla="+- 620 0 0"/>
                  <a:gd name="G2" fmla="+- 21600 0 0"/>
                  <a:gd name="T0" fmla="*/ 43191 w 43200"/>
                  <a:gd name="T1" fmla="*/ 0 h 22220"/>
                  <a:gd name="T2" fmla="*/ 0 w 43200"/>
                  <a:gd name="T3" fmla="*/ 620 h 22220"/>
                  <a:gd name="T4" fmla="*/ 21600 w 43200"/>
                  <a:gd name="T5" fmla="*/ 620 h 22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20" fill="none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</a:path>
                  <a:path w="43200" h="22220" stroke="0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  <a:lnTo>
                      <a:pt x="21600" y="62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Line 105"/>
            <p:cNvSpPr>
              <a:spLocks noChangeShapeType="1"/>
            </p:cNvSpPr>
            <p:nvPr/>
          </p:nvSpPr>
          <p:spPr bwMode="auto">
            <a:xfrm>
              <a:off x="2788" y="1296"/>
              <a:ext cx="2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6"/>
            <p:cNvSpPr>
              <a:spLocks noChangeShapeType="1"/>
            </p:cNvSpPr>
            <p:nvPr/>
          </p:nvSpPr>
          <p:spPr bwMode="auto">
            <a:xfrm flipV="1">
              <a:off x="3796" y="908"/>
              <a:ext cx="328" cy="39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7"/>
            <p:cNvSpPr>
              <a:spLocks noChangeShapeType="1"/>
            </p:cNvSpPr>
            <p:nvPr/>
          </p:nvSpPr>
          <p:spPr bwMode="auto">
            <a:xfrm flipV="1">
              <a:off x="3796" y="1196"/>
              <a:ext cx="328" cy="1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08"/>
            <p:cNvSpPr>
              <a:spLocks noChangeShapeType="1"/>
            </p:cNvSpPr>
            <p:nvPr/>
          </p:nvSpPr>
          <p:spPr bwMode="auto">
            <a:xfrm>
              <a:off x="3796" y="1300"/>
              <a:ext cx="328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09"/>
            <p:cNvSpPr>
              <a:spLocks noChangeShapeType="1"/>
            </p:cNvSpPr>
            <p:nvPr/>
          </p:nvSpPr>
          <p:spPr bwMode="auto">
            <a:xfrm>
              <a:off x="4420" y="864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0"/>
            <p:cNvSpPr>
              <a:spLocks noChangeShapeType="1"/>
            </p:cNvSpPr>
            <p:nvPr/>
          </p:nvSpPr>
          <p:spPr bwMode="auto">
            <a:xfrm>
              <a:off x="4420" y="1152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11"/>
            <p:cNvSpPr>
              <a:spLocks noChangeShapeType="1"/>
            </p:cNvSpPr>
            <p:nvPr/>
          </p:nvSpPr>
          <p:spPr bwMode="auto">
            <a:xfrm>
              <a:off x="4420" y="1680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2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13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84422" y="2354243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Two tuples that belong to different partitions are </a:t>
            </a:r>
            <a:br>
              <a:rPr lang="en-US" dirty="0" smtClean="0"/>
            </a:br>
            <a:r>
              <a:rPr lang="en-US" dirty="0" smtClean="0"/>
              <a:t>guaranteed not to match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7095947" y="3000574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019747" y="3000574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6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Probing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Read in a partition of R, hash it using </a:t>
            </a:r>
            <a:r>
              <a:rPr lang="en-US" sz="2800" b="1" i="1" dirty="0"/>
              <a:t>h2</a:t>
            </a:r>
            <a:r>
              <a:rPr lang="en-US" sz="2800" b="1" dirty="0"/>
              <a:t> (&lt;&gt; </a:t>
            </a:r>
            <a:r>
              <a:rPr lang="en-US" sz="2800" b="1" i="1" dirty="0" smtClean="0"/>
              <a:t>h</a:t>
            </a:r>
            <a:r>
              <a:rPr lang="en-US" sz="2800" b="1" dirty="0" smtClean="0"/>
              <a:t>)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800" dirty="0" smtClean="0"/>
              <a:t> 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 smtClean="0"/>
              <a:t>Scan the corresponding </a:t>
            </a:r>
            <a:r>
              <a:rPr lang="en-US" sz="2800" dirty="0"/>
              <a:t>partition of </a:t>
            </a:r>
            <a:r>
              <a:rPr lang="en-US" sz="2800" dirty="0" smtClean="0"/>
              <a:t>S and </a:t>
            </a:r>
            <a:r>
              <a:rPr lang="en-US" sz="2800" dirty="0"/>
              <a:t>search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matches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3" name="Group 60"/>
          <p:cNvGrpSpPr>
            <a:grpSpLocks/>
          </p:cNvGrpSpPr>
          <p:nvPr/>
        </p:nvGrpSpPr>
        <p:grpSpPr bwMode="auto">
          <a:xfrm>
            <a:off x="1760538" y="3525838"/>
            <a:ext cx="5478462" cy="3027362"/>
            <a:chOff x="2161" y="2239"/>
            <a:chExt cx="3451" cy="1907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2169" y="2239"/>
              <a:ext cx="72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of R &amp; S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>
              <a:off x="3254" y="3604"/>
              <a:ext cx="70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Input buffer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for Si</a:t>
              </a:r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>
              <a:off x="3288" y="2522"/>
              <a:ext cx="1412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Hash table for partition</a:t>
              </a:r>
            </a:p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Ri (k &lt; B-1 pages)</a:t>
              </a:r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26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6" name="Group 36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110" name="Freeform 30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31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32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33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34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35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" name="Rectangle 37"/>
            <p:cNvSpPr>
              <a:spLocks noChangeArrowheads="1"/>
            </p:cNvSpPr>
            <p:nvPr/>
          </p:nvSpPr>
          <p:spPr bwMode="auto">
            <a:xfrm>
              <a:off x="3195" y="3882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8" name="Rectangle 38"/>
            <p:cNvSpPr>
              <a:spLocks noChangeArrowheads="1"/>
            </p:cNvSpPr>
            <p:nvPr/>
          </p:nvSpPr>
          <p:spPr bwMode="auto">
            <a:xfrm>
              <a:off x="2319" y="3917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>
              <a:off x="4127" y="3546"/>
              <a:ext cx="491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 </a:t>
              </a:r>
            </a:p>
            <a:p>
              <a:r>
                <a:rPr lang="en-US" sz="1400" b="1">
                  <a:solidFill>
                    <a:srgbClr val="000000"/>
                  </a:solidFill>
                </a:rPr>
                <a:t> buffer</a:t>
              </a:r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4998" y="3882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4806" y="2352"/>
              <a:ext cx="8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Join Result</a:t>
              </a:r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2833" y="2706"/>
              <a:ext cx="37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hash</a:t>
              </a:r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2862" y="2838"/>
              <a:ext cx="22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fn</a:t>
              </a:r>
            </a:p>
          </p:txBody>
        </p:sp>
        <p:sp>
          <p:nvSpPr>
            <p:cNvPr id="94" name="Rectangle 44"/>
            <p:cNvSpPr>
              <a:spLocks noChangeArrowheads="1"/>
            </p:cNvSpPr>
            <p:nvPr/>
          </p:nvSpPr>
          <p:spPr bwMode="auto">
            <a:xfrm>
              <a:off x="2867" y="2968"/>
              <a:ext cx="26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3365FB"/>
                  </a:solidFill>
                </a:rPr>
                <a:t>h2</a:t>
              </a:r>
            </a:p>
          </p:txBody>
        </p:sp>
        <p:sp>
          <p:nvSpPr>
            <p:cNvPr id="95" name="Rectangle 45"/>
            <p:cNvSpPr>
              <a:spLocks noChangeArrowheads="1"/>
            </p:cNvSpPr>
            <p:nvPr/>
          </p:nvSpPr>
          <p:spPr bwMode="auto">
            <a:xfrm>
              <a:off x="3747" y="3264"/>
              <a:ext cx="24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3365FB"/>
                  </a:solidFill>
                </a:rPr>
                <a:t>h2</a:t>
              </a:r>
            </a:p>
          </p:txBody>
        </p:sp>
        <p:grpSp>
          <p:nvGrpSpPr>
            <p:cNvPr id="96" name="Group 50"/>
            <p:cNvGrpSpPr>
              <a:grpSpLocks/>
            </p:cNvGrpSpPr>
            <p:nvPr/>
          </p:nvGrpSpPr>
          <p:grpSpPr bwMode="auto">
            <a:xfrm>
              <a:off x="2161" y="2644"/>
              <a:ext cx="671" cy="1273"/>
              <a:chOff x="2161" y="2644"/>
              <a:chExt cx="671" cy="1273"/>
            </a:xfrm>
          </p:grpSpPr>
          <p:sp>
            <p:nvSpPr>
              <p:cNvPr id="106" name="Oval 46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47"/>
              <p:cNvSpPr>
                <a:spLocks noChangeShapeType="1"/>
              </p:cNvSpPr>
              <p:nvPr/>
            </p:nvSpPr>
            <p:spPr bwMode="auto">
              <a:xfrm>
                <a:off x="2161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>
                <a:off x="2832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Arc 49"/>
              <p:cNvSpPr>
                <a:spLocks/>
              </p:cNvSpPr>
              <p:nvPr/>
            </p:nvSpPr>
            <p:spPr bwMode="auto">
              <a:xfrm>
                <a:off x="2163" y="3843"/>
                <a:ext cx="663" cy="74"/>
              </a:xfrm>
              <a:custGeom>
                <a:avLst/>
                <a:gdLst>
                  <a:gd name="G0" fmla="+- 21600 0 0"/>
                  <a:gd name="G1" fmla="+- 602 0 0"/>
                  <a:gd name="G2" fmla="+- 21600 0 0"/>
                  <a:gd name="T0" fmla="*/ 43192 w 43200"/>
                  <a:gd name="T1" fmla="*/ 0 h 22202"/>
                  <a:gd name="T2" fmla="*/ 0 w 43200"/>
                  <a:gd name="T3" fmla="*/ 602 h 22202"/>
                  <a:gd name="T4" fmla="*/ 21600 w 43200"/>
                  <a:gd name="T5" fmla="*/ 602 h 22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02" fill="none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</a:path>
                  <a:path w="43200" h="22202" stroke="0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  <a:lnTo>
                      <a:pt x="21600" y="60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" name="Group 55"/>
            <p:cNvGrpSpPr>
              <a:grpSpLocks/>
            </p:cNvGrpSpPr>
            <p:nvPr/>
          </p:nvGrpSpPr>
          <p:grpSpPr bwMode="auto">
            <a:xfrm>
              <a:off x="4944" y="2692"/>
              <a:ext cx="528" cy="1180"/>
              <a:chOff x="4944" y="2692"/>
              <a:chExt cx="528" cy="1180"/>
            </a:xfrm>
          </p:grpSpPr>
          <p:sp>
            <p:nvSpPr>
              <p:cNvPr id="102" name="Oval 51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52"/>
              <p:cNvSpPr>
                <a:spLocks noChangeShapeType="1"/>
              </p:cNvSpPr>
              <p:nvPr/>
            </p:nvSpPr>
            <p:spPr bwMode="auto">
              <a:xfrm>
                <a:off x="4944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53"/>
              <p:cNvSpPr>
                <a:spLocks noChangeShapeType="1"/>
              </p:cNvSpPr>
              <p:nvPr/>
            </p:nvSpPr>
            <p:spPr bwMode="auto">
              <a:xfrm>
                <a:off x="5472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Arc 54"/>
              <p:cNvSpPr>
                <a:spLocks/>
              </p:cNvSpPr>
              <p:nvPr/>
            </p:nvSpPr>
            <p:spPr bwMode="auto">
              <a:xfrm>
                <a:off x="4946" y="3800"/>
                <a:ext cx="520" cy="72"/>
              </a:xfrm>
              <a:custGeom>
                <a:avLst/>
                <a:gdLst>
                  <a:gd name="G0" fmla="+- 21600 0 0"/>
                  <a:gd name="G1" fmla="+- 1607 0 0"/>
                  <a:gd name="G2" fmla="+- 21600 0 0"/>
                  <a:gd name="T0" fmla="*/ 43178 w 43200"/>
                  <a:gd name="T1" fmla="*/ 637 h 23207"/>
                  <a:gd name="T2" fmla="*/ 60 w 43200"/>
                  <a:gd name="T3" fmla="*/ 0 h 23207"/>
                  <a:gd name="T4" fmla="*/ 21600 w 43200"/>
                  <a:gd name="T5" fmla="*/ 1607 h 23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207" fill="none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</a:path>
                  <a:path w="43200" h="23207" stroke="0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  <a:lnTo>
                      <a:pt x="21600" y="160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2836" y="3168"/>
              <a:ext cx="56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2836" y="3504"/>
              <a:ext cx="66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58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420" y="3504"/>
              <a:ext cx="5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79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Cost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cost of the partitioning phase?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We need to scan R and S, and write them out once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Hence, cost is 2(M+N) I/</a:t>
            </a:r>
            <a:r>
              <a:rPr lang="en-US" sz="2400" dirty="0" err="1" smtClean="0"/>
              <a:t>Os</a:t>
            </a:r>
            <a:endParaRPr lang="en-US" sz="2400" dirty="0" smtClean="0"/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cost of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We need to scan each partition once (</a:t>
            </a:r>
            <a:r>
              <a:rPr lang="en-US" sz="2400" i="1" dirty="0" smtClean="0"/>
              <a:t>assuming no partition overflows</a:t>
            </a:r>
            <a:r>
              <a:rPr lang="en-US" sz="2400" dirty="0" smtClean="0"/>
              <a:t>) of R and 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cost is M + N I/</a:t>
            </a:r>
            <a:r>
              <a:rPr lang="en-US" sz="2400" dirty="0" err="1" smtClean="0"/>
              <a:t>Os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057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Cost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Joining Reserves and Sailors would cost 3 (500 + 1000) </a:t>
            </a:r>
            <a:br>
              <a:rPr lang="en-US" sz="3000" dirty="0" smtClean="0"/>
            </a:br>
            <a:r>
              <a:rPr lang="en-US" sz="3000" dirty="0" smtClean="0"/>
              <a:t>= 4500 I/</a:t>
            </a:r>
            <a:r>
              <a:rPr lang="en-US" sz="3000" dirty="0" err="1" smtClean="0"/>
              <a:t>Os</a:t>
            </a:r>
            <a:endParaRPr lang="en-US" sz="30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Assuming 10ms per I/O, hash join takes less than </a:t>
            </a:r>
            <a:br>
              <a:rPr lang="en-US" sz="3000" dirty="0" smtClean="0"/>
            </a:br>
            <a:r>
              <a:rPr lang="en-US" sz="3000" dirty="0" smtClean="0"/>
              <a:t>1 minute!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This underscores the importance of using a good join algorithm (e.g., </a:t>
            </a:r>
            <a:r>
              <a:rPr lang="en-US" sz="3000" i="1" dirty="0" smtClean="0"/>
              <a:t>Simple NL Join takes ~140 hours!</a:t>
            </a:r>
            <a:r>
              <a:rPr lang="en-US" sz="30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867400"/>
            <a:ext cx="80772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But, so far we have been assuming that partitions fit in memory!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38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100" dirty="0" smtClean="0"/>
              <a:t>Consider the following query, Q, which implies a join: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Compute R × 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Select (and project) as required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But, the result of a cross-product is typically much larger than the result of a join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Hence, it is very important to implement joins </a:t>
            </a:r>
            <a:r>
              <a:rPr lang="en-US" sz="3000" i="1" dirty="0" smtClean="0"/>
              <a:t>without </a:t>
            </a:r>
            <a:r>
              <a:rPr lang="en-US" sz="3000" dirty="0" smtClean="0"/>
              <a:t>materializing the underlying cross-product</a:t>
            </a: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1870816"/>
            <a:ext cx="2716641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r>
              <a:rPr lang="en-US" dirty="0" smtClean="0"/>
              <a:t> *</a:t>
            </a:r>
          </a:p>
          <a:p>
            <a:r>
              <a:rPr lang="en-US" b="1" dirty="0" smtClean="0"/>
              <a:t>FROM</a:t>
            </a:r>
            <a:r>
              <a:rPr lang="en-US" dirty="0" smtClean="0"/>
              <a:t> Reserves R, Sailors S</a:t>
            </a:r>
          </a:p>
          <a:p>
            <a:r>
              <a:rPr lang="en-US" b="1" dirty="0" smtClean="0"/>
              <a:t>WHERE</a:t>
            </a:r>
            <a:r>
              <a:rPr lang="en-US" dirty="0" smtClean="0"/>
              <a:t> </a:t>
            </a:r>
            <a:r>
              <a:rPr lang="en-US" dirty="0" err="1" smtClean="0"/>
              <a:t>R.sid</a:t>
            </a:r>
            <a:r>
              <a:rPr lang="en-US" dirty="0" smtClean="0"/>
              <a:t> = </a:t>
            </a:r>
            <a:r>
              <a:rPr lang="en-US" dirty="0" err="1" smtClean="0"/>
              <a:t>S.sid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910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Memory Requirements and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How can we increase the chances for a given partition in the probing phase to fit in memory?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Maximize the number of </a:t>
            </a:r>
            <a:r>
              <a:rPr lang="en-US" sz="3100" dirty="0" smtClean="0"/>
              <a:t>partitions in the building phase</a:t>
            </a:r>
            <a:endParaRPr lang="en-US" sz="31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If we partition R (or S) into </a:t>
            </a:r>
            <a:r>
              <a:rPr lang="en-US" sz="3600" b="1" i="1" dirty="0" smtClean="0">
                <a:solidFill>
                  <a:srgbClr val="0070C0"/>
                </a:solidFill>
              </a:rPr>
              <a:t>k</a:t>
            </a:r>
            <a:r>
              <a:rPr lang="en-US" sz="3600" dirty="0" smtClean="0">
                <a:solidFill>
                  <a:srgbClr val="0070C0"/>
                </a:solidFill>
              </a:rPr>
              <a:t> partitions, what would be the size of each partition (in terms of B)?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At least </a:t>
            </a:r>
            <a:r>
              <a:rPr lang="en-US" sz="3100" b="1" i="1" dirty="0" smtClean="0"/>
              <a:t>k</a:t>
            </a:r>
            <a:r>
              <a:rPr lang="en-US" sz="3100" dirty="0" smtClean="0"/>
              <a:t> output buffer pages and 1 input buffer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Given B buffer pages, </a:t>
            </a:r>
            <a:r>
              <a:rPr lang="en-US" sz="3100" b="1" i="1" dirty="0" smtClean="0"/>
              <a:t>k</a:t>
            </a:r>
            <a:r>
              <a:rPr lang="en-US" sz="3100" dirty="0" smtClean="0"/>
              <a:t> = B – 1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Hence, the size of an R (or S) partition = M/B-1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What is the number of pages in the (in-memory) hash table built during the probing phase per a partition?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b="1" i="1" dirty="0" err="1" smtClean="0"/>
              <a:t>f</a:t>
            </a:r>
            <a:r>
              <a:rPr lang="en-US" sz="3100" dirty="0" err="1" smtClean="0"/>
              <a:t>.M</a:t>
            </a:r>
            <a:r>
              <a:rPr lang="en-US" sz="3100" dirty="0" smtClean="0"/>
              <a:t>/B-1, where </a:t>
            </a:r>
            <a:r>
              <a:rPr lang="en-US" sz="3100" b="1" i="1" dirty="0" smtClean="0"/>
              <a:t>f</a:t>
            </a:r>
            <a:r>
              <a:rPr lang="en-US" sz="3100" dirty="0" smtClean="0"/>
              <a:t> is a </a:t>
            </a:r>
            <a:r>
              <a:rPr lang="en-US" sz="3100" i="1" dirty="0" smtClean="0"/>
              <a:t>fudge factor</a:t>
            </a:r>
            <a:endParaRPr lang="en-US" sz="3100" i="1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153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Memory Requirements and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do we need else in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buffer page for scanning the S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An output buffer page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is a good value of B as such?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B &gt; </a:t>
            </a:r>
            <a:r>
              <a:rPr lang="en-US" dirty="0" err="1" smtClean="0"/>
              <a:t>f.M</a:t>
            </a:r>
            <a:r>
              <a:rPr lang="en-US" dirty="0" smtClean="0"/>
              <a:t>/B-1 + 2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Therefore, we need ~ 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if a partition overflows?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Apply the hash join technique </a:t>
            </a:r>
            <a:r>
              <a:rPr lang="en-US" i="1" dirty="0" smtClean="0"/>
              <a:t>recursively</a:t>
            </a:r>
            <a:r>
              <a:rPr lang="en-US" dirty="0" smtClean="0"/>
              <a:t> (as is the case with the projection operation)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038600" y="4250822"/>
          <a:ext cx="1851026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4" imgW="711000" imgH="253800" progId="Equation.3">
                  <p:embed/>
                </p:oleObj>
              </mc:Choice>
              <mc:Fallback>
                <p:oleObj name="Equation" r:id="rId4" imgW="71100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250822"/>
                        <a:ext cx="1851026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691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If                     (M is the # of pages in the </a:t>
            </a:r>
            <a:r>
              <a:rPr lang="en-US" sz="3000" i="1" dirty="0" smtClean="0"/>
              <a:t>smaller </a:t>
            </a:r>
            <a:r>
              <a:rPr lang="en-US" sz="3000" dirty="0" smtClean="0"/>
              <a:t>relation) and we assume uniform partitioning, the cost of hash join is 3(M+N) I/</a:t>
            </a:r>
            <a:r>
              <a:rPr lang="en-US" sz="3000" dirty="0" err="1" smtClean="0"/>
              <a:t>Os</a:t>
            </a:r>
            <a:endParaRPr lang="en-US" sz="3000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If                    (N is the # of pages in the </a:t>
            </a:r>
            <a:r>
              <a:rPr lang="en-US" sz="3000" i="1" dirty="0" smtClean="0"/>
              <a:t>larger</a:t>
            </a:r>
            <a:r>
              <a:rPr lang="en-US" sz="3000" dirty="0" smtClean="0"/>
              <a:t> relation), the cost of sort-merge join is 3(M+N) I/</a:t>
            </a:r>
            <a:r>
              <a:rPr lang="en-US" sz="3000" dirty="0" err="1" smtClean="0"/>
              <a:t>Os</a:t>
            </a:r>
            <a:r>
              <a:rPr lang="en-US" sz="3000" dirty="0" smtClean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217004" y="1540246"/>
          <a:ext cx="1487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name="Equation" r:id="rId4" imgW="571320" imgH="215640" progId="Equation.3">
                  <p:embed/>
                </p:oleObj>
              </mc:Choice>
              <mc:Fallback>
                <p:oleObj name="Equation" r:id="rId4" imgW="57132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004" y="1540246"/>
                        <a:ext cx="14874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155700" y="3569441"/>
          <a:ext cx="14224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1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3569441"/>
                        <a:ext cx="14224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4953000"/>
            <a:ext cx="80772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Which algorithm to use, hash join or sort-merge join?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3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6388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800" dirty="0" smtClean="0"/>
              <a:t>If the available number of buffer pages falls between</a:t>
            </a:r>
            <a:br>
              <a:rPr lang="en-US" sz="4800" dirty="0" smtClean="0"/>
            </a:br>
            <a:r>
              <a:rPr lang="en-US" sz="4800" dirty="0" smtClean="0"/>
              <a:t>and         , hash join is preferred (why?)</a:t>
            </a:r>
          </a:p>
          <a:p>
            <a:pPr>
              <a:buFont typeface="Wingdings" pitchFamily="2" charset="2"/>
              <a:buChar char="§"/>
            </a:pPr>
            <a:endParaRPr lang="en-US" sz="4800" dirty="0" smtClean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shown to be highly parallelizable (</a:t>
            </a:r>
            <a:r>
              <a:rPr lang="en-US" sz="4800" i="1" dirty="0"/>
              <a:t>beyond </a:t>
            </a:r>
            <a:r>
              <a:rPr lang="en-US" sz="4800" i="1" dirty="0" smtClean="0"/>
              <a:t>the scope </a:t>
            </a:r>
            <a:r>
              <a:rPr lang="en-US" sz="4800" i="1" dirty="0"/>
              <a:t>of </a:t>
            </a:r>
            <a:r>
              <a:rPr lang="en-US" sz="4800" i="1" dirty="0" smtClean="0"/>
              <a:t>the class</a:t>
            </a:r>
            <a:r>
              <a:rPr lang="en-US" sz="4800" dirty="0"/>
              <a:t>)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 smtClean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 smtClean="0"/>
              <a:t>Hash </a:t>
            </a:r>
            <a:r>
              <a:rPr lang="en-US" sz="4800" dirty="0"/>
              <a:t>join is sensitive to data skew while sort-merge join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is </a:t>
            </a:r>
            <a:r>
              <a:rPr lang="en-US" sz="4800" dirty="0"/>
              <a:t>not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 smtClean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 smtClean="0"/>
              <a:t>Results are sorted after applying sort-merge join </a:t>
            </a:r>
            <a:r>
              <a:rPr lang="en-US" sz="4800" dirty="0"/>
              <a:t>(may help </a:t>
            </a:r>
            <a:r>
              <a:rPr lang="ja-JP" altLang="en-US" sz="4800" dirty="0"/>
              <a:t>“</a:t>
            </a:r>
            <a:r>
              <a:rPr lang="en-US" altLang="ja-JP" sz="4800" dirty="0"/>
              <a:t>upstream</a:t>
            </a:r>
            <a:r>
              <a:rPr lang="ja-JP" altLang="en-US" sz="4800" dirty="0"/>
              <a:t>”</a:t>
            </a:r>
            <a:r>
              <a:rPr lang="en-US" altLang="ja-JP" sz="4800" dirty="0"/>
              <a:t> operators)</a:t>
            </a:r>
          </a:p>
          <a:p>
            <a:pPr marL="0" indent="0">
              <a:buNone/>
            </a:pPr>
            <a:endParaRPr lang="en-US" sz="4800" dirty="0" smtClean="0"/>
          </a:p>
          <a:p>
            <a:pPr>
              <a:buFont typeface="Wingdings" pitchFamily="2" charset="2"/>
              <a:buChar char="§"/>
            </a:pPr>
            <a:r>
              <a:rPr lang="en-US" sz="4800" dirty="0" smtClean="0"/>
              <a:t>Sort-merge join goes fast if one of the input relations is already sorted</a:t>
            </a:r>
          </a:p>
          <a:p>
            <a:pPr marL="0" indent="0">
              <a:buNone/>
            </a:pPr>
            <a:r>
              <a:rPr lang="en-US" sz="40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295400" y="1752600"/>
          <a:ext cx="7604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4" name="Equation" r:id="rId4" imgW="291960" imgH="228600" progId="Equation.3">
                  <p:embed/>
                </p:oleObj>
              </mc:Choice>
              <mc:Fallback>
                <p:oleObj name="Equation" r:id="rId4" imgW="2919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76041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7848600" y="1388692"/>
          <a:ext cx="8255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Equation" r:id="rId6" imgW="317160" imgH="215640" progId="Equation.3">
                  <p:embed/>
                </p:oleObj>
              </mc:Choice>
              <mc:Fallback>
                <p:oleObj name="Equation" r:id="rId6" imgW="31716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388692"/>
                        <a:ext cx="8255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086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914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876800"/>
            <a:ext cx="6553200" cy="1246263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80478" y="516472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7680479" y="315054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0769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/>
      <p:bldP spid="1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486581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671247"/>
            <a:ext cx="390333" cy="49899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92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Assumptions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assume the following two relations: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Reserves, we assume:</a:t>
            </a:r>
            <a:endParaRPr lang="en-US" sz="28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40 bytes long,  100 tuples per page, 1000 </a:t>
            </a:r>
            <a:r>
              <a:rPr lang="en-US" sz="2600" dirty="0" smtClean="0"/>
              <a:t>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Sailors, we assume:</a:t>
            </a:r>
            <a:endParaRPr lang="en-US" sz="28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50 bytes long,  80 tuples per page, 500 </a:t>
            </a:r>
            <a:r>
              <a:rPr lang="en-US" sz="2600" dirty="0" smtClean="0"/>
              <a:t>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Our cost metric is the number of I/</a:t>
            </a:r>
            <a:r>
              <a:rPr lang="en-US" sz="2800" dirty="0" err="1"/>
              <a:t>Os</a:t>
            </a:r>
            <a:r>
              <a:rPr lang="en-US" sz="28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SzPct val="75000"/>
            </a:pPr>
            <a:endParaRPr lang="en-US" sz="3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1600" y="1905000"/>
            <a:ext cx="6155532" cy="9207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Sailors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sname</a:t>
            </a:r>
            <a:r>
              <a:rPr lang="en-US" dirty="0">
                <a:latin typeface="Book Antiqua" pitchFamily="18" charset="0"/>
              </a:rPr>
              <a:t>: string, </a:t>
            </a:r>
            <a:r>
              <a:rPr lang="en-US" i="1" dirty="0">
                <a:latin typeface="Book Antiqua" pitchFamily="18" charset="0"/>
              </a:rPr>
              <a:t>rating</a:t>
            </a:r>
            <a:r>
              <a:rPr lang="en-US" dirty="0">
                <a:latin typeface="Book Antiqua" pitchFamily="18" charset="0"/>
              </a:rPr>
              <a:t>: integer, </a:t>
            </a:r>
            <a:r>
              <a:rPr lang="en-US" i="1" dirty="0">
                <a:latin typeface="Book Antiqua" pitchFamily="18" charset="0"/>
              </a:rPr>
              <a:t>age</a:t>
            </a:r>
            <a:r>
              <a:rPr lang="en-US" dirty="0">
                <a:latin typeface="Book Antiqua" pitchFamily="18" charset="0"/>
              </a:rPr>
              <a:t>: real</a:t>
            </a:r>
            <a:r>
              <a:rPr lang="en-US" dirty="0" smtClean="0">
                <a:latin typeface="Book Antiqua" pitchFamily="18" charset="0"/>
              </a:rPr>
              <a:t>)</a:t>
            </a:r>
          </a:p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Reserves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bid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day</a:t>
            </a:r>
            <a:r>
              <a:rPr lang="en-US" u="sng" dirty="0">
                <a:latin typeface="Book Antiqua" pitchFamily="18" charset="0"/>
              </a:rPr>
              <a:t>: dates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rname</a:t>
            </a:r>
            <a:r>
              <a:rPr lang="en-US" dirty="0">
                <a:latin typeface="Book Antiqua" pitchFamily="18" charset="0"/>
              </a:rPr>
              <a:t>: string)</a:t>
            </a:r>
          </a:p>
        </p:txBody>
      </p:sp>
    </p:spTree>
    <p:extLst>
      <p:ext uri="{BB962C8B-B14F-4D97-AF65-F5344CB8AC3E}">
        <p14:creationId xmlns:p14="http://schemas.microsoft.com/office/powerpoint/2010/main" val="174271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Assumptions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assume </a:t>
            </a:r>
            <a:r>
              <a:rPr lang="en-US" sz="2800" i="1" dirty="0" smtClean="0"/>
              <a:t>equality</a:t>
            </a:r>
            <a:r>
              <a:rPr lang="en-US" sz="2800" dirty="0" smtClean="0"/>
              <a:t> joins with: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R</a:t>
            </a:r>
            <a:r>
              <a:rPr lang="en-US" dirty="0"/>
              <a:t> </a:t>
            </a:r>
            <a:r>
              <a:rPr lang="en-US" dirty="0" smtClean="0"/>
              <a:t>representing </a:t>
            </a:r>
            <a:r>
              <a:rPr lang="en-US" dirty="0"/>
              <a:t>Reserves and </a:t>
            </a:r>
            <a:r>
              <a:rPr lang="en-US" b="1" i="1" dirty="0"/>
              <a:t>S</a:t>
            </a:r>
            <a:r>
              <a:rPr lang="en-US" dirty="0"/>
              <a:t> </a:t>
            </a:r>
            <a:r>
              <a:rPr lang="en-US" dirty="0" smtClean="0"/>
              <a:t>representing Sailors</a:t>
            </a:r>
            <a:endParaRPr lang="en-US" b="1" i="1" dirty="0" smtClean="0"/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/>
              <a:t>M</a:t>
            </a:r>
            <a:r>
              <a:rPr lang="en-US" dirty="0" smtClean="0"/>
              <a:t> </a:t>
            </a:r>
            <a:r>
              <a:rPr lang="en-US" dirty="0"/>
              <a:t>pages in </a:t>
            </a:r>
            <a:r>
              <a:rPr lang="en-US" b="1" i="1" dirty="0"/>
              <a:t>R</a:t>
            </a:r>
            <a:r>
              <a:rPr lang="en-US" dirty="0"/>
              <a:t>, </a:t>
            </a:r>
            <a:r>
              <a:rPr lang="en-US" b="1" i="1" dirty="0" err="1"/>
              <a:t>p</a:t>
            </a:r>
            <a:r>
              <a:rPr lang="en-US" b="1" i="1" baseline="-25000" dirty="0" err="1"/>
              <a:t>R</a:t>
            </a:r>
            <a:r>
              <a:rPr lang="en-US" dirty="0"/>
              <a:t> tuples per page, </a:t>
            </a:r>
            <a:r>
              <a:rPr lang="en-US" b="1" i="1" dirty="0"/>
              <a:t>m</a:t>
            </a:r>
            <a:r>
              <a:rPr lang="en-US" dirty="0"/>
              <a:t> tuples total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N</a:t>
            </a:r>
            <a:r>
              <a:rPr lang="en-US" dirty="0"/>
              <a:t> pages in 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 err="1"/>
              <a:t>p</a:t>
            </a:r>
            <a:r>
              <a:rPr lang="en-US" b="1" i="1" baseline="-25000" dirty="0" err="1"/>
              <a:t>S</a:t>
            </a:r>
            <a:r>
              <a:rPr lang="en-US" dirty="0"/>
              <a:t> tuples per page, </a:t>
            </a:r>
            <a:r>
              <a:rPr lang="en-US" b="1" i="1" dirty="0"/>
              <a:t>n</a:t>
            </a:r>
            <a:r>
              <a:rPr lang="en-US" dirty="0"/>
              <a:t> tuples total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We ignore the output and computational costs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08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23399</TotalTime>
  <Words>2881</Words>
  <Application>Microsoft Office PowerPoint</Application>
  <PresentationFormat>On-screen Show (4:3)</PresentationFormat>
  <Paragraphs>836</Paragraphs>
  <Slides>65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75" baseType="lpstr">
      <vt:lpstr>ＭＳ Ｐゴシック</vt:lpstr>
      <vt:lpstr>ＭＳ Ｐゴシック</vt:lpstr>
      <vt:lpstr>Arial</vt:lpstr>
      <vt:lpstr>Book Antiqua</vt:lpstr>
      <vt:lpstr>Calibri</vt:lpstr>
      <vt:lpstr>Times New Roman</vt:lpstr>
      <vt:lpstr>Wingdings</vt:lpstr>
      <vt:lpstr>Office Theme</vt:lpstr>
      <vt:lpstr>Equation</vt:lpstr>
      <vt:lpstr>Document</vt:lpstr>
      <vt:lpstr>Database Applications (15-415)  DBMS Internals- Part VII Lecture 18, March 27, 2016</vt:lpstr>
      <vt:lpstr>Today…</vt:lpstr>
      <vt:lpstr>DBMS Layers</vt:lpstr>
      <vt:lpstr>Relational Operations</vt:lpstr>
      <vt:lpstr>Outline</vt:lpstr>
      <vt:lpstr>The Join Operation</vt:lpstr>
      <vt:lpstr>The Join Operation</vt:lpstr>
      <vt:lpstr>Assumptions</vt:lpstr>
      <vt:lpstr>Assumptions (Cont’d)</vt:lpstr>
      <vt:lpstr>The Join Operation</vt:lpstr>
      <vt:lpstr>Simple Nested Loops Join</vt:lpstr>
      <vt:lpstr>Simple Nested Loops Join</vt:lpstr>
      <vt:lpstr>Simple Nested Loops Join</vt:lpstr>
      <vt:lpstr>Simple Nested Loops Join</vt:lpstr>
      <vt:lpstr>Simple Nested Loops Join</vt:lpstr>
      <vt:lpstr>Simple Nested Loops Join</vt:lpstr>
      <vt:lpstr>Nested Loops Join: A Simple Refinement</vt:lpstr>
      <vt:lpstr>PowerPoint Presentation</vt:lpstr>
      <vt:lpstr>Nested Loops Join</vt:lpstr>
      <vt:lpstr>Nested Loops Join</vt:lpstr>
      <vt:lpstr>Nested Loops Join</vt:lpstr>
      <vt:lpstr>Nested Loops Join</vt:lpstr>
      <vt:lpstr>Summary: Simple Nested Loops Join</vt:lpstr>
      <vt:lpstr>The Join Operation</vt:lpstr>
      <vt:lpstr>Block Nested Loops</vt:lpstr>
      <vt:lpstr>Block Nested Loops</vt:lpstr>
      <vt:lpstr>Block Nested Loops</vt:lpstr>
      <vt:lpstr>Block Nested Loops</vt:lpstr>
      <vt:lpstr>Block Nested Loops</vt:lpstr>
      <vt:lpstr>Block Nested Loops</vt:lpstr>
      <vt:lpstr>Block Nested Loops</vt:lpstr>
      <vt:lpstr>Nested Loops - Guidelines</vt:lpstr>
      <vt:lpstr>The Join Operation</vt:lpstr>
      <vt:lpstr>Index Nested Loops Join</vt:lpstr>
      <vt:lpstr>Index Nested Loops Join</vt:lpstr>
      <vt:lpstr>Index Nested Loops Join</vt:lpstr>
      <vt:lpstr>The Join Operation</vt:lpstr>
      <vt:lpstr>Sort-Merge Join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</vt:lpstr>
      <vt:lpstr>Sort-Merge Join</vt:lpstr>
      <vt:lpstr>Sort-Merge Join</vt:lpstr>
      <vt:lpstr>Sort-Merge Join</vt:lpstr>
      <vt:lpstr>The Join Operation</vt:lpstr>
      <vt:lpstr>Hash Join</vt:lpstr>
      <vt:lpstr>Hash Join: Partitioning Phase</vt:lpstr>
      <vt:lpstr>Hash Join: Probing Phase</vt:lpstr>
      <vt:lpstr>Hash Join: Cost</vt:lpstr>
      <vt:lpstr>Hash Join: Cost (Cont’d)</vt:lpstr>
      <vt:lpstr>Memory Requirements and  Overflow Handling</vt:lpstr>
      <vt:lpstr>Memory Requirements and  Overflow Handling</vt:lpstr>
      <vt:lpstr>Hash Join vs. Sort-Merge Join</vt:lpstr>
      <vt:lpstr>Hash Join vs. Sort-Merge Join</vt:lpstr>
      <vt:lpstr>The Join Operation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2313</cp:revision>
  <dcterms:created xsi:type="dcterms:W3CDTF">2013-11-24T06:45:02Z</dcterms:created>
  <dcterms:modified xsi:type="dcterms:W3CDTF">2016-03-27T12:11:48Z</dcterms:modified>
</cp:coreProperties>
</file>