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256" r:id="rId2"/>
    <p:sldId id="1120" r:id="rId3"/>
    <p:sldId id="780" r:id="rId4"/>
    <p:sldId id="1156" r:id="rId5"/>
    <p:sldId id="1164" r:id="rId6"/>
    <p:sldId id="1147" r:id="rId7"/>
    <p:sldId id="1148" r:id="rId8"/>
    <p:sldId id="1228" r:id="rId9"/>
    <p:sldId id="1149" r:id="rId10"/>
    <p:sldId id="1213" r:id="rId11"/>
    <p:sldId id="1150" r:id="rId12"/>
    <p:sldId id="1151" r:id="rId13"/>
    <p:sldId id="1152" r:id="rId14"/>
    <p:sldId id="1153" r:id="rId15"/>
    <p:sldId id="1154" r:id="rId16"/>
    <p:sldId id="1190" r:id="rId17"/>
    <p:sldId id="1175" r:id="rId18"/>
    <p:sldId id="1176" r:id="rId19"/>
    <p:sldId id="1177" r:id="rId20"/>
    <p:sldId id="1178" r:id="rId21"/>
    <p:sldId id="1179" r:id="rId22"/>
    <p:sldId id="1180" r:id="rId23"/>
    <p:sldId id="1189" r:id="rId24"/>
    <p:sldId id="1214" r:id="rId25"/>
    <p:sldId id="1181" r:id="rId26"/>
    <p:sldId id="1182" r:id="rId27"/>
    <p:sldId id="1183" r:id="rId28"/>
    <p:sldId id="1184" r:id="rId29"/>
    <p:sldId id="1185" r:id="rId30"/>
    <p:sldId id="1186" r:id="rId31"/>
    <p:sldId id="1187" r:id="rId32"/>
    <p:sldId id="1188" r:id="rId33"/>
    <p:sldId id="1215" r:id="rId34"/>
    <p:sldId id="1191" r:id="rId35"/>
    <p:sldId id="1193" r:id="rId36"/>
    <p:sldId id="1194" r:id="rId37"/>
    <p:sldId id="1216" r:id="rId38"/>
    <p:sldId id="1195" r:id="rId39"/>
    <p:sldId id="1196" r:id="rId40"/>
    <p:sldId id="1198" r:id="rId41"/>
    <p:sldId id="1197" r:id="rId42"/>
    <p:sldId id="1199" r:id="rId43"/>
    <p:sldId id="1200" r:id="rId44"/>
    <p:sldId id="1201" r:id="rId45"/>
    <p:sldId id="1203" r:id="rId46"/>
    <p:sldId id="1205" r:id="rId47"/>
    <p:sldId id="1206" r:id="rId48"/>
    <p:sldId id="1207" r:id="rId49"/>
    <p:sldId id="1208" r:id="rId50"/>
    <p:sldId id="1209" r:id="rId51"/>
    <p:sldId id="1210" r:id="rId52"/>
    <p:sldId id="1211" r:id="rId53"/>
    <p:sldId id="1212" r:id="rId54"/>
    <p:sldId id="1217" r:id="rId55"/>
    <p:sldId id="1218" r:id="rId56"/>
    <p:sldId id="1219" r:id="rId57"/>
    <p:sldId id="1220" r:id="rId58"/>
    <p:sldId id="1221" r:id="rId59"/>
    <p:sldId id="1222" r:id="rId60"/>
    <p:sldId id="1223" r:id="rId61"/>
    <p:sldId id="1224" r:id="rId62"/>
    <p:sldId id="1225" r:id="rId63"/>
    <p:sldId id="1226" r:id="rId64"/>
    <p:sldId id="1227" r:id="rId65"/>
    <p:sldId id="993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The Join Operation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28B79A80-DFE9-4DA9-B338-5A3F20975ABB}">
      <dgm:prSet phldrT="[Tex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Introduction</a:t>
          </a:r>
          <a:endParaRPr lang="en-US" sz="2800" dirty="0">
            <a:solidFill>
              <a:schemeClr val="bg1"/>
            </a:solidFill>
          </a:endParaRP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 sz="2800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 sz="2800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Selection Operation</a:t>
          </a:r>
          <a:endParaRPr lang="en-US" sz="2800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 sz="2800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Projection Operation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58C1AF61-83DA-4C1D-AB86-12CF6B57BCC5}" type="pres">
      <dgm:prSet presAssocID="{28B79A80-DFE9-4DA9-B338-5A3F20975AB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4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BD67296-9B9C-4E5A-8D96-0527826AE180}" type="pres">
      <dgm:prSet presAssocID="{B490C752-C9CA-4075-9727-BE4AA742E7F5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9AE00A-E511-4896-AA74-F6E900B41983}" type="pres">
      <dgm:prSet presAssocID="{C4797427-72CE-41EC-9F4E-A308E1F1C0A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29A9E0A-040D-4327-A720-2D4283647F1F}" type="pres">
      <dgm:prSet presAssocID="{594BF85D-E9BC-439A-80D6-0EB4896FAE66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6FAC393A-3CF6-4068-AEB1-3DC6FC38D09F}" type="presOf" srcId="{28B79A80-DFE9-4DA9-B338-5A3F20975ABB}" destId="{58C1AF61-83DA-4C1D-AB86-12CF6B57BCC5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0BF4D263-9AAD-4705-973C-C4FF35204DD0}" type="presOf" srcId="{B490C752-C9CA-4075-9727-BE4AA742E7F5}" destId="{7BD67296-9B9C-4E5A-8D96-0527826AE180}" srcOrd="0" destOrd="0" presId="urn:microsoft.com/office/officeart/2008/layout/VerticalCurvedList"/>
    <dgm:cxn modelId="{664E3235-0C92-4E1C-A14D-B8ED69C50DFF}" type="presOf" srcId="{BE1645D6-1611-4DF4-8DF3-EEC32D8C4F8A}" destId="{8D4BB782-D1CB-4178-BD6C-378E667E109F}" srcOrd="0" destOrd="0" presId="urn:microsoft.com/office/officeart/2008/layout/VerticalCurvedList"/>
    <dgm:cxn modelId="{82764399-F16E-45E0-9A0C-0B0335EE7AB3}" type="presOf" srcId="{6746164B-1731-47FB-B64F-C58BACAB2281}" destId="{C56633DC-E658-46D8-BE63-7CB1CCD3C8DC}" srcOrd="0" destOrd="0" presId="urn:microsoft.com/office/officeart/2008/layout/VerticalCurvedList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21FD336C-95CA-461A-8FA8-CA10989A761A}" type="presOf" srcId="{C4797427-72CE-41EC-9F4E-A308E1F1C0A5}" destId="{599AE00A-E511-4896-AA74-F6E900B41983}" srcOrd="0" destOrd="0" presId="urn:microsoft.com/office/officeart/2008/layout/VerticalCurvedList"/>
    <dgm:cxn modelId="{DBA2EA8A-05B3-42D3-8A34-6D1FB0F2B064}" type="presOf" srcId="{594BF85D-E9BC-439A-80D6-0EB4896FAE66}" destId="{B29A9E0A-040D-4327-A720-2D4283647F1F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AEB9FF3A-A0DA-40E5-AB0C-16DB8F280A0D}" type="presParOf" srcId="{8D4BB782-D1CB-4178-BD6C-378E667E109F}" destId="{30E5EA73-69FE-4C99-B7E6-D2785DA2F8C5}" srcOrd="0" destOrd="0" presId="urn:microsoft.com/office/officeart/2008/layout/VerticalCurvedList"/>
    <dgm:cxn modelId="{D12BBAA9-0ACC-476F-ADCC-E5913DBE5925}" type="presParOf" srcId="{30E5EA73-69FE-4C99-B7E6-D2785DA2F8C5}" destId="{147482D8-F793-4B63-AC92-2D2E108DBAA0}" srcOrd="0" destOrd="0" presId="urn:microsoft.com/office/officeart/2008/layout/VerticalCurvedList"/>
    <dgm:cxn modelId="{195843FB-EBA0-48C2-A829-62C4AF0D59A1}" type="presParOf" srcId="{147482D8-F793-4B63-AC92-2D2E108DBAA0}" destId="{F2410933-DB5E-4543-A714-4AF5A203C95C}" srcOrd="0" destOrd="0" presId="urn:microsoft.com/office/officeart/2008/layout/VerticalCurvedList"/>
    <dgm:cxn modelId="{99641E36-BEEC-4F83-9EF6-41BB3E4ABEE5}" type="presParOf" srcId="{147482D8-F793-4B63-AC92-2D2E108DBAA0}" destId="{C56633DC-E658-46D8-BE63-7CB1CCD3C8DC}" srcOrd="1" destOrd="0" presId="urn:microsoft.com/office/officeart/2008/layout/VerticalCurvedList"/>
    <dgm:cxn modelId="{6A4E8C4A-70DB-4EEE-A028-04530E8226E2}" type="presParOf" srcId="{147482D8-F793-4B63-AC92-2D2E108DBAA0}" destId="{82F03708-A2AD-459B-AB59-7BBD9EB44E67}" srcOrd="2" destOrd="0" presId="urn:microsoft.com/office/officeart/2008/layout/VerticalCurvedList"/>
    <dgm:cxn modelId="{5CD91FA6-E34D-4395-A446-37B6BCF90816}" type="presParOf" srcId="{147482D8-F793-4B63-AC92-2D2E108DBAA0}" destId="{9C6C1869-E7B2-4FB9-A22B-16BADC04A189}" srcOrd="3" destOrd="0" presId="urn:microsoft.com/office/officeart/2008/layout/VerticalCurvedList"/>
    <dgm:cxn modelId="{53700FA7-B5D4-4545-B354-397B138982C7}" type="presParOf" srcId="{30E5EA73-69FE-4C99-B7E6-D2785DA2F8C5}" destId="{58C1AF61-83DA-4C1D-AB86-12CF6B57BCC5}" srcOrd="1" destOrd="0" presId="urn:microsoft.com/office/officeart/2008/layout/VerticalCurvedList"/>
    <dgm:cxn modelId="{8D8EFE0C-946C-4D18-A4F5-EAB98DF81ADB}" type="presParOf" srcId="{30E5EA73-69FE-4C99-B7E6-D2785DA2F8C5}" destId="{8F6F2BC9-C9E1-4BE2-B05C-C2439D8BCAA9}" srcOrd="2" destOrd="0" presId="urn:microsoft.com/office/officeart/2008/layout/VerticalCurvedList"/>
    <dgm:cxn modelId="{9A29113B-CB72-4D86-B0B8-6DEA694509D7}" type="presParOf" srcId="{8F6F2BC9-C9E1-4BE2-B05C-C2439D8BCAA9}" destId="{B754EC0E-654C-4EF0-9D56-C89787A35FDD}" srcOrd="0" destOrd="0" presId="urn:microsoft.com/office/officeart/2008/layout/VerticalCurvedList"/>
    <dgm:cxn modelId="{E6A52F64-C2DD-4B33-94BE-FF02695AC4FE}" type="presParOf" srcId="{30E5EA73-69FE-4C99-B7E6-D2785DA2F8C5}" destId="{7BD67296-9B9C-4E5A-8D96-0527826AE180}" srcOrd="3" destOrd="0" presId="urn:microsoft.com/office/officeart/2008/layout/VerticalCurvedList"/>
    <dgm:cxn modelId="{E916D3CE-7C44-4E1A-BD12-683E721157F1}" type="presParOf" srcId="{30E5EA73-69FE-4C99-B7E6-D2785DA2F8C5}" destId="{D8B848BE-10D8-4E69-B32C-5A25293D14A7}" srcOrd="4" destOrd="0" presId="urn:microsoft.com/office/officeart/2008/layout/VerticalCurvedList"/>
    <dgm:cxn modelId="{BA9B3DDC-09C1-4312-BF21-6210FEE1EC82}" type="presParOf" srcId="{D8B848BE-10D8-4E69-B32C-5A25293D14A7}" destId="{5A5545A9-4864-4CB0-B4C5-F499246CB525}" srcOrd="0" destOrd="0" presId="urn:microsoft.com/office/officeart/2008/layout/VerticalCurvedList"/>
    <dgm:cxn modelId="{BD6712DA-DE0D-48CF-8EC4-6BC75AC20681}" type="presParOf" srcId="{30E5EA73-69FE-4C99-B7E6-D2785DA2F8C5}" destId="{599AE00A-E511-4896-AA74-F6E900B41983}" srcOrd="5" destOrd="0" presId="urn:microsoft.com/office/officeart/2008/layout/VerticalCurvedList"/>
    <dgm:cxn modelId="{6397EE55-9B10-435C-A5DE-18D8EE527FE7}" type="presParOf" srcId="{30E5EA73-69FE-4C99-B7E6-D2785DA2F8C5}" destId="{FC7DDA2D-C904-46F2-9AA5-90E50E52BBB1}" srcOrd="6" destOrd="0" presId="urn:microsoft.com/office/officeart/2008/layout/VerticalCurvedList"/>
    <dgm:cxn modelId="{5249C746-7FD0-4F7E-A13C-332362E98A38}" type="presParOf" srcId="{FC7DDA2D-C904-46F2-9AA5-90E50E52BBB1}" destId="{1D9B0BA2-0AB2-4427-AE28-98650EADD147}" srcOrd="0" destOrd="0" presId="urn:microsoft.com/office/officeart/2008/layout/VerticalCurvedList"/>
    <dgm:cxn modelId="{35732D85-C01A-4455-9401-E52FA3B03F20}" type="presParOf" srcId="{30E5EA73-69FE-4C99-B7E6-D2785DA2F8C5}" destId="{B29A9E0A-040D-4327-A720-2D4283647F1F}" srcOrd="7" destOrd="0" presId="urn:microsoft.com/office/officeart/2008/layout/VerticalCurvedList"/>
    <dgm:cxn modelId="{BB63139E-EA07-4AEA-ACFD-472EEA4A581F}" type="presParOf" srcId="{30E5EA73-69FE-4C99-B7E6-D2785DA2F8C5}" destId="{BF5707B0-F172-4777-9CA5-5BDD20207612}" srcOrd="8" destOrd="0" presId="urn:microsoft.com/office/officeart/2008/layout/VerticalCurvedList"/>
    <dgm:cxn modelId="{E501F62F-5ABE-4463-886E-FDE49032ECC3}" type="presParOf" srcId="{BF5707B0-F172-4777-9CA5-5BDD20207612}" destId="{58A99791-976C-4270-ABCC-A15CE6943D6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Introduction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584189" y="398361"/>
        <a:ext cx="6860950" cy="797137"/>
      </dsp:txXfrm>
    </dsp:sp>
    <dsp:sp modelId="{B754EC0E-654C-4EF0-9D56-C89787A35FDD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Selection Operation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1594274"/>
        <a:ext cx="6403933" cy="797137"/>
      </dsp:txXfrm>
    </dsp:sp>
    <dsp:sp modelId="{5A5545A9-4864-4CB0-B4C5-F499246CB525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Projection Operation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2790187"/>
        <a:ext cx="6403933" cy="797137"/>
      </dsp:txXfrm>
    </dsp:sp>
    <dsp:sp modelId="{1D9B0BA2-0AB2-4427-AE28-98650EADD147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The Join Operation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84189" y="3986101"/>
        <a:ext cx="6860950" cy="797137"/>
      </dsp:txXfrm>
    </dsp:sp>
    <dsp:sp modelId="{58A99791-976C-4270-ABCC-A15CE6943D6C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617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26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519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84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1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10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03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78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6498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Book Antiqua" pitchFamily="18" charset="0"/>
            </a:endParaRPr>
          </a:p>
        </p:txBody>
      </p:sp>
      <p:sp>
        <p:nvSpPr>
          <p:cNvPr id="106499" name="Header Placeholder 3"/>
          <p:cNvSpPr>
            <a:spLocks noGrp="1"/>
          </p:cNvSpPr>
          <p:nvPr>
            <p:ph type="hdr" sz="quarter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02756" indent="-270291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081164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513629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1946095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378560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811026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243491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675957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300"/>
              <a:t>15-415/615</a:t>
            </a:r>
          </a:p>
        </p:txBody>
      </p:sp>
      <p:sp>
        <p:nvSpPr>
          <p:cNvPr id="106500" name="Date Placeholder 4"/>
          <p:cNvSpPr>
            <a:spLocks noGrp="1"/>
          </p:cNvSpPr>
          <p:nvPr>
            <p:ph type="dt" sz="quarter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02756" indent="-270291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081164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513629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1946095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378560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811026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243491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675957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300"/>
              <a:t>Faloutsos</a:t>
            </a:r>
          </a:p>
        </p:txBody>
      </p:sp>
      <p:sp>
        <p:nvSpPr>
          <p:cNvPr id="106501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02756" indent="-270291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081164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513629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1946095" indent="-216233" defTabSz="915986" eaLnBrk="0" hangingPunct="0"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378560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811026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243491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675957" indent="-216233" defTabSz="91598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eaLnBrk="1" hangingPunct="1"/>
            <a:fld id="{A2A2EBD8-1F7D-4F5D-89A0-27D2933BF83C}" type="slidenum">
              <a:rPr lang="en-US" sz="1300"/>
              <a:pPr eaLnBrk="1" hangingPunct="1"/>
              <a:t>30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509360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38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59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29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43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Microsoft_Word_97_-_2003_Document2.doc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image" Target="../media/image1.jpeg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Microsoft_Word_97_-_2003_Document4.doc"/><Relationship Id="rId4" Type="http://schemas.openxmlformats.org/officeDocument/2006/relationships/image" Target="../media/image8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5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Microsoft_Word_97_-_2003_Document6.doc"/><Relationship Id="rId4" Type="http://schemas.openxmlformats.org/officeDocument/2006/relationships/image" Target="../media/image8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7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Microsoft_Word_97_-_2003_Document8.doc"/><Relationship Id="rId4" Type="http://schemas.openxmlformats.org/officeDocument/2006/relationships/image" Target="../media/image8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9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Microsoft_Word_97_-_2003_Document10.doc"/><Relationship Id="rId4" Type="http://schemas.openxmlformats.org/officeDocument/2006/relationships/image" Target="../media/image8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5" Type="http://schemas.openxmlformats.org/officeDocument/2006/relationships/oleObject" Target="../embeddings/Microsoft_Word_97_-_2003_Document12.doc"/><Relationship Id="rId4" Type="http://schemas.openxmlformats.org/officeDocument/2006/relationships/image" Target="../media/image8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3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9.wmf"/><Relationship Id="rId5" Type="http://schemas.openxmlformats.org/officeDocument/2006/relationships/oleObject" Target="../embeddings/Microsoft_Word_97_-_2003_Document14.doc"/><Relationship Id="rId4" Type="http://schemas.openxmlformats.org/officeDocument/2006/relationships/image" Target="../media/image8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5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9.wmf"/><Relationship Id="rId5" Type="http://schemas.openxmlformats.org/officeDocument/2006/relationships/oleObject" Target="../embeddings/Microsoft_Word_97_-_2003_Document16.doc"/><Relationship Id="rId4" Type="http://schemas.openxmlformats.org/officeDocument/2006/relationships/image" Target="../media/image8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7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9.wmf"/><Relationship Id="rId5" Type="http://schemas.openxmlformats.org/officeDocument/2006/relationships/oleObject" Target="../embeddings/Microsoft_Word_97_-_2003_Document18.doc"/><Relationship Id="rId4" Type="http://schemas.openxmlformats.org/officeDocument/2006/relationships/image" Target="../media/image8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9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9.wmf"/><Relationship Id="rId5" Type="http://schemas.openxmlformats.org/officeDocument/2006/relationships/oleObject" Target="../embeddings/Microsoft_Word_97_-_2003_Document20.doc"/><Relationship Id="rId4" Type="http://schemas.openxmlformats.org/officeDocument/2006/relationships/image" Target="../media/image8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9.wmf"/><Relationship Id="rId5" Type="http://schemas.openxmlformats.org/officeDocument/2006/relationships/oleObject" Target="../embeddings/Microsoft_Word_97_-_2003_Document22.doc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DBMS Internals- Part VII</a:t>
            </a:r>
            <a:br>
              <a:rPr lang="en-US" dirty="0" smtClean="0"/>
            </a:br>
            <a:r>
              <a:rPr lang="en-US" dirty="0" smtClean="0"/>
              <a:t>Lecture 18, March </a:t>
            </a:r>
            <a:r>
              <a:rPr lang="en-US" dirty="0" smtClean="0"/>
              <a:t>27, 2016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We will study </a:t>
            </a:r>
            <a:r>
              <a:rPr lang="en-US" sz="2800" i="1" dirty="0" smtClean="0"/>
              <a:t>five</a:t>
            </a:r>
            <a:r>
              <a:rPr lang="en-US" sz="2800" dirty="0" smtClean="0"/>
              <a:t> join algorithms, </a:t>
            </a:r>
            <a:r>
              <a:rPr lang="en-US" sz="2800" i="1" dirty="0" smtClean="0"/>
              <a:t>two</a:t>
            </a:r>
            <a:r>
              <a:rPr lang="en-US" sz="2800" dirty="0" smtClean="0"/>
              <a:t> which enumerate the cross-product and </a:t>
            </a:r>
            <a:r>
              <a:rPr lang="en-US" sz="2800" i="1" dirty="0" smtClean="0"/>
              <a:t>three</a:t>
            </a:r>
            <a:r>
              <a:rPr lang="en-US" sz="2800" dirty="0" smtClean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Join algorithms which </a:t>
            </a:r>
            <a:r>
              <a:rPr lang="en-US" sz="2800" u="sng" dirty="0" smtClean="0"/>
              <a:t>do not</a:t>
            </a:r>
            <a:r>
              <a:rPr lang="en-US" sz="2800" dirty="0" smtClean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Hash Join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43000" y="3124200"/>
            <a:ext cx="6553200" cy="533400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862680" y="2975676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2128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Simple Nested </a:t>
            </a:r>
            <a:r>
              <a:rPr lang="en-US" dirty="0" smtClean="0"/>
              <a:t>Loops Join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Algorithm #0: (</a:t>
            </a:r>
            <a:r>
              <a:rPr lang="en-US" sz="2800" i="1" dirty="0"/>
              <a:t>naive</a:t>
            </a:r>
            <a:r>
              <a:rPr lang="en-US" sz="2800" dirty="0"/>
              <a:t>) nested loop (</a:t>
            </a:r>
            <a:r>
              <a:rPr lang="en-US" sz="2800" b="1" u="sng" dirty="0">
                <a:solidFill>
                  <a:srgbClr val="FF3300"/>
                </a:solidFill>
              </a:rPr>
              <a:t>SLOW</a:t>
            </a:r>
            <a:r>
              <a:rPr lang="en-US" sz="2800" dirty="0">
                <a:solidFill>
                  <a:srgbClr val="FF0000"/>
                </a:solidFill>
              </a:rPr>
              <a:t>!</a:t>
            </a:r>
            <a:r>
              <a:rPr lang="en-US" sz="28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33488" y="4454525"/>
            <a:ext cx="6858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62288" y="5140325"/>
            <a:ext cx="24384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28688" y="3962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R(A,..)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3858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32146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909888" y="4454525"/>
            <a:ext cx="166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S(A, ......)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9286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58054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54000" y="4800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86475" y="518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219200" y="4572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048000" y="5257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4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Simple Nested </a:t>
            </a:r>
            <a:r>
              <a:rPr lang="en-US" dirty="0" smtClean="0"/>
              <a:t>Loops Join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Algorithm #0: (</a:t>
            </a:r>
            <a:r>
              <a:rPr lang="en-US" sz="2800" i="1" dirty="0"/>
              <a:t>naive</a:t>
            </a:r>
            <a:r>
              <a:rPr lang="en-US" sz="2800" dirty="0"/>
              <a:t>) nested loop (</a:t>
            </a:r>
            <a:r>
              <a:rPr lang="en-US" sz="2800" b="1" u="sng" dirty="0">
                <a:solidFill>
                  <a:srgbClr val="FF3300"/>
                </a:solidFill>
              </a:rPr>
              <a:t>SLOW</a:t>
            </a:r>
            <a:r>
              <a:rPr lang="en-US" sz="2800" dirty="0">
                <a:solidFill>
                  <a:srgbClr val="FF0000"/>
                </a:solidFill>
              </a:rPr>
              <a:t>!</a:t>
            </a:r>
            <a:r>
              <a:rPr lang="en-US" sz="28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33488" y="4454525"/>
            <a:ext cx="6858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62288" y="5140325"/>
            <a:ext cx="24384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28688" y="3962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R(A,..)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3858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32146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909888" y="4454525"/>
            <a:ext cx="166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S(A, ......)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9286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58054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54000" y="4800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86475" y="518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219200" y="4572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048000" y="5257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385888" y="2286000"/>
            <a:ext cx="4572000" cy="138499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lvl="1">
              <a:buFontTx/>
              <a:buNone/>
            </a:pPr>
            <a:r>
              <a:rPr lang="en-US" sz="2800" b="1" dirty="0"/>
              <a:t>for each tuple r of R</a:t>
            </a:r>
          </a:p>
          <a:p>
            <a:pPr lvl="2">
              <a:buFontTx/>
              <a:buNone/>
            </a:pPr>
            <a:r>
              <a:rPr lang="en-US" sz="2800" b="1" dirty="0"/>
              <a:t>for each tuple s of S</a:t>
            </a:r>
          </a:p>
          <a:p>
            <a:pPr lvl="3">
              <a:buFontTx/>
              <a:buNone/>
            </a:pPr>
            <a:r>
              <a:rPr lang="en-US" sz="2800" b="1" dirty="0"/>
              <a:t>print, if they match</a:t>
            </a:r>
          </a:p>
        </p:txBody>
      </p:sp>
    </p:spTree>
    <p:extLst>
      <p:ext uri="{BB962C8B-B14F-4D97-AF65-F5344CB8AC3E}">
        <p14:creationId xmlns:p14="http://schemas.microsoft.com/office/powerpoint/2010/main" val="290685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Simple Nested </a:t>
            </a:r>
            <a:r>
              <a:rPr lang="en-US" dirty="0" smtClean="0"/>
              <a:t>Loops Join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Algorithm #0: (</a:t>
            </a:r>
            <a:r>
              <a:rPr lang="en-US" sz="2800" i="1" dirty="0"/>
              <a:t>naive</a:t>
            </a:r>
            <a:r>
              <a:rPr lang="en-US" sz="2800" dirty="0"/>
              <a:t>) nested loop (</a:t>
            </a:r>
            <a:r>
              <a:rPr lang="en-US" sz="2800" b="1" u="sng" dirty="0">
                <a:solidFill>
                  <a:srgbClr val="FF3300"/>
                </a:solidFill>
              </a:rPr>
              <a:t>SLOW</a:t>
            </a:r>
            <a:r>
              <a:rPr lang="en-US" sz="2800" dirty="0">
                <a:solidFill>
                  <a:srgbClr val="FF0000"/>
                </a:solidFill>
              </a:rPr>
              <a:t>!</a:t>
            </a:r>
            <a:r>
              <a:rPr lang="en-US" sz="28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33488" y="4454525"/>
            <a:ext cx="6858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62288" y="5140325"/>
            <a:ext cx="24384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28688" y="3962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R(A,..)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3858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32146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909888" y="4454525"/>
            <a:ext cx="166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S(A, ......)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9286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58054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54000" y="4800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86475" y="518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219200" y="4572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048000" y="5257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385888" y="2286000"/>
            <a:ext cx="4572000" cy="138499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lvl="1">
              <a:buFontTx/>
              <a:buNone/>
            </a:pPr>
            <a:r>
              <a:rPr lang="en-US" sz="2800" b="1" dirty="0"/>
              <a:t>for each tuple r of R</a:t>
            </a:r>
          </a:p>
          <a:p>
            <a:pPr lvl="2">
              <a:buFontTx/>
              <a:buNone/>
            </a:pPr>
            <a:r>
              <a:rPr lang="en-US" sz="2800" b="1" dirty="0"/>
              <a:t>for each tuple s of S</a:t>
            </a:r>
          </a:p>
          <a:p>
            <a:pPr lvl="3">
              <a:buFontTx/>
              <a:buNone/>
            </a:pPr>
            <a:r>
              <a:rPr lang="en-US" sz="2800" b="1" dirty="0"/>
              <a:t>print, if they match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6090348" y="2314288"/>
            <a:ext cx="26132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</a:rPr>
              <a:t>Outer Relation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6508633" y="2861261"/>
            <a:ext cx="25442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</a:rPr>
              <a:t>Inner Relation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 flipV="1">
            <a:off x="5055393" y="2567781"/>
            <a:ext cx="1077913" cy="889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4626292" y="2334419"/>
            <a:ext cx="304800" cy="412750"/>
          </a:xfrm>
          <a:prstGeom prst="ellips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5079221" y="2766219"/>
            <a:ext cx="304800" cy="412750"/>
          </a:xfrm>
          <a:prstGeom prst="ellips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H="1" flipV="1">
            <a:off x="5456676" y="3034506"/>
            <a:ext cx="1077912" cy="889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8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Simple Nested </a:t>
            </a:r>
            <a:r>
              <a:rPr lang="en-US" dirty="0" smtClean="0"/>
              <a:t>Loops Join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Algorithm #0: (</a:t>
            </a:r>
            <a:r>
              <a:rPr lang="en-US" sz="2800" i="1" dirty="0"/>
              <a:t>naive</a:t>
            </a:r>
            <a:r>
              <a:rPr lang="en-US" sz="2800" dirty="0"/>
              <a:t>) nested loop (</a:t>
            </a:r>
            <a:r>
              <a:rPr lang="en-US" sz="2800" b="1" u="sng" dirty="0">
                <a:solidFill>
                  <a:srgbClr val="FF3300"/>
                </a:solidFill>
              </a:rPr>
              <a:t>SLOW</a:t>
            </a:r>
            <a:r>
              <a:rPr lang="en-US" sz="2800" dirty="0">
                <a:solidFill>
                  <a:srgbClr val="FF0000"/>
                </a:solidFill>
              </a:rPr>
              <a:t>!</a:t>
            </a:r>
            <a:r>
              <a:rPr lang="en-US" sz="28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33488" y="4454525"/>
            <a:ext cx="6858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62288" y="5140325"/>
            <a:ext cx="24384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28688" y="3962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R(A,..)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3858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32146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909888" y="4454525"/>
            <a:ext cx="166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S(A, ......)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9286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58054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54000" y="4800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86475" y="518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219200" y="4572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048000" y="5257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0" y="2438400"/>
            <a:ext cx="7086600" cy="95410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How </a:t>
            </a:r>
            <a:r>
              <a:rPr lang="en-US" sz="2800" dirty="0"/>
              <a:t>many disk accesses (</a:t>
            </a:r>
            <a:r>
              <a:rPr lang="ja-JP" altLang="en-US" sz="2800" dirty="0"/>
              <a:t>‘</a:t>
            </a:r>
            <a:r>
              <a:rPr lang="en-US" altLang="ja-JP" sz="2800" dirty="0"/>
              <a:t>M</a:t>
            </a:r>
            <a:r>
              <a:rPr lang="ja-JP" altLang="en-US" sz="2800" dirty="0"/>
              <a:t>’</a:t>
            </a:r>
            <a:r>
              <a:rPr lang="en-US" altLang="ja-JP" sz="2800" dirty="0"/>
              <a:t> and </a:t>
            </a:r>
            <a:r>
              <a:rPr lang="ja-JP" altLang="en-US" sz="2800" dirty="0"/>
              <a:t>‘</a:t>
            </a:r>
            <a:r>
              <a:rPr lang="en-US" altLang="ja-JP" sz="2800" dirty="0"/>
              <a:t>N</a:t>
            </a:r>
            <a:r>
              <a:rPr lang="ja-JP" altLang="en-US" sz="2800" dirty="0"/>
              <a:t>’</a:t>
            </a:r>
            <a:r>
              <a:rPr lang="en-US" altLang="ja-JP" sz="2800" dirty="0"/>
              <a:t> are the </a:t>
            </a:r>
            <a:r>
              <a:rPr lang="en-US" altLang="ja-JP" sz="2800" dirty="0" smtClean="0"/>
              <a:t>numbers </a:t>
            </a:r>
            <a:r>
              <a:rPr lang="en-US" altLang="ja-JP" sz="2800" dirty="0"/>
              <a:t>of </a:t>
            </a:r>
            <a:r>
              <a:rPr lang="en-US" altLang="ja-JP" sz="2800" dirty="0" smtClean="0"/>
              <a:t>pages </a:t>
            </a:r>
            <a:r>
              <a:rPr lang="en-US" altLang="ja-JP" sz="2800" dirty="0"/>
              <a:t>for </a:t>
            </a:r>
            <a:r>
              <a:rPr lang="ja-JP" altLang="en-US" sz="2800" dirty="0"/>
              <a:t>‘</a:t>
            </a:r>
            <a:r>
              <a:rPr lang="en-US" altLang="ja-JP" sz="2800" dirty="0"/>
              <a:t>R</a:t>
            </a:r>
            <a:r>
              <a:rPr lang="ja-JP" altLang="en-US" sz="2800" dirty="0"/>
              <a:t>’</a:t>
            </a:r>
            <a:r>
              <a:rPr lang="en-US" altLang="ja-JP" sz="2800" dirty="0"/>
              <a:t> and </a:t>
            </a:r>
            <a:r>
              <a:rPr lang="ja-JP" altLang="en-US" sz="2800" dirty="0"/>
              <a:t>‘</a:t>
            </a:r>
            <a:r>
              <a:rPr lang="en-US" altLang="ja-JP" sz="2800" dirty="0"/>
              <a:t>S</a:t>
            </a:r>
            <a:r>
              <a:rPr lang="ja-JP" altLang="en-US" sz="2800" dirty="0"/>
              <a:t>’</a:t>
            </a:r>
            <a:r>
              <a:rPr lang="en-US" altLang="ja-JP" sz="2800" dirty="0"/>
              <a:t>)?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543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Simple Nested </a:t>
            </a:r>
            <a:r>
              <a:rPr lang="en-US" dirty="0" smtClean="0"/>
              <a:t>Loops Join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Algorithm #0: (</a:t>
            </a:r>
            <a:r>
              <a:rPr lang="en-US" sz="2800" i="1" dirty="0"/>
              <a:t>naive</a:t>
            </a:r>
            <a:r>
              <a:rPr lang="en-US" sz="2800" dirty="0"/>
              <a:t>) nested loop (</a:t>
            </a:r>
            <a:r>
              <a:rPr lang="en-US" sz="2800" b="1" u="sng" dirty="0">
                <a:solidFill>
                  <a:srgbClr val="FF3300"/>
                </a:solidFill>
              </a:rPr>
              <a:t>SLOW</a:t>
            </a:r>
            <a:r>
              <a:rPr lang="en-US" sz="2800" dirty="0">
                <a:solidFill>
                  <a:srgbClr val="FF0000"/>
                </a:solidFill>
              </a:rPr>
              <a:t>!</a:t>
            </a:r>
            <a:r>
              <a:rPr lang="en-US" sz="28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33488" y="4454525"/>
            <a:ext cx="6858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62288" y="5140325"/>
            <a:ext cx="24384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28688" y="3962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R(A,..)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3858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32146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909888" y="4454525"/>
            <a:ext cx="166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S(A, ......)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9286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58054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54000" y="4800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86475" y="518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219200" y="4572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048000" y="5257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0" y="2438400"/>
            <a:ext cx="7086600" cy="95410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How </a:t>
            </a:r>
            <a:r>
              <a:rPr lang="en-US" sz="2800" dirty="0"/>
              <a:t>many disk accesses (</a:t>
            </a:r>
            <a:r>
              <a:rPr lang="ja-JP" altLang="en-US" sz="2800" dirty="0"/>
              <a:t>‘</a:t>
            </a:r>
            <a:r>
              <a:rPr lang="en-US" altLang="ja-JP" sz="2800" dirty="0"/>
              <a:t>M</a:t>
            </a:r>
            <a:r>
              <a:rPr lang="ja-JP" altLang="en-US" sz="2800" dirty="0"/>
              <a:t>’</a:t>
            </a:r>
            <a:r>
              <a:rPr lang="en-US" altLang="ja-JP" sz="2800" dirty="0"/>
              <a:t> and </a:t>
            </a:r>
            <a:r>
              <a:rPr lang="ja-JP" altLang="en-US" sz="2800" dirty="0"/>
              <a:t>‘</a:t>
            </a:r>
            <a:r>
              <a:rPr lang="en-US" altLang="ja-JP" sz="2800" dirty="0"/>
              <a:t>N</a:t>
            </a:r>
            <a:r>
              <a:rPr lang="ja-JP" altLang="en-US" sz="2800" dirty="0"/>
              <a:t>’</a:t>
            </a:r>
            <a:r>
              <a:rPr lang="en-US" altLang="ja-JP" sz="2800" dirty="0"/>
              <a:t> are the </a:t>
            </a:r>
            <a:r>
              <a:rPr lang="en-US" altLang="ja-JP" sz="2800" dirty="0" smtClean="0"/>
              <a:t>numbers </a:t>
            </a:r>
            <a:r>
              <a:rPr lang="en-US" altLang="ja-JP" sz="2800" dirty="0"/>
              <a:t>of </a:t>
            </a:r>
            <a:r>
              <a:rPr lang="en-US" altLang="ja-JP" sz="2800" dirty="0" smtClean="0"/>
              <a:t>pages </a:t>
            </a:r>
            <a:r>
              <a:rPr lang="en-US" altLang="ja-JP" sz="2800" dirty="0"/>
              <a:t>for </a:t>
            </a:r>
            <a:r>
              <a:rPr lang="ja-JP" altLang="en-US" sz="2800" dirty="0"/>
              <a:t>‘</a:t>
            </a:r>
            <a:r>
              <a:rPr lang="en-US" altLang="ja-JP" sz="2800" dirty="0"/>
              <a:t>R</a:t>
            </a:r>
            <a:r>
              <a:rPr lang="ja-JP" altLang="en-US" sz="2800" dirty="0"/>
              <a:t>’</a:t>
            </a:r>
            <a:r>
              <a:rPr lang="en-US" altLang="ja-JP" sz="2800" dirty="0"/>
              <a:t> and </a:t>
            </a:r>
            <a:r>
              <a:rPr lang="ja-JP" altLang="en-US" sz="2800" dirty="0"/>
              <a:t>‘</a:t>
            </a:r>
            <a:r>
              <a:rPr lang="en-US" altLang="ja-JP" sz="2800" dirty="0"/>
              <a:t>S</a:t>
            </a:r>
            <a:r>
              <a:rPr lang="ja-JP" altLang="en-US" sz="2800" dirty="0"/>
              <a:t>’</a:t>
            </a:r>
            <a:r>
              <a:rPr lang="en-US" altLang="ja-JP" sz="2800" dirty="0"/>
              <a:t>)?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4724400" y="3808194"/>
            <a:ext cx="36676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srgbClr val="00B050"/>
                </a:solidFill>
              </a:rPr>
              <a:t>I/O Cost = </a:t>
            </a:r>
            <a:r>
              <a:rPr lang="en-US" altLang="ja-JP" sz="3600" dirty="0" err="1" smtClean="0">
                <a:solidFill>
                  <a:srgbClr val="00B050"/>
                </a:solidFill>
              </a:rPr>
              <a:t>M+m</a:t>
            </a:r>
            <a:r>
              <a:rPr lang="en-US" altLang="ja-JP" sz="3600" dirty="0" smtClean="0">
                <a:solidFill>
                  <a:srgbClr val="00B050"/>
                </a:solidFill>
              </a:rPr>
              <a:t>*N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0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Simple Nested </a:t>
            </a:r>
            <a:r>
              <a:rPr lang="en-US" dirty="0" smtClean="0"/>
              <a:t>Loops Join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Algorithm #0: (</a:t>
            </a:r>
            <a:r>
              <a:rPr lang="en-US" sz="2800" i="1" dirty="0"/>
              <a:t>naive</a:t>
            </a:r>
            <a:r>
              <a:rPr lang="en-US" sz="2800" dirty="0"/>
              <a:t>) nested loop (</a:t>
            </a:r>
            <a:r>
              <a:rPr lang="en-US" sz="2800" b="1" u="sng" dirty="0">
                <a:solidFill>
                  <a:srgbClr val="FF3300"/>
                </a:solidFill>
              </a:rPr>
              <a:t>SLOW</a:t>
            </a:r>
            <a:r>
              <a:rPr lang="en-US" sz="2800" dirty="0">
                <a:solidFill>
                  <a:srgbClr val="FF0000"/>
                </a:solidFill>
              </a:rPr>
              <a:t>!</a:t>
            </a:r>
            <a:r>
              <a:rPr lang="en-US" sz="28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33488" y="4454525"/>
            <a:ext cx="685800" cy="1219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62288" y="5140325"/>
            <a:ext cx="24384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28688" y="3962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R(A,..)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3858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32146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909888" y="4454525"/>
            <a:ext cx="166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S(A, ......)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928688" y="4454525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5805488" y="5140325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54000" y="4800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86475" y="51816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219200" y="4572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048000" y="5257800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0" y="2438400"/>
            <a:ext cx="8153400" cy="95410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A50021"/>
                </a:solidFill>
              </a:rPr>
              <a:t>- Cost </a:t>
            </a:r>
            <a:r>
              <a:rPr lang="en-US" sz="2800" dirty="0">
                <a:solidFill>
                  <a:srgbClr val="A50021"/>
                </a:solidFill>
              </a:rPr>
              <a:t>= </a:t>
            </a:r>
            <a:r>
              <a:rPr lang="en-US" sz="2800" dirty="0" smtClean="0">
                <a:solidFill>
                  <a:srgbClr val="A50021"/>
                </a:solidFill>
              </a:rPr>
              <a:t>M + (</a:t>
            </a:r>
            <a:r>
              <a:rPr lang="en-US" sz="2800" dirty="0" err="1" smtClean="0">
                <a:solidFill>
                  <a:srgbClr val="A50021"/>
                </a:solidFill>
              </a:rPr>
              <a:t>p</a:t>
            </a:r>
            <a:r>
              <a:rPr lang="en-US" sz="2800" baseline="-25000" dirty="0" err="1" smtClean="0">
                <a:solidFill>
                  <a:srgbClr val="A50021"/>
                </a:solidFill>
              </a:rPr>
              <a:t>R</a:t>
            </a:r>
            <a:r>
              <a:rPr lang="en-US" sz="2800" dirty="0" smtClean="0">
                <a:solidFill>
                  <a:srgbClr val="A50021"/>
                </a:solidFill>
              </a:rPr>
              <a:t> </a:t>
            </a:r>
            <a:r>
              <a:rPr lang="en-US" sz="2800" dirty="0">
                <a:solidFill>
                  <a:srgbClr val="A50021"/>
                </a:solidFill>
              </a:rPr>
              <a:t>* M) * </a:t>
            </a:r>
            <a:r>
              <a:rPr lang="en-US" sz="2800" dirty="0" smtClean="0">
                <a:solidFill>
                  <a:srgbClr val="A50021"/>
                </a:solidFill>
              </a:rPr>
              <a:t>N </a:t>
            </a:r>
            <a:r>
              <a:rPr lang="en-US" sz="2800" dirty="0"/>
              <a:t>= </a:t>
            </a:r>
            <a:r>
              <a:rPr lang="en-US" sz="2800" dirty="0" smtClean="0"/>
              <a:t>1000 + 100*1000*500 </a:t>
            </a:r>
            <a:r>
              <a:rPr lang="en-US" sz="2800" dirty="0"/>
              <a:t>I/</a:t>
            </a:r>
            <a:r>
              <a:rPr lang="en-US" sz="2800" dirty="0" err="1"/>
              <a:t>Os</a:t>
            </a:r>
            <a:endParaRPr lang="en-US" sz="2800" dirty="0"/>
          </a:p>
          <a:p>
            <a:r>
              <a:rPr lang="en-US" sz="2800" dirty="0" smtClean="0"/>
              <a:t>- At </a:t>
            </a:r>
            <a:r>
              <a:rPr lang="en-US" sz="2800" dirty="0"/>
              <a:t>10ms/IO, </a:t>
            </a:r>
            <a:r>
              <a:rPr lang="en-US" sz="2800" dirty="0">
                <a:solidFill>
                  <a:srgbClr val="A50021"/>
                </a:solidFill>
              </a:rPr>
              <a:t>total = ~</a:t>
            </a:r>
            <a:r>
              <a:rPr lang="en-US" sz="2800" dirty="0" smtClean="0">
                <a:solidFill>
                  <a:srgbClr val="A50021"/>
                </a:solidFill>
              </a:rPr>
              <a:t>6 days </a:t>
            </a:r>
            <a:r>
              <a:rPr lang="en-US" sz="2800" dirty="0">
                <a:solidFill>
                  <a:srgbClr val="A50021"/>
                </a:solidFill>
              </a:rPr>
              <a:t>(!)</a:t>
            </a:r>
          </a:p>
        </p:txBody>
      </p:sp>
      <p:sp>
        <p:nvSpPr>
          <p:cNvPr id="2" name="Rectangle 1"/>
          <p:cNvSpPr/>
          <p:nvPr/>
        </p:nvSpPr>
        <p:spPr>
          <a:xfrm>
            <a:off x="4724400" y="3808194"/>
            <a:ext cx="36676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srgbClr val="00B050"/>
                </a:solidFill>
              </a:rPr>
              <a:t>I/O Cost = </a:t>
            </a:r>
            <a:r>
              <a:rPr lang="en-US" altLang="ja-JP" sz="3600" dirty="0" err="1" smtClean="0">
                <a:solidFill>
                  <a:srgbClr val="00B050"/>
                </a:solidFill>
              </a:rPr>
              <a:t>M+m</a:t>
            </a:r>
            <a:r>
              <a:rPr lang="en-US" altLang="ja-JP" sz="3600" dirty="0" smtClean="0">
                <a:solidFill>
                  <a:srgbClr val="00B050"/>
                </a:solidFill>
              </a:rPr>
              <a:t>*N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233488" y="6096000"/>
            <a:ext cx="6858000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Can we do better?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19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Nested Loops Join: A Simple Refinement</a:t>
            </a:r>
          </a:p>
        </p:txBody>
      </p:sp>
      <p:grpSp>
        <p:nvGrpSpPr>
          <p:cNvPr id="94213" name="Group 5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94216" name="Rectangle 6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217" name="Rectangle 7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218" name="Text Box 8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94219" name="Line 9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220" name="Line 10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221" name="Text Box 11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94222" name="Line 12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223" name="Line 13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224" name="Text Box 14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94225" name="Text Box 15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94226" name="Line 16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4227" name="Line 17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94214" name="Rectangle 18"/>
          <p:cNvSpPr>
            <a:spLocks noChangeArrowheads="1"/>
          </p:cNvSpPr>
          <p:nvPr/>
        </p:nvSpPr>
        <p:spPr bwMode="auto">
          <a:xfrm>
            <a:off x="685800" y="17526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Algorithm:</a:t>
            </a: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4215" name="Text Box 19"/>
          <p:cNvSpPr txBox="1">
            <a:spLocks noChangeArrowheads="1"/>
          </p:cNvSpPr>
          <p:nvPr/>
        </p:nvSpPr>
        <p:spPr bwMode="auto">
          <a:xfrm>
            <a:off x="5667126" y="3278694"/>
            <a:ext cx="17491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COST= ?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88577" y="2436776"/>
            <a:ext cx="4572000" cy="144655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20000"/>
              </a:spcBef>
            </a:pPr>
            <a:r>
              <a:rPr lang="en-US" sz="2800" b="1" dirty="0">
                <a:latin typeface="Times New Roman" pitchFamily="18" charset="0"/>
              </a:rPr>
              <a:t>Read in a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page</a:t>
            </a:r>
            <a:r>
              <a:rPr lang="en-US" sz="2800" b="1" dirty="0">
                <a:latin typeface="Times New Roman" pitchFamily="18" charset="0"/>
              </a:rPr>
              <a:t> of R</a:t>
            </a:r>
          </a:p>
          <a:p>
            <a:pPr marL="857250" lvl="2" eaLnBrk="0" hangingPunct="0">
              <a:spcBef>
                <a:spcPct val="20000"/>
              </a:spcBef>
            </a:pPr>
            <a:r>
              <a:rPr lang="en-US" sz="2600" b="1" dirty="0">
                <a:latin typeface="Times New Roman" pitchFamily="18" charset="0"/>
              </a:rPr>
              <a:t>Read in a </a:t>
            </a:r>
            <a:r>
              <a:rPr lang="en-US" sz="2600" b="1" i="1" dirty="0">
                <a:solidFill>
                  <a:srgbClr val="0070C0"/>
                </a:solidFill>
                <a:latin typeface="Times New Roman" pitchFamily="18" charset="0"/>
              </a:rPr>
              <a:t>page</a:t>
            </a:r>
            <a:r>
              <a:rPr lang="en-US" sz="2600" b="1" dirty="0">
                <a:latin typeface="Times New Roman" pitchFamily="18" charset="0"/>
              </a:rPr>
              <a:t> of S</a:t>
            </a:r>
          </a:p>
          <a:p>
            <a:pPr marL="1200150" lvl="3" eaLnBrk="0" hangingPunct="0">
              <a:spcBef>
                <a:spcPct val="20000"/>
              </a:spcBef>
            </a:pPr>
            <a:r>
              <a:rPr lang="en-US" sz="2400" b="1" dirty="0">
                <a:latin typeface="Times New Roman" pitchFamily="18" charset="0"/>
              </a:rPr>
              <a:t>Print matching tuples</a:t>
            </a:r>
          </a:p>
        </p:txBody>
      </p:sp>
    </p:spTree>
    <p:extLst>
      <p:ext uri="{BB962C8B-B14F-4D97-AF65-F5344CB8AC3E}">
        <p14:creationId xmlns:p14="http://schemas.microsoft.com/office/powerpoint/2010/main" val="160389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7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95240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5241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5242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95243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5244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5245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95246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5247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5248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95249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95250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5251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95238" name="Rectangle 16"/>
          <p:cNvSpPr>
            <a:spLocks noChangeArrowheads="1"/>
          </p:cNvSpPr>
          <p:nvPr/>
        </p:nvSpPr>
        <p:spPr bwMode="auto">
          <a:xfrm>
            <a:off x="685800" y="17526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Algorithm:</a:t>
            </a:r>
          </a:p>
        </p:txBody>
      </p:sp>
      <p:sp>
        <p:nvSpPr>
          <p:cNvPr id="95239" name="Text Box 17"/>
          <p:cNvSpPr txBox="1">
            <a:spLocks noChangeArrowheads="1"/>
          </p:cNvSpPr>
          <p:nvPr/>
        </p:nvSpPr>
        <p:spPr bwMode="auto">
          <a:xfrm>
            <a:off x="5684838" y="3281363"/>
            <a:ext cx="3001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M+M*N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228600" y="274638"/>
            <a:ext cx="8610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Nested Loops Join: A Simple Refinement</a:t>
            </a:r>
            <a:endParaRPr lang="en-US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888577" y="2436776"/>
            <a:ext cx="4572000" cy="144655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20000"/>
              </a:spcBef>
            </a:pPr>
            <a:r>
              <a:rPr lang="en-US" sz="2800" b="1" dirty="0">
                <a:latin typeface="Times New Roman" pitchFamily="18" charset="0"/>
              </a:rPr>
              <a:t>Read in a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page</a:t>
            </a:r>
            <a:r>
              <a:rPr lang="en-US" sz="2800" b="1" dirty="0">
                <a:latin typeface="Times New Roman" pitchFamily="18" charset="0"/>
              </a:rPr>
              <a:t> of R</a:t>
            </a:r>
          </a:p>
          <a:p>
            <a:pPr marL="857250" lvl="2" eaLnBrk="0" hangingPunct="0">
              <a:spcBef>
                <a:spcPct val="20000"/>
              </a:spcBef>
            </a:pPr>
            <a:r>
              <a:rPr lang="en-US" sz="2600" b="1" dirty="0">
                <a:latin typeface="Times New Roman" pitchFamily="18" charset="0"/>
              </a:rPr>
              <a:t>Read in a </a:t>
            </a:r>
            <a:r>
              <a:rPr lang="en-US" sz="2600" b="1" i="1" dirty="0">
                <a:solidFill>
                  <a:srgbClr val="0070C0"/>
                </a:solidFill>
                <a:latin typeface="Times New Roman" pitchFamily="18" charset="0"/>
              </a:rPr>
              <a:t>page</a:t>
            </a:r>
            <a:r>
              <a:rPr lang="en-US" sz="2600" b="1" dirty="0">
                <a:latin typeface="Times New Roman" pitchFamily="18" charset="0"/>
              </a:rPr>
              <a:t> of S</a:t>
            </a:r>
          </a:p>
          <a:p>
            <a:pPr marL="1200150" lvl="3" eaLnBrk="0" hangingPunct="0">
              <a:spcBef>
                <a:spcPct val="20000"/>
              </a:spcBef>
            </a:pPr>
            <a:r>
              <a:rPr lang="en-US" sz="2400" b="1" dirty="0">
                <a:latin typeface="Times New Roman" pitchFamily="18" charset="0"/>
              </a:rPr>
              <a:t>Print matching tuples</a:t>
            </a:r>
          </a:p>
        </p:txBody>
      </p:sp>
    </p:spTree>
    <p:extLst>
      <p:ext uri="{BB962C8B-B14F-4D97-AF65-F5344CB8AC3E}">
        <p14:creationId xmlns:p14="http://schemas.microsoft.com/office/powerpoint/2010/main" val="15199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Nested Loops Join</a:t>
            </a:r>
          </a:p>
        </p:txBody>
      </p:sp>
      <p:grpSp>
        <p:nvGrpSpPr>
          <p:cNvPr id="96261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96264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6265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6266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96267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6268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6269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96270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6271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6272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96273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96274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6275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96262" name="Rectangle 16"/>
          <p:cNvSpPr>
            <a:spLocks noChangeArrowheads="1"/>
          </p:cNvSpPr>
          <p:nvPr/>
        </p:nvSpPr>
        <p:spPr bwMode="auto">
          <a:xfrm>
            <a:off x="685800" y="17526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Which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relation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should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be the 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</a:rPr>
              <a:t>outer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?</a:t>
            </a: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6263" name="Text Box 17"/>
          <p:cNvSpPr txBox="1">
            <a:spLocks noChangeArrowheads="1"/>
          </p:cNvSpPr>
          <p:nvPr/>
        </p:nvSpPr>
        <p:spPr bwMode="auto">
          <a:xfrm>
            <a:off x="5684838" y="3281363"/>
            <a:ext cx="3001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M+M*N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77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DBMS Internals- Part VI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/>
              <a:t>Algorithms for Relational Operations</a:t>
            </a:r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</a:rPr>
              <a:t>DBMS Internals- Part VII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Algorithms for Relational Operations (</a:t>
            </a:r>
            <a:r>
              <a:rPr lang="en-US" sz="2600" i="1" dirty="0" smtClean="0">
                <a:latin typeface="+mj-lt"/>
              </a:rPr>
              <a:t>Cont’d</a:t>
            </a:r>
            <a:r>
              <a:rPr lang="en-US" sz="2600" dirty="0" smtClean="0">
                <a:latin typeface="+mj-lt"/>
              </a:rPr>
              <a:t>)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Project 2 grades are out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PS3 grades are out</a:t>
            </a:r>
            <a:endParaRPr lang="en-US" dirty="0" smtClean="0"/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Project </a:t>
            </a:r>
            <a:r>
              <a:rPr lang="en-US" dirty="0" smtClean="0"/>
              <a:t>3 is due on </a:t>
            </a:r>
            <a:r>
              <a:rPr lang="en-US" dirty="0" smtClean="0"/>
              <a:t>Sunday, </a:t>
            </a:r>
            <a:r>
              <a:rPr lang="en-US" dirty="0" smtClean="0"/>
              <a:t>April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0000"/>
                </a:solidFill>
              </a:rPr>
              <a:t>Quiz </a:t>
            </a:r>
            <a:r>
              <a:rPr lang="en-US" dirty="0" smtClean="0">
                <a:solidFill>
                  <a:srgbClr val="FF0000"/>
                </a:solidFill>
              </a:rPr>
              <a:t>II will be held on Thursday, April </a:t>
            </a:r>
            <a:r>
              <a:rPr lang="en-US" dirty="0" smtClean="0">
                <a:solidFill>
                  <a:srgbClr val="FF0000"/>
                </a:solidFill>
              </a:rPr>
              <a:t>7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(all concepts covered after the midterm are included)  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Nested Loops Join</a:t>
            </a:r>
            <a:endParaRPr lang="en-US" dirty="0" smtClean="0"/>
          </a:p>
        </p:txBody>
      </p:sp>
      <p:grpSp>
        <p:nvGrpSpPr>
          <p:cNvPr id="97285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97288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7289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7290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97291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7292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7293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97294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7295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7296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97297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97298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7299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97286" name="Rectangle 16"/>
          <p:cNvSpPr>
            <a:spLocks noChangeArrowheads="1"/>
          </p:cNvSpPr>
          <p:nvPr/>
        </p:nvSpPr>
        <p:spPr bwMode="auto">
          <a:xfrm>
            <a:off x="685800" y="17526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Which relation should be </a:t>
            </a:r>
            <a:r>
              <a:rPr lang="en-US" sz="3200" dirty="0" smtClean="0">
                <a:latin typeface="Times New Roman" pitchFamily="18" charset="0"/>
              </a:rPr>
              <a:t>the </a:t>
            </a:r>
            <a:r>
              <a:rPr lang="en-US" sz="3200" i="1" dirty="0" smtClean="0">
                <a:latin typeface="Times New Roman" pitchFamily="18" charset="0"/>
              </a:rPr>
              <a:t>outer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?</a:t>
            </a: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A: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The smaller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(page-wise)</a:t>
            </a:r>
          </a:p>
        </p:txBody>
      </p:sp>
      <p:sp>
        <p:nvSpPr>
          <p:cNvPr id="97287" name="Text Box 17"/>
          <p:cNvSpPr txBox="1">
            <a:spLocks noChangeArrowheads="1"/>
          </p:cNvSpPr>
          <p:nvPr/>
        </p:nvSpPr>
        <p:spPr bwMode="auto">
          <a:xfrm>
            <a:off x="5684838" y="3281363"/>
            <a:ext cx="3001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M+M*N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30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Nested Loops Join</a:t>
            </a:r>
            <a:endParaRPr lang="en-US" dirty="0" smtClean="0"/>
          </a:p>
        </p:txBody>
      </p:sp>
      <p:grpSp>
        <p:nvGrpSpPr>
          <p:cNvPr id="9830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98312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313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314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98315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316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317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98318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319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320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98321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98322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8323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98310" name="Rectangle 16"/>
          <p:cNvSpPr>
            <a:spLocks noChangeArrowheads="1"/>
          </p:cNvSpPr>
          <p:nvPr/>
        </p:nvSpPr>
        <p:spPr bwMode="auto">
          <a:xfrm>
            <a:off x="685800" y="17526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M=1000,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N=500 </a:t>
            </a:r>
            <a:r>
              <a:rPr lang="en-US" sz="3200" dirty="0">
                <a:latin typeface="Times New Roman" pitchFamily="18" charset="0"/>
              </a:rPr>
              <a:t>- </a:t>
            </a:r>
            <a:r>
              <a:rPr lang="en-US" sz="3200" i="1" dirty="0">
                <a:latin typeface="Times New Roman" pitchFamily="18" charset="0"/>
              </a:rPr>
              <a:t>if </a:t>
            </a:r>
            <a:r>
              <a:rPr lang="en-US" sz="3200" i="1" dirty="0" smtClean="0">
                <a:latin typeface="Times New Roman" pitchFamily="18" charset="0"/>
              </a:rPr>
              <a:t>larger </a:t>
            </a:r>
            <a:r>
              <a:rPr lang="en-US" sz="3200" i="1" dirty="0">
                <a:latin typeface="Times New Roman" pitchFamily="18" charset="0"/>
              </a:rPr>
              <a:t>is </a:t>
            </a:r>
            <a:r>
              <a:rPr lang="en-US" sz="3200" i="1" dirty="0" smtClean="0">
                <a:latin typeface="Times New Roman" pitchFamily="18" charset="0"/>
              </a:rPr>
              <a:t>the outer</a:t>
            </a:r>
            <a:r>
              <a:rPr lang="en-US" sz="3200" dirty="0" smtClean="0">
                <a:latin typeface="Times New Roman" pitchFamily="18" charset="0"/>
              </a:rPr>
              <a:t>:</a:t>
            </a: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 = 1000 + 1000*500 = 501,000 </a:t>
            </a:r>
          </a:p>
          <a:p>
            <a:pPr eaLnBrk="0" hangingPunct="0">
              <a:spcBef>
                <a:spcPct val="20000"/>
              </a:spcBef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             =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5010 sec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(~ 1.4h)</a:t>
            </a: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8311" name="Text Box 17"/>
          <p:cNvSpPr txBox="1">
            <a:spLocks noChangeArrowheads="1"/>
          </p:cNvSpPr>
          <p:nvPr/>
        </p:nvSpPr>
        <p:spPr bwMode="auto">
          <a:xfrm>
            <a:off x="5684838" y="3281363"/>
            <a:ext cx="3001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M+M*N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61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Nested Loops Join</a:t>
            </a:r>
            <a:endParaRPr lang="en-US" dirty="0" smtClean="0"/>
          </a:p>
        </p:txBody>
      </p:sp>
      <p:grpSp>
        <p:nvGrpSpPr>
          <p:cNvPr id="99333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99336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337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338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99339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340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341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99342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343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344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99345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99346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347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99334" name="Rectangle 16"/>
          <p:cNvSpPr>
            <a:spLocks noChangeArrowheads="1"/>
          </p:cNvSpPr>
          <p:nvPr/>
        </p:nvSpPr>
        <p:spPr bwMode="auto">
          <a:xfrm>
            <a:off x="685800" y="17526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M=1000, N=500 - 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</a:rPr>
              <a:t>if smaller is </a:t>
            </a:r>
            <a:r>
              <a:rPr lang="en-US" sz="3200" i="1" dirty="0" smtClean="0">
                <a:solidFill>
                  <a:schemeClr val="tx1"/>
                </a:solidFill>
                <a:latin typeface="Times New Roman" pitchFamily="18" charset="0"/>
              </a:rPr>
              <a:t>the outer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: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 = 500 + 1000*500 = 500,500 </a:t>
            </a:r>
          </a:p>
          <a:p>
            <a:pPr eaLnBrk="0" hangingPunct="0">
              <a:spcBef>
                <a:spcPct val="20000"/>
              </a:spcBef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             =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5005 sec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(~ 1.4h)</a:t>
            </a: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9335" name="Text Box 17"/>
          <p:cNvSpPr txBox="1">
            <a:spLocks noChangeArrowheads="1"/>
          </p:cNvSpPr>
          <p:nvPr/>
        </p:nvSpPr>
        <p:spPr bwMode="auto">
          <a:xfrm>
            <a:off x="5718175" y="3281363"/>
            <a:ext cx="29337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N+M*N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01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/>
              <a:t>Summary: Simple Nested Loops </a:t>
            </a:r>
            <a:r>
              <a:rPr lang="en-US" dirty="0" smtClean="0"/>
              <a:t>Join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What if we do not apply the page-oriented refinement?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Cost = M+ 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R</a:t>
            </a:r>
            <a:r>
              <a:rPr lang="en-US" dirty="0" smtClean="0"/>
              <a:t> </a:t>
            </a:r>
            <a:r>
              <a:rPr lang="en-US" dirty="0"/>
              <a:t>* M) * N </a:t>
            </a:r>
            <a:r>
              <a:rPr lang="en-US" dirty="0" smtClean="0"/>
              <a:t>= 1000 + 100*1000*500 I/</a:t>
            </a:r>
            <a:r>
              <a:rPr lang="en-US" dirty="0" err="1" smtClean="0"/>
              <a:t>Os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At 10ms/IO, </a:t>
            </a:r>
            <a:r>
              <a:rPr lang="en-US" dirty="0" smtClean="0"/>
              <a:t>total = </a:t>
            </a:r>
            <a:r>
              <a:rPr lang="en-US" dirty="0"/>
              <a:t>~</a:t>
            </a:r>
            <a:r>
              <a:rPr lang="en-US" dirty="0" smtClean="0"/>
              <a:t>6 days (!)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A5002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What if we apply the page-oriented refinement?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Cost = </a:t>
            </a:r>
            <a:r>
              <a:rPr lang="en-US" dirty="0" smtClean="0"/>
              <a:t>M </a:t>
            </a:r>
            <a:r>
              <a:rPr lang="en-US" dirty="0"/>
              <a:t>* N + M  = </a:t>
            </a:r>
            <a:r>
              <a:rPr lang="en-US" dirty="0" smtClean="0"/>
              <a:t>1000*500+1000 </a:t>
            </a:r>
            <a:r>
              <a:rPr lang="en-US" dirty="0"/>
              <a:t>I/</a:t>
            </a:r>
            <a:r>
              <a:rPr lang="en-US" dirty="0" err="1"/>
              <a:t>Os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At 10ms/IO, total = </a:t>
            </a:r>
            <a:r>
              <a:rPr lang="en-US" dirty="0" smtClean="0"/>
              <a:t>1.4 hours (!)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What </a:t>
            </a:r>
            <a:r>
              <a:rPr lang="en-US" dirty="0">
                <a:solidFill>
                  <a:srgbClr val="0070C0"/>
                </a:solidFill>
              </a:rPr>
              <a:t>if </a:t>
            </a:r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i="1" dirty="0" smtClean="0">
                <a:solidFill>
                  <a:srgbClr val="0070C0"/>
                </a:solidFill>
              </a:rPr>
              <a:t>smaller</a:t>
            </a:r>
            <a:r>
              <a:rPr lang="en-US" dirty="0" smtClean="0">
                <a:solidFill>
                  <a:srgbClr val="0070C0"/>
                </a:solidFill>
              </a:rPr>
              <a:t> relation is the </a:t>
            </a:r>
            <a:r>
              <a:rPr lang="en-US" dirty="0">
                <a:solidFill>
                  <a:srgbClr val="0070C0"/>
                </a:solidFill>
              </a:rPr>
              <a:t>outer?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Slightly better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75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We will study </a:t>
            </a:r>
            <a:r>
              <a:rPr lang="en-US" sz="2800" i="1" dirty="0" smtClean="0"/>
              <a:t>five</a:t>
            </a:r>
            <a:r>
              <a:rPr lang="en-US" sz="2800" dirty="0" smtClean="0"/>
              <a:t> join algorithms, </a:t>
            </a:r>
            <a:r>
              <a:rPr lang="en-US" sz="2800" i="1" dirty="0" smtClean="0"/>
              <a:t>two</a:t>
            </a:r>
            <a:r>
              <a:rPr lang="en-US" sz="2800" dirty="0" smtClean="0"/>
              <a:t> which enumerate the cross-product and </a:t>
            </a:r>
            <a:r>
              <a:rPr lang="en-US" sz="2800" i="1" dirty="0" smtClean="0"/>
              <a:t>three</a:t>
            </a:r>
            <a:r>
              <a:rPr lang="en-US" sz="2800" dirty="0" smtClean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Join algorithms which </a:t>
            </a:r>
            <a:r>
              <a:rPr lang="en-US" sz="2800" u="sng" dirty="0" smtClean="0"/>
              <a:t>do not</a:t>
            </a:r>
            <a:r>
              <a:rPr lang="en-US" sz="2800" dirty="0" smtClean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Hash Join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43000" y="3581400"/>
            <a:ext cx="6553200" cy="457200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862680" y="3429214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1835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Block Nested </a:t>
            </a:r>
            <a:r>
              <a:rPr lang="en-US" dirty="0"/>
              <a:t>L</a:t>
            </a:r>
            <a:r>
              <a:rPr lang="en-US" dirty="0" smtClean="0"/>
              <a:t>oops</a:t>
            </a:r>
          </a:p>
        </p:txBody>
      </p:sp>
      <p:grpSp>
        <p:nvGrpSpPr>
          <p:cNvPr id="100357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00359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360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361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00362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363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364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00365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366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367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00368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00369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0370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0358" name="Rectangle 16"/>
          <p:cNvSpPr>
            <a:spLocks noChangeArrowheads="1"/>
          </p:cNvSpPr>
          <p:nvPr/>
        </p:nvSpPr>
        <p:spPr bwMode="auto">
          <a:xfrm>
            <a:off x="685800" y="19812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What if we have 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buffer pages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available?</a:t>
            </a:r>
          </a:p>
        </p:txBody>
      </p:sp>
    </p:spTree>
    <p:extLst>
      <p:ext uri="{BB962C8B-B14F-4D97-AF65-F5344CB8AC3E}">
        <p14:creationId xmlns:p14="http://schemas.microsoft.com/office/powerpoint/2010/main" val="210113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Block Nested Loops</a:t>
            </a:r>
            <a:endParaRPr lang="en-US" dirty="0" smtClean="0"/>
          </a:p>
        </p:txBody>
      </p:sp>
      <p:grpSp>
        <p:nvGrpSpPr>
          <p:cNvPr id="101381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01383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84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85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01386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87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88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01389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90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91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01392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01393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1394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1382" name="Rectangle 16"/>
          <p:cNvSpPr>
            <a:spLocks noChangeArrowheads="1"/>
          </p:cNvSpPr>
          <p:nvPr/>
        </p:nvSpPr>
        <p:spPr bwMode="auto">
          <a:xfrm>
            <a:off x="685800" y="19812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What if we have 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buffer pages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available?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A: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Give 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200" i="1" dirty="0">
                <a:solidFill>
                  <a:schemeClr val="tx1"/>
                </a:solidFill>
                <a:latin typeface="Times New Roman" pitchFamily="18" charset="0"/>
              </a:rPr>
              <a:t>-2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buffer pages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to outer, 1 to inner,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1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for output</a:t>
            </a:r>
          </a:p>
        </p:txBody>
      </p:sp>
    </p:spTree>
    <p:extLst>
      <p:ext uri="{BB962C8B-B14F-4D97-AF65-F5344CB8AC3E}">
        <p14:creationId xmlns:p14="http://schemas.microsoft.com/office/powerpoint/2010/main" val="36915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Block Nested Loops</a:t>
            </a:r>
            <a:endParaRPr lang="en-US" dirty="0" smtClean="0"/>
          </a:p>
        </p:txBody>
      </p:sp>
      <p:grpSp>
        <p:nvGrpSpPr>
          <p:cNvPr id="102405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02408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409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410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02411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412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413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02414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415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416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02417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02418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2419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2406" name="Rectangle 16"/>
          <p:cNvSpPr>
            <a:spLocks noChangeArrowheads="1"/>
          </p:cNvSpPr>
          <p:nvPr/>
        </p:nvSpPr>
        <p:spPr bwMode="auto">
          <a:xfrm>
            <a:off x="700881" y="19812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Algorithm:</a:t>
            </a: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407" name="Text Box 17"/>
          <p:cNvSpPr txBox="1">
            <a:spLocks noChangeArrowheads="1"/>
          </p:cNvSpPr>
          <p:nvPr/>
        </p:nvSpPr>
        <p:spPr bwMode="auto">
          <a:xfrm>
            <a:off x="6318250" y="3281363"/>
            <a:ext cx="1733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</a:t>
            </a:r>
            <a:r>
              <a:rPr lang="en-US" sz="3200" dirty="0">
                <a:solidFill>
                  <a:schemeClr val="tx2"/>
                </a:solidFill>
                <a:latin typeface="Times New Roman" pitchFamily="18" charset="0"/>
              </a:rPr>
              <a:t>?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89576" y="2556482"/>
            <a:ext cx="4572000" cy="144655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20000"/>
              </a:spcBef>
            </a:pPr>
            <a:r>
              <a:rPr lang="en-US" sz="2800" b="1" dirty="0">
                <a:latin typeface="Times New Roman" pitchFamily="18" charset="0"/>
              </a:rPr>
              <a:t>Read in </a:t>
            </a:r>
            <a:r>
              <a:rPr lang="en-US" sz="2800" b="1" i="1" dirty="0">
                <a:latin typeface="Times New Roman" pitchFamily="18" charset="0"/>
              </a:rPr>
              <a:t>B-2</a:t>
            </a:r>
            <a:r>
              <a:rPr lang="en-US" sz="2800" b="1" dirty="0">
                <a:latin typeface="Times New Roman" pitchFamily="18" charset="0"/>
              </a:rPr>
              <a:t> pages of R</a:t>
            </a:r>
          </a:p>
          <a:p>
            <a:pPr marL="857250" lvl="2" eaLnBrk="0" hangingPunct="0">
              <a:spcBef>
                <a:spcPct val="20000"/>
              </a:spcBef>
            </a:pPr>
            <a:r>
              <a:rPr lang="en-US" sz="2600" b="1" dirty="0">
                <a:latin typeface="Times New Roman" pitchFamily="18" charset="0"/>
              </a:rPr>
              <a:t>Read in a page of S</a:t>
            </a:r>
          </a:p>
          <a:p>
            <a:pPr marL="1200150" lvl="3" eaLnBrk="0" hangingPunct="0">
              <a:spcBef>
                <a:spcPct val="20000"/>
              </a:spcBef>
            </a:pPr>
            <a:r>
              <a:rPr lang="en-US" sz="2400" b="1" dirty="0">
                <a:latin typeface="Times New Roman" pitchFamily="18" charset="0"/>
              </a:rPr>
              <a:t>Print matching tuples</a:t>
            </a:r>
          </a:p>
        </p:txBody>
      </p:sp>
    </p:spTree>
    <p:extLst>
      <p:ext uri="{BB962C8B-B14F-4D97-AF65-F5344CB8AC3E}">
        <p14:creationId xmlns:p14="http://schemas.microsoft.com/office/powerpoint/2010/main" val="292524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Block Nested Loops</a:t>
            </a:r>
            <a:endParaRPr lang="en-US" dirty="0" smtClean="0"/>
          </a:p>
        </p:txBody>
      </p:sp>
      <p:grpSp>
        <p:nvGrpSpPr>
          <p:cNvPr id="10342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03432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3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4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03435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6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7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03438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39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40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03441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03442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3443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3430" name="Rectangle 16"/>
          <p:cNvSpPr>
            <a:spLocks noChangeArrowheads="1"/>
          </p:cNvSpPr>
          <p:nvPr/>
        </p:nvSpPr>
        <p:spPr bwMode="auto">
          <a:xfrm>
            <a:off x="685800" y="19812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Algorithm:</a:t>
            </a: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3431" name="Text Box 17"/>
          <p:cNvSpPr txBox="1">
            <a:spLocks noChangeArrowheads="1"/>
          </p:cNvSpPr>
          <p:nvPr/>
        </p:nvSpPr>
        <p:spPr bwMode="auto">
          <a:xfrm>
            <a:off x="5192713" y="3281363"/>
            <a:ext cx="399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M+M/(B-2)*N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9576" y="2556482"/>
            <a:ext cx="4572000" cy="144655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20000"/>
              </a:spcBef>
            </a:pPr>
            <a:r>
              <a:rPr lang="en-US" sz="2800" b="1" dirty="0">
                <a:latin typeface="Times New Roman" pitchFamily="18" charset="0"/>
              </a:rPr>
              <a:t>Read in </a:t>
            </a:r>
            <a:r>
              <a:rPr lang="en-US" sz="2800" b="1" i="1" dirty="0">
                <a:latin typeface="Times New Roman" pitchFamily="18" charset="0"/>
              </a:rPr>
              <a:t>B-2</a:t>
            </a:r>
            <a:r>
              <a:rPr lang="en-US" sz="2800" b="1" dirty="0">
                <a:latin typeface="Times New Roman" pitchFamily="18" charset="0"/>
              </a:rPr>
              <a:t> pages of R</a:t>
            </a:r>
          </a:p>
          <a:p>
            <a:pPr marL="857250" lvl="2" eaLnBrk="0" hangingPunct="0">
              <a:spcBef>
                <a:spcPct val="20000"/>
              </a:spcBef>
            </a:pPr>
            <a:r>
              <a:rPr lang="en-US" sz="2600" b="1" dirty="0">
                <a:latin typeface="Times New Roman" pitchFamily="18" charset="0"/>
              </a:rPr>
              <a:t>Read in a page of S</a:t>
            </a:r>
          </a:p>
          <a:p>
            <a:pPr marL="1200150" lvl="3" eaLnBrk="0" hangingPunct="0">
              <a:spcBef>
                <a:spcPct val="20000"/>
              </a:spcBef>
            </a:pPr>
            <a:r>
              <a:rPr lang="en-US" sz="2400" b="1" dirty="0">
                <a:latin typeface="Times New Roman" pitchFamily="18" charset="0"/>
              </a:rPr>
              <a:t>Print matching tuples</a:t>
            </a:r>
          </a:p>
        </p:txBody>
      </p:sp>
    </p:spTree>
    <p:extLst>
      <p:ext uri="{BB962C8B-B14F-4D97-AF65-F5344CB8AC3E}">
        <p14:creationId xmlns:p14="http://schemas.microsoft.com/office/powerpoint/2010/main" val="171786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Block Nested Loops</a:t>
            </a:r>
            <a:endParaRPr lang="en-US" dirty="0" smtClean="0"/>
          </a:p>
        </p:txBody>
      </p:sp>
      <p:grpSp>
        <p:nvGrpSpPr>
          <p:cNvPr id="104453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04456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4457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4458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04459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4460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4461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04462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4463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4464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04465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04466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4467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4454" name="Rectangle 16"/>
          <p:cNvSpPr>
            <a:spLocks noChangeArrowheads="1"/>
          </p:cNvSpPr>
          <p:nvPr/>
        </p:nvSpPr>
        <p:spPr bwMode="auto">
          <a:xfrm>
            <a:off x="685800" y="19812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latin typeface="Times New Roman" pitchFamily="18" charset="0"/>
              </a:rPr>
              <a:t>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nd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, actually: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 = M + ceiling(M/(B-2)) * N</a:t>
            </a:r>
          </a:p>
        </p:txBody>
      </p:sp>
      <p:sp>
        <p:nvSpPr>
          <p:cNvPr id="104455" name="Text Box 17"/>
          <p:cNvSpPr txBox="1">
            <a:spLocks noChangeArrowheads="1"/>
          </p:cNvSpPr>
          <p:nvPr/>
        </p:nvSpPr>
        <p:spPr bwMode="auto">
          <a:xfrm>
            <a:off x="5192713" y="3281363"/>
            <a:ext cx="399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COST=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M+M/(B-2)*N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99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981563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2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Block Nested Loops</a:t>
            </a:r>
            <a:endParaRPr lang="en-US" dirty="0" smtClean="0"/>
          </a:p>
        </p:txBody>
      </p:sp>
      <p:grpSp>
        <p:nvGrpSpPr>
          <p:cNvPr id="105477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05480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481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482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05483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484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485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05486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487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488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05489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05490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5491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5478" name="Rectangle 16"/>
          <p:cNvSpPr>
            <a:spLocks noChangeArrowheads="1"/>
          </p:cNvSpPr>
          <p:nvPr/>
        </p:nvSpPr>
        <p:spPr bwMode="auto">
          <a:xfrm>
            <a:off x="685800" y="1981200"/>
            <a:ext cx="83058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Times New Roman" pitchFamily="18" charset="0"/>
              </a:rPr>
              <a:t>If the smallest (outer) relation fits in memory?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That is, 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 =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M+2</a:t>
            </a: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 =?</a:t>
            </a:r>
          </a:p>
        </p:txBody>
      </p:sp>
    </p:spTree>
    <p:extLst>
      <p:ext uri="{BB962C8B-B14F-4D97-AF65-F5344CB8AC3E}">
        <p14:creationId xmlns:p14="http://schemas.microsoft.com/office/powerpoint/2010/main" val="225531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Block Nested Loops</a:t>
            </a:r>
            <a:endParaRPr lang="en-US" dirty="0" smtClean="0"/>
          </a:p>
        </p:txBody>
      </p:sp>
      <p:grpSp>
        <p:nvGrpSpPr>
          <p:cNvPr id="107525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07528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7529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7530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07531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7532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7533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07534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7535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7536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07537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07538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07539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07526" name="Rectangle 16"/>
          <p:cNvSpPr>
            <a:spLocks noChangeArrowheads="1"/>
          </p:cNvSpPr>
          <p:nvPr/>
        </p:nvSpPr>
        <p:spPr bwMode="auto">
          <a:xfrm>
            <a:off x="685800" y="1981200"/>
            <a:ext cx="83058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If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the smallest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(outer)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relation fits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in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memory? </a:t>
            </a: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That is, 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 =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M+2</a:t>
            </a: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Cost =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N+M (minimum!)</a:t>
            </a:r>
          </a:p>
        </p:txBody>
      </p:sp>
    </p:spTree>
    <p:extLst>
      <p:ext uri="{BB962C8B-B14F-4D97-AF65-F5344CB8AC3E}">
        <p14:creationId xmlns:p14="http://schemas.microsoft.com/office/powerpoint/2010/main" val="259261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Loops - Guidelines</a:t>
            </a:r>
          </a:p>
        </p:txBody>
      </p:sp>
      <p:sp>
        <p:nvSpPr>
          <p:cNvPr id="1085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/>
              <a:t>P</a:t>
            </a:r>
            <a:r>
              <a:rPr lang="en-US" sz="3600" dirty="0" smtClean="0"/>
              <a:t>ick as outer the smallest table </a:t>
            </a:r>
            <a:br>
              <a:rPr lang="en-US" sz="3600" dirty="0" smtClean="0"/>
            </a:br>
            <a:r>
              <a:rPr lang="en-US" sz="3600" dirty="0" smtClean="0"/>
              <a:t>(= fewest pages)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/>
              <a:t>F</a:t>
            </a:r>
            <a:r>
              <a:rPr lang="en-US" sz="3600" dirty="0" smtClean="0"/>
              <a:t>it as much of it in memory as possible</a:t>
            </a:r>
          </a:p>
          <a:p>
            <a:pPr>
              <a:buFont typeface="Wingdings" pitchFamily="2" charset="2"/>
              <a:buChar char="§"/>
            </a:pPr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/>
              <a:t>L</a:t>
            </a:r>
            <a:r>
              <a:rPr lang="en-US" sz="3600" dirty="0" smtClean="0"/>
              <a:t>oop over the inner</a:t>
            </a:r>
          </a:p>
        </p:txBody>
      </p:sp>
    </p:spTree>
    <p:extLst>
      <p:ext uri="{BB962C8B-B14F-4D97-AF65-F5344CB8AC3E}">
        <p14:creationId xmlns:p14="http://schemas.microsoft.com/office/powerpoint/2010/main" val="6137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We will study </a:t>
            </a:r>
            <a:r>
              <a:rPr lang="en-US" sz="2800" i="1" dirty="0" smtClean="0"/>
              <a:t>five</a:t>
            </a:r>
            <a:r>
              <a:rPr lang="en-US" sz="2800" dirty="0" smtClean="0"/>
              <a:t> join algorithms, </a:t>
            </a:r>
            <a:r>
              <a:rPr lang="en-US" sz="2800" i="1" dirty="0" smtClean="0"/>
              <a:t>two</a:t>
            </a:r>
            <a:r>
              <a:rPr lang="en-US" sz="2800" dirty="0" smtClean="0"/>
              <a:t> which enumerate the cross-product and </a:t>
            </a:r>
            <a:r>
              <a:rPr lang="en-US" sz="2800" i="1" dirty="0" smtClean="0"/>
              <a:t>three</a:t>
            </a:r>
            <a:r>
              <a:rPr lang="en-US" sz="2800" dirty="0" smtClean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Join algorithms which </a:t>
            </a:r>
            <a:r>
              <a:rPr lang="en-US" sz="2800" u="sng" dirty="0" smtClean="0"/>
              <a:t>do not</a:t>
            </a:r>
            <a:r>
              <a:rPr lang="en-US" sz="2800" dirty="0" smtClean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Hash Join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43000" y="4876800"/>
            <a:ext cx="6553200" cy="457200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885469" y="4715539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2864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fld id="{95AF0E49-DE5B-4DE3-8273-8B5D162D58B8}" type="slidenum">
              <a:rPr lang="en-US" sz="1400">
                <a:solidFill>
                  <a:schemeClr val="tx1"/>
                </a:solidFill>
                <a:latin typeface="Times New Roman" pitchFamily="18" charset="0"/>
              </a:rPr>
              <a:pPr/>
              <a:t>34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059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7772400" cy="21986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What if there is an index on one of the relations on the join attribute(s)?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A: Leverage the index by making the indexed relation </a:t>
            </a:r>
            <a:r>
              <a:rPr lang="en-US" i="1" dirty="0" smtClean="0"/>
              <a:t>inner</a:t>
            </a:r>
            <a:r>
              <a:rPr lang="en-US" dirty="0" smtClean="0"/>
              <a:t> </a:t>
            </a:r>
          </a:p>
        </p:txBody>
      </p:sp>
      <p:sp>
        <p:nvSpPr>
          <p:cNvPr id="11059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Index Nested Loops </a:t>
            </a:r>
            <a:r>
              <a:rPr lang="en-US" dirty="0"/>
              <a:t>J</a:t>
            </a:r>
            <a:r>
              <a:rPr lang="en-US" dirty="0" smtClean="0"/>
              <a:t>oin</a:t>
            </a:r>
          </a:p>
        </p:txBody>
      </p:sp>
      <p:grpSp>
        <p:nvGrpSpPr>
          <p:cNvPr id="110598" name="Group 4"/>
          <p:cNvGrpSpPr>
            <a:grpSpLocks/>
          </p:cNvGrpSpPr>
          <p:nvPr/>
        </p:nvGrpSpPr>
        <p:grpSpPr bwMode="auto">
          <a:xfrm>
            <a:off x="384175" y="3875088"/>
            <a:ext cx="8024813" cy="1936750"/>
            <a:chOff x="242" y="2496"/>
            <a:chExt cx="5055" cy="1220"/>
          </a:xfrm>
        </p:grpSpPr>
        <p:sp>
          <p:nvSpPr>
            <p:cNvPr id="110600" name="Rectangle 5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1" name="Rectangle 6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2" name="Text Box 7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0603" name="Line 8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4" name="Line 9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5" name="Text Box 10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0606" name="Line 11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7" name="Line 12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8" name="Text Box 13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0609" name="Text Box 14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0610" name="Line 15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11" name="Line 16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0599" name="Freeform 17"/>
          <p:cNvSpPr>
            <a:spLocks noChangeAspect="1"/>
          </p:cNvSpPr>
          <p:nvPr/>
        </p:nvSpPr>
        <p:spPr bwMode="auto">
          <a:xfrm>
            <a:off x="3259138" y="5111750"/>
            <a:ext cx="584200" cy="420688"/>
          </a:xfrm>
          <a:custGeom>
            <a:avLst/>
            <a:gdLst>
              <a:gd name="T0" fmla="*/ 0 w 789"/>
              <a:gd name="T1" fmla="*/ 190227868 h 569"/>
              <a:gd name="T2" fmla="*/ 432559747 w 789"/>
              <a:gd name="T3" fmla="*/ 0 h 569"/>
              <a:gd name="T4" fmla="*/ 432559747 w 789"/>
              <a:gd name="T5" fmla="*/ 311034083 h 569"/>
              <a:gd name="T6" fmla="*/ 0 w 789"/>
              <a:gd name="T7" fmla="*/ 190227868 h 569"/>
              <a:gd name="T8" fmla="*/ 0 60000 65536"/>
              <a:gd name="T9" fmla="*/ 0 60000 65536"/>
              <a:gd name="T10" fmla="*/ 0 60000 65536"/>
              <a:gd name="T11" fmla="*/ 0 60000 65536"/>
              <a:gd name="T12" fmla="*/ 0 w 789"/>
              <a:gd name="T13" fmla="*/ 0 h 569"/>
              <a:gd name="T14" fmla="*/ 789 w 789"/>
              <a:gd name="T15" fmla="*/ 569 h 5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9" h="569">
                <a:moveTo>
                  <a:pt x="0" y="348"/>
                </a:moveTo>
                <a:lnTo>
                  <a:pt x="789" y="0"/>
                </a:lnTo>
                <a:lnTo>
                  <a:pt x="789" y="569"/>
                </a:lnTo>
                <a:lnTo>
                  <a:pt x="0" y="34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2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fld id="{95AF0E49-DE5B-4DE3-8273-8B5D162D58B8}" type="slidenum">
              <a:rPr lang="en-US" sz="1400">
                <a:solidFill>
                  <a:schemeClr val="tx1"/>
                </a:solidFill>
                <a:latin typeface="Times New Roman" pitchFamily="18" charset="0"/>
              </a:rPr>
              <a:pPr/>
              <a:t>35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059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7772400" cy="21986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Assuming an index on S: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11059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Index Nested Loops </a:t>
            </a:r>
            <a:r>
              <a:rPr lang="en-US" dirty="0"/>
              <a:t>J</a:t>
            </a:r>
            <a:r>
              <a:rPr lang="en-US" dirty="0" smtClean="0"/>
              <a:t>oin</a:t>
            </a:r>
          </a:p>
        </p:txBody>
      </p:sp>
      <p:grpSp>
        <p:nvGrpSpPr>
          <p:cNvPr id="110598" name="Group 4"/>
          <p:cNvGrpSpPr>
            <a:grpSpLocks/>
          </p:cNvGrpSpPr>
          <p:nvPr/>
        </p:nvGrpSpPr>
        <p:grpSpPr bwMode="auto">
          <a:xfrm>
            <a:off x="384175" y="3875088"/>
            <a:ext cx="8024813" cy="1936750"/>
            <a:chOff x="242" y="2496"/>
            <a:chExt cx="5055" cy="1220"/>
          </a:xfrm>
        </p:grpSpPr>
        <p:sp>
          <p:nvSpPr>
            <p:cNvPr id="110600" name="Rectangle 5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1" name="Rectangle 6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2" name="Text Box 7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0603" name="Line 8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4" name="Line 9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5" name="Text Box 10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0606" name="Line 11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7" name="Line 12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8" name="Text Box 13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0609" name="Text Box 14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0610" name="Line 15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11" name="Line 16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0599" name="Freeform 17"/>
          <p:cNvSpPr>
            <a:spLocks noChangeAspect="1"/>
          </p:cNvSpPr>
          <p:nvPr/>
        </p:nvSpPr>
        <p:spPr bwMode="auto">
          <a:xfrm>
            <a:off x="3259138" y="5111750"/>
            <a:ext cx="584200" cy="420688"/>
          </a:xfrm>
          <a:custGeom>
            <a:avLst/>
            <a:gdLst>
              <a:gd name="T0" fmla="*/ 0 w 789"/>
              <a:gd name="T1" fmla="*/ 190227868 h 569"/>
              <a:gd name="T2" fmla="*/ 432559747 w 789"/>
              <a:gd name="T3" fmla="*/ 0 h 569"/>
              <a:gd name="T4" fmla="*/ 432559747 w 789"/>
              <a:gd name="T5" fmla="*/ 311034083 h 569"/>
              <a:gd name="T6" fmla="*/ 0 w 789"/>
              <a:gd name="T7" fmla="*/ 190227868 h 569"/>
              <a:gd name="T8" fmla="*/ 0 60000 65536"/>
              <a:gd name="T9" fmla="*/ 0 60000 65536"/>
              <a:gd name="T10" fmla="*/ 0 60000 65536"/>
              <a:gd name="T11" fmla="*/ 0 60000 65536"/>
              <a:gd name="T12" fmla="*/ 0 w 789"/>
              <a:gd name="T13" fmla="*/ 0 h 569"/>
              <a:gd name="T14" fmla="*/ 789 w 789"/>
              <a:gd name="T15" fmla="*/ 569 h 5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9" h="569">
                <a:moveTo>
                  <a:pt x="0" y="348"/>
                </a:moveTo>
                <a:lnTo>
                  <a:pt x="789" y="0"/>
                </a:lnTo>
                <a:lnTo>
                  <a:pt x="789" y="569"/>
                </a:lnTo>
                <a:lnTo>
                  <a:pt x="0" y="34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385888" y="2286000"/>
            <a:ext cx="6615112" cy="138499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1">
              <a:buFontTx/>
              <a:buNone/>
            </a:pPr>
            <a:r>
              <a:rPr lang="en-US" sz="2800" b="1" dirty="0"/>
              <a:t>for each tuple r of R</a:t>
            </a:r>
          </a:p>
          <a:p>
            <a:pPr lvl="2">
              <a:buFontTx/>
              <a:buNone/>
            </a:pPr>
            <a:r>
              <a:rPr lang="en-US" sz="2800" b="1" dirty="0"/>
              <a:t>for each tuple s of </a:t>
            </a:r>
            <a:r>
              <a:rPr lang="en-US" sz="2800" b="1" dirty="0" smtClean="0"/>
              <a:t>S where </a:t>
            </a:r>
            <a:r>
              <a:rPr lang="en-US" sz="2800" b="1" dirty="0" err="1" smtClean="0"/>
              <a:t>r</a:t>
            </a:r>
            <a:r>
              <a:rPr lang="en-US" sz="2800" b="1" baseline="-25000" dirty="0" err="1" smtClean="0"/>
              <a:t>i</a:t>
            </a:r>
            <a:r>
              <a:rPr lang="en-US" sz="2800" b="1" dirty="0" smtClean="0"/>
              <a:t> == </a:t>
            </a:r>
            <a:r>
              <a:rPr lang="en-US" sz="2800" b="1" dirty="0" err="1" smtClean="0"/>
              <a:t>s</a:t>
            </a:r>
            <a:r>
              <a:rPr lang="en-US" sz="2800" b="1" baseline="-25000" dirty="0" err="1" smtClean="0"/>
              <a:t>j</a:t>
            </a:r>
            <a:endParaRPr lang="en-US" sz="2800" b="1" dirty="0"/>
          </a:p>
          <a:p>
            <a:pPr lvl="3">
              <a:buFontTx/>
              <a:buNone/>
            </a:pPr>
            <a:r>
              <a:rPr lang="en-US" sz="2800" b="1" dirty="0" smtClean="0"/>
              <a:t>Add (r, s) to result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620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F0E30"/>
                </a:solidFill>
                <a:latin typeface="Book Antiqua" pitchFamily="18" charset="0"/>
                <a:ea typeface="MS PGothic" pitchFamily="34" charset="-128"/>
              </a:defRPr>
            </a:lvl9pPr>
          </a:lstStyle>
          <a:p>
            <a:fld id="{95AF0E49-DE5B-4DE3-8273-8B5D162D58B8}" type="slidenum">
              <a:rPr lang="en-US" sz="1400">
                <a:solidFill>
                  <a:schemeClr val="tx1"/>
                </a:solidFill>
                <a:latin typeface="Times New Roman" pitchFamily="18" charset="0"/>
              </a:rPr>
              <a:pPr/>
              <a:t>36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059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7772400" cy="21986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What will be the cost?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Cost: M + m * c    (c: look-up cost)</a:t>
            </a:r>
          </a:p>
        </p:txBody>
      </p:sp>
      <p:sp>
        <p:nvSpPr>
          <p:cNvPr id="11059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Index Nested Loops </a:t>
            </a:r>
            <a:r>
              <a:rPr lang="en-US" dirty="0"/>
              <a:t>J</a:t>
            </a:r>
            <a:r>
              <a:rPr lang="en-US" dirty="0" smtClean="0"/>
              <a:t>oin</a:t>
            </a:r>
          </a:p>
        </p:txBody>
      </p:sp>
      <p:grpSp>
        <p:nvGrpSpPr>
          <p:cNvPr id="110598" name="Group 4"/>
          <p:cNvGrpSpPr>
            <a:grpSpLocks/>
          </p:cNvGrpSpPr>
          <p:nvPr/>
        </p:nvGrpSpPr>
        <p:grpSpPr bwMode="auto">
          <a:xfrm>
            <a:off x="384175" y="3875088"/>
            <a:ext cx="8024813" cy="1936750"/>
            <a:chOff x="242" y="2496"/>
            <a:chExt cx="5055" cy="1220"/>
          </a:xfrm>
        </p:grpSpPr>
        <p:sp>
          <p:nvSpPr>
            <p:cNvPr id="110600" name="Rectangle 5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1" name="Rectangle 6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2" name="Text Box 7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0603" name="Line 8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4" name="Line 9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5" name="Text Box 10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0606" name="Line 11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7" name="Line 12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08" name="Text Box 13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0609" name="Text Box 14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0610" name="Line 15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0611" name="Line 16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0599" name="Freeform 17"/>
          <p:cNvSpPr>
            <a:spLocks noChangeAspect="1"/>
          </p:cNvSpPr>
          <p:nvPr/>
        </p:nvSpPr>
        <p:spPr bwMode="auto">
          <a:xfrm>
            <a:off x="3259138" y="5111750"/>
            <a:ext cx="584200" cy="420688"/>
          </a:xfrm>
          <a:custGeom>
            <a:avLst/>
            <a:gdLst>
              <a:gd name="T0" fmla="*/ 0 w 789"/>
              <a:gd name="T1" fmla="*/ 190227868 h 569"/>
              <a:gd name="T2" fmla="*/ 432559747 w 789"/>
              <a:gd name="T3" fmla="*/ 0 h 569"/>
              <a:gd name="T4" fmla="*/ 432559747 w 789"/>
              <a:gd name="T5" fmla="*/ 311034083 h 569"/>
              <a:gd name="T6" fmla="*/ 0 w 789"/>
              <a:gd name="T7" fmla="*/ 190227868 h 569"/>
              <a:gd name="T8" fmla="*/ 0 60000 65536"/>
              <a:gd name="T9" fmla="*/ 0 60000 65536"/>
              <a:gd name="T10" fmla="*/ 0 60000 65536"/>
              <a:gd name="T11" fmla="*/ 0 60000 65536"/>
              <a:gd name="T12" fmla="*/ 0 w 789"/>
              <a:gd name="T13" fmla="*/ 0 h 569"/>
              <a:gd name="T14" fmla="*/ 789 w 789"/>
              <a:gd name="T15" fmla="*/ 569 h 5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9" h="569">
                <a:moveTo>
                  <a:pt x="0" y="348"/>
                </a:moveTo>
                <a:lnTo>
                  <a:pt x="789" y="0"/>
                </a:lnTo>
                <a:lnTo>
                  <a:pt x="789" y="569"/>
                </a:lnTo>
                <a:lnTo>
                  <a:pt x="0" y="34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85800" y="2895600"/>
            <a:ext cx="8115491" cy="8925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600" dirty="0"/>
              <a:t>‘</a:t>
            </a:r>
            <a:r>
              <a:rPr lang="en-US" altLang="ja-JP" sz="2600" dirty="0"/>
              <a:t>c</a:t>
            </a:r>
            <a:r>
              <a:rPr lang="ja-JP" altLang="en-US" sz="2600" dirty="0"/>
              <a:t>’</a:t>
            </a:r>
            <a:r>
              <a:rPr lang="en-US" altLang="ja-JP" sz="2600" dirty="0"/>
              <a:t> depends </a:t>
            </a:r>
            <a:r>
              <a:rPr lang="en-US" altLang="ja-JP" sz="2600" dirty="0" smtClean="0"/>
              <a:t>on </a:t>
            </a:r>
            <a:r>
              <a:rPr lang="en-US" altLang="ja-JP" sz="2600" dirty="0"/>
              <a:t>the </a:t>
            </a:r>
            <a:r>
              <a:rPr lang="en-US" altLang="ja-JP" sz="2600" dirty="0" smtClean="0"/>
              <a:t>type of index, the adopted alternative </a:t>
            </a:r>
          </a:p>
          <a:p>
            <a:r>
              <a:rPr lang="en-US" altLang="ja-JP" sz="2600" dirty="0" smtClean="0"/>
              <a:t>and whether the index is clustered </a:t>
            </a:r>
            <a:r>
              <a:rPr lang="en-US" altLang="ja-JP" sz="2600" dirty="0"/>
              <a:t>or </a:t>
            </a:r>
            <a:r>
              <a:rPr lang="en-US" altLang="ja-JP" sz="2600" dirty="0" smtClean="0"/>
              <a:t>un-clustered!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0285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We will study </a:t>
            </a:r>
            <a:r>
              <a:rPr lang="en-US" sz="2800" i="1" dirty="0" smtClean="0"/>
              <a:t>five</a:t>
            </a:r>
            <a:r>
              <a:rPr lang="en-US" sz="2800" dirty="0" smtClean="0"/>
              <a:t> join algorithms, </a:t>
            </a:r>
            <a:r>
              <a:rPr lang="en-US" sz="2800" i="1" dirty="0" smtClean="0"/>
              <a:t>two</a:t>
            </a:r>
            <a:r>
              <a:rPr lang="en-US" sz="2800" dirty="0" smtClean="0"/>
              <a:t> which enumerate the cross-product and </a:t>
            </a:r>
            <a:r>
              <a:rPr lang="en-US" sz="2800" i="1" dirty="0" smtClean="0"/>
              <a:t>three</a:t>
            </a:r>
            <a:r>
              <a:rPr lang="en-US" sz="2800" dirty="0" smtClean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Join algorithms which </a:t>
            </a:r>
            <a:r>
              <a:rPr lang="en-US" sz="2800" u="sng" dirty="0" smtClean="0"/>
              <a:t>do not</a:t>
            </a:r>
            <a:r>
              <a:rPr lang="en-US" sz="2800" dirty="0" smtClean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Hash Join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43000" y="5334000"/>
            <a:ext cx="6553200" cy="381000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901682" y="5109001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7749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Sort-Merge </a:t>
            </a:r>
            <a:r>
              <a:rPr lang="en-US" dirty="0"/>
              <a:t>J</a:t>
            </a:r>
            <a:r>
              <a:rPr lang="en-US" dirty="0" smtClean="0"/>
              <a:t>oin</a:t>
            </a:r>
          </a:p>
        </p:txBody>
      </p:sp>
      <p:grpSp>
        <p:nvGrpSpPr>
          <p:cNvPr id="11366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13671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2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3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3674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5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3677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3680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3681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82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3670" name="Rectangle 16"/>
          <p:cNvSpPr>
            <a:spLocks noChangeArrowheads="1"/>
          </p:cNvSpPr>
          <p:nvPr/>
        </p:nvSpPr>
        <p:spPr bwMode="auto">
          <a:xfrm>
            <a:off x="685800" y="1752600"/>
            <a:ext cx="8001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</a:rPr>
              <a:t>S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ort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both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relations on join attribute(s)</a:t>
            </a: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Scan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each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relation and merge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</a:rPr>
              <a:t>This works only for equality join conditions!</a:t>
            </a: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30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3982645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0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931434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1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27432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2184876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endCxn id="4" idx="3"/>
          </p:cNvCxnSpPr>
          <p:nvPr/>
        </p:nvCxnSpPr>
        <p:spPr>
          <a:xfrm flipH="1">
            <a:off x="3920384" y="2375376"/>
            <a:ext cx="625978" cy="55832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qual 6"/>
          <p:cNvSpPr/>
          <p:nvPr/>
        </p:nvSpPr>
        <p:spPr>
          <a:xfrm>
            <a:off x="3265919" y="1752599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76116" y="1574512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1924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Relational Operations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38760" cy="5257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We will consider how to implement: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i="1" dirty="0">
                <a:solidFill>
                  <a:srgbClr val="0070C0"/>
                </a:solidFill>
              </a:rPr>
              <a:t>Selection</a:t>
            </a:r>
            <a:r>
              <a:rPr lang="en-US" sz="2400" dirty="0"/>
              <a:t>  (     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i="1" dirty="0">
                <a:solidFill>
                  <a:srgbClr val="0070C0"/>
                </a:solidFill>
              </a:rPr>
              <a:t>Projection</a:t>
            </a:r>
            <a:r>
              <a:rPr lang="en-US" sz="2400" dirty="0"/>
              <a:t>  (     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i="1" dirty="0">
                <a:solidFill>
                  <a:srgbClr val="0070C0"/>
                </a:solidFill>
              </a:rPr>
              <a:t>Join</a:t>
            </a:r>
            <a:r>
              <a:rPr lang="en-US" sz="2400" dirty="0"/>
              <a:t>  (        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i="1" dirty="0">
                <a:solidFill>
                  <a:srgbClr val="0070C0"/>
                </a:solidFill>
              </a:rPr>
              <a:t>Set-difference</a:t>
            </a:r>
            <a:r>
              <a:rPr lang="en-US" sz="2400" dirty="0"/>
              <a:t>  (     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i="1" dirty="0">
                <a:solidFill>
                  <a:srgbClr val="0070C0"/>
                </a:solidFill>
              </a:rPr>
              <a:t>Union</a:t>
            </a:r>
            <a:r>
              <a:rPr lang="en-US" sz="2400" dirty="0"/>
              <a:t>  (     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i="1" dirty="0">
                <a:solidFill>
                  <a:srgbClr val="0070C0"/>
                </a:solidFill>
              </a:rPr>
              <a:t>Aggregation</a:t>
            </a:r>
            <a:r>
              <a:rPr lang="en-US" sz="2400" dirty="0"/>
              <a:t>  (SUM, MIN, etc.) and GROUP </a:t>
            </a:r>
            <a:r>
              <a:rPr lang="en-US" sz="2400" dirty="0" smtClean="0"/>
              <a:t>BY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sz="2400" dirty="0"/>
          </a:p>
          <a:p>
            <a:pPr>
              <a:buSzPct val="75000"/>
              <a:buFont typeface="Wingdings" pitchFamily="2" charset="2"/>
              <a:buChar char="§"/>
            </a:pPr>
            <a:r>
              <a:rPr lang="en-US" sz="2600" dirty="0"/>
              <a:t>Since </a:t>
            </a:r>
            <a:r>
              <a:rPr lang="en-US" sz="2600" dirty="0" smtClean="0"/>
              <a:t>each operation returns </a:t>
            </a:r>
            <a:r>
              <a:rPr lang="en-US" sz="2600" dirty="0"/>
              <a:t>a relation, </a:t>
            </a:r>
            <a:r>
              <a:rPr lang="en-US" sz="2600" dirty="0" smtClean="0"/>
              <a:t>ops </a:t>
            </a:r>
            <a:r>
              <a:rPr lang="en-US" sz="2600" dirty="0"/>
              <a:t>can be </a:t>
            </a:r>
            <a:r>
              <a:rPr lang="en-US" sz="2600" i="1" dirty="0"/>
              <a:t>composed</a:t>
            </a:r>
            <a:r>
              <a:rPr lang="en-US" sz="2600" dirty="0" smtClean="0"/>
              <a:t>!</a:t>
            </a:r>
          </a:p>
          <a:p>
            <a:pPr>
              <a:buSzPct val="75000"/>
              <a:buFont typeface="Wingdings" pitchFamily="2" charset="2"/>
              <a:buChar char="§"/>
            </a:pPr>
            <a:endParaRPr lang="en-US" sz="2600" dirty="0" smtClean="0"/>
          </a:p>
          <a:p>
            <a:pPr>
              <a:buSzPct val="75000"/>
              <a:buFont typeface="Wingdings" pitchFamily="2" charset="2"/>
              <a:buChar char="§"/>
            </a:pPr>
            <a:r>
              <a:rPr lang="en-US" sz="2600" dirty="0"/>
              <a:t>After we cover </a:t>
            </a:r>
            <a:r>
              <a:rPr lang="en-US" sz="2600" dirty="0" smtClean="0"/>
              <a:t>how to implement </a:t>
            </a:r>
            <a:r>
              <a:rPr lang="en-US" sz="2600" dirty="0"/>
              <a:t>operations, we will discuss how to </a:t>
            </a:r>
            <a:r>
              <a:rPr lang="en-US" sz="2600" i="1" dirty="0"/>
              <a:t>optimize </a:t>
            </a:r>
            <a:r>
              <a:rPr lang="en-US" sz="2600" dirty="0"/>
              <a:t>queries </a:t>
            </a:r>
            <a:r>
              <a:rPr lang="en-US" sz="2600" dirty="0" smtClean="0"/>
              <a:t>(formed </a:t>
            </a:r>
            <a:r>
              <a:rPr lang="en-US" sz="2600" dirty="0"/>
              <a:t>by composing </a:t>
            </a:r>
            <a:r>
              <a:rPr lang="en-US" sz="2600" dirty="0" smtClean="0"/>
              <a:t>operators)</a:t>
            </a:r>
            <a:endParaRPr lang="en-US" sz="2600" dirty="0"/>
          </a:p>
          <a:p>
            <a:pPr marL="0" indent="0">
              <a:buNone/>
            </a:pP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3040469"/>
              </p:ext>
            </p:extLst>
          </p:nvPr>
        </p:nvGraphicFramePr>
        <p:xfrm>
          <a:off x="2377969" y="1828800"/>
          <a:ext cx="22018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18" name="Equation" r:id="rId4" imgW="2199631" imgH="736908" progId="Equation.3">
                  <p:embed/>
                </p:oleObj>
              </mc:Choice>
              <mc:Fallback>
                <p:oleObj name="Equation" r:id="rId4" imgW="2199631" imgH="736908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7969" y="1828800"/>
                        <a:ext cx="2201863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4455061"/>
              </p:ext>
            </p:extLst>
          </p:nvPr>
        </p:nvGraphicFramePr>
        <p:xfrm>
          <a:off x="2512298" y="2201016"/>
          <a:ext cx="20320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19" name="Equation" r:id="rId6" imgW="2030063" imgH="999976" progId="Equation.3">
                  <p:embed/>
                </p:oleObj>
              </mc:Choice>
              <mc:Fallback>
                <p:oleObj name="Equation" r:id="rId6" imgW="2030063" imgH="999976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2298" y="2201016"/>
                        <a:ext cx="203200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9886400"/>
              </p:ext>
            </p:extLst>
          </p:nvPr>
        </p:nvGraphicFramePr>
        <p:xfrm>
          <a:off x="1868011" y="2662873"/>
          <a:ext cx="5683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0" name="Equation" r:id="rId8" imgW="567940" imgH="359116" progId="Equation.3">
                  <p:embed/>
                </p:oleObj>
              </mc:Choice>
              <mc:Fallback>
                <p:oleObj name="Equation" r:id="rId8" imgW="567940" imgH="359116" progId="Equation.3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011" y="2662873"/>
                        <a:ext cx="56832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743958"/>
              </p:ext>
            </p:extLst>
          </p:nvPr>
        </p:nvGraphicFramePr>
        <p:xfrm>
          <a:off x="2995136" y="3080518"/>
          <a:ext cx="5080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1" name="Equation" r:id="rId10" imgW="508704" imgH="1396164" progId="Equation.3">
                  <p:embed/>
                </p:oleObj>
              </mc:Choice>
              <mc:Fallback>
                <p:oleObj name="Equation" r:id="rId10" imgW="508704" imgH="1396164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136" y="3080518"/>
                        <a:ext cx="50800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438131"/>
              </p:ext>
            </p:extLst>
          </p:nvPr>
        </p:nvGraphicFramePr>
        <p:xfrm>
          <a:off x="2097114" y="3461518"/>
          <a:ext cx="6270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2" name="Equation" r:id="rId12" imgW="626475" imgH="482512" progId="Equation.3">
                  <p:embed/>
                </p:oleObj>
              </mc:Choice>
              <mc:Fallback>
                <p:oleObj name="Equation" r:id="rId12" imgW="626475" imgH="482512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114" y="3461518"/>
                        <a:ext cx="62706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129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286963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8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5303424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9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27432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2184876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endCxn id="4" idx="3"/>
          </p:cNvCxnSpPr>
          <p:nvPr/>
        </p:nvCxnSpPr>
        <p:spPr>
          <a:xfrm flipH="1">
            <a:off x="3920384" y="2375376"/>
            <a:ext cx="625978" cy="55832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qual 6"/>
          <p:cNvSpPr/>
          <p:nvPr/>
        </p:nvSpPr>
        <p:spPr>
          <a:xfrm>
            <a:off x="3265919" y="1752599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3599" y="1605289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9516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9434491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2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359183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3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2004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2184876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2375376"/>
            <a:ext cx="625978" cy="101552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qual 6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1574512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2120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5139602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8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703859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9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2004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2184876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2375376"/>
            <a:ext cx="625978" cy="101552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33800" y="1601834"/>
            <a:ext cx="711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sp>
        <p:nvSpPr>
          <p:cNvPr id="11" name="Equal 10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648200" y="2565876"/>
            <a:ext cx="1887908" cy="322532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129684" y="3581400"/>
            <a:ext cx="2103689" cy="2209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68072" y="5943599"/>
            <a:ext cx="2956579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Output the two tuples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896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068952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4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5990494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5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2004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2615724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2806224"/>
            <a:ext cx="625978" cy="58467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qual 10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0" y="1574512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2575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804772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8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036078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9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2004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2615724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2806224"/>
            <a:ext cx="625978" cy="58467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qual 10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1601834"/>
            <a:ext cx="711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439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363030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2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6868360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3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2004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2615724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2806224"/>
            <a:ext cx="625978" cy="58467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qual 10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1601834"/>
            <a:ext cx="711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cxnSp>
        <p:nvCxnSpPr>
          <p:cNvPr id="12" name="Straight Arrow Connector 11"/>
          <p:cNvCxnSpPr>
            <a:stCxn id="23" idx="2"/>
          </p:cNvCxnSpPr>
          <p:nvPr/>
        </p:nvCxnSpPr>
        <p:spPr>
          <a:xfrm flipH="1">
            <a:off x="4648200" y="2996724"/>
            <a:ext cx="1887908" cy="279447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129684" y="3581400"/>
            <a:ext cx="2103689" cy="2209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68072" y="5943599"/>
            <a:ext cx="2956579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Output the two tuples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778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230934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6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3782743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7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2004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3051570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3242070"/>
            <a:ext cx="625978" cy="14883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qual 10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1601834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732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6716358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0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441345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1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200400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3051570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3242070"/>
            <a:ext cx="625978" cy="14883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qual 10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1601834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NO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8716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4369190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4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0791659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5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576424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3051570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3242070"/>
            <a:ext cx="625978" cy="52485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qual 10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1601834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9139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Sort-Merge Join: An Example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9162751"/>
              </p:ext>
            </p:extLst>
          </p:nvPr>
        </p:nvGraphicFramePr>
        <p:xfrm>
          <a:off x="233363" y="2286000"/>
          <a:ext cx="3886200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0" name="Document" r:id="rId3" imgW="4340860" imgH="2717800" progId="Word.Document.8">
                  <p:embed/>
                </p:oleObj>
              </mc:Choice>
              <mc:Fallback>
                <p:oleObj name="Document" r:id="rId3" imgW="4340860" imgH="271780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2286000"/>
                        <a:ext cx="3886200" cy="271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8873097"/>
              </p:ext>
            </p:extLst>
          </p:nvPr>
        </p:nvGraphicFramePr>
        <p:xfrm>
          <a:off x="4419600" y="1600200"/>
          <a:ext cx="4306137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1" name="Document" r:id="rId5" imgW="4808220" imgH="3426460" progId="Word.Document.8">
                  <p:embed/>
                </p:oleObj>
              </mc:Choice>
              <mc:Fallback>
                <p:oleObj name="Document" r:id="rId5" imgW="4808220" imgH="342646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306137" cy="342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38984" y="3576424"/>
            <a:ext cx="3581400" cy="381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546362" y="3051570"/>
            <a:ext cx="3979492" cy="381000"/>
          </a:xfrm>
          <a:prstGeom prst="roundRect">
            <a:avLst/>
          </a:prstGeom>
          <a:noFill/>
          <a:ln>
            <a:solidFill>
              <a:srgbClr val="2906F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3" idx="1"/>
            <a:endCxn id="4" idx="3"/>
          </p:cNvCxnSpPr>
          <p:nvPr/>
        </p:nvCxnSpPr>
        <p:spPr>
          <a:xfrm flipH="1">
            <a:off x="3920384" y="3242070"/>
            <a:ext cx="625978" cy="52485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qual 10"/>
          <p:cNvSpPr/>
          <p:nvPr/>
        </p:nvSpPr>
        <p:spPr>
          <a:xfrm>
            <a:off x="3429000" y="1752600"/>
            <a:ext cx="381000" cy="228600"/>
          </a:xfrm>
          <a:prstGeom prst="mathEqual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1601834"/>
            <a:ext cx="711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YES</a:t>
            </a:r>
            <a:endParaRPr lang="en-US" sz="2800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648200" y="3432570"/>
            <a:ext cx="1887908" cy="235863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057400" y="3957424"/>
            <a:ext cx="2175973" cy="183377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68072" y="5943599"/>
            <a:ext cx="2956579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Output the two tuples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477000" y="5466545"/>
            <a:ext cx="2159437" cy="95410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Continue the </a:t>
            </a:r>
            <a:br>
              <a:rPr lang="en-US" sz="2800" dirty="0" smtClean="0"/>
            </a:br>
            <a:r>
              <a:rPr lang="en-US" sz="2800" dirty="0" smtClean="0"/>
              <a:t>same way!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291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4014590417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8" y="5105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ight Bracket 1"/>
          <p:cNvSpPr/>
          <p:nvPr/>
        </p:nvSpPr>
        <p:spPr>
          <a:xfrm>
            <a:off x="8153400" y="1600200"/>
            <a:ext cx="152400" cy="3352800"/>
          </a:xfrm>
          <a:prstGeom prst="rightBracket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408887" y="2953434"/>
            <a:ext cx="65114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Last </a:t>
            </a:r>
            <a:br>
              <a:rPr lang="en-US" dirty="0" smtClean="0"/>
            </a:br>
            <a:r>
              <a:rPr lang="en-US" dirty="0" smtClean="0"/>
              <a:t>Class</a:t>
            </a:r>
            <a:endParaRPr lang="en-US" dirty="0"/>
          </a:p>
        </p:txBody>
      </p:sp>
      <p:cxnSp>
        <p:nvCxnSpPr>
          <p:cNvPr id="5" name="Straight Arrow Connector 4"/>
          <p:cNvCxnSpPr>
            <a:stCxn id="2" idx="2"/>
            <a:endCxn id="3" idx="1"/>
          </p:cNvCxnSpPr>
          <p:nvPr/>
        </p:nvCxnSpPr>
        <p:spPr>
          <a:xfrm>
            <a:off x="8305800" y="3276600"/>
            <a:ext cx="103087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53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 animBg="1"/>
      <p:bldP spid="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Sort-Merge </a:t>
            </a:r>
            <a:r>
              <a:rPr lang="en-US" dirty="0"/>
              <a:t>J</a:t>
            </a:r>
            <a:r>
              <a:rPr lang="en-US" dirty="0" smtClean="0"/>
              <a:t>oin</a:t>
            </a:r>
          </a:p>
        </p:txBody>
      </p:sp>
      <p:grpSp>
        <p:nvGrpSpPr>
          <p:cNvPr id="11366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13671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2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3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3674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5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3677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3680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3681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82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3670" name="Rectangle 16"/>
          <p:cNvSpPr>
            <a:spLocks noChangeArrowheads="1"/>
          </p:cNvSpPr>
          <p:nvPr/>
        </p:nvSpPr>
        <p:spPr bwMode="auto">
          <a:xfrm>
            <a:off x="457200" y="1524000"/>
            <a:ext cx="86106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</a:rPr>
              <a:t>What is the cost?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>
                <a:latin typeface="Times New Roman" pitchFamily="18" charset="0"/>
              </a:rPr>
              <a:t>~ 2*M*</a:t>
            </a:r>
            <a:r>
              <a:rPr lang="en-US" sz="3200" dirty="0" err="1">
                <a:latin typeface="Times New Roman" pitchFamily="18" charset="0"/>
              </a:rPr>
              <a:t>logM</a:t>
            </a:r>
            <a:r>
              <a:rPr lang="en-US" sz="3200" dirty="0">
                <a:latin typeface="Times New Roman" pitchFamily="18" charset="0"/>
              </a:rPr>
              <a:t>/</a:t>
            </a:r>
            <a:r>
              <a:rPr lang="en-US" sz="3200" dirty="0" err="1">
                <a:latin typeface="Times New Roman" pitchFamily="18" charset="0"/>
              </a:rPr>
              <a:t>logB</a:t>
            </a:r>
            <a:r>
              <a:rPr lang="en-US" sz="3200" dirty="0">
                <a:latin typeface="Times New Roman" pitchFamily="18" charset="0"/>
              </a:rPr>
              <a:t> + 2*N* </a:t>
            </a:r>
            <a:r>
              <a:rPr lang="en-US" sz="3200" dirty="0" err="1">
                <a:latin typeface="Times New Roman" pitchFamily="18" charset="0"/>
              </a:rPr>
              <a:t>logN</a:t>
            </a:r>
            <a:r>
              <a:rPr lang="en-US" sz="3200" dirty="0">
                <a:latin typeface="Times New Roman" pitchFamily="18" charset="0"/>
              </a:rPr>
              <a:t>/</a:t>
            </a:r>
            <a:r>
              <a:rPr lang="en-US" sz="3200" dirty="0" err="1">
                <a:latin typeface="Times New Roman" pitchFamily="18" charset="0"/>
              </a:rPr>
              <a:t>logB</a:t>
            </a:r>
            <a:r>
              <a:rPr lang="en-US" sz="3200" dirty="0">
                <a:latin typeface="Times New Roman" pitchFamily="18" charset="0"/>
              </a:rPr>
              <a:t> + M + N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54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Sort-Merge </a:t>
            </a:r>
            <a:r>
              <a:rPr lang="en-US" dirty="0"/>
              <a:t>J</a:t>
            </a:r>
            <a:r>
              <a:rPr lang="en-US" dirty="0" smtClean="0"/>
              <a:t>oin</a:t>
            </a:r>
          </a:p>
        </p:txBody>
      </p:sp>
      <p:grpSp>
        <p:nvGrpSpPr>
          <p:cNvPr id="11366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13671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2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3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3674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5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3677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3680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3681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82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3670" name="Rectangle 16"/>
          <p:cNvSpPr>
            <a:spLocks noChangeArrowheads="1"/>
          </p:cNvSpPr>
          <p:nvPr/>
        </p:nvSpPr>
        <p:spPr bwMode="auto">
          <a:xfrm>
            <a:off x="685800" y="1524000"/>
            <a:ext cx="8382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</a:rPr>
              <a:t>Assuming </a:t>
            </a:r>
            <a:r>
              <a:rPr lang="en-US" sz="3200" dirty="0" smtClean="0">
                <a:solidFill>
                  <a:srgbClr val="2906FA"/>
                </a:solidFill>
                <a:latin typeface="Times New Roman" pitchFamily="18" charset="0"/>
              </a:rPr>
              <a:t>100</a:t>
            </a:r>
            <a:r>
              <a:rPr lang="en-US" sz="3200" dirty="0" smtClean="0">
                <a:latin typeface="Times New Roman" pitchFamily="18" charset="0"/>
              </a:rPr>
              <a:t> buffer pages, Reserves and Sailors can be sorted in 2 passes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</a:rPr>
              <a:t>Total cost = 7500 I/</a:t>
            </a:r>
            <a:r>
              <a:rPr lang="en-US" sz="3200" dirty="0" err="1" smtClean="0">
                <a:latin typeface="Times New Roman" pitchFamily="18" charset="0"/>
              </a:rPr>
              <a:t>Os</a:t>
            </a:r>
            <a:endParaRPr lang="en-US" sz="3200" dirty="0" smtClean="0"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</a:rPr>
              <a:t>Cost of Block Nested Loops Join = </a:t>
            </a:r>
            <a:r>
              <a:rPr lang="en-US" sz="3200" dirty="0" smtClean="0">
                <a:solidFill>
                  <a:srgbClr val="2906FA"/>
                </a:solidFill>
                <a:latin typeface="Times New Roman" pitchFamily="18" charset="0"/>
              </a:rPr>
              <a:t>7500</a:t>
            </a:r>
            <a:r>
              <a:rPr lang="en-US" sz="3200" dirty="0" smtClean="0">
                <a:latin typeface="Times New Roman" pitchFamily="18" charset="0"/>
              </a:rPr>
              <a:t> I/</a:t>
            </a:r>
            <a:r>
              <a:rPr lang="en-US" sz="3200" dirty="0" err="1" smtClean="0">
                <a:latin typeface="Times New Roman" pitchFamily="18" charset="0"/>
              </a:rPr>
              <a:t>Os</a:t>
            </a:r>
            <a:endParaRPr lang="en-US" sz="3200" dirty="0"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59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Sort-Merge </a:t>
            </a:r>
            <a:r>
              <a:rPr lang="en-US" dirty="0"/>
              <a:t>J</a:t>
            </a:r>
            <a:r>
              <a:rPr lang="en-US" dirty="0" smtClean="0"/>
              <a:t>oin</a:t>
            </a:r>
          </a:p>
        </p:txBody>
      </p:sp>
      <p:grpSp>
        <p:nvGrpSpPr>
          <p:cNvPr id="11366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13671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2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3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3674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5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3677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3680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3681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82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3670" name="Rectangle 16"/>
          <p:cNvSpPr>
            <a:spLocks noChangeArrowheads="1"/>
          </p:cNvSpPr>
          <p:nvPr/>
        </p:nvSpPr>
        <p:spPr bwMode="auto">
          <a:xfrm>
            <a:off x="685800" y="1524000"/>
            <a:ext cx="8382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</a:rPr>
              <a:t>Assuming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</a:rPr>
              <a:t>35</a:t>
            </a:r>
            <a:r>
              <a:rPr lang="en-US" sz="3200" dirty="0" smtClean="0">
                <a:latin typeface="Times New Roman" pitchFamily="18" charset="0"/>
              </a:rPr>
              <a:t> buffer pages, Reserves and Sailors can be sorted in 2 passes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</a:rPr>
              <a:t>Total cost = 7500 I/</a:t>
            </a:r>
            <a:r>
              <a:rPr lang="en-US" sz="3200" dirty="0" err="1" smtClean="0">
                <a:latin typeface="Times New Roman" pitchFamily="18" charset="0"/>
              </a:rPr>
              <a:t>Os</a:t>
            </a:r>
            <a:endParaRPr lang="en-US" sz="3200" dirty="0" smtClean="0"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</a:rPr>
              <a:t>Cost of Block Nested Loops Join =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</a:rPr>
              <a:t>15000</a:t>
            </a:r>
            <a:r>
              <a:rPr lang="en-US" sz="3200" dirty="0" smtClean="0">
                <a:latin typeface="Times New Roman" pitchFamily="18" charset="0"/>
              </a:rPr>
              <a:t> I/</a:t>
            </a:r>
            <a:r>
              <a:rPr lang="en-US" sz="3200" dirty="0" err="1" smtClean="0">
                <a:latin typeface="Times New Roman" pitchFamily="18" charset="0"/>
              </a:rPr>
              <a:t>Os</a:t>
            </a:r>
            <a:endParaRPr lang="en-US" sz="3200" dirty="0"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4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Sort-Merge </a:t>
            </a:r>
            <a:r>
              <a:rPr lang="en-US" dirty="0"/>
              <a:t>J</a:t>
            </a:r>
            <a:r>
              <a:rPr lang="en-US" dirty="0" smtClean="0"/>
              <a:t>oin</a:t>
            </a:r>
          </a:p>
        </p:txBody>
      </p:sp>
      <p:grpSp>
        <p:nvGrpSpPr>
          <p:cNvPr id="113669" name="Group 3"/>
          <p:cNvGrpSpPr>
            <a:grpSpLocks/>
          </p:cNvGrpSpPr>
          <p:nvPr/>
        </p:nvGrpSpPr>
        <p:grpSpPr bwMode="auto">
          <a:xfrm>
            <a:off x="384175" y="3962400"/>
            <a:ext cx="8024813" cy="1936750"/>
            <a:chOff x="242" y="2496"/>
            <a:chExt cx="5055" cy="1220"/>
          </a:xfrm>
        </p:grpSpPr>
        <p:sp>
          <p:nvSpPr>
            <p:cNvPr id="113671" name="Rectangle 4"/>
            <p:cNvSpPr>
              <a:spLocks noChangeArrowheads="1"/>
            </p:cNvSpPr>
            <p:nvPr/>
          </p:nvSpPr>
          <p:spPr bwMode="auto">
            <a:xfrm>
              <a:off x="1382" y="2806"/>
              <a:ext cx="432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2" name="Rectangle 5"/>
            <p:cNvSpPr>
              <a:spLocks noChangeArrowheads="1"/>
            </p:cNvSpPr>
            <p:nvPr/>
          </p:nvSpPr>
          <p:spPr bwMode="auto">
            <a:xfrm>
              <a:off x="2534" y="3238"/>
              <a:ext cx="1536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3" name="Text Box 6"/>
            <p:cNvSpPr txBox="1">
              <a:spLocks noChangeArrowheads="1"/>
            </p:cNvSpPr>
            <p:nvPr/>
          </p:nvSpPr>
          <p:spPr bwMode="auto">
            <a:xfrm>
              <a:off x="1190" y="2496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R(A,..)</a:t>
              </a:r>
            </a:p>
          </p:txBody>
        </p:sp>
        <p:sp>
          <p:nvSpPr>
            <p:cNvPr id="113674" name="Line 7"/>
            <p:cNvSpPr>
              <a:spLocks noChangeShapeType="1"/>
            </p:cNvSpPr>
            <p:nvPr/>
          </p:nvSpPr>
          <p:spPr bwMode="auto">
            <a:xfrm flipV="1">
              <a:off x="1478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5" name="Line 8"/>
            <p:cNvSpPr>
              <a:spLocks noChangeShapeType="1"/>
            </p:cNvSpPr>
            <p:nvPr/>
          </p:nvSpPr>
          <p:spPr bwMode="auto">
            <a:xfrm flipV="1">
              <a:off x="2630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6" name="Text Box 9"/>
            <p:cNvSpPr txBox="1">
              <a:spLocks noChangeArrowheads="1"/>
            </p:cNvSpPr>
            <p:nvPr/>
          </p:nvSpPr>
          <p:spPr bwMode="auto">
            <a:xfrm>
              <a:off x="2438" y="2806"/>
              <a:ext cx="10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S(A, ......)</a:t>
              </a:r>
            </a:p>
          </p:txBody>
        </p:sp>
        <p:sp>
          <p:nvSpPr>
            <p:cNvPr id="113677" name="Line 10"/>
            <p:cNvSpPr>
              <a:spLocks noChangeShapeType="1"/>
            </p:cNvSpPr>
            <p:nvPr/>
          </p:nvSpPr>
          <p:spPr bwMode="auto">
            <a:xfrm flipV="1">
              <a:off x="1190" y="2806"/>
              <a:ext cx="0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8" name="Line 11"/>
            <p:cNvSpPr>
              <a:spLocks noChangeShapeType="1"/>
            </p:cNvSpPr>
            <p:nvPr/>
          </p:nvSpPr>
          <p:spPr bwMode="auto">
            <a:xfrm flipV="1">
              <a:off x="4262" y="323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79" name="Text Box 12"/>
            <p:cNvSpPr txBox="1">
              <a:spLocks noChangeArrowheads="1"/>
            </p:cNvSpPr>
            <p:nvPr/>
          </p:nvSpPr>
          <p:spPr bwMode="auto">
            <a:xfrm>
              <a:off x="242" y="2888"/>
              <a:ext cx="863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M pages,</a:t>
              </a:r>
            </a:p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m tuples</a:t>
              </a:r>
            </a:p>
          </p:txBody>
        </p:sp>
        <p:sp>
          <p:nvSpPr>
            <p:cNvPr id="113680" name="Text Box 13"/>
            <p:cNvSpPr txBox="1">
              <a:spLocks noChangeArrowheads="1"/>
            </p:cNvSpPr>
            <p:nvPr/>
          </p:nvSpPr>
          <p:spPr bwMode="auto">
            <a:xfrm>
              <a:off x="4487" y="3083"/>
              <a:ext cx="81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CF0E30"/>
                  </a:solidFill>
                  <a:latin typeface="Book Antiqua" pitchFamily="18" charset="0"/>
                  <a:ea typeface="MS PGothic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N pages,</a:t>
              </a:r>
            </a:p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 n tuples</a:t>
              </a:r>
            </a:p>
          </p:txBody>
        </p:sp>
        <p:sp>
          <p:nvSpPr>
            <p:cNvPr id="113681" name="Line 14"/>
            <p:cNvSpPr>
              <a:spLocks noChangeShapeType="1"/>
            </p:cNvSpPr>
            <p:nvPr/>
          </p:nvSpPr>
          <p:spPr bwMode="auto">
            <a:xfrm>
              <a:off x="1373" y="288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3682" name="Line 15"/>
            <p:cNvSpPr>
              <a:spLocks noChangeShapeType="1"/>
            </p:cNvSpPr>
            <p:nvPr/>
          </p:nvSpPr>
          <p:spPr bwMode="auto">
            <a:xfrm>
              <a:off x="2525" y="3312"/>
              <a:ext cx="15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13670" name="Rectangle 16"/>
          <p:cNvSpPr>
            <a:spLocks noChangeArrowheads="1"/>
          </p:cNvSpPr>
          <p:nvPr/>
        </p:nvSpPr>
        <p:spPr bwMode="auto">
          <a:xfrm>
            <a:off x="685800" y="1524000"/>
            <a:ext cx="8382000" cy="205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</a:rPr>
              <a:t>Assuming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</a:rPr>
              <a:t>300</a:t>
            </a:r>
            <a:r>
              <a:rPr lang="en-US" sz="3200" dirty="0" smtClean="0">
                <a:latin typeface="Times New Roman" pitchFamily="18" charset="0"/>
              </a:rPr>
              <a:t> buffer pages, Reserves and Sailors can be sorted in 2 passes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</a:rPr>
              <a:t>Total cost = 7500 I/</a:t>
            </a:r>
            <a:r>
              <a:rPr lang="en-US" sz="3200" dirty="0" err="1" smtClean="0">
                <a:latin typeface="Times New Roman" pitchFamily="18" charset="0"/>
              </a:rPr>
              <a:t>Os</a:t>
            </a:r>
            <a:endParaRPr lang="en-US" sz="3200" dirty="0" smtClean="0"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latin typeface="Times New Roman" pitchFamily="18" charset="0"/>
              </a:rPr>
              <a:t>Cost of Block Nested Loops Join =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</a:rPr>
              <a:t>2500</a:t>
            </a:r>
            <a:r>
              <a:rPr lang="en-US" sz="3200" dirty="0" smtClean="0">
                <a:latin typeface="Times New Roman" pitchFamily="18" charset="0"/>
              </a:rPr>
              <a:t> I/</a:t>
            </a:r>
            <a:r>
              <a:rPr lang="en-US" sz="3200" dirty="0" err="1" smtClean="0">
                <a:latin typeface="Times New Roman" pitchFamily="18" charset="0"/>
              </a:rPr>
              <a:t>Os</a:t>
            </a:r>
            <a:endParaRPr lang="en-US" sz="3200" dirty="0">
              <a:latin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85115" y="6056423"/>
            <a:ext cx="8305800" cy="58740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 Block Nested Loops Join is more sensitive to the buffer size!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83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We will study </a:t>
            </a:r>
            <a:r>
              <a:rPr lang="en-US" sz="2800" i="1" dirty="0" smtClean="0"/>
              <a:t>five</a:t>
            </a:r>
            <a:r>
              <a:rPr lang="en-US" sz="2800" dirty="0" smtClean="0"/>
              <a:t> join algorithms, </a:t>
            </a:r>
            <a:r>
              <a:rPr lang="en-US" sz="2800" i="1" dirty="0" smtClean="0"/>
              <a:t>two</a:t>
            </a:r>
            <a:r>
              <a:rPr lang="en-US" sz="2800" dirty="0" smtClean="0"/>
              <a:t> which enumerate the cross-product and </a:t>
            </a:r>
            <a:r>
              <a:rPr lang="en-US" sz="2800" i="1" dirty="0" smtClean="0"/>
              <a:t>three</a:t>
            </a:r>
            <a:r>
              <a:rPr lang="en-US" sz="2800" dirty="0" smtClean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Join algorithms which </a:t>
            </a:r>
            <a:r>
              <a:rPr lang="en-US" sz="2800" u="sng" dirty="0" smtClean="0"/>
              <a:t>do not</a:t>
            </a:r>
            <a:r>
              <a:rPr lang="en-US" sz="2800" dirty="0" smtClean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Hash Join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53536" y="5736652"/>
            <a:ext cx="6553200" cy="408065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755228" y="5562997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9158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Hash Join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join algorithm based on hashing has two phases: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Partitioning (also called </a:t>
            </a:r>
            <a:r>
              <a:rPr lang="en-US" sz="2600" i="1" dirty="0" smtClean="0">
                <a:solidFill>
                  <a:srgbClr val="0070C0"/>
                </a:solidFill>
              </a:rPr>
              <a:t>Building</a:t>
            </a:r>
            <a:r>
              <a:rPr lang="en-US" sz="2600" dirty="0" smtClean="0">
                <a:solidFill>
                  <a:srgbClr val="0070C0"/>
                </a:solidFill>
              </a:rPr>
              <a:t>) Phase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Probing (also called </a:t>
            </a:r>
            <a:r>
              <a:rPr lang="en-US" sz="2600" i="1" dirty="0" smtClean="0">
                <a:solidFill>
                  <a:srgbClr val="0070C0"/>
                </a:solidFill>
              </a:rPr>
              <a:t>Matching</a:t>
            </a:r>
            <a:r>
              <a:rPr lang="en-US" sz="2600" dirty="0" smtClean="0">
                <a:solidFill>
                  <a:srgbClr val="0070C0"/>
                </a:solidFill>
              </a:rPr>
              <a:t>) Phase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</a:rPr>
              <a:t>Idea</a:t>
            </a:r>
            <a:r>
              <a:rPr lang="en-US" sz="2800" dirty="0" smtClean="0"/>
              <a:t>: Hash both relations on the join attribute into </a:t>
            </a:r>
            <a:r>
              <a:rPr lang="en-US" sz="2800" b="1" i="1" dirty="0" smtClean="0"/>
              <a:t>k</a:t>
            </a:r>
            <a:r>
              <a:rPr lang="en-US" sz="2800" dirty="0" smtClean="0"/>
              <a:t> partitions, using the same hash function </a:t>
            </a:r>
            <a:r>
              <a:rPr lang="en-US" sz="2800" b="1" i="1" dirty="0" smtClean="0"/>
              <a:t>h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</a:rPr>
              <a:t>Premise</a:t>
            </a:r>
            <a:r>
              <a:rPr lang="en-US" sz="2800" dirty="0" smtClean="0"/>
              <a:t>: R tuples in partition </a:t>
            </a:r>
            <a:r>
              <a:rPr lang="en-US" sz="2800" b="1" i="1" dirty="0" err="1" smtClean="0"/>
              <a:t>i</a:t>
            </a:r>
            <a:r>
              <a:rPr lang="en-US" sz="2800" dirty="0" smtClean="0"/>
              <a:t> can join only with S tuples in the same partition </a:t>
            </a:r>
            <a:r>
              <a:rPr lang="en-US" sz="2800" b="1" i="1" dirty="0" err="1" smtClean="0"/>
              <a:t>i</a:t>
            </a:r>
            <a:endParaRPr lang="en-US" sz="2800" b="1" i="1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693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Hash Join: Partitioning Phase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Partition </a:t>
            </a:r>
            <a:r>
              <a:rPr lang="en-US" sz="2800" dirty="0"/>
              <a:t>both relations using hash </a:t>
            </a:r>
            <a:r>
              <a:rPr lang="en-US" sz="2800" dirty="0" smtClean="0"/>
              <a:t>function </a:t>
            </a:r>
            <a:r>
              <a:rPr lang="en-US" sz="2800" b="1" i="1" dirty="0"/>
              <a:t>h</a:t>
            </a:r>
            <a:endParaRPr lang="en-US" sz="2800" b="1" i="1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6" name="Group 114"/>
          <p:cNvGrpSpPr>
            <a:grpSpLocks/>
          </p:cNvGrpSpPr>
          <p:nvPr/>
        </p:nvGrpSpPr>
        <p:grpSpPr bwMode="auto">
          <a:xfrm>
            <a:off x="1600200" y="2974975"/>
            <a:ext cx="5657850" cy="2968625"/>
            <a:chOff x="2162" y="203"/>
            <a:chExt cx="3564" cy="1870"/>
          </a:xfrm>
        </p:grpSpPr>
        <p:sp>
          <p:nvSpPr>
            <p:cNvPr id="7" name="Rectangle 61"/>
            <p:cNvSpPr>
              <a:spLocks noChangeArrowheads="1"/>
            </p:cNvSpPr>
            <p:nvPr/>
          </p:nvSpPr>
          <p:spPr bwMode="auto">
            <a:xfrm>
              <a:off x="2934" y="1830"/>
              <a:ext cx="158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B main memory buffers</a:t>
              </a:r>
            </a:p>
          </p:txBody>
        </p:sp>
        <p:sp>
          <p:nvSpPr>
            <p:cNvPr id="8" name="Rectangle 62"/>
            <p:cNvSpPr>
              <a:spLocks noChangeArrowheads="1"/>
            </p:cNvSpPr>
            <p:nvPr/>
          </p:nvSpPr>
          <p:spPr bwMode="auto">
            <a:xfrm>
              <a:off x="4908" y="1844"/>
              <a:ext cx="3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Disk</a:t>
              </a:r>
            </a:p>
          </p:txBody>
        </p:sp>
        <p:sp>
          <p:nvSpPr>
            <p:cNvPr id="9" name="Rectangle 63"/>
            <p:cNvSpPr>
              <a:spLocks noChangeArrowheads="1"/>
            </p:cNvSpPr>
            <p:nvPr/>
          </p:nvSpPr>
          <p:spPr bwMode="auto">
            <a:xfrm>
              <a:off x="2315" y="1844"/>
              <a:ext cx="3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Disk</a:t>
              </a:r>
            </a:p>
          </p:txBody>
        </p:sp>
        <p:sp>
          <p:nvSpPr>
            <p:cNvPr id="10" name="Rectangle 64"/>
            <p:cNvSpPr>
              <a:spLocks noChangeArrowheads="1"/>
            </p:cNvSpPr>
            <p:nvPr/>
          </p:nvSpPr>
          <p:spPr bwMode="auto">
            <a:xfrm>
              <a:off x="2162" y="203"/>
              <a:ext cx="670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Original </a:t>
              </a:r>
            </a:p>
            <a:p>
              <a:r>
                <a:rPr lang="en-US" sz="1800" b="1">
                  <a:solidFill>
                    <a:srgbClr val="000000"/>
                  </a:solidFill>
                </a:rPr>
                <a:t>Relation</a:t>
              </a:r>
            </a:p>
          </p:txBody>
        </p:sp>
        <p:sp>
          <p:nvSpPr>
            <p:cNvPr id="11" name="Rectangle 65"/>
            <p:cNvSpPr>
              <a:spLocks noChangeArrowheads="1"/>
            </p:cNvSpPr>
            <p:nvPr/>
          </p:nvSpPr>
          <p:spPr bwMode="auto">
            <a:xfrm>
              <a:off x="3914" y="395"/>
              <a:ext cx="581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OUTPUT</a:t>
              </a:r>
            </a:p>
          </p:txBody>
        </p:sp>
        <p:sp>
          <p:nvSpPr>
            <p:cNvPr id="12" name="Freeform 66"/>
            <p:cNvSpPr>
              <a:spLocks/>
            </p:cNvSpPr>
            <p:nvPr/>
          </p:nvSpPr>
          <p:spPr bwMode="auto">
            <a:xfrm>
              <a:off x="504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67"/>
            <p:cNvSpPr>
              <a:spLocks/>
            </p:cNvSpPr>
            <p:nvPr/>
          </p:nvSpPr>
          <p:spPr bwMode="auto">
            <a:xfrm>
              <a:off x="5138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68"/>
            <p:cNvSpPr>
              <a:spLocks/>
            </p:cNvSpPr>
            <p:nvPr/>
          </p:nvSpPr>
          <p:spPr bwMode="auto">
            <a:xfrm>
              <a:off x="2832" y="384"/>
              <a:ext cx="1683" cy="1442"/>
            </a:xfrm>
            <a:custGeom>
              <a:avLst/>
              <a:gdLst>
                <a:gd name="T0" fmla="*/ 0 w 1683"/>
                <a:gd name="T1" fmla="*/ 1441 h 1442"/>
                <a:gd name="T2" fmla="*/ 0 w 1683"/>
                <a:gd name="T3" fmla="*/ 0 h 1442"/>
                <a:gd name="T4" fmla="*/ 1682 w 1683"/>
                <a:gd name="T5" fmla="*/ 0 h 1442"/>
                <a:gd name="T6" fmla="*/ 1682 w 1683"/>
                <a:gd name="T7" fmla="*/ 1441 h 1442"/>
                <a:gd name="T8" fmla="*/ 0 w 1683"/>
                <a:gd name="T9" fmla="*/ 1441 h 1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3" h="1442">
                  <a:moveTo>
                    <a:pt x="0" y="1441"/>
                  </a:moveTo>
                  <a:lnTo>
                    <a:pt x="0" y="0"/>
                  </a:lnTo>
                  <a:lnTo>
                    <a:pt x="1682" y="0"/>
                  </a:lnTo>
                  <a:lnTo>
                    <a:pt x="1682" y="1441"/>
                  </a:lnTo>
                  <a:lnTo>
                    <a:pt x="0" y="14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69"/>
            <p:cNvSpPr>
              <a:spLocks/>
            </p:cNvSpPr>
            <p:nvPr/>
          </p:nvSpPr>
          <p:spPr bwMode="auto">
            <a:xfrm>
              <a:off x="3054" y="1215"/>
              <a:ext cx="211" cy="170"/>
            </a:xfrm>
            <a:custGeom>
              <a:avLst/>
              <a:gdLst>
                <a:gd name="T0" fmla="*/ 0 w 211"/>
                <a:gd name="T1" fmla="*/ 169 h 170"/>
                <a:gd name="T2" fmla="*/ 0 w 211"/>
                <a:gd name="T3" fmla="*/ 0 h 170"/>
                <a:gd name="T4" fmla="*/ 210 w 211"/>
                <a:gd name="T5" fmla="*/ 0 h 170"/>
                <a:gd name="T6" fmla="*/ 210 w 211"/>
                <a:gd name="T7" fmla="*/ 169 h 170"/>
                <a:gd name="T8" fmla="*/ 0 w 211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70">
                  <a:moveTo>
                    <a:pt x="0" y="169"/>
                  </a:moveTo>
                  <a:lnTo>
                    <a:pt x="0" y="0"/>
                  </a:lnTo>
                  <a:lnTo>
                    <a:pt x="210" y="0"/>
                  </a:lnTo>
                  <a:lnTo>
                    <a:pt x="210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" name="Group 73"/>
            <p:cNvGrpSpPr>
              <a:grpSpLocks/>
            </p:cNvGrpSpPr>
            <p:nvPr/>
          </p:nvGrpSpPr>
          <p:grpSpPr bwMode="auto">
            <a:xfrm>
              <a:off x="4158" y="1336"/>
              <a:ext cx="211" cy="57"/>
              <a:chOff x="4158" y="1336"/>
              <a:chExt cx="211" cy="57"/>
            </a:xfrm>
          </p:grpSpPr>
          <p:sp>
            <p:nvSpPr>
              <p:cNvPr id="57" name="Freeform 70"/>
              <p:cNvSpPr>
                <a:spLocks/>
              </p:cNvSpPr>
              <p:nvPr/>
            </p:nvSpPr>
            <p:spPr bwMode="auto">
              <a:xfrm>
                <a:off x="4158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71"/>
              <p:cNvSpPr>
                <a:spLocks/>
              </p:cNvSpPr>
              <p:nvPr/>
            </p:nvSpPr>
            <p:spPr bwMode="auto">
              <a:xfrm>
                <a:off x="4249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72"/>
              <p:cNvSpPr>
                <a:spLocks/>
              </p:cNvSpPr>
              <p:nvPr/>
            </p:nvSpPr>
            <p:spPr bwMode="auto">
              <a:xfrm>
                <a:off x="4347" y="1336"/>
                <a:ext cx="22" cy="57"/>
              </a:xfrm>
              <a:custGeom>
                <a:avLst/>
                <a:gdLst>
                  <a:gd name="T0" fmla="*/ 21 w 22"/>
                  <a:gd name="T1" fmla="*/ 27 h 57"/>
                  <a:gd name="T2" fmla="*/ 11 w 22"/>
                  <a:gd name="T3" fmla="*/ 0 h 57"/>
                  <a:gd name="T4" fmla="*/ 0 w 22"/>
                  <a:gd name="T5" fmla="*/ 27 h 57"/>
                  <a:gd name="T6" fmla="*/ 11 w 22"/>
                  <a:gd name="T7" fmla="*/ 56 h 57"/>
                  <a:gd name="T8" fmla="*/ 21 w 22"/>
                  <a:gd name="T9" fmla="*/ 2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57">
                    <a:moveTo>
                      <a:pt x="21" y="27"/>
                    </a:moveTo>
                    <a:lnTo>
                      <a:pt x="11" y="0"/>
                    </a:lnTo>
                    <a:lnTo>
                      <a:pt x="0" y="27"/>
                    </a:lnTo>
                    <a:lnTo>
                      <a:pt x="11" y="56"/>
                    </a:lnTo>
                    <a:lnTo>
                      <a:pt x="21" y="2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Freeform 74"/>
            <p:cNvSpPr>
              <a:spLocks/>
            </p:cNvSpPr>
            <p:nvPr/>
          </p:nvSpPr>
          <p:spPr bwMode="auto">
            <a:xfrm>
              <a:off x="4793" y="79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75"/>
            <p:cNvSpPr>
              <a:spLocks/>
            </p:cNvSpPr>
            <p:nvPr/>
          </p:nvSpPr>
          <p:spPr bwMode="auto">
            <a:xfrm>
              <a:off x="4976" y="791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76"/>
            <p:cNvSpPr>
              <a:spLocks/>
            </p:cNvSpPr>
            <p:nvPr/>
          </p:nvSpPr>
          <p:spPr bwMode="auto">
            <a:xfrm>
              <a:off x="4793" y="1085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77"/>
            <p:cNvSpPr>
              <a:spLocks/>
            </p:cNvSpPr>
            <p:nvPr/>
          </p:nvSpPr>
          <p:spPr bwMode="auto">
            <a:xfrm>
              <a:off x="4982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78"/>
            <p:cNvSpPr>
              <a:spLocks/>
            </p:cNvSpPr>
            <p:nvPr/>
          </p:nvSpPr>
          <p:spPr bwMode="auto">
            <a:xfrm>
              <a:off x="495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3 w 27"/>
                <a:gd name="T3" fmla="*/ 0 h 40"/>
                <a:gd name="T4" fmla="*/ 0 w 27"/>
                <a:gd name="T5" fmla="*/ 20 h 40"/>
                <a:gd name="T6" fmla="*/ 13 w 27"/>
                <a:gd name="T7" fmla="*/ 39 h 40"/>
                <a:gd name="T8" fmla="*/ 26 w 27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40">
                  <a:moveTo>
                    <a:pt x="26" y="20"/>
                  </a:moveTo>
                  <a:lnTo>
                    <a:pt x="13" y="0"/>
                  </a:lnTo>
                  <a:lnTo>
                    <a:pt x="0" y="20"/>
                  </a:lnTo>
                  <a:lnTo>
                    <a:pt x="13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79"/>
            <p:cNvSpPr>
              <a:spLocks/>
            </p:cNvSpPr>
            <p:nvPr/>
          </p:nvSpPr>
          <p:spPr bwMode="auto">
            <a:xfrm>
              <a:off x="5171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80"/>
            <p:cNvSpPr>
              <a:spLocks noChangeArrowheads="1"/>
            </p:cNvSpPr>
            <p:nvPr/>
          </p:nvSpPr>
          <p:spPr bwMode="auto">
            <a:xfrm>
              <a:off x="4148" y="907"/>
              <a:ext cx="17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4" name="Freeform 81"/>
            <p:cNvSpPr>
              <a:spLocks/>
            </p:cNvSpPr>
            <p:nvPr/>
          </p:nvSpPr>
          <p:spPr bwMode="auto">
            <a:xfrm>
              <a:off x="4793" y="161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82"/>
            <p:cNvSpPr>
              <a:spLocks/>
            </p:cNvSpPr>
            <p:nvPr/>
          </p:nvSpPr>
          <p:spPr bwMode="auto">
            <a:xfrm>
              <a:off x="4128" y="1584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83"/>
            <p:cNvSpPr>
              <a:spLocks noChangeArrowheads="1"/>
            </p:cNvSpPr>
            <p:nvPr/>
          </p:nvSpPr>
          <p:spPr bwMode="auto">
            <a:xfrm>
              <a:off x="2905" y="951"/>
              <a:ext cx="46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INPUT</a:t>
              </a:r>
            </a:p>
          </p:txBody>
        </p:sp>
        <p:sp useBgFill="1">
          <p:nvSpPr>
            <p:cNvPr id="27" name="Rectangle 84"/>
            <p:cNvSpPr>
              <a:spLocks noChangeArrowheads="1"/>
            </p:cNvSpPr>
            <p:nvPr/>
          </p:nvSpPr>
          <p:spPr bwMode="auto">
            <a:xfrm>
              <a:off x="4148" y="562"/>
              <a:ext cx="170" cy="190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8" name="Rectangle 85"/>
            <p:cNvSpPr>
              <a:spLocks noChangeArrowheads="1"/>
            </p:cNvSpPr>
            <p:nvPr/>
          </p:nvSpPr>
          <p:spPr bwMode="auto">
            <a:xfrm>
              <a:off x="3272" y="1106"/>
              <a:ext cx="512" cy="4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hash</a:t>
              </a:r>
            </a:p>
            <a:p>
              <a:pPr algn="ctr">
                <a:lnSpc>
                  <a:spcPct val="50000"/>
                </a:lnSpc>
              </a:pPr>
              <a:r>
                <a:rPr lang="en-US" sz="1400" b="1">
                  <a:solidFill>
                    <a:srgbClr val="000000"/>
                  </a:solidFill>
                </a:rPr>
                <a:t>function</a:t>
              </a:r>
            </a:p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9" name="Rectangle 86"/>
            <p:cNvSpPr>
              <a:spLocks noChangeArrowheads="1"/>
            </p:cNvSpPr>
            <p:nvPr/>
          </p:nvSpPr>
          <p:spPr bwMode="auto">
            <a:xfrm>
              <a:off x="4088" y="1402"/>
              <a:ext cx="28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B-1</a:t>
              </a:r>
            </a:p>
          </p:txBody>
        </p:sp>
        <p:sp>
          <p:nvSpPr>
            <p:cNvPr id="30" name="Rectangle 87"/>
            <p:cNvSpPr>
              <a:spLocks noChangeArrowheads="1"/>
            </p:cNvSpPr>
            <p:nvPr/>
          </p:nvSpPr>
          <p:spPr bwMode="auto">
            <a:xfrm>
              <a:off x="4695" y="388"/>
              <a:ext cx="72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Partitions</a:t>
              </a:r>
            </a:p>
          </p:txBody>
        </p:sp>
        <p:sp>
          <p:nvSpPr>
            <p:cNvPr id="31" name="Rectangle 88"/>
            <p:cNvSpPr>
              <a:spLocks noChangeArrowheads="1"/>
            </p:cNvSpPr>
            <p:nvPr/>
          </p:nvSpPr>
          <p:spPr bwMode="auto">
            <a:xfrm>
              <a:off x="5422" y="773"/>
              <a:ext cx="18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2" name="Rectangle 89"/>
            <p:cNvSpPr>
              <a:spLocks noChangeArrowheads="1"/>
            </p:cNvSpPr>
            <p:nvPr/>
          </p:nvSpPr>
          <p:spPr bwMode="auto">
            <a:xfrm>
              <a:off x="5416" y="1040"/>
              <a:ext cx="18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3" name="Rectangle 90"/>
            <p:cNvSpPr>
              <a:spLocks noChangeArrowheads="1"/>
            </p:cNvSpPr>
            <p:nvPr/>
          </p:nvSpPr>
          <p:spPr bwMode="auto">
            <a:xfrm>
              <a:off x="5396" y="1539"/>
              <a:ext cx="33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B-1</a:t>
              </a:r>
            </a:p>
          </p:txBody>
        </p:sp>
        <p:grpSp>
          <p:nvGrpSpPr>
            <p:cNvPr id="34" name="Group 95"/>
            <p:cNvGrpSpPr>
              <a:grpSpLocks/>
            </p:cNvGrpSpPr>
            <p:nvPr/>
          </p:nvGrpSpPr>
          <p:grpSpPr bwMode="auto">
            <a:xfrm>
              <a:off x="2209" y="628"/>
              <a:ext cx="575" cy="1228"/>
              <a:chOff x="2209" y="628"/>
              <a:chExt cx="575" cy="1228"/>
            </a:xfrm>
          </p:grpSpPr>
          <p:sp>
            <p:nvSpPr>
              <p:cNvPr id="53" name="Oval 91"/>
              <p:cNvSpPr>
                <a:spLocks noChangeArrowheads="1"/>
              </p:cNvSpPr>
              <p:nvPr/>
            </p:nvSpPr>
            <p:spPr bwMode="auto">
              <a:xfrm>
                <a:off x="2213" y="628"/>
                <a:ext cx="567" cy="85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92"/>
              <p:cNvSpPr>
                <a:spLocks noChangeShapeType="1"/>
              </p:cNvSpPr>
              <p:nvPr/>
            </p:nvSpPr>
            <p:spPr bwMode="auto">
              <a:xfrm>
                <a:off x="2209" y="674"/>
                <a:ext cx="0" cy="110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93"/>
              <p:cNvSpPr>
                <a:spLocks noChangeShapeType="1"/>
              </p:cNvSpPr>
              <p:nvPr/>
            </p:nvSpPr>
            <p:spPr bwMode="auto">
              <a:xfrm>
                <a:off x="2784" y="674"/>
                <a:ext cx="0" cy="110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Arc 94"/>
              <p:cNvSpPr>
                <a:spLocks/>
              </p:cNvSpPr>
              <p:nvPr/>
            </p:nvSpPr>
            <p:spPr bwMode="auto">
              <a:xfrm>
                <a:off x="2212" y="1781"/>
                <a:ext cx="567" cy="75"/>
              </a:xfrm>
              <a:custGeom>
                <a:avLst/>
                <a:gdLst>
                  <a:gd name="G0" fmla="+- 21600 0 0"/>
                  <a:gd name="G1" fmla="+- 1536 0 0"/>
                  <a:gd name="G2" fmla="+- 21600 0 0"/>
                  <a:gd name="T0" fmla="*/ 43180 w 43200"/>
                  <a:gd name="T1" fmla="*/ 606 h 23136"/>
                  <a:gd name="T2" fmla="*/ 55 w 43200"/>
                  <a:gd name="T3" fmla="*/ 0 h 23136"/>
                  <a:gd name="T4" fmla="*/ 21600 w 43200"/>
                  <a:gd name="T5" fmla="*/ 1536 h 23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3136" fill="none" extrusionOk="0">
                    <a:moveTo>
                      <a:pt x="43179" y="606"/>
                    </a:moveTo>
                    <a:cubicBezTo>
                      <a:pt x="43193" y="915"/>
                      <a:pt x="43200" y="1225"/>
                      <a:pt x="43200" y="1536"/>
                    </a:cubicBezTo>
                    <a:cubicBezTo>
                      <a:pt x="43200" y="13465"/>
                      <a:pt x="33529" y="23136"/>
                      <a:pt x="21600" y="23136"/>
                    </a:cubicBezTo>
                    <a:cubicBezTo>
                      <a:pt x="9670" y="23136"/>
                      <a:pt x="0" y="13465"/>
                      <a:pt x="0" y="1536"/>
                    </a:cubicBezTo>
                    <a:cubicBezTo>
                      <a:pt x="-1" y="1023"/>
                      <a:pt x="18" y="511"/>
                      <a:pt x="54" y="-1"/>
                    </a:cubicBezTo>
                  </a:path>
                  <a:path w="43200" h="23136" stroke="0" extrusionOk="0">
                    <a:moveTo>
                      <a:pt x="43179" y="606"/>
                    </a:moveTo>
                    <a:cubicBezTo>
                      <a:pt x="43193" y="915"/>
                      <a:pt x="43200" y="1225"/>
                      <a:pt x="43200" y="1536"/>
                    </a:cubicBezTo>
                    <a:cubicBezTo>
                      <a:pt x="43200" y="13465"/>
                      <a:pt x="33529" y="23136"/>
                      <a:pt x="21600" y="23136"/>
                    </a:cubicBezTo>
                    <a:cubicBezTo>
                      <a:pt x="9670" y="23136"/>
                      <a:pt x="0" y="13465"/>
                      <a:pt x="0" y="1536"/>
                    </a:cubicBezTo>
                    <a:cubicBezTo>
                      <a:pt x="-1" y="1023"/>
                      <a:pt x="18" y="511"/>
                      <a:pt x="54" y="-1"/>
                    </a:cubicBezTo>
                    <a:lnTo>
                      <a:pt x="21600" y="1536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" name="Rectangle 96"/>
            <p:cNvSpPr>
              <a:spLocks noChangeArrowheads="1"/>
            </p:cNvSpPr>
            <p:nvPr/>
          </p:nvSpPr>
          <p:spPr bwMode="auto">
            <a:xfrm>
              <a:off x="2404" y="772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97"/>
            <p:cNvSpPr>
              <a:spLocks noChangeArrowheads="1"/>
            </p:cNvSpPr>
            <p:nvPr/>
          </p:nvSpPr>
          <p:spPr bwMode="auto">
            <a:xfrm>
              <a:off x="2404" y="106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98"/>
            <p:cNvSpPr>
              <a:spLocks noChangeArrowheads="1"/>
            </p:cNvSpPr>
            <p:nvPr/>
          </p:nvSpPr>
          <p:spPr bwMode="auto">
            <a:xfrm>
              <a:off x="2404" y="154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99"/>
            <p:cNvSpPr>
              <a:spLocks noChangeArrowheads="1"/>
            </p:cNvSpPr>
            <p:nvPr/>
          </p:nvSpPr>
          <p:spPr bwMode="auto">
            <a:xfrm>
              <a:off x="2290" y="1178"/>
              <a:ext cx="434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b="1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grpSp>
          <p:nvGrpSpPr>
            <p:cNvPr id="39" name="Group 104"/>
            <p:cNvGrpSpPr>
              <a:grpSpLocks/>
            </p:cNvGrpSpPr>
            <p:nvPr/>
          </p:nvGrpSpPr>
          <p:grpSpPr bwMode="auto">
            <a:xfrm>
              <a:off x="4753" y="628"/>
              <a:ext cx="671" cy="1240"/>
              <a:chOff x="4753" y="628"/>
              <a:chExt cx="671" cy="1240"/>
            </a:xfrm>
          </p:grpSpPr>
          <p:sp>
            <p:nvSpPr>
              <p:cNvPr id="49" name="Oval 100"/>
              <p:cNvSpPr>
                <a:spLocks noChangeArrowheads="1"/>
              </p:cNvSpPr>
              <p:nvPr/>
            </p:nvSpPr>
            <p:spPr bwMode="auto">
              <a:xfrm>
                <a:off x="4757" y="628"/>
                <a:ext cx="663" cy="86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101"/>
              <p:cNvSpPr>
                <a:spLocks noChangeShapeType="1"/>
              </p:cNvSpPr>
              <p:nvPr/>
            </p:nvSpPr>
            <p:spPr bwMode="auto">
              <a:xfrm>
                <a:off x="4753" y="675"/>
                <a:ext cx="0" cy="1114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102"/>
              <p:cNvSpPr>
                <a:spLocks noChangeShapeType="1"/>
              </p:cNvSpPr>
              <p:nvPr/>
            </p:nvSpPr>
            <p:spPr bwMode="auto">
              <a:xfrm>
                <a:off x="5424" y="675"/>
                <a:ext cx="0" cy="1114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Arc 103"/>
              <p:cNvSpPr>
                <a:spLocks/>
              </p:cNvSpPr>
              <p:nvPr/>
            </p:nvSpPr>
            <p:spPr bwMode="auto">
              <a:xfrm>
                <a:off x="4756" y="1796"/>
                <a:ext cx="663" cy="72"/>
              </a:xfrm>
              <a:custGeom>
                <a:avLst/>
                <a:gdLst>
                  <a:gd name="G0" fmla="+- 21600 0 0"/>
                  <a:gd name="G1" fmla="+- 620 0 0"/>
                  <a:gd name="G2" fmla="+- 21600 0 0"/>
                  <a:gd name="T0" fmla="*/ 43191 w 43200"/>
                  <a:gd name="T1" fmla="*/ 0 h 22220"/>
                  <a:gd name="T2" fmla="*/ 0 w 43200"/>
                  <a:gd name="T3" fmla="*/ 620 h 22220"/>
                  <a:gd name="T4" fmla="*/ 21600 w 43200"/>
                  <a:gd name="T5" fmla="*/ 620 h 22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220" fill="none" extrusionOk="0">
                    <a:moveTo>
                      <a:pt x="43191" y="-1"/>
                    </a:moveTo>
                    <a:cubicBezTo>
                      <a:pt x="43197" y="206"/>
                      <a:pt x="43200" y="413"/>
                      <a:pt x="43200" y="620"/>
                    </a:cubicBezTo>
                    <a:cubicBezTo>
                      <a:pt x="43200" y="12549"/>
                      <a:pt x="33529" y="22220"/>
                      <a:pt x="21600" y="22220"/>
                    </a:cubicBezTo>
                    <a:cubicBezTo>
                      <a:pt x="9670" y="22220"/>
                      <a:pt x="0" y="12549"/>
                      <a:pt x="0" y="620"/>
                    </a:cubicBezTo>
                  </a:path>
                  <a:path w="43200" h="22220" stroke="0" extrusionOk="0">
                    <a:moveTo>
                      <a:pt x="43191" y="-1"/>
                    </a:moveTo>
                    <a:cubicBezTo>
                      <a:pt x="43197" y="206"/>
                      <a:pt x="43200" y="413"/>
                      <a:pt x="43200" y="620"/>
                    </a:cubicBezTo>
                    <a:cubicBezTo>
                      <a:pt x="43200" y="12549"/>
                      <a:pt x="33529" y="22220"/>
                      <a:pt x="21600" y="22220"/>
                    </a:cubicBezTo>
                    <a:cubicBezTo>
                      <a:pt x="9670" y="22220"/>
                      <a:pt x="0" y="12549"/>
                      <a:pt x="0" y="620"/>
                    </a:cubicBezTo>
                    <a:lnTo>
                      <a:pt x="21600" y="62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" name="Line 105"/>
            <p:cNvSpPr>
              <a:spLocks noChangeShapeType="1"/>
            </p:cNvSpPr>
            <p:nvPr/>
          </p:nvSpPr>
          <p:spPr bwMode="auto">
            <a:xfrm>
              <a:off x="2788" y="1296"/>
              <a:ext cx="2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06"/>
            <p:cNvSpPr>
              <a:spLocks noChangeShapeType="1"/>
            </p:cNvSpPr>
            <p:nvPr/>
          </p:nvSpPr>
          <p:spPr bwMode="auto">
            <a:xfrm flipV="1">
              <a:off x="3796" y="908"/>
              <a:ext cx="328" cy="39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07"/>
            <p:cNvSpPr>
              <a:spLocks noChangeShapeType="1"/>
            </p:cNvSpPr>
            <p:nvPr/>
          </p:nvSpPr>
          <p:spPr bwMode="auto">
            <a:xfrm flipV="1">
              <a:off x="3796" y="1196"/>
              <a:ext cx="328" cy="10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08"/>
            <p:cNvSpPr>
              <a:spLocks noChangeShapeType="1"/>
            </p:cNvSpPr>
            <p:nvPr/>
          </p:nvSpPr>
          <p:spPr bwMode="auto">
            <a:xfrm>
              <a:off x="3796" y="1300"/>
              <a:ext cx="328" cy="37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09"/>
            <p:cNvSpPr>
              <a:spLocks noChangeShapeType="1"/>
            </p:cNvSpPr>
            <p:nvPr/>
          </p:nvSpPr>
          <p:spPr bwMode="auto">
            <a:xfrm>
              <a:off x="4420" y="864"/>
              <a:ext cx="3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10"/>
            <p:cNvSpPr>
              <a:spLocks noChangeShapeType="1"/>
            </p:cNvSpPr>
            <p:nvPr/>
          </p:nvSpPr>
          <p:spPr bwMode="auto">
            <a:xfrm>
              <a:off x="4420" y="1152"/>
              <a:ext cx="3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11"/>
            <p:cNvSpPr>
              <a:spLocks noChangeShapeType="1"/>
            </p:cNvSpPr>
            <p:nvPr/>
          </p:nvSpPr>
          <p:spPr bwMode="auto">
            <a:xfrm>
              <a:off x="4420" y="1680"/>
              <a:ext cx="3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12"/>
            <p:cNvSpPr>
              <a:spLocks/>
            </p:cNvSpPr>
            <p:nvPr/>
          </p:nvSpPr>
          <p:spPr bwMode="auto">
            <a:xfrm>
              <a:off x="4128" y="1056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13"/>
            <p:cNvSpPr>
              <a:spLocks/>
            </p:cNvSpPr>
            <p:nvPr/>
          </p:nvSpPr>
          <p:spPr bwMode="auto">
            <a:xfrm>
              <a:off x="4128" y="720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3784422" y="2354243"/>
            <a:ext cx="4818691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Two tuples that belong to different partitions are </a:t>
            </a:r>
            <a:br>
              <a:rPr lang="en-US" dirty="0" smtClean="0"/>
            </a:br>
            <a:r>
              <a:rPr lang="en-US" dirty="0" smtClean="0"/>
              <a:t>guaranteed not to match</a:t>
            </a:r>
            <a:endParaRPr lang="en-US" dirty="0"/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7095947" y="3000574"/>
            <a:ext cx="615950" cy="1067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7019747" y="3000574"/>
            <a:ext cx="692150" cy="1528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62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Hash Join: Probing Phase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800" dirty="0"/>
              <a:t>Read in a partition of R, hash it using </a:t>
            </a:r>
            <a:r>
              <a:rPr lang="en-US" sz="2800" b="1" i="1" dirty="0"/>
              <a:t>h2</a:t>
            </a:r>
            <a:r>
              <a:rPr lang="en-US" sz="2800" b="1" dirty="0"/>
              <a:t> (&lt;&gt; </a:t>
            </a:r>
            <a:r>
              <a:rPr lang="en-US" sz="2800" b="1" i="1" dirty="0" smtClean="0"/>
              <a:t>h</a:t>
            </a:r>
            <a:r>
              <a:rPr lang="en-US" sz="2800" b="1" dirty="0" smtClean="0"/>
              <a:t>)</a:t>
            </a:r>
          </a:p>
          <a:p>
            <a:pPr marL="0" indent="0">
              <a:buClr>
                <a:schemeClr val="tx1"/>
              </a:buClr>
              <a:buSzPct val="75000"/>
              <a:buNone/>
            </a:pPr>
            <a:r>
              <a:rPr lang="en-US" sz="2800" dirty="0" smtClean="0"/>
              <a:t> </a:t>
            </a:r>
          </a:p>
          <a:p>
            <a:pPr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800" dirty="0" smtClean="0"/>
              <a:t>Scan the corresponding </a:t>
            </a:r>
            <a:r>
              <a:rPr lang="en-US" sz="2800" dirty="0"/>
              <a:t>partition of </a:t>
            </a:r>
            <a:r>
              <a:rPr lang="en-US" sz="2800" dirty="0" smtClean="0"/>
              <a:t>S and </a:t>
            </a:r>
            <a:r>
              <a:rPr lang="en-US" sz="2800" dirty="0"/>
              <a:t>search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for matches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63" name="Group 60"/>
          <p:cNvGrpSpPr>
            <a:grpSpLocks/>
          </p:cNvGrpSpPr>
          <p:nvPr/>
        </p:nvGrpSpPr>
        <p:grpSpPr bwMode="auto">
          <a:xfrm>
            <a:off x="1760538" y="3525838"/>
            <a:ext cx="5478462" cy="3027362"/>
            <a:chOff x="2161" y="2239"/>
            <a:chExt cx="3451" cy="1907"/>
          </a:xfrm>
        </p:grpSpPr>
        <p:sp>
          <p:nvSpPr>
            <p:cNvPr id="64" name="Rectangle 8"/>
            <p:cNvSpPr>
              <a:spLocks noChangeArrowheads="1"/>
            </p:cNvSpPr>
            <p:nvPr/>
          </p:nvSpPr>
          <p:spPr bwMode="auto">
            <a:xfrm>
              <a:off x="2169" y="2239"/>
              <a:ext cx="72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Partitions</a:t>
              </a:r>
            </a:p>
            <a:p>
              <a:r>
                <a:rPr lang="en-US" sz="1800" b="1">
                  <a:solidFill>
                    <a:srgbClr val="000000"/>
                  </a:solidFill>
                </a:rPr>
                <a:t>of R &amp; S</a:t>
              </a:r>
            </a:p>
          </p:txBody>
        </p:sp>
        <p:sp>
          <p:nvSpPr>
            <p:cNvPr id="65" name="Rectangle 9"/>
            <p:cNvSpPr>
              <a:spLocks noChangeArrowheads="1"/>
            </p:cNvSpPr>
            <p:nvPr/>
          </p:nvSpPr>
          <p:spPr bwMode="auto">
            <a:xfrm>
              <a:off x="3254" y="3604"/>
              <a:ext cx="708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50000"/>
                </a:lnSpc>
              </a:pPr>
              <a:r>
                <a:rPr lang="en-US" sz="1400" b="1">
                  <a:solidFill>
                    <a:srgbClr val="000000"/>
                  </a:solidFill>
                </a:rPr>
                <a:t>Input buffer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for Si</a:t>
              </a:r>
            </a:p>
          </p:txBody>
        </p:sp>
        <p:sp>
          <p:nvSpPr>
            <p:cNvPr id="66" name="Rectangle 10"/>
            <p:cNvSpPr>
              <a:spLocks noChangeArrowheads="1"/>
            </p:cNvSpPr>
            <p:nvPr/>
          </p:nvSpPr>
          <p:spPr bwMode="auto">
            <a:xfrm>
              <a:off x="3288" y="2522"/>
              <a:ext cx="1412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Hash table for partition</a:t>
              </a:r>
            </a:p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Ri (k &lt; B-1 pages)</a:t>
              </a:r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513" y="3414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2362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13"/>
            <p:cNvSpPr>
              <a:spLocks/>
            </p:cNvSpPr>
            <p:nvPr/>
          </p:nvSpPr>
          <p:spPr bwMode="auto">
            <a:xfrm>
              <a:off x="2445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2535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2218" y="2962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2386" y="2962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2218" y="3189"/>
              <a:ext cx="145" cy="155"/>
            </a:xfrm>
            <a:custGeom>
              <a:avLst/>
              <a:gdLst>
                <a:gd name="T0" fmla="*/ 0 w 145"/>
                <a:gd name="T1" fmla="*/ 154 h 155"/>
                <a:gd name="T2" fmla="*/ 0 w 145"/>
                <a:gd name="T3" fmla="*/ 0 h 155"/>
                <a:gd name="T4" fmla="*/ 144 w 145"/>
                <a:gd name="T5" fmla="*/ 0 h 155"/>
                <a:gd name="T6" fmla="*/ 144 w 145"/>
                <a:gd name="T7" fmla="*/ 154 h 155"/>
                <a:gd name="T8" fmla="*/ 0 w 145"/>
                <a:gd name="T9" fmla="*/ 15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5">
                  <a:moveTo>
                    <a:pt x="0" y="154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4"/>
                  </a:lnTo>
                  <a:lnTo>
                    <a:pt x="0" y="154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2392" y="3189"/>
              <a:ext cx="144" cy="155"/>
            </a:xfrm>
            <a:custGeom>
              <a:avLst/>
              <a:gdLst>
                <a:gd name="T0" fmla="*/ 0 w 144"/>
                <a:gd name="T1" fmla="*/ 154 h 155"/>
                <a:gd name="T2" fmla="*/ 0 w 144"/>
                <a:gd name="T3" fmla="*/ 0 h 155"/>
                <a:gd name="T4" fmla="*/ 143 w 144"/>
                <a:gd name="T5" fmla="*/ 0 h 155"/>
                <a:gd name="T6" fmla="*/ 143 w 144"/>
                <a:gd name="T7" fmla="*/ 154 h 155"/>
                <a:gd name="T8" fmla="*/ 0 w 144"/>
                <a:gd name="T9" fmla="*/ 15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5">
                  <a:moveTo>
                    <a:pt x="0" y="154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4"/>
                  </a:lnTo>
                  <a:lnTo>
                    <a:pt x="0" y="154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2421" y="3669"/>
              <a:ext cx="144" cy="155"/>
            </a:xfrm>
            <a:custGeom>
              <a:avLst/>
              <a:gdLst>
                <a:gd name="T0" fmla="*/ 0 w 144"/>
                <a:gd name="T1" fmla="*/ 154 h 155"/>
                <a:gd name="T2" fmla="*/ 0 w 144"/>
                <a:gd name="T3" fmla="*/ 0 h 155"/>
                <a:gd name="T4" fmla="*/ 143 w 144"/>
                <a:gd name="T5" fmla="*/ 0 h 155"/>
                <a:gd name="T6" fmla="*/ 143 w 144"/>
                <a:gd name="T7" fmla="*/ 154 h 155"/>
                <a:gd name="T8" fmla="*/ 0 w 144"/>
                <a:gd name="T9" fmla="*/ 15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5">
                  <a:moveTo>
                    <a:pt x="0" y="154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4"/>
                  </a:lnTo>
                  <a:lnTo>
                    <a:pt x="0" y="154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2218" y="3670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442" y="2956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644" y="2962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23"/>
            <p:cNvSpPr>
              <a:spLocks/>
            </p:cNvSpPr>
            <p:nvPr/>
          </p:nvSpPr>
          <p:spPr bwMode="auto">
            <a:xfrm>
              <a:off x="4307" y="2962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961" y="302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1 w 25"/>
                <a:gd name="T3" fmla="*/ 0 h 36"/>
                <a:gd name="T4" fmla="*/ 0 w 25"/>
                <a:gd name="T5" fmla="*/ 18 h 36"/>
                <a:gd name="T6" fmla="*/ 11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4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25"/>
            <p:cNvSpPr>
              <a:spLocks/>
            </p:cNvSpPr>
            <p:nvPr/>
          </p:nvSpPr>
          <p:spPr bwMode="auto">
            <a:xfrm>
              <a:off x="4045" y="3028"/>
              <a:ext cx="24" cy="36"/>
            </a:xfrm>
            <a:custGeom>
              <a:avLst/>
              <a:gdLst>
                <a:gd name="T0" fmla="*/ 23 w 24"/>
                <a:gd name="T1" fmla="*/ 18 h 36"/>
                <a:gd name="T2" fmla="*/ 11 w 24"/>
                <a:gd name="T3" fmla="*/ 0 h 36"/>
                <a:gd name="T4" fmla="*/ 0 w 24"/>
                <a:gd name="T5" fmla="*/ 18 h 36"/>
                <a:gd name="T6" fmla="*/ 11 w 24"/>
                <a:gd name="T7" fmla="*/ 35 h 36"/>
                <a:gd name="T8" fmla="*/ 23 w 24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6">
                  <a:moveTo>
                    <a:pt x="23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3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26"/>
            <p:cNvSpPr>
              <a:spLocks/>
            </p:cNvSpPr>
            <p:nvPr/>
          </p:nvSpPr>
          <p:spPr bwMode="auto">
            <a:xfrm>
              <a:off x="4134" y="302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1 w 25"/>
                <a:gd name="T3" fmla="*/ 0 h 36"/>
                <a:gd name="T4" fmla="*/ 0 w 25"/>
                <a:gd name="T5" fmla="*/ 18 h 36"/>
                <a:gd name="T6" fmla="*/ 11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4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27"/>
            <p:cNvSpPr>
              <a:spLocks/>
            </p:cNvSpPr>
            <p:nvPr/>
          </p:nvSpPr>
          <p:spPr bwMode="auto">
            <a:xfrm>
              <a:off x="3408" y="2928"/>
              <a:ext cx="1102" cy="231"/>
            </a:xfrm>
            <a:custGeom>
              <a:avLst/>
              <a:gdLst>
                <a:gd name="T0" fmla="*/ 0 w 1102"/>
                <a:gd name="T1" fmla="*/ 230 h 231"/>
                <a:gd name="T2" fmla="*/ 0 w 1102"/>
                <a:gd name="T3" fmla="*/ 0 h 231"/>
                <a:gd name="T4" fmla="*/ 1101 w 1102"/>
                <a:gd name="T5" fmla="*/ 0 h 231"/>
                <a:gd name="T6" fmla="*/ 1101 w 1102"/>
                <a:gd name="T7" fmla="*/ 230 h 231"/>
                <a:gd name="T8" fmla="*/ 0 w 1102"/>
                <a:gd name="T9" fmla="*/ 23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2" h="231">
                  <a:moveTo>
                    <a:pt x="0" y="230"/>
                  </a:moveTo>
                  <a:lnTo>
                    <a:pt x="0" y="0"/>
                  </a:lnTo>
                  <a:lnTo>
                    <a:pt x="1101" y="0"/>
                  </a:lnTo>
                  <a:lnTo>
                    <a:pt x="1101" y="230"/>
                  </a:lnTo>
                  <a:lnTo>
                    <a:pt x="0" y="23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28"/>
            <p:cNvSpPr>
              <a:spLocks/>
            </p:cNvSpPr>
            <p:nvPr/>
          </p:nvSpPr>
          <p:spPr bwMode="auto">
            <a:xfrm>
              <a:off x="4265" y="3414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29"/>
            <p:cNvSpPr>
              <a:spLocks/>
            </p:cNvSpPr>
            <p:nvPr/>
          </p:nvSpPr>
          <p:spPr bwMode="auto">
            <a:xfrm>
              <a:off x="3227" y="2496"/>
              <a:ext cx="1526" cy="1393"/>
            </a:xfrm>
            <a:custGeom>
              <a:avLst/>
              <a:gdLst>
                <a:gd name="T0" fmla="*/ 0 w 1526"/>
                <a:gd name="T1" fmla="*/ 1392 h 1393"/>
                <a:gd name="T2" fmla="*/ 0 w 1526"/>
                <a:gd name="T3" fmla="*/ 0 h 1393"/>
                <a:gd name="T4" fmla="*/ 1525 w 1526"/>
                <a:gd name="T5" fmla="*/ 0 h 1393"/>
                <a:gd name="T6" fmla="*/ 1525 w 1526"/>
                <a:gd name="T7" fmla="*/ 1392 h 1393"/>
                <a:gd name="T8" fmla="*/ 0 w 1526"/>
                <a:gd name="T9" fmla="*/ 1392 h 1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6" h="1393">
                  <a:moveTo>
                    <a:pt x="0" y="1392"/>
                  </a:moveTo>
                  <a:lnTo>
                    <a:pt x="0" y="0"/>
                  </a:lnTo>
                  <a:lnTo>
                    <a:pt x="1525" y="0"/>
                  </a:lnTo>
                  <a:lnTo>
                    <a:pt x="1525" y="1392"/>
                  </a:lnTo>
                  <a:lnTo>
                    <a:pt x="0" y="139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" name="Group 36"/>
            <p:cNvGrpSpPr>
              <a:grpSpLocks/>
            </p:cNvGrpSpPr>
            <p:nvPr/>
          </p:nvGrpSpPr>
          <p:grpSpPr bwMode="auto">
            <a:xfrm>
              <a:off x="5095" y="2868"/>
              <a:ext cx="197" cy="862"/>
              <a:chOff x="5095" y="2868"/>
              <a:chExt cx="197" cy="862"/>
            </a:xfrm>
          </p:grpSpPr>
          <p:sp>
            <p:nvSpPr>
              <p:cNvPr id="110" name="Freeform 30"/>
              <p:cNvSpPr>
                <a:spLocks/>
              </p:cNvSpPr>
              <p:nvPr/>
            </p:nvSpPr>
            <p:spPr bwMode="auto">
              <a:xfrm>
                <a:off x="5095" y="3396"/>
                <a:ext cx="25" cy="37"/>
              </a:xfrm>
              <a:custGeom>
                <a:avLst/>
                <a:gdLst>
                  <a:gd name="T0" fmla="*/ 24 w 25"/>
                  <a:gd name="T1" fmla="*/ 18 h 37"/>
                  <a:gd name="T2" fmla="*/ 12 w 25"/>
                  <a:gd name="T3" fmla="*/ 0 h 37"/>
                  <a:gd name="T4" fmla="*/ 0 w 25"/>
                  <a:gd name="T5" fmla="*/ 18 h 37"/>
                  <a:gd name="T6" fmla="*/ 12 w 25"/>
                  <a:gd name="T7" fmla="*/ 36 h 37"/>
                  <a:gd name="T8" fmla="*/ 24 w 25"/>
                  <a:gd name="T9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37">
                    <a:moveTo>
                      <a:pt x="24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4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Freeform 31"/>
              <p:cNvSpPr>
                <a:spLocks/>
              </p:cNvSpPr>
              <p:nvPr/>
            </p:nvSpPr>
            <p:spPr bwMode="auto">
              <a:xfrm>
                <a:off x="5178" y="3396"/>
                <a:ext cx="25" cy="37"/>
              </a:xfrm>
              <a:custGeom>
                <a:avLst/>
                <a:gdLst>
                  <a:gd name="T0" fmla="*/ 24 w 25"/>
                  <a:gd name="T1" fmla="*/ 18 h 37"/>
                  <a:gd name="T2" fmla="*/ 12 w 25"/>
                  <a:gd name="T3" fmla="*/ 0 h 37"/>
                  <a:gd name="T4" fmla="*/ 0 w 25"/>
                  <a:gd name="T5" fmla="*/ 18 h 37"/>
                  <a:gd name="T6" fmla="*/ 12 w 25"/>
                  <a:gd name="T7" fmla="*/ 36 h 37"/>
                  <a:gd name="T8" fmla="*/ 24 w 25"/>
                  <a:gd name="T9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37">
                    <a:moveTo>
                      <a:pt x="24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4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Freeform 32"/>
              <p:cNvSpPr>
                <a:spLocks/>
              </p:cNvSpPr>
              <p:nvPr/>
            </p:nvSpPr>
            <p:spPr bwMode="auto">
              <a:xfrm>
                <a:off x="5268" y="3396"/>
                <a:ext cx="24" cy="37"/>
              </a:xfrm>
              <a:custGeom>
                <a:avLst/>
                <a:gdLst>
                  <a:gd name="T0" fmla="*/ 23 w 24"/>
                  <a:gd name="T1" fmla="*/ 18 h 37"/>
                  <a:gd name="T2" fmla="*/ 12 w 24"/>
                  <a:gd name="T3" fmla="*/ 0 h 37"/>
                  <a:gd name="T4" fmla="*/ 0 w 24"/>
                  <a:gd name="T5" fmla="*/ 18 h 37"/>
                  <a:gd name="T6" fmla="*/ 12 w 24"/>
                  <a:gd name="T7" fmla="*/ 36 h 37"/>
                  <a:gd name="T8" fmla="*/ 23 w 24"/>
                  <a:gd name="T9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7">
                    <a:moveTo>
                      <a:pt x="23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3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Freeform 33"/>
              <p:cNvSpPr>
                <a:spLocks/>
              </p:cNvSpPr>
              <p:nvPr/>
            </p:nvSpPr>
            <p:spPr bwMode="auto">
              <a:xfrm>
                <a:off x="5131" y="2868"/>
                <a:ext cx="144" cy="155"/>
              </a:xfrm>
              <a:custGeom>
                <a:avLst/>
                <a:gdLst>
                  <a:gd name="T0" fmla="*/ 0 w 144"/>
                  <a:gd name="T1" fmla="*/ 154 h 155"/>
                  <a:gd name="T2" fmla="*/ 0 w 144"/>
                  <a:gd name="T3" fmla="*/ 0 h 155"/>
                  <a:gd name="T4" fmla="*/ 143 w 144"/>
                  <a:gd name="T5" fmla="*/ 0 h 155"/>
                  <a:gd name="T6" fmla="*/ 143 w 144"/>
                  <a:gd name="T7" fmla="*/ 154 h 155"/>
                  <a:gd name="T8" fmla="*/ 0 w 144"/>
                  <a:gd name="T9" fmla="*/ 15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55">
                    <a:moveTo>
                      <a:pt x="0" y="154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4"/>
                    </a:lnTo>
                    <a:lnTo>
                      <a:pt x="0" y="154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Freeform 34"/>
              <p:cNvSpPr>
                <a:spLocks/>
              </p:cNvSpPr>
              <p:nvPr/>
            </p:nvSpPr>
            <p:spPr bwMode="auto">
              <a:xfrm>
                <a:off x="5131" y="3093"/>
                <a:ext cx="144" cy="156"/>
              </a:xfrm>
              <a:custGeom>
                <a:avLst/>
                <a:gdLst>
                  <a:gd name="T0" fmla="*/ 0 w 144"/>
                  <a:gd name="T1" fmla="*/ 155 h 156"/>
                  <a:gd name="T2" fmla="*/ 0 w 144"/>
                  <a:gd name="T3" fmla="*/ 0 h 156"/>
                  <a:gd name="T4" fmla="*/ 143 w 144"/>
                  <a:gd name="T5" fmla="*/ 0 h 156"/>
                  <a:gd name="T6" fmla="*/ 143 w 144"/>
                  <a:gd name="T7" fmla="*/ 155 h 156"/>
                  <a:gd name="T8" fmla="*/ 0 w 144"/>
                  <a:gd name="T9" fmla="*/ 15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56">
                    <a:moveTo>
                      <a:pt x="0" y="155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5"/>
                    </a:lnTo>
                    <a:lnTo>
                      <a:pt x="0" y="155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Freeform 35"/>
              <p:cNvSpPr>
                <a:spLocks/>
              </p:cNvSpPr>
              <p:nvPr/>
            </p:nvSpPr>
            <p:spPr bwMode="auto">
              <a:xfrm>
                <a:off x="5131" y="3575"/>
                <a:ext cx="144" cy="155"/>
              </a:xfrm>
              <a:custGeom>
                <a:avLst/>
                <a:gdLst>
                  <a:gd name="T0" fmla="*/ 0 w 144"/>
                  <a:gd name="T1" fmla="*/ 154 h 155"/>
                  <a:gd name="T2" fmla="*/ 0 w 144"/>
                  <a:gd name="T3" fmla="*/ 0 h 155"/>
                  <a:gd name="T4" fmla="*/ 143 w 144"/>
                  <a:gd name="T5" fmla="*/ 0 h 155"/>
                  <a:gd name="T6" fmla="*/ 143 w 144"/>
                  <a:gd name="T7" fmla="*/ 154 h 155"/>
                  <a:gd name="T8" fmla="*/ 0 w 144"/>
                  <a:gd name="T9" fmla="*/ 15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55">
                    <a:moveTo>
                      <a:pt x="0" y="154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4"/>
                    </a:lnTo>
                    <a:lnTo>
                      <a:pt x="0" y="154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" name="Rectangle 37"/>
            <p:cNvSpPr>
              <a:spLocks noChangeArrowheads="1"/>
            </p:cNvSpPr>
            <p:nvPr/>
          </p:nvSpPr>
          <p:spPr bwMode="auto">
            <a:xfrm>
              <a:off x="3195" y="3882"/>
              <a:ext cx="158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B main memory buffers</a:t>
              </a:r>
            </a:p>
          </p:txBody>
        </p:sp>
        <p:sp>
          <p:nvSpPr>
            <p:cNvPr id="88" name="Rectangle 38"/>
            <p:cNvSpPr>
              <a:spLocks noChangeArrowheads="1"/>
            </p:cNvSpPr>
            <p:nvPr/>
          </p:nvSpPr>
          <p:spPr bwMode="auto">
            <a:xfrm>
              <a:off x="2319" y="3917"/>
              <a:ext cx="3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Disk</a:t>
              </a:r>
            </a:p>
          </p:txBody>
        </p:sp>
        <p:sp>
          <p:nvSpPr>
            <p:cNvPr id="89" name="Rectangle 39"/>
            <p:cNvSpPr>
              <a:spLocks noChangeArrowheads="1"/>
            </p:cNvSpPr>
            <p:nvPr/>
          </p:nvSpPr>
          <p:spPr bwMode="auto">
            <a:xfrm>
              <a:off x="4127" y="3546"/>
              <a:ext cx="491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Output </a:t>
              </a:r>
            </a:p>
            <a:p>
              <a:r>
                <a:rPr lang="en-US" sz="1400" b="1">
                  <a:solidFill>
                    <a:srgbClr val="000000"/>
                  </a:solidFill>
                </a:rPr>
                <a:t> buffer</a:t>
              </a:r>
            </a:p>
          </p:txBody>
        </p:sp>
        <p:sp>
          <p:nvSpPr>
            <p:cNvPr id="90" name="Rectangle 40"/>
            <p:cNvSpPr>
              <a:spLocks noChangeArrowheads="1"/>
            </p:cNvSpPr>
            <p:nvPr/>
          </p:nvSpPr>
          <p:spPr bwMode="auto">
            <a:xfrm>
              <a:off x="4998" y="3882"/>
              <a:ext cx="3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Disk</a:t>
              </a:r>
            </a:p>
          </p:txBody>
        </p:sp>
        <p:sp>
          <p:nvSpPr>
            <p:cNvPr id="91" name="Rectangle 41"/>
            <p:cNvSpPr>
              <a:spLocks noChangeArrowheads="1"/>
            </p:cNvSpPr>
            <p:nvPr/>
          </p:nvSpPr>
          <p:spPr bwMode="auto">
            <a:xfrm>
              <a:off x="4806" y="2352"/>
              <a:ext cx="80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Join Result</a:t>
              </a:r>
            </a:p>
          </p:txBody>
        </p:sp>
        <p:sp>
          <p:nvSpPr>
            <p:cNvPr id="92" name="Rectangle 42"/>
            <p:cNvSpPr>
              <a:spLocks noChangeArrowheads="1"/>
            </p:cNvSpPr>
            <p:nvPr/>
          </p:nvSpPr>
          <p:spPr bwMode="auto">
            <a:xfrm>
              <a:off x="2833" y="2706"/>
              <a:ext cx="37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hash</a:t>
              </a:r>
            </a:p>
          </p:txBody>
        </p:sp>
        <p:sp>
          <p:nvSpPr>
            <p:cNvPr id="93" name="Rectangle 43"/>
            <p:cNvSpPr>
              <a:spLocks noChangeArrowheads="1"/>
            </p:cNvSpPr>
            <p:nvPr/>
          </p:nvSpPr>
          <p:spPr bwMode="auto">
            <a:xfrm>
              <a:off x="2862" y="2838"/>
              <a:ext cx="22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fn</a:t>
              </a:r>
            </a:p>
          </p:txBody>
        </p:sp>
        <p:sp>
          <p:nvSpPr>
            <p:cNvPr id="94" name="Rectangle 44"/>
            <p:cNvSpPr>
              <a:spLocks noChangeArrowheads="1"/>
            </p:cNvSpPr>
            <p:nvPr/>
          </p:nvSpPr>
          <p:spPr bwMode="auto">
            <a:xfrm>
              <a:off x="2867" y="2968"/>
              <a:ext cx="26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3365FB"/>
                  </a:solidFill>
                </a:rPr>
                <a:t>h2</a:t>
              </a:r>
            </a:p>
          </p:txBody>
        </p:sp>
        <p:sp>
          <p:nvSpPr>
            <p:cNvPr id="95" name="Rectangle 45"/>
            <p:cNvSpPr>
              <a:spLocks noChangeArrowheads="1"/>
            </p:cNvSpPr>
            <p:nvPr/>
          </p:nvSpPr>
          <p:spPr bwMode="auto">
            <a:xfrm>
              <a:off x="3747" y="3264"/>
              <a:ext cx="24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3365FB"/>
                  </a:solidFill>
                </a:rPr>
                <a:t>h2</a:t>
              </a:r>
            </a:p>
          </p:txBody>
        </p:sp>
        <p:grpSp>
          <p:nvGrpSpPr>
            <p:cNvPr id="96" name="Group 50"/>
            <p:cNvGrpSpPr>
              <a:grpSpLocks/>
            </p:cNvGrpSpPr>
            <p:nvPr/>
          </p:nvGrpSpPr>
          <p:grpSpPr bwMode="auto">
            <a:xfrm>
              <a:off x="2161" y="2644"/>
              <a:ext cx="671" cy="1273"/>
              <a:chOff x="2161" y="2644"/>
              <a:chExt cx="671" cy="1273"/>
            </a:xfrm>
          </p:grpSpPr>
          <p:sp>
            <p:nvSpPr>
              <p:cNvPr id="106" name="Oval 46"/>
              <p:cNvSpPr>
                <a:spLocks noChangeArrowheads="1"/>
              </p:cNvSpPr>
              <p:nvPr/>
            </p:nvSpPr>
            <p:spPr bwMode="auto">
              <a:xfrm>
                <a:off x="2165" y="2644"/>
                <a:ext cx="663" cy="88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47"/>
              <p:cNvSpPr>
                <a:spLocks noChangeShapeType="1"/>
              </p:cNvSpPr>
              <p:nvPr/>
            </p:nvSpPr>
            <p:spPr bwMode="auto">
              <a:xfrm>
                <a:off x="2161" y="2692"/>
                <a:ext cx="0" cy="1144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48"/>
              <p:cNvSpPr>
                <a:spLocks noChangeShapeType="1"/>
              </p:cNvSpPr>
              <p:nvPr/>
            </p:nvSpPr>
            <p:spPr bwMode="auto">
              <a:xfrm>
                <a:off x="2832" y="2692"/>
                <a:ext cx="0" cy="1144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Arc 49"/>
              <p:cNvSpPr>
                <a:spLocks/>
              </p:cNvSpPr>
              <p:nvPr/>
            </p:nvSpPr>
            <p:spPr bwMode="auto">
              <a:xfrm>
                <a:off x="2163" y="3843"/>
                <a:ext cx="663" cy="74"/>
              </a:xfrm>
              <a:custGeom>
                <a:avLst/>
                <a:gdLst>
                  <a:gd name="G0" fmla="+- 21600 0 0"/>
                  <a:gd name="G1" fmla="+- 602 0 0"/>
                  <a:gd name="G2" fmla="+- 21600 0 0"/>
                  <a:gd name="T0" fmla="*/ 43192 w 43200"/>
                  <a:gd name="T1" fmla="*/ 0 h 22202"/>
                  <a:gd name="T2" fmla="*/ 0 w 43200"/>
                  <a:gd name="T3" fmla="*/ 602 h 22202"/>
                  <a:gd name="T4" fmla="*/ 21600 w 43200"/>
                  <a:gd name="T5" fmla="*/ 602 h 22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202" fill="none" extrusionOk="0">
                    <a:moveTo>
                      <a:pt x="43191" y="0"/>
                    </a:moveTo>
                    <a:cubicBezTo>
                      <a:pt x="43197" y="200"/>
                      <a:pt x="43200" y="401"/>
                      <a:pt x="43200" y="602"/>
                    </a:cubicBezTo>
                    <a:cubicBezTo>
                      <a:pt x="43200" y="12531"/>
                      <a:pt x="33529" y="22202"/>
                      <a:pt x="21600" y="22202"/>
                    </a:cubicBezTo>
                    <a:cubicBezTo>
                      <a:pt x="9670" y="22202"/>
                      <a:pt x="0" y="12531"/>
                      <a:pt x="0" y="602"/>
                    </a:cubicBezTo>
                  </a:path>
                  <a:path w="43200" h="22202" stroke="0" extrusionOk="0">
                    <a:moveTo>
                      <a:pt x="43191" y="0"/>
                    </a:moveTo>
                    <a:cubicBezTo>
                      <a:pt x="43197" y="200"/>
                      <a:pt x="43200" y="401"/>
                      <a:pt x="43200" y="602"/>
                    </a:cubicBezTo>
                    <a:cubicBezTo>
                      <a:pt x="43200" y="12531"/>
                      <a:pt x="33529" y="22202"/>
                      <a:pt x="21600" y="22202"/>
                    </a:cubicBezTo>
                    <a:cubicBezTo>
                      <a:pt x="9670" y="22202"/>
                      <a:pt x="0" y="12531"/>
                      <a:pt x="0" y="602"/>
                    </a:cubicBezTo>
                    <a:lnTo>
                      <a:pt x="21600" y="602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7" name="Group 55"/>
            <p:cNvGrpSpPr>
              <a:grpSpLocks/>
            </p:cNvGrpSpPr>
            <p:nvPr/>
          </p:nvGrpSpPr>
          <p:grpSpPr bwMode="auto">
            <a:xfrm>
              <a:off x="4944" y="2692"/>
              <a:ext cx="528" cy="1180"/>
              <a:chOff x="4944" y="2692"/>
              <a:chExt cx="528" cy="1180"/>
            </a:xfrm>
          </p:grpSpPr>
          <p:sp>
            <p:nvSpPr>
              <p:cNvPr id="102" name="Oval 51"/>
              <p:cNvSpPr>
                <a:spLocks noChangeArrowheads="1"/>
              </p:cNvSpPr>
              <p:nvPr/>
            </p:nvSpPr>
            <p:spPr bwMode="auto">
              <a:xfrm>
                <a:off x="4948" y="2692"/>
                <a:ext cx="520" cy="81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52"/>
              <p:cNvSpPr>
                <a:spLocks noChangeShapeType="1"/>
              </p:cNvSpPr>
              <p:nvPr/>
            </p:nvSpPr>
            <p:spPr bwMode="auto">
              <a:xfrm>
                <a:off x="4944" y="2736"/>
                <a:ext cx="0" cy="105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53"/>
              <p:cNvSpPr>
                <a:spLocks noChangeShapeType="1"/>
              </p:cNvSpPr>
              <p:nvPr/>
            </p:nvSpPr>
            <p:spPr bwMode="auto">
              <a:xfrm>
                <a:off x="5472" y="2736"/>
                <a:ext cx="0" cy="105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Arc 54"/>
              <p:cNvSpPr>
                <a:spLocks/>
              </p:cNvSpPr>
              <p:nvPr/>
            </p:nvSpPr>
            <p:spPr bwMode="auto">
              <a:xfrm>
                <a:off x="4946" y="3800"/>
                <a:ext cx="520" cy="72"/>
              </a:xfrm>
              <a:custGeom>
                <a:avLst/>
                <a:gdLst>
                  <a:gd name="G0" fmla="+- 21600 0 0"/>
                  <a:gd name="G1" fmla="+- 1607 0 0"/>
                  <a:gd name="G2" fmla="+- 21600 0 0"/>
                  <a:gd name="T0" fmla="*/ 43178 w 43200"/>
                  <a:gd name="T1" fmla="*/ 637 h 23207"/>
                  <a:gd name="T2" fmla="*/ 60 w 43200"/>
                  <a:gd name="T3" fmla="*/ 0 h 23207"/>
                  <a:gd name="T4" fmla="*/ 21600 w 43200"/>
                  <a:gd name="T5" fmla="*/ 1607 h 23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3207" fill="none" extrusionOk="0">
                    <a:moveTo>
                      <a:pt x="43178" y="636"/>
                    </a:moveTo>
                    <a:cubicBezTo>
                      <a:pt x="43192" y="960"/>
                      <a:pt x="43200" y="1283"/>
                      <a:pt x="43200" y="1607"/>
                    </a:cubicBezTo>
                    <a:cubicBezTo>
                      <a:pt x="43200" y="13536"/>
                      <a:pt x="33529" y="23207"/>
                      <a:pt x="21600" y="23207"/>
                    </a:cubicBezTo>
                    <a:cubicBezTo>
                      <a:pt x="9670" y="23207"/>
                      <a:pt x="0" y="13536"/>
                      <a:pt x="0" y="1607"/>
                    </a:cubicBezTo>
                    <a:cubicBezTo>
                      <a:pt x="-1" y="1070"/>
                      <a:pt x="19" y="534"/>
                      <a:pt x="59" y="-1"/>
                    </a:cubicBezTo>
                  </a:path>
                  <a:path w="43200" h="23207" stroke="0" extrusionOk="0">
                    <a:moveTo>
                      <a:pt x="43178" y="636"/>
                    </a:moveTo>
                    <a:cubicBezTo>
                      <a:pt x="43192" y="960"/>
                      <a:pt x="43200" y="1283"/>
                      <a:pt x="43200" y="1607"/>
                    </a:cubicBezTo>
                    <a:cubicBezTo>
                      <a:pt x="43200" y="13536"/>
                      <a:pt x="33529" y="23207"/>
                      <a:pt x="21600" y="23207"/>
                    </a:cubicBezTo>
                    <a:cubicBezTo>
                      <a:pt x="9670" y="23207"/>
                      <a:pt x="0" y="13536"/>
                      <a:pt x="0" y="1607"/>
                    </a:cubicBezTo>
                    <a:cubicBezTo>
                      <a:pt x="-1" y="1070"/>
                      <a:pt x="19" y="534"/>
                      <a:pt x="59" y="-1"/>
                    </a:cubicBezTo>
                    <a:lnTo>
                      <a:pt x="21600" y="1607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" name="Line 56"/>
            <p:cNvSpPr>
              <a:spLocks noChangeShapeType="1"/>
            </p:cNvSpPr>
            <p:nvPr/>
          </p:nvSpPr>
          <p:spPr bwMode="auto">
            <a:xfrm>
              <a:off x="2836" y="3168"/>
              <a:ext cx="56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57"/>
            <p:cNvSpPr>
              <a:spLocks noChangeShapeType="1"/>
            </p:cNvSpPr>
            <p:nvPr/>
          </p:nvSpPr>
          <p:spPr bwMode="auto">
            <a:xfrm>
              <a:off x="2836" y="3504"/>
              <a:ext cx="66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58"/>
            <p:cNvSpPr>
              <a:spLocks/>
            </p:cNvSpPr>
            <p:nvPr/>
          </p:nvSpPr>
          <p:spPr bwMode="auto">
            <a:xfrm>
              <a:off x="3600" y="3168"/>
              <a:ext cx="193" cy="289"/>
            </a:xfrm>
            <a:custGeom>
              <a:avLst/>
              <a:gdLst>
                <a:gd name="T0" fmla="*/ 0 w 193"/>
                <a:gd name="T1" fmla="*/ 288 h 289"/>
                <a:gd name="T2" fmla="*/ 192 w 193"/>
                <a:gd name="T3" fmla="*/ 173 h 289"/>
                <a:gd name="T4" fmla="*/ 188 w 193"/>
                <a:gd name="T5" fmla="*/ 145 h 289"/>
                <a:gd name="T6" fmla="*/ 0 w 193"/>
                <a:gd name="T7" fmla="*/ 115 h 289"/>
                <a:gd name="T8" fmla="*/ 192 w 193"/>
                <a:gd name="T9" fmla="*/ 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289">
                  <a:moveTo>
                    <a:pt x="0" y="288"/>
                  </a:moveTo>
                  <a:lnTo>
                    <a:pt x="192" y="173"/>
                  </a:lnTo>
                  <a:lnTo>
                    <a:pt x="188" y="145"/>
                  </a:lnTo>
                  <a:lnTo>
                    <a:pt x="0" y="115"/>
                  </a:lnTo>
                  <a:lnTo>
                    <a:pt x="192" y="0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59"/>
            <p:cNvSpPr>
              <a:spLocks noChangeShapeType="1"/>
            </p:cNvSpPr>
            <p:nvPr/>
          </p:nvSpPr>
          <p:spPr bwMode="auto">
            <a:xfrm>
              <a:off x="4420" y="3504"/>
              <a:ext cx="52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790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Hash Join: Cost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SzPct val="10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is the cost of the partitioning phase?</a:t>
            </a:r>
          </a:p>
          <a:p>
            <a:pPr lvl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/>
              <a:t>We need to scan R and S, and write them out once</a:t>
            </a:r>
          </a:p>
          <a:p>
            <a:pPr lvl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/>
              <a:t>Hence, cost is 2(M+N) I/</a:t>
            </a:r>
            <a:r>
              <a:rPr lang="en-US" sz="2400" dirty="0" err="1" smtClean="0"/>
              <a:t>Os</a:t>
            </a:r>
            <a:endParaRPr lang="en-US" sz="2400" dirty="0" smtClean="0"/>
          </a:p>
          <a:p>
            <a:pPr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is the cost of the probing phase?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We need to scan each partition once (</a:t>
            </a:r>
            <a:r>
              <a:rPr lang="en-US" sz="2400" i="1" dirty="0" smtClean="0"/>
              <a:t>assuming no partition overflows</a:t>
            </a:r>
            <a:r>
              <a:rPr lang="en-US" sz="2400" dirty="0" smtClean="0"/>
              <a:t>) of R and 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Hence, cost is M + N I/</a:t>
            </a:r>
            <a:r>
              <a:rPr lang="en-US" sz="2400" dirty="0" err="1" smtClean="0"/>
              <a:t>Os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Total Cost = 3 (M + N)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057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Hash Join: Cost (</a:t>
            </a:r>
            <a:r>
              <a:rPr lang="en-US" i="1" dirty="0" smtClean="0">
                <a:ea typeface="ＭＳ Ｐゴシック" pitchFamily="34" charset="-128"/>
              </a:rPr>
              <a:t>Cont’d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10600" cy="4419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Total Cost = 3 (M + N)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Joining Reserves and Sailors would cost 3 (500 + 1000) </a:t>
            </a:r>
            <a:br>
              <a:rPr lang="en-US" sz="3000" dirty="0" smtClean="0"/>
            </a:br>
            <a:r>
              <a:rPr lang="en-US" sz="3000" dirty="0" smtClean="0"/>
              <a:t>= 4500 I/</a:t>
            </a:r>
            <a:r>
              <a:rPr lang="en-US" sz="3000" dirty="0" err="1" smtClean="0"/>
              <a:t>Os</a:t>
            </a:r>
            <a:endParaRPr lang="en-US" sz="3000" dirty="0" smtClean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Assuming 10ms per I/O, hash join takes less than </a:t>
            </a:r>
            <a:br>
              <a:rPr lang="en-US" sz="3000" dirty="0" smtClean="0"/>
            </a:br>
            <a:r>
              <a:rPr lang="en-US" sz="3000" dirty="0" smtClean="0"/>
              <a:t>1 minute!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This underscores the importance of using a good join algorithm (e.g., </a:t>
            </a:r>
            <a:r>
              <a:rPr lang="en-US" sz="3000" i="1" dirty="0" smtClean="0"/>
              <a:t>Simple NL Join takes ~140 hours!</a:t>
            </a:r>
            <a:r>
              <a:rPr lang="en-US" sz="30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5867400"/>
            <a:ext cx="80772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But, so far we have been assuming that partitions fit in memory!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38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100" dirty="0" smtClean="0"/>
              <a:t>Consider the following query, Q, which implies a join: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3100" dirty="0" smtClean="0">
                <a:solidFill>
                  <a:srgbClr val="0070C0"/>
                </a:solidFill>
              </a:rPr>
              <a:t>How can we evaluate Q?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Compute R × 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Select (and project) as required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But, the result of a cross-product is typically much larger than the result of a join</a:t>
            </a:r>
          </a:p>
          <a:p>
            <a:pPr>
              <a:buFont typeface="Wingdings" pitchFamily="2" charset="2"/>
              <a:buChar char="§"/>
            </a:pPr>
            <a:endParaRPr lang="en-US" sz="3000" dirty="0" smtClean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Hence, it is very important to implement joins </a:t>
            </a:r>
            <a:r>
              <a:rPr lang="en-US" sz="3000" i="1" dirty="0" smtClean="0"/>
              <a:t>without </a:t>
            </a:r>
            <a:r>
              <a:rPr lang="en-US" sz="3000" dirty="0" smtClean="0"/>
              <a:t>materializing the underlying cross-product</a:t>
            </a: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00400" y="1870816"/>
            <a:ext cx="2716641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SELECT</a:t>
            </a:r>
            <a:r>
              <a:rPr lang="en-US" dirty="0" smtClean="0"/>
              <a:t> *</a:t>
            </a:r>
          </a:p>
          <a:p>
            <a:r>
              <a:rPr lang="en-US" b="1" dirty="0" smtClean="0"/>
              <a:t>FROM</a:t>
            </a:r>
            <a:r>
              <a:rPr lang="en-US" dirty="0" smtClean="0"/>
              <a:t> Reserves R, Sailors S</a:t>
            </a:r>
          </a:p>
          <a:p>
            <a:r>
              <a:rPr lang="en-US" b="1" dirty="0" smtClean="0"/>
              <a:t>WHERE</a:t>
            </a:r>
            <a:r>
              <a:rPr lang="en-US" dirty="0" smtClean="0"/>
              <a:t> </a:t>
            </a:r>
            <a:r>
              <a:rPr lang="en-US" dirty="0" err="1" smtClean="0"/>
              <a:t>R.sid</a:t>
            </a:r>
            <a:r>
              <a:rPr lang="en-US" dirty="0" smtClean="0"/>
              <a:t> = </a:t>
            </a:r>
            <a:r>
              <a:rPr lang="en-US" dirty="0" err="1" smtClean="0"/>
              <a:t>S.sid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910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Memory Requirements and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Overflow Handling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3340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>
                <a:solidFill>
                  <a:srgbClr val="0070C0"/>
                </a:solidFill>
              </a:rPr>
              <a:t>How can we increase the chances for a given partition in the probing phase to fit in memory?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Maximize the number of </a:t>
            </a:r>
            <a:r>
              <a:rPr lang="en-US" sz="3100" dirty="0" smtClean="0"/>
              <a:t>partitions in the building phase</a:t>
            </a:r>
            <a:endParaRPr lang="en-US" sz="3100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0070C0"/>
                </a:solidFill>
              </a:rPr>
              <a:t>If we partition R (or S) into </a:t>
            </a:r>
            <a:r>
              <a:rPr lang="en-US" sz="3600" b="1" i="1" dirty="0" smtClean="0">
                <a:solidFill>
                  <a:srgbClr val="0070C0"/>
                </a:solidFill>
              </a:rPr>
              <a:t>k</a:t>
            </a:r>
            <a:r>
              <a:rPr lang="en-US" sz="3600" dirty="0" smtClean="0">
                <a:solidFill>
                  <a:srgbClr val="0070C0"/>
                </a:solidFill>
              </a:rPr>
              <a:t> partitions, what would be the size of each partition (in terms of B)?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At least </a:t>
            </a:r>
            <a:r>
              <a:rPr lang="en-US" sz="3100" b="1" i="1" dirty="0" smtClean="0"/>
              <a:t>k</a:t>
            </a:r>
            <a:r>
              <a:rPr lang="en-US" sz="3100" dirty="0" smtClean="0"/>
              <a:t> output buffer pages and 1 input buffer page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Given B buffer pages, </a:t>
            </a:r>
            <a:r>
              <a:rPr lang="en-US" sz="3100" b="1" i="1" dirty="0" smtClean="0"/>
              <a:t>k</a:t>
            </a:r>
            <a:r>
              <a:rPr lang="en-US" sz="3100" dirty="0" smtClean="0"/>
              <a:t> = B – 1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Hence, the size of an R (or S) partition = M/B-1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0070C0"/>
                </a:solidFill>
              </a:rPr>
              <a:t>What is the number of pages in the (in-memory) hash table built during the probing phase per a partition?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b="1" i="1" dirty="0" err="1" smtClean="0"/>
              <a:t>f</a:t>
            </a:r>
            <a:r>
              <a:rPr lang="en-US" sz="3100" dirty="0" err="1" smtClean="0"/>
              <a:t>.M</a:t>
            </a:r>
            <a:r>
              <a:rPr lang="en-US" sz="3100" dirty="0" smtClean="0"/>
              <a:t>/B-1, where </a:t>
            </a:r>
            <a:r>
              <a:rPr lang="en-US" sz="3100" b="1" i="1" dirty="0" smtClean="0"/>
              <a:t>f</a:t>
            </a:r>
            <a:r>
              <a:rPr lang="en-US" sz="3100" dirty="0" smtClean="0"/>
              <a:t> is a </a:t>
            </a:r>
            <a:r>
              <a:rPr lang="en-US" sz="3100" i="1" dirty="0" smtClean="0"/>
              <a:t>fudge factor</a:t>
            </a:r>
            <a:endParaRPr lang="en-US" sz="3100" i="1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153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Memory Requirements and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Overflow Handling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What do we need else in the probing phase?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 buffer page for scanning the S partition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An output buffer page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What is a good value of B as such?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B &gt; </a:t>
            </a:r>
            <a:r>
              <a:rPr lang="en-US" dirty="0" err="1" smtClean="0"/>
              <a:t>f.M</a:t>
            </a:r>
            <a:r>
              <a:rPr lang="en-US" dirty="0" smtClean="0"/>
              <a:t>/B-1 + 2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Therefore, we need ~ 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What if a partition overflows?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Apply the hash join technique </a:t>
            </a:r>
            <a:r>
              <a:rPr lang="en-US" i="1" dirty="0" smtClean="0"/>
              <a:t>recursively</a:t>
            </a:r>
            <a:r>
              <a:rPr lang="en-US" dirty="0" smtClean="0"/>
              <a:t> (as is the case with the projection operation)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4038600" y="4250822"/>
          <a:ext cx="1851026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5" name="Equation" r:id="rId4" imgW="711000" imgH="253800" progId="Equation.3">
                  <p:embed/>
                </p:oleObj>
              </mc:Choice>
              <mc:Fallback>
                <p:oleObj name="Equation" r:id="rId4" imgW="711000" imgH="2538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250822"/>
                        <a:ext cx="1851026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691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Hash Join vs. Sort-Merge Join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If                     (M is the # of pages in the </a:t>
            </a:r>
            <a:r>
              <a:rPr lang="en-US" sz="3000" i="1" dirty="0" smtClean="0"/>
              <a:t>smaller </a:t>
            </a:r>
            <a:r>
              <a:rPr lang="en-US" sz="3000" dirty="0" smtClean="0"/>
              <a:t>relation) and we assume uniform partitioning, the cost of hash join is 3(M+N) I/</a:t>
            </a:r>
            <a:r>
              <a:rPr lang="en-US" sz="3000" dirty="0" err="1" smtClean="0"/>
              <a:t>Os</a:t>
            </a:r>
            <a:endParaRPr lang="en-US" sz="3000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If                    (N is the # of pages in the </a:t>
            </a:r>
            <a:r>
              <a:rPr lang="en-US" sz="3000" i="1" dirty="0" smtClean="0"/>
              <a:t>larger</a:t>
            </a:r>
            <a:r>
              <a:rPr lang="en-US" sz="3000" dirty="0" smtClean="0"/>
              <a:t> relation), the cost of sort-merge join is 3(M+N) I/</a:t>
            </a:r>
            <a:r>
              <a:rPr lang="en-US" sz="3000" dirty="0" err="1" smtClean="0"/>
              <a:t>Os</a:t>
            </a:r>
            <a:r>
              <a:rPr lang="en-US" sz="3000" dirty="0" smtClean="0"/>
              <a:t>  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1217004" y="1540246"/>
          <a:ext cx="14874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0" name="Equation" r:id="rId4" imgW="571320" imgH="215640" progId="Equation.3">
                  <p:embed/>
                </p:oleObj>
              </mc:Choice>
              <mc:Fallback>
                <p:oleObj name="Equation" r:id="rId4" imgW="571320" imgH="215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004" y="1540246"/>
                        <a:ext cx="14874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1155700" y="3569441"/>
          <a:ext cx="14224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1" name="Equation" r:id="rId6" imgW="545760" imgH="228600" progId="Equation.3">
                  <p:embed/>
                </p:oleObj>
              </mc:Choice>
              <mc:Fallback>
                <p:oleObj name="Equation" r:id="rId6" imgW="54576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3569441"/>
                        <a:ext cx="14224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33400" y="4953000"/>
            <a:ext cx="8077200" cy="685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Which algorithm to use, hash join or sort-merge join?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43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Hash Join vs. Sort-Merge Join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6388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4800" dirty="0" smtClean="0"/>
              <a:t>If the available number of buffer pages falls between</a:t>
            </a:r>
            <a:br>
              <a:rPr lang="en-US" sz="4800" dirty="0" smtClean="0"/>
            </a:br>
            <a:r>
              <a:rPr lang="en-US" sz="4800" dirty="0" smtClean="0"/>
              <a:t>and         , hash join is preferred (why?)</a:t>
            </a:r>
          </a:p>
          <a:p>
            <a:pPr>
              <a:buFont typeface="Wingdings" pitchFamily="2" charset="2"/>
              <a:buChar char="§"/>
            </a:pPr>
            <a:endParaRPr lang="en-US" sz="4800" dirty="0" smtClean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4800" dirty="0"/>
              <a:t>Hash Join shown to be highly parallelizable (</a:t>
            </a:r>
            <a:r>
              <a:rPr lang="en-US" sz="4800" i="1" dirty="0"/>
              <a:t>beyond </a:t>
            </a:r>
            <a:r>
              <a:rPr lang="en-US" sz="4800" i="1" dirty="0" smtClean="0"/>
              <a:t>the scope </a:t>
            </a:r>
            <a:r>
              <a:rPr lang="en-US" sz="4800" i="1" dirty="0"/>
              <a:t>of </a:t>
            </a:r>
            <a:r>
              <a:rPr lang="en-US" sz="4800" i="1" dirty="0" smtClean="0"/>
              <a:t>the class</a:t>
            </a:r>
            <a:r>
              <a:rPr lang="en-US" sz="4800" dirty="0"/>
              <a:t>)</a:t>
            </a:r>
          </a:p>
          <a:p>
            <a:pPr marL="342900" lvl="1" indent="-342900">
              <a:buFont typeface="Wingdings" pitchFamily="2" charset="2"/>
              <a:buChar char="§"/>
            </a:pPr>
            <a:endParaRPr lang="en-US" sz="4800" dirty="0" smtClean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4800" dirty="0" smtClean="0"/>
              <a:t>Hash </a:t>
            </a:r>
            <a:r>
              <a:rPr lang="en-US" sz="4800" dirty="0"/>
              <a:t>join is sensitive to data skew while sort-merge join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is </a:t>
            </a:r>
            <a:r>
              <a:rPr lang="en-US" sz="4800" dirty="0"/>
              <a:t>not</a:t>
            </a:r>
          </a:p>
          <a:p>
            <a:pPr marL="342900" lvl="1" indent="-342900">
              <a:buFont typeface="Wingdings" pitchFamily="2" charset="2"/>
              <a:buChar char="§"/>
            </a:pPr>
            <a:endParaRPr lang="en-US" sz="4800" dirty="0" smtClean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4800" dirty="0" smtClean="0"/>
              <a:t>Results are sorted after applying sort-merge join </a:t>
            </a:r>
            <a:r>
              <a:rPr lang="en-US" sz="4800" dirty="0"/>
              <a:t>(may help </a:t>
            </a:r>
            <a:r>
              <a:rPr lang="ja-JP" altLang="en-US" sz="4800" dirty="0"/>
              <a:t>“</a:t>
            </a:r>
            <a:r>
              <a:rPr lang="en-US" altLang="ja-JP" sz="4800" dirty="0"/>
              <a:t>upstream</a:t>
            </a:r>
            <a:r>
              <a:rPr lang="ja-JP" altLang="en-US" sz="4800" dirty="0"/>
              <a:t>”</a:t>
            </a:r>
            <a:r>
              <a:rPr lang="en-US" altLang="ja-JP" sz="4800" dirty="0"/>
              <a:t> operators)</a:t>
            </a:r>
          </a:p>
          <a:p>
            <a:pPr marL="0" indent="0">
              <a:buNone/>
            </a:pPr>
            <a:endParaRPr lang="en-US" sz="4800" dirty="0" smtClean="0"/>
          </a:p>
          <a:p>
            <a:pPr>
              <a:buFont typeface="Wingdings" pitchFamily="2" charset="2"/>
              <a:buChar char="§"/>
            </a:pPr>
            <a:r>
              <a:rPr lang="en-US" sz="4800" dirty="0" smtClean="0"/>
              <a:t>Sort-merge join goes fast if one of the input relations is already sorted</a:t>
            </a:r>
          </a:p>
          <a:p>
            <a:pPr marL="0" indent="0">
              <a:buNone/>
            </a:pPr>
            <a:r>
              <a:rPr lang="en-US" sz="40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1295400" y="1752600"/>
          <a:ext cx="76041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4" name="Equation" r:id="rId4" imgW="291960" imgH="228600" progId="Equation.3">
                  <p:embed/>
                </p:oleObj>
              </mc:Choice>
              <mc:Fallback>
                <p:oleObj name="Equation" r:id="rId4" imgW="29196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752600"/>
                        <a:ext cx="760413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/>
          </p:nvPr>
        </p:nvGraphicFramePr>
        <p:xfrm>
          <a:off x="7848600" y="1388692"/>
          <a:ext cx="8255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5" name="Equation" r:id="rId6" imgW="317160" imgH="215640" progId="Equation.3">
                  <p:embed/>
                </p:oleObj>
              </mc:Choice>
              <mc:Fallback>
                <p:oleObj name="Equation" r:id="rId6" imgW="317160" imgH="215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388692"/>
                        <a:ext cx="8255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086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We will study </a:t>
            </a:r>
            <a:r>
              <a:rPr lang="en-US" sz="2800" i="1" dirty="0" smtClean="0"/>
              <a:t>five</a:t>
            </a:r>
            <a:r>
              <a:rPr lang="en-US" sz="2800" dirty="0" smtClean="0"/>
              <a:t> join algorithms, </a:t>
            </a:r>
            <a:r>
              <a:rPr lang="en-US" sz="2800" i="1" dirty="0" smtClean="0"/>
              <a:t>two</a:t>
            </a:r>
            <a:r>
              <a:rPr lang="en-US" sz="2800" dirty="0" smtClean="0"/>
              <a:t> which enumerate the cross-product and </a:t>
            </a:r>
            <a:r>
              <a:rPr lang="en-US" sz="2800" i="1" dirty="0" smtClean="0"/>
              <a:t>three</a:t>
            </a:r>
            <a:r>
              <a:rPr lang="en-US" sz="2800" dirty="0" smtClean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Join algorithms which </a:t>
            </a:r>
            <a:r>
              <a:rPr lang="en-US" sz="2800" u="sng" dirty="0" smtClean="0"/>
              <a:t>do not</a:t>
            </a:r>
            <a:r>
              <a:rPr lang="en-US" sz="2800" dirty="0" smtClean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Hash Join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43000" y="3124200"/>
            <a:ext cx="6553200" cy="914400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4876800"/>
            <a:ext cx="6553200" cy="1246263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80478" y="5164726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7680479" y="3150547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0769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/>
      <p:bldP spid="10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971800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65900" y="2486581"/>
            <a:ext cx="119071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Continue…</a:t>
            </a:r>
            <a:endParaRPr lang="en-US" i="1" dirty="0"/>
          </a:p>
        </p:txBody>
      </p:sp>
      <p:cxnSp>
        <p:nvCxnSpPr>
          <p:cNvPr id="21" name="Straight Arrow Connector 20"/>
          <p:cNvCxnSpPr>
            <a:stCxn id="3" idx="3"/>
            <a:endCxn id="2" idx="1"/>
          </p:cNvCxnSpPr>
          <p:nvPr/>
        </p:nvCxnSpPr>
        <p:spPr>
          <a:xfrm flipV="1">
            <a:off x="6075567" y="2671247"/>
            <a:ext cx="390333" cy="49899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46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We will study </a:t>
            </a:r>
            <a:r>
              <a:rPr lang="en-US" sz="2800" i="1" dirty="0" smtClean="0"/>
              <a:t>five</a:t>
            </a:r>
            <a:r>
              <a:rPr lang="en-US" sz="2800" dirty="0" smtClean="0"/>
              <a:t> join algorithms, </a:t>
            </a:r>
            <a:r>
              <a:rPr lang="en-US" sz="2800" i="1" dirty="0" smtClean="0"/>
              <a:t>two</a:t>
            </a:r>
            <a:r>
              <a:rPr lang="en-US" sz="2800" dirty="0" smtClean="0"/>
              <a:t> which enumerate the cross-product and </a:t>
            </a:r>
            <a:r>
              <a:rPr lang="en-US" sz="2800" i="1" dirty="0" smtClean="0"/>
              <a:t>three</a:t>
            </a:r>
            <a:r>
              <a:rPr lang="en-US" sz="2800" dirty="0" smtClean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Join algorithms which </a:t>
            </a:r>
            <a:r>
              <a:rPr lang="en-US" sz="2800" u="sng" dirty="0" smtClean="0"/>
              <a:t>do not</a:t>
            </a:r>
            <a:r>
              <a:rPr lang="en-US" sz="2800" dirty="0" smtClean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Hash Join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92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Assumptions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257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We assume the following two relations: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For Reserves, we assume:</a:t>
            </a:r>
            <a:endParaRPr lang="en-US" sz="2800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/>
              <a:t>Each tuple is 40 bytes long,  100 tuples per page, 1000 </a:t>
            </a:r>
            <a:r>
              <a:rPr lang="en-US" sz="2600" dirty="0" smtClean="0"/>
              <a:t>pages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For Sailors, we assume:</a:t>
            </a:r>
            <a:endParaRPr lang="en-US" sz="2800" dirty="0"/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/>
              <a:t>Each tuple is 50 bytes long,  80 tuples per page, 500 </a:t>
            </a:r>
            <a:r>
              <a:rPr lang="en-US" sz="2600" dirty="0" smtClean="0"/>
              <a:t>pages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Our cost metric is the number of I/</a:t>
            </a:r>
            <a:r>
              <a:rPr lang="en-US" sz="2800" dirty="0" err="1"/>
              <a:t>Os</a:t>
            </a:r>
            <a:r>
              <a:rPr lang="en-US" sz="2800" dirty="0"/>
              <a:t> 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SzPct val="75000"/>
            </a:pPr>
            <a:endParaRPr lang="en-US" sz="32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371600" y="1905000"/>
            <a:ext cx="6155532" cy="92076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dirty="0">
                <a:latin typeface="Book Antiqua" pitchFamily="18" charset="0"/>
              </a:rPr>
              <a:t>Sailors (</a:t>
            </a:r>
            <a:r>
              <a:rPr lang="en-US" i="1" u="sng" dirty="0" err="1">
                <a:latin typeface="Book Antiqua" pitchFamily="18" charset="0"/>
              </a:rPr>
              <a:t>sid</a:t>
            </a:r>
            <a:r>
              <a:rPr lang="en-US" u="sng" dirty="0">
                <a:latin typeface="Book Antiqua" pitchFamily="18" charset="0"/>
              </a:rPr>
              <a:t>: integer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i="1" dirty="0" err="1">
                <a:latin typeface="Book Antiqua" pitchFamily="18" charset="0"/>
              </a:rPr>
              <a:t>sname</a:t>
            </a:r>
            <a:r>
              <a:rPr lang="en-US" dirty="0">
                <a:latin typeface="Book Antiqua" pitchFamily="18" charset="0"/>
              </a:rPr>
              <a:t>: string, </a:t>
            </a:r>
            <a:r>
              <a:rPr lang="en-US" i="1" dirty="0">
                <a:latin typeface="Book Antiqua" pitchFamily="18" charset="0"/>
              </a:rPr>
              <a:t>rating</a:t>
            </a:r>
            <a:r>
              <a:rPr lang="en-US" dirty="0">
                <a:latin typeface="Book Antiqua" pitchFamily="18" charset="0"/>
              </a:rPr>
              <a:t>: integer, </a:t>
            </a:r>
            <a:r>
              <a:rPr lang="en-US" i="1" dirty="0">
                <a:latin typeface="Book Antiqua" pitchFamily="18" charset="0"/>
              </a:rPr>
              <a:t>age</a:t>
            </a:r>
            <a:r>
              <a:rPr lang="en-US" dirty="0">
                <a:latin typeface="Book Antiqua" pitchFamily="18" charset="0"/>
              </a:rPr>
              <a:t>: real</a:t>
            </a:r>
            <a:r>
              <a:rPr lang="en-US" dirty="0" smtClean="0">
                <a:latin typeface="Book Antiqua" pitchFamily="18" charset="0"/>
              </a:rPr>
              <a:t>)</a:t>
            </a:r>
          </a:p>
          <a:p>
            <a:pPr algn="ctr"/>
            <a:endParaRPr lang="en-US" dirty="0">
              <a:latin typeface="Book Antiqua" pitchFamily="18" charset="0"/>
            </a:endParaRPr>
          </a:p>
          <a:p>
            <a:pPr algn="ctr"/>
            <a:r>
              <a:rPr lang="en-US" dirty="0">
                <a:latin typeface="Book Antiqua" pitchFamily="18" charset="0"/>
              </a:rPr>
              <a:t>Reserves (</a:t>
            </a:r>
            <a:r>
              <a:rPr lang="en-US" i="1" u="sng" dirty="0" err="1">
                <a:latin typeface="Book Antiqua" pitchFamily="18" charset="0"/>
              </a:rPr>
              <a:t>sid</a:t>
            </a:r>
            <a:r>
              <a:rPr lang="en-US" u="sng" dirty="0">
                <a:latin typeface="Book Antiqua" pitchFamily="18" charset="0"/>
              </a:rPr>
              <a:t>: integer, </a:t>
            </a:r>
            <a:r>
              <a:rPr lang="en-US" i="1" u="sng" dirty="0">
                <a:latin typeface="Book Antiqua" pitchFamily="18" charset="0"/>
              </a:rPr>
              <a:t>bid</a:t>
            </a:r>
            <a:r>
              <a:rPr lang="en-US" u="sng" dirty="0">
                <a:latin typeface="Book Antiqua" pitchFamily="18" charset="0"/>
              </a:rPr>
              <a:t>: integer, </a:t>
            </a:r>
            <a:r>
              <a:rPr lang="en-US" i="1" u="sng" dirty="0">
                <a:latin typeface="Book Antiqua" pitchFamily="18" charset="0"/>
              </a:rPr>
              <a:t>day</a:t>
            </a:r>
            <a:r>
              <a:rPr lang="en-US" u="sng" dirty="0">
                <a:latin typeface="Book Antiqua" pitchFamily="18" charset="0"/>
              </a:rPr>
              <a:t>: dates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i="1" dirty="0" err="1">
                <a:latin typeface="Book Antiqua" pitchFamily="18" charset="0"/>
              </a:rPr>
              <a:t>rname</a:t>
            </a:r>
            <a:r>
              <a:rPr lang="en-US" dirty="0">
                <a:latin typeface="Book Antiqua" pitchFamily="18" charset="0"/>
              </a:rPr>
              <a:t>: string)</a:t>
            </a:r>
          </a:p>
        </p:txBody>
      </p:sp>
    </p:spTree>
    <p:extLst>
      <p:ext uri="{BB962C8B-B14F-4D97-AF65-F5344CB8AC3E}">
        <p14:creationId xmlns:p14="http://schemas.microsoft.com/office/powerpoint/2010/main" val="174271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Assumptions (</a:t>
            </a:r>
            <a:r>
              <a:rPr lang="en-US" i="1" dirty="0" smtClean="0">
                <a:ea typeface="ＭＳ Ｐゴシック" pitchFamily="34" charset="-128"/>
              </a:rPr>
              <a:t>Cont’d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We assume </a:t>
            </a:r>
            <a:r>
              <a:rPr lang="en-US" sz="2800" i="1" dirty="0" smtClean="0"/>
              <a:t>equality</a:t>
            </a:r>
            <a:r>
              <a:rPr lang="en-US" sz="2800" dirty="0" smtClean="0"/>
              <a:t> joins with: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/>
              <a:t>R</a:t>
            </a:r>
            <a:r>
              <a:rPr lang="en-US" dirty="0"/>
              <a:t> </a:t>
            </a:r>
            <a:r>
              <a:rPr lang="en-US" dirty="0" smtClean="0"/>
              <a:t>representing </a:t>
            </a:r>
            <a:r>
              <a:rPr lang="en-US" dirty="0"/>
              <a:t>Reserves and </a:t>
            </a:r>
            <a:r>
              <a:rPr lang="en-US" b="1" i="1" dirty="0"/>
              <a:t>S</a:t>
            </a:r>
            <a:r>
              <a:rPr lang="en-US" dirty="0"/>
              <a:t> </a:t>
            </a:r>
            <a:r>
              <a:rPr lang="en-US" dirty="0" smtClean="0"/>
              <a:t>representing Sailors</a:t>
            </a:r>
            <a:endParaRPr lang="en-US" b="1" i="1" dirty="0" smtClean="0"/>
          </a:p>
          <a:p>
            <a:pPr lvl="1">
              <a:buFont typeface="Wingdings" pitchFamily="2" charset="2"/>
              <a:buChar char="§"/>
            </a:pPr>
            <a:r>
              <a:rPr lang="en-US" b="1" i="1" dirty="0" smtClean="0"/>
              <a:t>M</a:t>
            </a:r>
            <a:r>
              <a:rPr lang="en-US" dirty="0" smtClean="0"/>
              <a:t> </a:t>
            </a:r>
            <a:r>
              <a:rPr lang="en-US" dirty="0"/>
              <a:t>pages in </a:t>
            </a:r>
            <a:r>
              <a:rPr lang="en-US" b="1" i="1" dirty="0"/>
              <a:t>R</a:t>
            </a:r>
            <a:r>
              <a:rPr lang="en-US" dirty="0"/>
              <a:t>, </a:t>
            </a:r>
            <a:r>
              <a:rPr lang="en-US" b="1" i="1" dirty="0" err="1"/>
              <a:t>p</a:t>
            </a:r>
            <a:r>
              <a:rPr lang="en-US" b="1" i="1" baseline="-25000" dirty="0" err="1"/>
              <a:t>R</a:t>
            </a:r>
            <a:r>
              <a:rPr lang="en-US" dirty="0"/>
              <a:t> tuples per page, </a:t>
            </a:r>
            <a:r>
              <a:rPr lang="en-US" b="1" i="1" dirty="0"/>
              <a:t>m</a:t>
            </a:r>
            <a:r>
              <a:rPr lang="en-US" dirty="0"/>
              <a:t> tuples total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/>
              <a:t>N</a:t>
            </a:r>
            <a:r>
              <a:rPr lang="en-US" dirty="0"/>
              <a:t> pages in </a:t>
            </a:r>
            <a:r>
              <a:rPr lang="en-US" b="1" i="1" dirty="0"/>
              <a:t>S</a:t>
            </a:r>
            <a:r>
              <a:rPr lang="en-US" dirty="0"/>
              <a:t>, </a:t>
            </a:r>
            <a:r>
              <a:rPr lang="en-US" b="1" i="1" dirty="0" err="1"/>
              <a:t>p</a:t>
            </a:r>
            <a:r>
              <a:rPr lang="en-US" b="1" i="1" baseline="-25000" dirty="0" err="1"/>
              <a:t>S</a:t>
            </a:r>
            <a:r>
              <a:rPr lang="en-US" dirty="0"/>
              <a:t> tuples per page, </a:t>
            </a:r>
            <a:r>
              <a:rPr lang="en-US" b="1" i="1" dirty="0"/>
              <a:t>n</a:t>
            </a:r>
            <a:r>
              <a:rPr lang="en-US" dirty="0"/>
              <a:t> tuples total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We ignore the output and computational costs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08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23399</TotalTime>
  <Words>2881</Words>
  <Application>Microsoft Office PowerPoint</Application>
  <PresentationFormat>On-screen Show (4:3)</PresentationFormat>
  <Paragraphs>836</Paragraphs>
  <Slides>65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65</vt:i4>
      </vt:variant>
    </vt:vector>
  </HeadingPairs>
  <TitlesOfParts>
    <vt:vector size="75" baseType="lpstr">
      <vt:lpstr>ＭＳ Ｐゴシック</vt:lpstr>
      <vt:lpstr>ＭＳ Ｐゴシック</vt:lpstr>
      <vt:lpstr>Arial</vt:lpstr>
      <vt:lpstr>Book Antiqua</vt:lpstr>
      <vt:lpstr>Calibri</vt:lpstr>
      <vt:lpstr>Times New Roman</vt:lpstr>
      <vt:lpstr>Wingdings</vt:lpstr>
      <vt:lpstr>Office Theme</vt:lpstr>
      <vt:lpstr>Equation</vt:lpstr>
      <vt:lpstr>Document</vt:lpstr>
      <vt:lpstr>Database Applications (15-415)  DBMS Internals- Part VII Lecture 18, March 27, 2016</vt:lpstr>
      <vt:lpstr>Today…</vt:lpstr>
      <vt:lpstr>DBMS Layers</vt:lpstr>
      <vt:lpstr>Relational Operations</vt:lpstr>
      <vt:lpstr>Outline</vt:lpstr>
      <vt:lpstr>The Join Operation</vt:lpstr>
      <vt:lpstr>The Join Operation</vt:lpstr>
      <vt:lpstr>Assumptions</vt:lpstr>
      <vt:lpstr>Assumptions (Cont’d)</vt:lpstr>
      <vt:lpstr>The Join Operation</vt:lpstr>
      <vt:lpstr>Simple Nested Loops Join</vt:lpstr>
      <vt:lpstr>Simple Nested Loops Join</vt:lpstr>
      <vt:lpstr>Simple Nested Loops Join</vt:lpstr>
      <vt:lpstr>Simple Nested Loops Join</vt:lpstr>
      <vt:lpstr>Simple Nested Loops Join</vt:lpstr>
      <vt:lpstr>Simple Nested Loops Join</vt:lpstr>
      <vt:lpstr>Nested Loops Join: A Simple Refinement</vt:lpstr>
      <vt:lpstr>PowerPoint Presentation</vt:lpstr>
      <vt:lpstr>Nested Loops Join</vt:lpstr>
      <vt:lpstr>Nested Loops Join</vt:lpstr>
      <vt:lpstr>Nested Loops Join</vt:lpstr>
      <vt:lpstr>Nested Loops Join</vt:lpstr>
      <vt:lpstr>Summary: Simple Nested Loops Join</vt:lpstr>
      <vt:lpstr>The Join Operation</vt:lpstr>
      <vt:lpstr>Block Nested Loops</vt:lpstr>
      <vt:lpstr>Block Nested Loops</vt:lpstr>
      <vt:lpstr>Block Nested Loops</vt:lpstr>
      <vt:lpstr>Block Nested Loops</vt:lpstr>
      <vt:lpstr>Block Nested Loops</vt:lpstr>
      <vt:lpstr>Block Nested Loops</vt:lpstr>
      <vt:lpstr>Block Nested Loops</vt:lpstr>
      <vt:lpstr>Nested Loops - Guidelines</vt:lpstr>
      <vt:lpstr>The Join Operation</vt:lpstr>
      <vt:lpstr>Index Nested Loops Join</vt:lpstr>
      <vt:lpstr>Index Nested Loops Join</vt:lpstr>
      <vt:lpstr>Index Nested Loops Join</vt:lpstr>
      <vt:lpstr>The Join Operation</vt:lpstr>
      <vt:lpstr>Sort-Merge Join</vt:lpstr>
      <vt:lpstr>Sort-Merge Join: An Example</vt:lpstr>
      <vt:lpstr>Sort-Merge Join: An Example</vt:lpstr>
      <vt:lpstr>Sort-Merge Join: An Example</vt:lpstr>
      <vt:lpstr>Sort-Merge Join: An Example</vt:lpstr>
      <vt:lpstr>Sort-Merge Join: An Example</vt:lpstr>
      <vt:lpstr>Sort-Merge Join: An Example</vt:lpstr>
      <vt:lpstr>Sort-Merge Join: An Example</vt:lpstr>
      <vt:lpstr>Sort-Merge Join: An Example</vt:lpstr>
      <vt:lpstr>Sort-Merge Join: An Example</vt:lpstr>
      <vt:lpstr>Sort-Merge Join: An Example</vt:lpstr>
      <vt:lpstr>Sort-Merge Join: An Example</vt:lpstr>
      <vt:lpstr>Sort-Merge Join</vt:lpstr>
      <vt:lpstr>Sort-Merge Join</vt:lpstr>
      <vt:lpstr>Sort-Merge Join</vt:lpstr>
      <vt:lpstr>Sort-Merge Join</vt:lpstr>
      <vt:lpstr>The Join Operation</vt:lpstr>
      <vt:lpstr>Hash Join</vt:lpstr>
      <vt:lpstr>Hash Join: Partitioning Phase</vt:lpstr>
      <vt:lpstr>Hash Join: Probing Phase</vt:lpstr>
      <vt:lpstr>Hash Join: Cost</vt:lpstr>
      <vt:lpstr>Hash Join: Cost (Cont’d)</vt:lpstr>
      <vt:lpstr>Memory Requirements and  Overflow Handling</vt:lpstr>
      <vt:lpstr>Memory Requirements and  Overflow Handling</vt:lpstr>
      <vt:lpstr>Hash Join vs. Sort-Merge Join</vt:lpstr>
      <vt:lpstr>Hash Join vs. Sort-Merge Join</vt:lpstr>
      <vt:lpstr>The Join Operation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2313</cp:revision>
  <dcterms:created xsi:type="dcterms:W3CDTF">2013-11-24T06:45:02Z</dcterms:created>
  <dcterms:modified xsi:type="dcterms:W3CDTF">2016-03-27T12:11:48Z</dcterms:modified>
</cp:coreProperties>
</file>