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1120" r:id="rId3"/>
    <p:sldId id="1199" r:id="rId4"/>
    <p:sldId id="1194" r:id="rId5"/>
    <p:sldId id="1195" r:id="rId6"/>
    <p:sldId id="1196" r:id="rId7"/>
    <p:sldId id="1197" r:id="rId8"/>
    <p:sldId id="1198" r:id="rId9"/>
    <p:sldId id="780" r:id="rId10"/>
    <p:sldId id="1163" r:id="rId11"/>
    <p:sldId id="1156" r:id="rId12"/>
    <p:sldId id="1157" r:id="rId13"/>
    <p:sldId id="1164" r:id="rId14"/>
    <p:sldId id="1167" r:id="rId15"/>
    <p:sldId id="1097" r:id="rId16"/>
    <p:sldId id="1121" r:id="rId17"/>
    <p:sldId id="1122" r:id="rId18"/>
    <p:sldId id="1123" r:id="rId19"/>
    <p:sldId id="1124" r:id="rId20"/>
    <p:sldId id="1125" r:id="rId21"/>
    <p:sldId id="1126" r:id="rId22"/>
    <p:sldId id="1127" r:id="rId23"/>
    <p:sldId id="1168" r:id="rId24"/>
    <p:sldId id="1128" r:id="rId25"/>
    <p:sldId id="1169" r:id="rId26"/>
    <p:sldId id="1170" r:id="rId27"/>
    <p:sldId id="1130" r:id="rId28"/>
    <p:sldId id="1200" r:id="rId29"/>
    <p:sldId id="1158" r:id="rId30"/>
    <p:sldId id="1131" r:id="rId31"/>
    <p:sldId id="1160" r:id="rId32"/>
    <p:sldId id="1171" r:id="rId33"/>
    <p:sldId id="1161" r:id="rId34"/>
    <p:sldId id="1201" r:id="rId35"/>
    <p:sldId id="1202" r:id="rId36"/>
    <p:sldId id="1165" r:id="rId37"/>
    <p:sldId id="1135" r:id="rId38"/>
    <p:sldId id="1172" r:id="rId39"/>
    <p:sldId id="1136" r:id="rId40"/>
    <p:sldId id="1137" r:id="rId41"/>
    <p:sldId id="1138" r:id="rId42"/>
    <p:sldId id="1139" r:id="rId43"/>
    <p:sldId id="1173" r:id="rId44"/>
    <p:sldId id="1140" r:id="rId45"/>
    <p:sldId id="1141" r:id="rId46"/>
    <p:sldId id="1142" r:id="rId47"/>
    <p:sldId id="1143" r:id="rId48"/>
    <p:sldId id="1144" r:id="rId49"/>
    <p:sldId id="1145" r:id="rId50"/>
    <p:sldId id="1146" r:id="rId51"/>
    <p:sldId id="993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54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B79A80-DFE9-4DA9-B338-5A3F20975ABB}">
      <dgm:prSet phldrT="[Text]" custT="1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Introduction</a:t>
          </a:r>
          <a:endParaRPr lang="en-US" sz="2800" dirty="0">
            <a:solidFill>
              <a:schemeClr val="bg1"/>
            </a:solidFill>
          </a:endParaRPr>
        </a:p>
      </dgm:t>
    </dgm:pt>
    <dgm:pt modelId="{1E486317-18A2-4E56-91BD-DC0887CC4B1A}" type="parTrans" cxnId="{DB12B5D3-3C60-40FA-8D2A-8B51BF246C8B}">
      <dgm:prSet/>
      <dgm:spPr/>
      <dgm:t>
        <a:bodyPr/>
        <a:lstStyle/>
        <a:p>
          <a:endParaRPr lang="en-US" sz="2800"/>
        </a:p>
      </dgm:t>
    </dgm:pt>
    <dgm:pt modelId="{6746164B-1731-47FB-B64F-C58BACAB2281}" type="sibTrans" cxnId="{DB12B5D3-3C60-40FA-8D2A-8B51BF246C8B}">
      <dgm:prSet/>
      <dgm:spPr/>
      <dgm:t>
        <a:bodyPr/>
        <a:lstStyle/>
        <a:p>
          <a:endParaRPr lang="en-US" sz="2800"/>
        </a:p>
      </dgm:t>
    </dgm:pt>
    <dgm:pt modelId="{B490C752-C9CA-4075-9727-BE4AA742E7F5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The Selection Operation</a:t>
          </a:r>
          <a:endParaRPr lang="en-US" sz="2800" dirty="0">
            <a:solidFill>
              <a:schemeClr val="bg1"/>
            </a:solidFill>
          </a:endParaRP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 sz="2800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The Projection Operation</a:t>
          </a:r>
          <a:endParaRPr lang="en-US" sz="28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3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3"/>
      <dgm:spPr/>
    </dgm:pt>
    <dgm:pt modelId="{9C6C1869-E7B2-4FB9-A22B-16BADC04A189}" type="pres">
      <dgm:prSet presAssocID="{BE1645D6-1611-4DF4-8DF3-EEC32D8C4F8A}" presName="dstNode" presStyleLbl="node1" presStyleIdx="0" presStyleCnt="3"/>
      <dgm:spPr/>
    </dgm:pt>
    <dgm:pt modelId="{58C1AF61-83DA-4C1D-AB86-12CF6B57BCC5}" type="pres">
      <dgm:prSet presAssocID="{28B79A80-DFE9-4DA9-B338-5A3F20975ABB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6F2BC9-C9E1-4BE2-B05C-C2439D8BCAA9}" type="pres">
      <dgm:prSet presAssocID="{28B79A80-DFE9-4DA9-B338-5A3F20975ABB}" presName="accent_1" presStyleCnt="0"/>
      <dgm:spPr/>
    </dgm:pt>
    <dgm:pt modelId="{B754EC0E-654C-4EF0-9D56-C89787A35FDD}" type="pres">
      <dgm:prSet presAssocID="{28B79A80-DFE9-4DA9-B338-5A3F20975ABB}" presName="accentRepeatNode" presStyleLbl="solidFgAcc1" presStyleIdx="0" presStyleCnt="3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BD67296-9B9C-4E5A-8D96-0527826AE180}" type="pres">
      <dgm:prSet presAssocID="{B490C752-C9CA-4075-9727-BE4AA742E7F5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B848BE-10D8-4E69-B32C-5A25293D14A7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3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9AE00A-E511-4896-AA74-F6E900B41983}" type="pres">
      <dgm:prSet presAssocID="{C4797427-72CE-41EC-9F4E-A308E1F1C0A5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7DDA2D-C904-46F2-9AA5-90E50E52BBB1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3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EF7E9C54-7E86-439C-90E9-28F6E54B8C92}" type="presOf" srcId="{6746164B-1731-47FB-B64F-C58BACAB2281}" destId="{C56633DC-E658-46D8-BE63-7CB1CCD3C8DC}" srcOrd="0" destOrd="0" presId="urn:microsoft.com/office/officeart/2008/layout/VerticalCurvedList"/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B7073247-80B4-4C51-B050-FEAAD62D70B0}" type="presOf" srcId="{BE1645D6-1611-4DF4-8DF3-EEC32D8C4F8A}" destId="{8D4BB782-D1CB-4178-BD6C-378E667E109F}" srcOrd="0" destOrd="0" presId="urn:microsoft.com/office/officeart/2008/layout/VerticalCurvedList"/>
    <dgm:cxn modelId="{DB12B5D3-3C60-40FA-8D2A-8B51BF246C8B}" srcId="{BE1645D6-1611-4DF4-8DF3-EEC32D8C4F8A}" destId="{28B79A80-DFE9-4DA9-B338-5A3F20975ABB}" srcOrd="0" destOrd="0" parTransId="{1E486317-18A2-4E56-91BD-DC0887CC4B1A}" sibTransId="{6746164B-1731-47FB-B64F-C58BACAB2281}"/>
    <dgm:cxn modelId="{6FFDB083-91A8-422D-BAD1-A3222B710761}" type="presOf" srcId="{C4797427-72CE-41EC-9F4E-A308E1F1C0A5}" destId="{599AE00A-E511-4896-AA74-F6E900B41983}" srcOrd="0" destOrd="0" presId="urn:microsoft.com/office/officeart/2008/layout/VerticalCurvedList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F0D96907-967B-47D6-8CBC-FB3A7E5E6773}" type="presOf" srcId="{28B79A80-DFE9-4DA9-B338-5A3F20975ABB}" destId="{58C1AF61-83DA-4C1D-AB86-12CF6B57BCC5}" srcOrd="0" destOrd="0" presId="urn:microsoft.com/office/officeart/2008/layout/VerticalCurvedList"/>
    <dgm:cxn modelId="{4F09574E-9BE5-4EB7-97DC-5DFAF837918B}" type="presOf" srcId="{B490C752-C9CA-4075-9727-BE4AA742E7F5}" destId="{7BD67296-9B9C-4E5A-8D96-0527826AE180}" srcOrd="0" destOrd="0" presId="urn:microsoft.com/office/officeart/2008/layout/VerticalCurvedList"/>
    <dgm:cxn modelId="{C34909B3-4D6B-4866-824F-30162356A94D}" type="presParOf" srcId="{8D4BB782-D1CB-4178-BD6C-378E667E109F}" destId="{30E5EA73-69FE-4C99-B7E6-D2785DA2F8C5}" srcOrd="0" destOrd="0" presId="urn:microsoft.com/office/officeart/2008/layout/VerticalCurvedList"/>
    <dgm:cxn modelId="{0632D350-177E-4EC5-BE43-73307A259163}" type="presParOf" srcId="{30E5EA73-69FE-4C99-B7E6-D2785DA2F8C5}" destId="{147482D8-F793-4B63-AC92-2D2E108DBAA0}" srcOrd="0" destOrd="0" presId="urn:microsoft.com/office/officeart/2008/layout/VerticalCurvedList"/>
    <dgm:cxn modelId="{3D18A3D0-EB6D-40FA-8050-7F63451A40A7}" type="presParOf" srcId="{147482D8-F793-4B63-AC92-2D2E108DBAA0}" destId="{F2410933-DB5E-4543-A714-4AF5A203C95C}" srcOrd="0" destOrd="0" presId="urn:microsoft.com/office/officeart/2008/layout/VerticalCurvedList"/>
    <dgm:cxn modelId="{DC0B3EBD-7D8C-49A7-B8CB-6830D984DBC6}" type="presParOf" srcId="{147482D8-F793-4B63-AC92-2D2E108DBAA0}" destId="{C56633DC-E658-46D8-BE63-7CB1CCD3C8DC}" srcOrd="1" destOrd="0" presId="urn:microsoft.com/office/officeart/2008/layout/VerticalCurvedList"/>
    <dgm:cxn modelId="{E8FE0D1F-EF0D-430C-AA33-072176B9C625}" type="presParOf" srcId="{147482D8-F793-4B63-AC92-2D2E108DBAA0}" destId="{82F03708-A2AD-459B-AB59-7BBD9EB44E67}" srcOrd="2" destOrd="0" presId="urn:microsoft.com/office/officeart/2008/layout/VerticalCurvedList"/>
    <dgm:cxn modelId="{F4EBAA07-0937-4B35-92E1-81ED2B8A5D57}" type="presParOf" srcId="{147482D8-F793-4B63-AC92-2D2E108DBAA0}" destId="{9C6C1869-E7B2-4FB9-A22B-16BADC04A189}" srcOrd="3" destOrd="0" presId="urn:microsoft.com/office/officeart/2008/layout/VerticalCurvedList"/>
    <dgm:cxn modelId="{C1652EB4-B22C-4C6A-9C7D-DBFF29DB5483}" type="presParOf" srcId="{30E5EA73-69FE-4C99-B7E6-D2785DA2F8C5}" destId="{58C1AF61-83DA-4C1D-AB86-12CF6B57BCC5}" srcOrd="1" destOrd="0" presId="urn:microsoft.com/office/officeart/2008/layout/VerticalCurvedList"/>
    <dgm:cxn modelId="{5D7CCB4F-9199-44B9-B02D-023EFE4C2C6B}" type="presParOf" srcId="{30E5EA73-69FE-4C99-B7E6-D2785DA2F8C5}" destId="{8F6F2BC9-C9E1-4BE2-B05C-C2439D8BCAA9}" srcOrd="2" destOrd="0" presId="urn:microsoft.com/office/officeart/2008/layout/VerticalCurvedList"/>
    <dgm:cxn modelId="{8C734880-811F-4411-A222-113DD42073E2}" type="presParOf" srcId="{8F6F2BC9-C9E1-4BE2-B05C-C2439D8BCAA9}" destId="{B754EC0E-654C-4EF0-9D56-C89787A35FDD}" srcOrd="0" destOrd="0" presId="urn:microsoft.com/office/officeart/2008/layout/VerticalCurvedList"/>
    <dgm:cxn modelId="{10224AE5-340F-421A-8D69-05E26C94CDD4}" type="presParOf" srcId="{30E5EA73-69FE-4C99-B7E6-D2785DA2F8C5}" destId="{7BD67296-9B9C-4E5A-8D96-0527826AE180}" srcOrd="3" destOrd="0" presId="urn:microsoft.com/office/officeart/2008/layout/VerticalCurvedList"/>
    <dgm:cxn modelId="{852C8689-6CC5-480A-9F43-293EEF4FCCBA}" type="presParOf" srcId="{30E5EA73-69FE-4C99-B7E6-D2785DA2F8C5}" destId="{D8B848BE-10D8-4E69-B32C-5A25293D14A7}" srcOrd="4" destOrd="0" presId="urn:microsoft.com/office/officeart/2008/layout/VerticalCurvedList"/>
    <dgm:cxn modelId="{CDFB2576-7540-4256-8BD0-8093E05F496C}" type="presParOf" srcId="{D8B848BE-10D8-4E69-B32C-5A25293D14A7}" destId="{5A5545A9-4864-4CB0-B4C5-F499246CB525}" srcOrd="0" destOrd="0" presId="urn:microsoft.com/office/officeart/2008/layout/VerticalCurvedList"/>
    <dgm:cxn modelId="{2B6974FD-13C3-4AA1-B415-8A80D38679AD}" type="presParOf" srcId="{30E5EA73-69FE-4C99-B7E6-D2785DA2F8C5}" destId="{599AE00A-E511-4896-AA74-F6E900B41983}" srcOrd="5" destOrd="0" presId="urn:microsoft.com/office/officeart/2008/layout/VerticalCurvedList"/>
    <dgm:cxn modelId="{B3C8159A-9D2C-4D5B-8A49-ABAC455AE802}" type="presParOf" srcId="{30E5EA73-69FE-4C99-B7E6-D2785DA2F8C5}" destId="{FC7DDA2D-C904-46F2-9AA5-90E50E52BBB1}" srcOrd="6" destOrd="0" presId="urn:microsoft.com/office/officeart/2008/layout/VerticalCurvedList"/>
    <dgm:cxn modelId="{2648EA20-32BB-400D-A3AB-BD6C7A206E8F}" type="presParOf" srcId="{FC7DDA2D-C904-46F2-9AA5-90E50E52BBB1}" destId="{1D9B0BA2-0AB2-4427-AE28-98650EADD14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B79A80-DFE9-4DA9-B338-5A3F20975ABB}">
      <dgm:prSet phldrT="[Text]" custT="1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Introduction</a:t>
          </a:r>
          <a:endParaRPr lang="en-US" sz="2800" dirty="0">
            <a:solidFill>
              <a:schemeClr val="bg1"/>
            </a:solidFill>
          </a:endParaRPr>
        </a:p>
      </dgm:t>
    </dgm:pt>
    <dgm:pt modelId="{1E486317-18A2-4E56-91BD-DC0887CC4B1A}" type="parTrans" cxnId="{DB12B5D3-3C60-40FA-8D2A-8B51BF246C8B}">
      <dgm:prSet/>
      <dgm:spPr/>
      <dgm:t>
        <a:bodyPr/>
        <a:lstStyle/>
        <a:p>
          <a:endParaRPr lang="en-US" sz="2800"/>
        </a:p>
      </dgm:t>
    </dgm:pt>
    <dgm:pt modelId="{6746164B-1731-47FB-B64F-C58BACAB2281}" type="sibTrans" cxnId="{DB12B5D3-3C60-40FA-8D2A-8B51BF246C8B}">
      <dgm:prSet/>
      <dgm:spPr/>
      <dgm:t>
        <a:bodyPr/>
        <a:lstStyle/>
        <a:p>
          <a:endParaRPr lang="en-US" sz="2800"/>
        </a:p>
      </dgm:t>
    </dgm:pt>
    <dgm:pt modelId="{B490C752-C9CA-4075-9727-BE4AA742E7F5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The Selection Operation</a:t>
          </a:r>
          <a:endParaRPr lang="en-US" sz="2800" dirty="0">
            <a:solidFill>
              <a:schemeClr val="bg1"/>
            </a:solidFill>
          </a:endParaRP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 sz="2800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The Projection Operation</a:t>
          </a:r>
          <a:endParaRPr lang="en-US" sz="28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3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3"/>
      <dgm:spPr/>
    </dgm:pt>
    <dgm:pt modelId="{9C6C1869-E7B2-4FB9-A22B-16BADC04A189}" type="pres">
      <dgm:prSet presAssocID="{BE1645D6-1611-4DF4-8DF3-EEC32D8C4F8A}" presName="dstNode" presStyleLbl="node1" presStyleIdx="0" presStyleCnt="3"/>
      <dgm:spPr/>
    </dgm:pt>
    <dgm:pt modelId="{58C1AF61-83DA-4C1D-AB86-12CF6B57BCC5}" type="pres">
      <dgm:prSet presAssocID="{28B79A80-DFE9-4DA9-B338-5A3F20975ABB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6F2BC9-C9E1-4BE2-B05C-C2439D8BCAA9}" type="pres">
      <dgm:prSet presAssocID="{28B79A80-DFE9-4DA9-B338-5A3F20975ABB}" presName="accent_1" presStyleCnt="0"/>
      <dgm:spPr/>
    </dgm:pt>
    <dgm:pt modelId="{B754EC0E-654C-4EF0-9D56-C89787A35FDD}" type="pres">
      <dgm:prSet presAssocID="{28B79A80-DFE9-4DA9-B338-5A3F20975ABB}" presName="accentRepeatNode" presStyleLbl="solidFgAcc1" presStyleIdx="0" presStyleCnt="3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BD67296-9B9C-4E5A-8D96-0527826AE180}" type="pres">
      <dgm:prSet presAssocID="{B490C752-C9CA-4075-9727-BE4AA742E7F5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B848BE-10D8-4E69-B32C-5A25293D14A7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3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9AE00A-E511-4896-AA74-F6E900B41983}" type="pres">
      <dgm:prSet presAssocID="{C4797427-72CE-41EC-9F4E-A308E1F1C0A5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7DDA2D-C904-46F2-9AA5-90E50E52BBB1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3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6FAC393A-3CF6-4068-AEB1-3DC6FC38D09F}" type="presOf" srcId="{28B79A80-DFE9-4DA9-B338-5A3F20975ABB}" destId="{58C1AF61-83DA-4C1D-AB86-12CF6B57BCC5}" srcOrd="0" destOrd="0" presId="urn:microsoft.com/office/officeart/2008/layout/VerticalCurvedList"/>
    <dgm:cxn modelId="{0BF4D263-9AAD-4705-973C-C4FF35204DD0}" type="presOf" srcId="{B490C752-C9CA-4075-9727-BE4AA742E7F5}" destId="{7BD67296-9B9C-4E5A-8D96-0527826AE180}" srcOrd="0" destOrd="0" presId="urn:microsoft.com/office/officeart/2008/layout/VerticalCurvedList"/>
    <dgm:cxn modelId="{664E3235-0C92-4E1C-A14D-B8ED69C50DFF}" type="presOf" srcId="{BE1645D6-1611-4DF4-8DF3-EEC32D8C4F8A}" destId="{8D4BB782-D1CB-4178-BD6C-378E667E109F}" srcOrd="0" destOrd="0" presId="urn:microsoft.com/office/officeart/2008/layout/VerticalCurvedList"/>
    <dgm:cxn modelId="{82764399-F16E-45E0-9A0C-0B0335EE7AB3}" type="presOf" srcId="{6746164B-1731-47FB-B64F-C58BACAB2281}" destId="{C56633DC-E658-46D8-BE63-7CB1CCD3C8DC}" srcOrd="0" destOrd="0" presId="urn:microsoft.com/office/officeart/2008/layout/VerticalCurvedList"/>
    <dgm:cxn modelId="{DB12B5D3-3C60-40FA-8D2A-8B51BF246C8B}" srcId="{BE1645D6-1611-4DF4-8DF3-EEC32D8C4F8A}" destId="{28B79A80-DFE9-4DA9-B338-5A3F20975ABB}" srcOrd="0" destOrd="0" parTransId="{1E486317-18A2-4E56-91BD-DC0887CC4B1A}" sibTransId="{6746164B-1731-47FB-B64F-C58BACAB2281}"/>
    <dgm:cxn modelId="{21FD336C-95CA-461A-8FA8-CA10989A761A}" type="presOf" srcId="{C4797427-72CE-41EC-9F4E-A308E1F1C0A5}" destId="{599AE00A-E511-4896-AA74-F6E900B41983}" srcOrd="0" destOrd="0" presId="urn:microsoft.com/office/officeart/2008/layout/VerticalCurvedList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AEB9FF3A-A0DA-40E5-AB0C-16DB8F280A0D}" type="presParOf" srcId="{8D4BB782-D1CB-4178-BD6C-378E667E109F}" destId="{30E5EA73-69FE-4C99-B7E6-D2785DA2F8C5}" srcOrd="0" destOrd="0" presId="urn:microsoft.com/office/officeart/2008/layout/VerticalCurvedList"/>
    <dgm:cxn modelId="{D12BBAA9-0ACC-476F-ADCC-E5913DBE5925}" type="presParOf" srcId="{30E5EA73-69FE-4C99-B7E6-D2785DA2F8C5}" destId="{147482D8-F793-4B63-AC92-2D2E108DBAA0}" srcOrd="0" destOrd="0" presId="urn:microsoft.com/office/officeart/2008/layout/VerticalCurvedList"/>
    <dgm:cxn modelId="{195843FB-EBA0-48C2-A829-62C4AF0D59A1}" type="presParOf" srcId="{147482D8-F793-4B63-AC92-2D2E108DBAA0}" destId="{F2410933-DB5E-4543-A714-4AF5A203C95C}" srcOrd="0" destOrd="0" presId="urn:microsoft.com/office/officeart/2008/layout/VerticalCurvedList"/>
    <dgm:cxn modelId="{99641E36-BEEC-4F83-9EF6-41BB3E4ABEE5}" type="presParOf" srcId="{147482D8-F793-4B63-AC92-2D2E108DBAA0}" destId="{C56633DC-E658-46D8-BE63-7CB1CCD3C8DC}" srcOrd="1" destOrd="0" presId="urn:microsoft.com/office/officeart/2008/layout/VerticalCurvedList"/>
    <dgm:cxn modelId="{6A4E8C4A-70DB-4EEE-A028-04530E8226E2}" type="presParOf" srcId="{147482D8-F793-4B63-AC92-2D2E108DBAA0}" destId="{82F03708-A2AD-459B-AB59-7BBD9EB44E67}" srcOrd="2" destOrd="0" presId="urn:microsoft.com/office/officeart/2008/layout/VerticalCurvedList"/>
    <dgm:cxn modelId="{5CD91FA6-E34D-4395-A446-37B6BCF90816}" type="presParOf" srcId="{147482D8-F793-4B63-AC92-2D2E108DBAA0}" destId="{9C6C1869-E7B2-4FB9-A22B-16BADC04A189}" srcOrd="3" destOrd="0" presId="urn:microsoft.com/office/officeart/2008/layout/VerticalCurvedList"/>
    <dgm:cxn modelId="{53700FA7-B5D4-4545-B354-397B138982C7}" type="presParOf" srcId="{30E5EA73-69FE-4C99-B7E6-D2785DA2F8C5}" destId="{58C1AF61-83DA-4C1D-AB86-12CF6B57BCC5}" srcOrd="1" destOrd="0" presId="urn:microsoft.com/office/officeart/2008/layout/VerticalCurvedList"/>
    <dgm:cxn modelId="{8D8EFE0C-946C-4D18-A4F5-EAB98DF81ADB}" type="presParOf" srcId="{30E5EA73-69FE-4C99-B7E6-D2785DA2F8C5}" destId="{8F6F2BC9-C9E1-4BE2-B05C-C2439D8BCAA9}" srcOrd="2" destOrd="0" presId="urn:microsoft.com/office/officeart/2008/layout/VerticalCurvedList"/>
    <dgm:cxn modelId="{9A29113B-CB72-4D86-B0B8-6DEA694509D7}" type="presParOf" srcId="{8F6F2BC9-C9E1-4BE2-B05C-C2439D8BCAA9}" destId="{B754EC0E-654C-4EF0-9D56-C89787A35FDD}" srcOrd="0" destOrd="0" presId="urn:microsoft.com/office/officeart/2008/layout/VerticalCurvedList"/>
    <dgm:cxn modelId="{E6A52F64-C2DD-4B33-94BE-FF02695AC4FE}" type="presParOf" srcId="{30E5EA73-69FE-4C99-B7E6-D2785DA2F8C5}" destId="{7BD67296-9B9C-4E5A-8D96-0527826AE180}" srcOrd="3" destOrd="0" presId="urn:microsoft.com/office/officeart/2008/layout/VerticalCurvedList"/>
    <dgm:cxn modelId="{E916D3CE-7C44-4E1A-BD12-683E721157F1}" type="presParOf" srcId="{30E5EA73-69FE-4C99-B7E6-D2785DA2F8C5}" destId="{D8B848BE-10D8-4E69-B32C-5A25293D14A7}" srcOrd="4" destOrd="0" presId="urn:microsoft.com/office/officeart/2008/layout/VerticalCurvedList"/>
    <dgm:cxn modelId="{BA9B3DDC-09C1-4312-BF21-6210FEE1EC82}" type="presParOf" srcId="{D8B848BE-10D8-4E69-B32C-5A25293D14A7}" destId="{5A5545A9-4864-4CB0-B4C5-F499246CB525}" srcOrd="0" destOrd="0" presId="urn:microsoft.com/office/officeart/2008/layout/VerticalCurvedList"/>
    <dgm:cxn modelId="{BD6712DA-DE0D-48CF-8EC4-6BC75AC20681}" type="presParOf" srcId="{30E5EA73-69FE-4C99-B7E6-D2785DA2F8C5}" destId="{599AE00A-E511-4896-AA74-F6E900B41983}" srcOrd="5" destOrd="0" presId="urn:microsoft.com/office/officeart/2008/layout/VerticalCurvedList"/>
    <dgm:cxn modelId="{6397EE55-9B10-435C-A5DE-18D8EE527FE7}" type="presParOf" srcId="{30E5EA73-69FE-4C99-B7E6-D2785DA2F8C5}" destId="{FC7DDA2D-C904-46F2-9AA5-90E50E52BBB1}" srcOrd="6" destOrd="0" presId="urn:microsoft.com/office/officeart/2008/layout/VerticalCurvedList"/>
    <dgm:cxn modelId="{5249C746-7FD0-4F7E-A13C-332362E98A38}" type="presParOf" srcId="{FC7DDA2D-C904-46F2-9AA5-90E50E52BBB1}" destId="{1D9B0BA2-0AB2-4427-AE28-98650EADD14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B79A80-DFE9-4DA9-B338-5A3F20975ABB}">
      <dgm:prSet phldrT="[Text]" custT="1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Introduction</a:t>
          </a:r>
          <a:endParaRPr lang="en-US" sz="2800" dirty="0">
            <a:solidFill>
              <a:schemeClr val="bg1"/>
            </a:solidFill>
          </a:endParaRPr>
        </a:p>
      </dgm:t>
    </dgm:pt>
    <dgm:pt modelId="{1E486317-18A2-4E56-91BD-DC0887CC4B1A}" type="parTrans" cxnId="{DB12B5D3-3C60-40FA-8D2A-8B51BF246C8B}">
      <dgm:prSet/>
      <dgm:spPr/>
      <dgm:t>
        <a:bodyPr/>
        <a:lstStyle/>
        <a:p>
          <a:endParaRPr lang="en-US" sz="2800"/>
        </a:p>
      </dgm:t>
    </dgm:pt>
    <dgm:pt modelId="{6746164B-1731-47FB-B64F-C58BACAB2281}" type="sibTrans" cxnId="{DB12B5D3-3C60-40FA-8D2A-8B51BF246C8B}">
      <dgm:prSet/>
      <dgm:spPr/>
      <dgm:t>
        <a:bodyPr/>
        <a:lstStyle/>
        <a:p>
          <a:endParaRPr lang="en-US" sz="2800"/>
        </a:p>
      </dgm:t>
    </dgm:pt>
    <dgm:pt modelId="{B490C752-C9CA-4075-9727-BE4AA742E7F5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The Selection Operation</a:t>
          </a:r>
          <a:endParaRPr lang="en-US" sz="2800" dirty="0">
            <a:solidFill>
              <a:schemeClr val="bg1"/>
            </a:solidFill>
          </a:endParaRP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 sz="2800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The Projection Operation</a:t>
          </a:r>
          <a:endParaRPr lang="en-US" sz="28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3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3"/>
      <dgm:spPr/>
    </dgm:pt>
    <dgm:pt modelId="{9C6C1869-E7B2-4FB9-A22B-16BADC04A189}" type="pres">
      <dgm:prSet presAssocID="{BE1645D6-1611-4DF4-8DF3-EEC32D8C4F8A}" presName="dstNode" presStyleLbl="node1" presStyleIdx="0" presStyleCnt="3"/>
      <dgm:spPr/>
    </dgm:pt>
    <dgm:pt modelId="{58C1AF61-83DA-4C1D-AB86-12CF6B57BCC5}" type="pres">
      <dgm:prSet presAssocID="{28B79A80-DFE9-4DA9-B338-5A3F20975ABB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6F2BC9-C9E1-4BE2-B05C-C2439D8BCAA9}" type="pres">
      <dgm:prSet presAssocID="{28B79A80-DFE9-4DA9-B338-5A3F20975ABB}" presName="accent_1" presStyleCnt="0"/>
      <dgm:spPr/>
    </dgm:pt>
    <dgm:pt modelId="{B754EC0E-654C-4EF0-9D56-C89787A35FDD}" type="pres">
      <dgm:prSet presAssocID="{28B79A80-DFE9-4DA9-B338-5A3F20975ABB}" presName="accentRepeatNode" presStyleLbl="solidFgAcc1" presStyleIdx="0" presStyleCnt="3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BD67296-9B9C-4E5A-8D96-0527826AE180}" type="pres">
      <dgm:prSet presAssocID="{B490C752-C9CA-4075-9727-BE4AA742E7F5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B848BE-10D8-4E69-B32C-5A25293D14A7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3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9AE00A-E511-4896-AA74-F6E900B41983}" type="pres">
      <dgm:prSet presAssocID="{C4797427-72CE-41EC-9F4E-A308E1F1C0A5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7DDA2D-C904-46F2-9AA5-90E50E52BBB1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3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DB12B5D3-3C60-40FA-8D2A-8B51BF246C8B}" srcId="{BE1645D6-1611-4DF4-8DF3-EEC32D8C4F8A}" destId="{28B79A80-DFE9-4DA9-B338-5A3F20975ABB}" srcOrd="0" destOrd="0" parTransId="{1E486317-18A2-4E56-91BD-DC0887CC4B1A}" sibTransId="{6746164B-1731-47FB-B64F-C58BACAB2281}"/>
    <dgm:cxn modelId="{AFAD8769-6780-40B3-9D74-7952377DE69E}" type="presOf" srcId="{6746164B-1731-47FB-B64F-C58BACAB2281}" destId="{C56633DC-E658-46D8-BE63-7CB1CCD3C8DC}" srcOrd="0" destOrd="0" presId="urn:microsoft.com/office/officeart/2008/layout/VerticalCurvedList"/>
    <dgm:cxn modelId="{5B7A8211-DF15-4C9D-AC25-7E81DB477470}" type="presOf" srcId="{C4797427-72CE-41EC-9F4E-A308E1F1C0A5}" destId="{599AE00A-E511-4896-AA74-F6E900B41983}" srcOrd="0" destOrd="0" presId="urn:microsoft.com/office/officeart/2008/layout/VerticalCurvedList"/>
    <dgm:cxn modelId="{C6817BE8-AF9A-4AD3-85B3-AC775404229C}" type="presOf" srcId="{28B79A80-DFE9-4DA9-B338-5A3F20975ABB}" destId="{58C1AF61-83DA-4C1D-AB86-12CF6B57BCC5}" srcOrd="0" destOrd="0" presId="urn:microsoft.com/office/officeart/2008/layout/VerticalCurvedList"/>
    <dgm:cxn modelId="{9E82BAF9-C271-4EA8-B4B0-DDFAC575B3F5}" type="presOf" srcId="{B490C752-C9CA-4075-9727-BE4AA742E7F5}" destId="{7BD67296-9B9C-4E5A-8D96-0527826AE180}" srcOrd="0" destOrd="0" presId="urn:microsoft.com/office/officeart/2008/layout/VerticalCurvedList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CE303763-3733-41C3-B1C7-64D70E5A3B59}" type="presOf" srcId="{BE1645D6-1611-4DF4-8DF3-EEC32D8C4F8A}" destId="{8D4BB782-D1CB-4178-BD6C-378E667E109F}" srcOrd="0" destOrd="0" presId="urn:microsoft.com/office/officeart/2008/layout/VerticalCurvedList"/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8592AAD9-2873-4A3F-B1E1-2E978B0B1EB8}" type="presParOf" srcId="{8D4BB782-D1CB-4178-BD6C-378E667E109F}" destId="{30E5EA73-69FE-4C99-B7E6-D2785DA2F8C5}" srcOrd="0" destOrd="0" presId="urn:microsoft.com/office/officeart/2008/layout/VerticalCurvedList"/>
    <dgm:cxn modelId="{D4C7945E-3560-4FF8-874A-8FD5074509C5}" type="presParOf" srcId="{30E5EA73-69FE-4C99-B7E6-D2785DA2F8C5}" destId="{147482D8-F793-4B63-AC92-2D2E108DBAA0}" srcOrd="0" destOrd="0" presId="urn:microsoft.com/office/officeart/2008/layout/VerticalCurvedList"/>
    <dgm:cxn modelId="{5DAD9066-907D-4DE1-8283-932112441A3A}" type="presParOf" srcId="{147482D8-F793-4B63-AC92-2D2E108DBAA0}" destId="{F2410933-DB5E-4543-A714-4AF5A203C95C}" srcOrd="0" destOrd="0" presId="urn:microsoft.com/office/officeart/2008/layout/VerticalCurvedList"/>
    <dgm:cxn modelId="{B4676305-D8FB-44E6-89F6-735609A719C8}" type="presParOf" srcId="{147482D8-F793-4B63-AC92-2D2E108DBAA0}" destId="{C56633DC-E658-46D8-BE63-7CB1CCD3C8DC}" srcOrd="1" destOrd="0" presId="urn:microsoft.com/office/officeart/2008/layout/VerticalCurvedList"/>
    <dgm:cxn modelId="{A7654D1B-732D-4195-A4AB-8538AD85C509}" type="presParOf" srcId="{147482D8-F793-4B63-AC92-2D2E108DBAA0}" destId="{82F03708-A2AD-459B-AB59-7BBD9EB44E67}" srcOrd="2" destOrd="0" presId="urn:microsoft.com/office/officeart/2008/layout/VerticalCurvedList"/>
    <dgm:cxn modelId="{33E0CDCD-B85C-4A3D-89BB-B861B6DE12B5}" type="presParOf" srcId="{147482D8-F793-4B63-AC92-2D2E108DBAA0}" destId="{9C6C1869-E7B2-4FB9-A22B-16BADC04A189}" srcOrd="3" destOrd="0" presId="urn:microsoft.com/office/officeart/2008/layout/VerticalCurvedList"/>
    <dgm:cxn modelId="{B4695CAF-17E3-47EC-9F84-D5E72DAD7F19}" type="presParOf" srcId="{30E5EA73-69FE-4C99-B7E6-D2785DA2F8C5}" destId="{58C1AF61-83DA-4C1D-AB86-12CF6B57BCC5}" srcOrd="1" destOrd="0" presId="urn:microsoft.com/office/officeart/2008/layout/VerticalCurvedList"/>
    <dgm:cxn modelId="{01ACCBEE-3EBF-4996-A110-4EE48740FDBE}" type="presParOf" srcId="{30E5EA73-69FE-4C99-B7E6-D2785DA2F8C5}" destId="{8F6F2BC9-C9E1-4BE2-B05C-C2439D8BCAA9}" srcOrd="2" destOrd="0" presId="urn:microsoft.com/office/officeart/2008/layout/VerticalCurvedList"/>
    <dgm:cxn modelId="{E0DB2650-1070-4065-8645-104BE23AF918}" type="presParOf" srcId="{8F6F2BC9-C9E1-4BE2-B05C-C2439D8BCAA9}" destId="{B754EC0E-654C-4EF0-9D56-C89787A35FDD}" srcOrd="0" destOrd="0" presId="urn:microsoft.com/office/officeart/2008/layout/VerticalCurvedList"/>
    <dgm:cxn modelId="{F3EC48F5-0D24-4267-8A58-30F0E472EEAA}" type="presParOf" srcId="{30E5EA73-69FE-4C99-B7E6-D2785DA2F8C5}" destId="{7BD67296-9B9C-4E5A-8D96-0527826AE180}" srcOrd="3" destOrd="0" presId="urn:microsoft.com/office/officeart/2008/layout/VerticalCurvedList"/>
    <dgm:cxn modelId="{14085347-8222-425A-9661-C34F8B50046B}" type="presParOf" srcId="{30E5EA73-69FE-4C99-B7E6-D2785DA2F8C5}" destId="{D8B848BE-10D8-4E69-B32C-5A25293D14A7}" srcOrd="4" destOrd="0" presId="urn:microsoft.com/office/officeart/2008/layout/VerticalCurvedList"/>
    <dgm:cxn modelId="{D72C2059-20B8-447A-91DC-C9D42B660CDC}" type="presParOf" srcId="{D8B848BE-10D8-4E69-B32C-5A25293D14A7}" destId="{5A5545A9-4864-4CB0-B4C5-F499246CB525}" srcOrd="0" destOrd="0" presId="urn:microsoft.com/office/officeart/2008/layout/VerticalCurvedList"/>
    <dgm:cxn modelId="{2C6F9F62-9D6A-472A-8AB5-0FDBCD326E16}" type="presParOf" srcId="{30E5EA73-69FE-4C99-B7E6-D2785DA2F8C5}" destId="{599AE00A-E511-4896-AA74-F6E900B41983}" srcOrd="5" destOrd="0" presId="urn:microsoft.com/office/officeart/2008/layout/VerticalCurvedList"/>
    <dgm:cxn modelId="{B3CC7DCB-1ACF-4142-9CE8-6CC08480A35E}" type="presParOf" srcId="{30E5EA73-69FE-4C99-B7E6-D2785DA2F8C5}" destId="{FC7DDA2D-C904-46F2-9AA5-90E50E52BBB1}" srcOrd="6" destOrd="0" presId="urn:microsoft.com/office/officeart/2008/layout/VerticalCurvedList"/>
    <dgm:cxn modelId="{BA109FD1-FE00-4BE1-9975-CCC259233371}" type="presParOf" srcId="{FC7DDA2D-C904-46F2-9AA5-90E50E52BBB1}" destId="{1D9B0BA2-0AB2-4427-AE28-98650EADD14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7436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1AF61-83DA-4C1D-AB86-12CF6B57BCC5}">
      <dsp:nvSpPr>
        <dsp:cNvPr id="0" name=""/>
        <dsp:cNvSpPr/>
      </dsp:nvSpPr>
      <dsp:spPr>
        <a:xfrm>
          <a:off x="719206" y="518160"/>
          <a:ext cx="6727264" cy="1036320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579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Introduction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719206" y="518160"/>
        <a:ext cx="6727264" cy="1036320"/>
      </dsp:txXfrm>
    </dsp:sp>
    <dsp:sp modelId="{B754EC0E-654C-4EF0-9D56-C89787A35FDD}">
      <dsp:nvSpPr>
        <dsp:cNvPr id="0" name=""/>
        <dsp:cNvSpPr/>
      </dsp:nvSpPr>
      <dsp:spPr>
        <a:xfrm>
          <a:off x="71506" y="388620"/>
          <a:ext cx="1295400" cy="1295400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67296-9B9C-4E5A-8D96-0527826AE180}">
      <dsp:nvSpPr>
        <dsp:cNvPr id="0" name=""/>
        <dsp:cNvSpPr/>
      </dsp:nvSpPr>
      <dsp:spPr>
        <a:xfrm>
          <a:off x="1095908" y="2072640"/>
          <a:ext cx="6350562" cy="103632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579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The Selection Operation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1095908" y="2072640"/>
        <a:ext cx="6350562" cy="1036320"/>
      </dsp:txXfrm>
    </dsp:sp>
    <dsp:sp modelId="{5A5545A9-4864-4CB0-B4C5-F499246CB525}">
      <dsp:nvSpPr>
        <dsp:cNvPr id="0" name=""/>
        <dsp:cNvSpPr/>
      </dsp:nvSpPr>
      <dsp:spPr>
        <a:xfrm>
          <a:off x="448208" y="1943100"/>
          <a:ext cx="1295400" cy="1295400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AE00A-E511-4896-AA74-F6E900B41983}">
      <dsp:nvSpPr>
        <dsp:cNvPr id="0" name=""/>
        <dsp:cNvSpPr/>
      </dsp:nvSpPr>
      <dsp:spPr>
        <a:xfrm>
          <a:off x="719206" y="3627120"/>
          <a:ext cx="6727264" cy="103632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579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The Projection Operation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719206" y="3627120"/>
        <a:ext cx="6727264" cy="1036320"/>
      </dsp:txXfrm>
    </dsp:sp>
    <dsp:sp modelId="{1D9B0BA2-0AB2-4427-AE28-98650EADD147}">
      <dsp:nvSpPr>
        <dsp:cNvPr id="0" name=""/>
        <dsp:cNvSpPr/>
      </dsp:nvSpPr>
      <dsp:spPr>
        <a:xfrm>
          <a:off x="71506" y="3497580"/>
          <a:ext cx="1295400" cy="1295400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7436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1AF61-83DA-4C1D-AB86-12CF6B57BCC5}">
      <dsp:nvSpPr>
        <dsp:cNvPr id="0" name=""/>
        <dsp:cNvSpPr/>
      </dsp:nvSpPr>
      <dsp:spPr>
        <a:xfrm>
          <a:off x="719206" y="518160"/>
          <a:ext cx="6727264" cy="1036320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579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Introduction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719206" y="518160"/>
        <a:ext cx="6727264" cy="1036320"/>
      </dsp:txXfrm>
    </dsp:sp>
    <dsp:sp modelId="{B754EC0E-654C-4EF0-9D56-C89787A35FDD}">
      <dsp:nvSpPr>
        <dsp:cNvPr id="0" name=""/>
        <dsp:cNvSpPr/>
      </dsp:nvSpPr>
      <dsp:spPr>
        <a:xfrm>
          <a:off x="71506" y="388620"/>
          <a:ext cx="1295400" cy="1295400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67296-9B9C-4E5A-8D96-0527826AE180}">
      <dsp:nvSpPr>
        <dsp:cNvPr id="0" name=""/>
        <dsp:cNvSpPr/>
      </dsp:nvSpPr>
      <dsp:spPr>
        <a:xfrm>
          <a:off x="1095908" y="2072640"/>
          <a:ext cx="6350562" cy="103632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579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The Selection Operation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1095908" y="2072640"/>
        <a:ext cx="6350562" cy="1036320"/>
      </dsp:txXfrm>
    </dsp:sp>
    <dsp:sp modelId="{5A5545A9-4864-4CB0-B4C5-F499246CB525}">
      <dsp:nvSpPr>
        <dsp:cNvPr id="0" name=""/>
        <dsp:cNvSpPr/>
      </dsp:nvSpPr>
      <dsp:spPr>
        <a:xfrm>
          <a:off x="448208" y="1943100"/>
          <a:ext cx="1295400" cy="1295400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AE00A-E511-4896-AA74-F6E900B41983}">
      <dsp:nvSpPr>
        <dsp:cNvPr id="0" name=""/>
        <dsp:cNvSpPr/>
      </dsp:nvSpPr>
      <dsp:spPr>
        <a:xfrm>
          <a:off x="719206" y="3627120"/>
          <a:ext cx="6727264" cy="103632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579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The Projection Operation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719206" y="3627120"/>
        <a:ext cx="6727264" cy="1036320"/>
      </dsp:txXfrm>
    </dsp:sp>
    <dsp:sp modelId="{1D9B0BA2-0AB2-4427-AE28-98650EADD147}">
      <dsp:nvSpPr>
        <dsp:cNvPr id="0" name=""/>
        <dsp:cNvSpPr/>
      </dsp:nvSpPr>
      <dsp:spPr>
        <a:xfrm>
          <a:off x="71506" y="3497580"/>
          <a:ext cx="1295400" cy="1295400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7436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1AF61-83DA-4C1D-AB86-12CF6B57BCC5}">
      <dsp:nvSpPr>
        <dsp:cNvPr id="0" name=""/>
        <dsp:cNvSpPr/>
      </dsp:nvSpPr>
      <dsp:spPr>
        <a:xfrm>
          <a:off x="719206" y="518160"/>
          <a:ext cx="6727264" cy="1036320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579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Introduction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719206" y="518160"/>
        <a:ext cx="6727264" cy="1036320"/>
      </dsp:txXfrm>
    </dsp:sp>
    <dsp:sp modelId="{B754EC0E-654C-4EF0-9D56-C89787A35FDD}">
      <dsp:nvSpPr>
        <dsp:cNvPr id="0" name=""/>
        <dsp:cNvSpPr/>
      </dsp:nvSpPr>
      <dsp:spPr>
        <a:xfrm>
          <a:off x="71506" y="388620"/>
          <a:ext cx="1295400" cy="1295400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67296-9B9C-4E5A-8D96-0527826AE180}">
      <dsp:nvSpPr>
        <dsp:cNvPr id="0" name=""/>
        <dsp:cNvSpPr/>
      </dsp:nvSpPr>
      <dsp:spPr>
        <a:xfrm>
          <a:off x="1095908" y="2072640"/>
          <a:ext cx="6350562" cy="103632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579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The Selection Operation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1095908" y="2072640"/>
        <a:ext cx="6350562" cy="1036320"/>
      </dsp:txXfrm>
    </dsp:sp>
    <dsp:sp modelId="{5A5545A9-4864-4CB0-B4C5-F499246CB525}">
      <dsp:nvSpPr>
        <dsp:cNvPr id="0" name=""/>
        <dsp:cNvSpPr/>
      </dsp:nvSpPr>
      <dsp:spPr>
        <a:xfrm>
          <a:off x="448208" y="1943100"/>
          <a:ext cx="1295400" cy="1295400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AE00A-E511-4896-AA74-F6E900B41983}">
      <dsp:nvSpPr>
        <dsp:cNvPr id="0" name=""/>
        <dsp:cNvSpPr/>
      </dsp:nvSpPr>
      <dsp:spPr>
        <a:xfrm>
          <a:off x="719206" y="3627120"/>
          <a:ext cx="6727264" cy="103632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579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The Projection Operation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719206" y="3627120"/>
        <a:ext cx="6727264" cy="1036320"/>
      </dsp:txXfrm>
    </dsp:sp>
    <dsp:sp modelId="{1D9B0BA2-0AB2-4427-AE28-98650EADD147}">
      <dsp:nvSpPr>
        <dsp:cNvPr id="0" name=""/>
        <dsp:cNvSpPr/>
      </dsp:nvSpPr>
      <dsp:spPr>
        <a:xfrm>
          <a:off x="71506" y="3497580"/>
          <a:ext cx="1295400" cy="1295400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step</a:t>
            </a:r>
            <a:r>
              <a:rPr lang="en-US" baseline="0" dirty="0" smtClean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step</a:t>
            </a:r>
            <a:r>
              <a:rPr lang="en-US" baseline="0" dirty="0" smtClean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100" b="0"/>
              <a:t>Faloutsos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100" b="0"/>
              <a:t>CMU - 15-415/615</a:t>
            </a:r>
          </a:p>
        </p:txBody>
      </p:sp>
      <p:sp>
        <p:nvSpPr>
          <p:cNvPr id="1177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E0D36DA8-B707-4810-BF28-0B6F9E0333E2}" type="slidenum">
              <a:rPr lang="en-US" sz="1100" b="0"/>
              <a:pPr/>
              <a:t>43</a:t>
            </a:fld>
            <a:endParaRPr lang="en-US" sz="1100" b="0"/>
          </a:p>
        </p:txBody>
      </p:sp>
      <p:sp>
        <p:nvSpPr>
          <p:cNvPr id="1177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3587" cy="3432175"/>
          </a:xfrm>
          <a:ln w="12700" cap="flat">
            <a:solidFill>
              <a:schemeClr val="tx1"/>
            </a:solidFill>
          </a:ln>
        </p:spPr>
      </p:sp>
      <p:sp>
        <p:nvSpPr>
          <p:cNvPr id="1177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87" tIns="45844" rIns="91687" bIns="45844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89668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step</a:t>
            </a:r>
            <a:r>
              <a:rPr lang="en-US" baseline="0" dirty="0" smtClean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step</a:t>
            </a:r>
            <a:r>
              <a:rPr lang="en-US" baseline="0" dirty="0" smtClean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step</a:t>
            </a:r>
            <a:r>
              <a:rPr lang="en-US" baseline="0" dirty="0" smtClean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step</a:t>
            </a:r>
            <a:r>
              <a:rPr lang="en-US" baseline="0" dirty="0" smtClean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step</a:t>
            </a:r>
            <a:r>
              <a:rPr lang="en-US" baseline="0" dirty="0" smtClean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step</a:t>
            </a:r>
            <a:r>
              <a:rPr lang="en-US" baseline="0" dirty="0" smtClean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171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41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583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100" b="0"/>
              <a:t>Faloutsos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100" b="0"/>
              <a:t>CMU - 15-415/615</a:t>
            </a:r>
          </a:p>
        </p:txBody>
      </p:sp>
      <p:sp>
        <p:nvSpPr>
          <p:cNvPr id="1177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E0D36DA8-B707-4810-BF28-0B6F9E0333E2}" type="slidenum">
              <a:rPr lang="en-US" sz="1100" b="0"/>
              <a:pPr/>
              <a:t>14</a:t>
            </a:fld>
            <a:endParaRPr lang="en-US" sz="1100" b="0"/>
          </a:p>
        </p:txBody>
      </p:sp>
      <p:sp>
        <p:nvSpPr>
          <p:cNvPr id="1177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3587" cy="3432175"/>
          </a:xfrm>
          <a:ln w="12700" cap="flat">
            <a:solidFill>
              <a:schemeClr val="tx1"/>
            </a:solidFill>
          </a:ln>
        </p:spPr>
      </p:sp>
      <p:sp>
        <p:nvSpPr>
          <p:cNvPr id="1177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87" tIns="45844" rIns="91687" bIns="45844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7333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 selective</a:t>
            </a:r>
            <a:r>
              <a:rPr lang="en-US" baseline="0" dirty="0" smtClean="0"/>
              <a:t> access path = </a:t>
            </a:r>
            <a:r>
              <a:rPr lang="en-US" dirty="0" smtClean="0"/>
              <a:t>An index or file scan that we estimate will require the fewest page I/</a:t>
            </a:r>
            <a:r>
              <a:rPr lang="en-US" dirty="0" err="1" smtClean="0"/>
              <a:t>Os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1773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100" b="0"/>
              <a:t>Faloutsos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100" b="0"/>
              <a:t>CMU - 15-415/615</a:t>
            </a:r>
          </a:p>
        </p:txBody>
      </p:sp>
      <p:sp>
        <p:nvSpPr>
          <p:cNvPr id="1177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E0D36DA8-B707-4810-BF28-0B6F9E0333E2}" type="slidenum">
              <a:rPr lang="en-US" sz="1100" b="0"/>
              <a:pPr/>
              <a:t>23</a:t>
            </a:fld>
            <a:endParaRPr lang="en-US" sz="1100" b="0"/>
          </a:p>
        </p:txBody>
      </p:sp>
      <p:sp>
        <p:nvSpPr>
          <p:cNvPr id="1177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3587" cy="3432175"/>
          </a:xfrm>
          <a:ln w="12700" cap="flat">
            <a:solidFill>
              <a:schemeClr val="tx1"/>
            </a:solidFill>
          </a:ln>
        </p:spPr>
      </p:sp>
      <p:sp>
        <p:nvSpPr>
          <p:cNvPr id="1177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87" tIns="45844" rIns="91687" bIns="45844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50761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36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669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100" b="0"/>
              <a:t>Faloutsos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100" b="0"/>
              <a:t>CMU - 15-415/615</a:t>
            </a:r>
          </a:p>
        </p:txBody>
      </p:sp>
      <p:sp>
        <p:nvSpPr>
          <p:cNvPr id="1177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E0D36DA8-B707-4810-BF28-0B6F9E0333E2}" type="slidenum">
              <a:rPr lang="en-US" sz="1100" b="0"/>
              <a:pPr/>
              <a:t>38</a:t>
            </a:fld>
            <a:endParaRPr lang="en-US" sz="1100" b="0"/>
          </a:p>
        </p:txBody>
      </p:sp>
      <p:sp>
        <p:nvSpPr>
          <p:cNvPr id="1177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3587" cy="3432175"/>
          </a:xfrm>
          <a:ln w="12700" cap="flat">
            <a:solidFill>
              <a:schemeClr val="tx1"/>
            </a:solidFill>
          </a:ln>
        </p:spPr>
      </p:sp>
      <p:sp>
        <p:nvSpPr>
          <p:cNvPr id="1177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87" tIns="45844" rIns="91687" bIns="45844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515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t>3/22/2016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t>3/22/2016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t>3/22/2016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8.wmf"/><Relationship Id="rId3" Type="http://schemas.openxmlformats.org/officeDocument/2006/relationships/image" Target="../media/image1.jpeg"/><Relationship Id="rId7" Type="http://schemas.openxmlformats.org/officeDocument/2006/relationships/image" Target="../media/image5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Database Applications (15-415)</a:t>
            </a:r>
            <a:br>
              <a:rPr lang="en-US" sz="49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DBMS Internals- Part VI</a:t>
            </a:r>
            <a:br>
              <a:rPr lang="en-US" dirty="0" smtClean="0"/>
            </a:br>
            <a:r>
              <a:rPr lang="en-US" dirty="0" smtClean="0"/>
              <a:t>Lecture 17, March </a:t>
            </a:r>
            <a:r>
              <a:rPr lang="en-US" dirty="0" smtClean="0"/>
              <a:t>22, 2016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482383191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9" y="17526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39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Relational Operations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638760" cy="52578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We will consider how to implement: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400" i="1" dirty="0">
                <a:solidFill>
                  <a:srgbClr val="0070C0"/>
                </a:solidFill>
              </a:rPr>
              <a:t>Selection</a:t>
            </a:r>
            <a:r>
              <a:rPr lang="en-US" sz="2400" dirty="0"/>
              <a:t>  (     </a:t>
            </a:r>
            <a:r>
              <a:rPr lang="en-US" sz="2400" dirty="0" smtClean="0"/>
              <a:t>)</a:t>
            </a:r>
            <a:endParaRPr lang="en-US" sz="2400" dirty="0"/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400" i="1" dirty="0">
                <a:solidFill>
                  <a:srgbClr val="0070C0"/>
                </a:solidFill>
              </a:rPr>
              <a:t>Projection</a:t>
            </a:r>
            <a:r>
              <a:rPr lang="en-US" sz="2400" dirty="0"/>
              <a:t>  (     </a:t>
            </a:r>
            <a:r>
              <a:rPr lang="en-US" sz="2400" dirty="0" smtClean="0"/>
              <a:t>)</a:t>
            </a:r>
            <a:endParaRPr lang="en-US" sz="2400" dirty="0"/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400" i="1" dirty="0">
                <a:solidFill>
                  <a:srgbClr val="0070C0"/>
                </a:solidFill>
              </a:rPr>
              <a:t>Join</a:t>
            </a:r>
            <a:r>
              <a:rPr lang="en-US" sz="2400" dirty="0"/>
              <a:t>  (        </a:t>
            </a:r>
            <a:r>
              <a:rPr lang="en-US" sz="2400" dirty="0" smtClean="0"/>
              <a:t>)</a:t>
            </a:r>
            <a:endParaRPr lang="en-US" sz="2400" dirty="0"/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400" i="1" dirty="0">
                <a:solidFill>
                  <a:srgbClr val="0070C0"/>
                </a:solidFill>
              </a:rPr>
              <a:t>Set-difference</a:t>
            </a:r>
            <a:r>
              <a:rPr lang="en-US" sz="2400" dirty="0"/>
              <a:t>  (     </a:t>
            </a:r>
            <a:r>
              <a:rPr lang="en-US" sz="2400" dirty="0" smtClean="0"/>
              <a:t>)</a:t>
            </a:r>
            <a:endParaRPr lang="en-US" sz="2400" dirty="0"/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400" i="1" dirty="0">
                <a:solidFill>
                  <a:srgbClr val="0070C0"/>
                </a:solidFill>
              </a:rPr>
              <a:t>Union</a:t>
            </a:r>
            <a:r>
              <a:rPr lang="en-US" sz="2400" dirty="0"/>
              <a:t>  (     </a:t>
            </a:r>
            <a:r>
              <a:rPr lang="en-US" sz="2400" dirty="0" smtClean="0"/>
              <a:t>)</a:t>
            </a:r>
            <a:endParaRPr lang="en-US" sz="2400" dirty="0"/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400" i="1" dirty="0">
                <a:solidFill>
                  <a:srgbClr val="0070C0"/>
                </a:solidFill>
              </a:rPr>
              <a:t>Aggregation</a:t>
            </a:r>
            <a:r>
              <a:rPr lang="en-US" sz="2400" dirty="0"/>
              <a:t>  (SUM, MIN, etc.) and GROUP </a:t>
            </a:r>
            <a:r>
              <a:rPr lang="en-US" sz="2400" dirty="0" smtClean="0"/>
              <a:t>BY</a:t>
            </a:r>
          </a:p>
          <a:p>
            <a:pPr lvl="1">
              <a:buSzPct val="75000"/>
              <a:buFont typeface="Wingdings" pitchFamily="2" charset="2"/>
              <a:buChar char="§"/>
            </a:pPr>
            <a:endParaRPr lang="en-US" sz="2400" dirty="0"/>
          </a:p>
          <a:p>
            <a:pPr>
              <a:buSzPct val="75000"/>
              <a:buFont typeface="Wingdings" pitchFamily="2" charset="2"/>
              <a:buChar char="§"/>
            </a:pPr>
            <a:r>
              <a:rPr lang="en-US" sz="2600" dirty="0"/>
              <a:t>Since </a:t>
            </a:r>
            <a:r>
              <a:rPr lang="en-US" sz="2600" dirty="0" smtClean="0"/>
              <a:t>each operation returns </a:t>
            </a:r>
            <a:r>
              <a:rPr lang="en-US" sz="2600" dirty="0"/>
              <a:t>a relation, </a:t>
            </a:r>
            <a:r>
              <a:rPr lang="en-US" sz="2600" dirty="0" smtClean="0"/>
              <a:t>ops </a:t>
            </a:r>
            <a:r>
              <a:rPr lang="en-US" sz="2600" dirty="0"/>
              <a:t>can be </a:t>
            </a:r>
            <a:r>
              <a:rPr lang="en-US" sz="2600" i="1" dirty="0"/>
              <a:t>composed</a:t>
            </a:r>
            <a:r>
              <a:rPr lang="en-US" sz="2600" dirty="0" smtClean="0"/>
              <a:t>!</a:t>
            </a:r>
          </a:p>
          <a:p>
            <a:pPr>
              <a:buSzPct val="75000"/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SzPct val="75000"/>
              <a:buFont typeface="Wingdings" pitchFamily="2" charset="2"/>
              <a:buChar char="§"/>
            </a:pPr>
            <a:r>
              <a:rPr lang="en-US" sz="2600" dirty="0"/>
              <a:t>After we cover </a:t>
            </a:r>
            <a:r>
              <a:rPr lang="en-US" sz="2600" dirty="0" smtClean="0"/>
              <a:t>how to implement </a:t>
            </a:r>
            <a:r>
              <a:rPr lang="en-US" sz="2600" dirty="0"/>
              <a:t>operations, we will discuss how to </a:t>
            </a:r>
            <a:r>
              <a:rPr lang="en-US" sz="2600" i="1" dirty="0"/>
              <a:t>optimize </a:t>
            </a:r>
            <a:r>
              <a:rPr lang="en-US" sz="2600" dirty="0"/>
              <a:t>queries </a:t>
            </a:r>
            <a:r>
              <a:rPr lang="en-US" sz="2600" dirty="0" smtClean="0"/>
              <a:t>(formed </a:t>
            </a:r>
            <a:r>
              <a:rPr lang="en-US" sz="2600" dirty="0"/>
              <a:t>by composing </a:t>
            </a:r>
            <a:r>
              <a:rPr lang="en-US" sz="2600" dirty="0" smtClean="0"/>
              <a:t>operators)</a:t>
            </a:r>
            <a:endParaRPr lang="en-US" sz="2600" dirty="0"/>
          </a:p>
          <a:p>
            <a:pPr marL="0" indent="0">
              <a:buNone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3040469"/>
              </p:ext>
            </p:extLst>
          </p:nvPr>
        </p:nvGraphicFramePr>
        <p:xfrm>
          <a:off x="2377969" y="1828800"/>
          <a:ext cx="2201863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08" name="Equation" r:id="rId4" imgW="2199631" imgH="736908" progId="Equation.3">
                  <p:embed/>
                </p:oleObj>
              </mc:Choice>
              <mc:Fallback>
                <p:oleObj name="Equation" r:id="rId4" imgW="2199631" imgH="736908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7969" y="1828800"/>
                        <a:ext cx="2201863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4455061"/>
              </p:ext>
            </p:extLst>
          </p:nvPr>
        </p:nvGraphicFramePr>
        <p:xfrm>
          <a:off x="2512298" y="2201016"/>
          <a:ext cx="203200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09" name="Equation" r:id="rId6" imgW="2030063" imgH="999976" progId="Equation.3">
                  <p:embed/>
                </p:oleObj>
              </mc:Choice>
              <mc:Fallback>
                <p:oleObj name="Equation" r:id="rId6" imgW="2030063" imgH="999976" progId="Equation.3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2298" y="2201016"/>
                        <a:ext cx="203200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9886400"/>
              </p:ext>
            </p:extLst>
          </p:nvPr>
        </p:nvGraphicFramePr>
        <p:xfrm>
          <a:off x="1868011" y="2662873"/>
          <a:ext cx="56832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10" name="Equation" r:id="rId8" imgW="567940" imgH="359116" progId="Equation.3">
                  <p:embed/>
                </p:oleObj>
              </mc:Choice>
              <mc:Fallback>
                <p:oleObj name="Equation" r:id="rId8" imgW="567940" imgH="359116" progId="Equation.3">
                  <p:embed/>
                  <p:pic>
                    <p:nvPicPr>
                      <p:cNvPr id="0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8011" y="2662873"/>
                        <a:ext cx="568325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6743958"/>
              </p:ext>
            </p:extLst>
          </p:nvPr>
        </p:nvGraphicFramePr>
        <p:xfrm>
          <a:off x="2995136" y="3080518"/>
          <a:ext cx="508000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11" name="Equation" r:id="rId10" imgW="508704" imgH="1396164" progId="Equation.3">
                  <p:embed/>
                </p:oleObj>
              </mc:Choice>
              <mc:Fallback>
                <p:oleObj name="Equation" r:id="rId10" imgW="508704" imgH="1396164" progId="Equation.3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5136" y="3080518"/>
                        <a:ext cx="508000" cy="139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7438131"/>
              </p:ext>
            </p:extLst>
          </p:nvPr>
        </p:nvGraphicFramePr>
        <p:xfrm>
          <a:off x="2097114" y="3461518"/>
          <a:ext cx="62706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12" name="Equation" r:id="rId12" imgW="626475" imgH="482512" progId="Equation.3">
                  <p:embed/>
                </p:oleObj>
              </mc:Choice>
              <mc:Fallback>
                <p:oleObj name="Equation" r:id="rId12" imgW="626475" imgH="482512" progId="Equation.3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7114" y="3461518"/>
                        <a:ext cx="627063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129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Assumptions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5257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We assume the following two relations: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For Reserves, we assume:</a:t>
            </a:r>
            <a:endParaRPr lang="en-US" sz="2800" dirty="0"/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600" dirty="0"/>
              <a:t>Each tuple is 40 bytes long,  100 tuples per page, 1000 </a:t>
            </a:r>
            <a:r>
              <a:rPr lang="en-US" sz="2600" dirty="0" smtClean="0"/>
              <a:t>pages</a:t>
            </a:r>
          </a:p>
          <a:p>
            <a:pPr lvl="1">
              <a:buSzPct val="75000"/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For Sailors, we assume:</a:t>
            </a:r>
            <a:endParaRPr lang="en-US" sz="2800" dirty="0"/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600" dirty="0"/>
              <a:t>Each tuple is 50 bytes long,  80 tuples per page, 500 </a:t>
            </a:r>
            <a:r>
              <a:rPr lang="en-US" sz="2600" dirty="0" smtClean="0"/>
              <a:t>pages</a:t>
            </a:r>
          </a:p>
          <a:p>
            <a:pPr lvl="1">
              <a:buSzPct val="75000"/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Our cost metric is the number of I/</a:t>
            </a:r>
            <a:r>
              <a:rPr lang="en-US" sz="2800" dirty="0" err="1"/>
              <a:t>Os</a:t>
            </a:r>
            <a:r>
              <a:rPr lang="en-US" sz="2800" dirty="0"/>
              <a:t>  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We ignore </a:t>
            </a:r>
            <a:r>
              <a:rPr lang="en-US" sz="2800" dirty="0" smtClean="0"/>
              <a:t>the computational and output costs</a:t>
            </a:r>
            <a:endParaRPr lang="en-US" dirty="0" smtClean="0"/>
          </a:p>
          <a:p>
            <a:pPr>
              <a:buSzPct val="75000"/>
            </a:pPr>
            <a:endParaRPr lang="en-US" sz="32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371600" y="1905000"/>
            <a:ext cx="6155532" cy="92076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dirty="0">
                <a:latin typeface="Book Antiqua" pitchFamily="18" charset="0"/>
              </a:rPr>
              <a:t>Sailors (</a:t>
            </a:r>
            <a:r>
              <a:rPr lang="en-US" i="1" u="sng" dirty="0" err="1">
                <a:latin typeface="Book Antiqua" pitchFamily="18" charset="0"/>
              </a:rPr>
              <a:t>sid</a:t>
            </a:r>
            <a:r>
              <a:rPr lang="en-US" u="sng" dirty="0">
                <a:latin typeface="Book Antiqua" pitchFamily="18" charset="0"/>
              </a:rPr>
              <a:t>: integer</a:t>
            </a:r>
            <a:r>
              <a:rPr lang="en-US" dirty="0">
                <a:latin typeface="Book Antiqua" pitchFamily="18" charset="0"/>
              </a:rPr>
              <a:t>, </a:t>
            </a:r>
            <a:r>
              <a:rPr lang="en-US" i="1" dirty="0" err="1">
                <a:latin typeface="Book Antiqua" pitchFamily="18" charset="0"/>
              </a:rPr>
              <a:t>sname</a:t>
            </a:r>
            <a:r>
              <a:rPr lang="en-US" dirty="0">
                <a:latin typeface="Book Antiqua" pitchFamily="18" charset="0"/>
              </a:rPr>
              <a:t>: string, </a:t>
            </a:r>
            <a:r>
              <a:rPr lang="en-US" i="1" dirty="0">
                <a:latin typeface="Book Antiqua" pitchFamily="18" charset="0"/>
              </a:rPr>
              <a:t>rating</a:t>
            </a:r>
            <a:r>
              <a:rPr lang="en-US" dirty="0">
                <a:latin typeface="Book Antiqua" pitchFamily="18" charset="0"/>
              </a:rPr>
              <a:t>: integer, </a:t>
            </a:r>
            <a:r>
              <a:rPr lang="en-US" i="1" dirty="0">
                <a:latin typeface="Book Antiqua" pitchFamily="18" charset="0"/>
              </a:rPr>
              <a:t>age</a:t>
            </a:r>
            <a:r>
              <a:rPr lang="en-US" dirty="0">
                <a:latin typeface="Book Antiqua" pitchFamily="18" charset="0"/>
              </a:rPr>
              <a:t>: real</a:t>
            </a:r>
            <a:r>
              <a:rPr lang="en-US" dirty="0" smtClean="0">
                <a:latin typeface="Book Antiqua" pitchFamily="18" charset="0"/>
              </a:rPr>
              <a:t>)</a:t>
            </a:r>
          </a:p>
          <a:p>
            <a:pPr algn="ctr"/>
            <a:endParaRPr lang="en-US" dirty="0">
              <a:latin typeface="Book Antiqua" pitchFamily="18" charset="0"/>
            </a:endParaRPr>
          </a:p>
          <a:p>
            <a:pPr algn="ctr"/>
            <a:r>
              <a:rPr lang="en-US" dirty="0">
                <a:latin typeface="Book Antiqua" pitchFamily="18" charset="0"/>
              </a:rPr>
              <a:t>Reserves (</a:t>
            </a:r>
            <a:r>
              <a:rPr lang="en-US" i="1" u="sng" dirty="0" err="1">
                <a:latin typeface="Book Antiqua" pitchFamily="18" charset="0"/>
              </a:rPr>
              <a:t>sid</a:t>
            </a:r>
            <a:r>
              <a:rPr lang="en-US" u="sng" dirty="0">
                <a:latin typeface="Book Antiqua" pitchFamily="18" charset="0"/>
              </a:rPr>
              <a:t>: integer, </a:t>
            </a:r>
            <a:r>
              <a:rPr lang="en-US" i="1" u="sng" dirty="0">
                <a:latin typeface="Book Antiqua" pitchFamily="18" charset="0"/>
              </a:rPr>
              <a:t>bid</a:t>
            </a:r>
            <a:r>
              <a:rPr lang="en-US" u="sng" dirty="0">
                <a:latin typeface="Book Antiqua" pitchFamily="18" charset="0"/>
              </a:rPr>
              <a:t>: integer, </a:t>
            </a:r>
            <a:r>
              <a:rPr lang="en-US" i="1" u="sng" dirty="0">
                <a:latin typeface="Book Antiqua" pitchFamily="18" charset="0"/>
              </a:rPr>
              <a:t>day</a:t>
            </a:r>
            <a:r>
              <a:rPr lang="en-US" u="sng" dirty="0">
                <a:latin typeface="Book Antiqua" pitchFamily="18" charset="0"/>
              </a:rPr>
              <a:t>: dates</a:t>
            </a:r>
            <a:r>
              <a:rPr lang="en-US" dirty="0">
                <a:latin typeface="Book Antiqua" pitchFamily="18" charset="0"/>
              </a:rPr>
              <a:t>, </a:t>
            </a:r>
            <a:r>
              <a:rPr lang="en-US" i="1" dirty="0" err="1">
                <a:latin typeface="Book Antiqua" pitchFamily="18" charset="0"/>
              </a:rPr>
              <a:t>rname</a:t>
            </a:r>
            <a:r>
              <a:rPr lang="en-US" dirty="0">
                <a:latin typeface="Book Antiqua" pitchFamily="18" charset="0"/>
              </a:rPr>
              <a:t>: string)</a:t>
            </a:r>
          </a:p>
        </p:txBody>
      </p:sp>
    </p:spTree>
    <p:extLst>
      <p:ext uri="{BB962C8B-B14F-4D97-AF65-F5344CB8AC3E}">
        <p14:creationId xmlns:p14="http://schemas.microsoft.com/office/powerpoint/2010/main" val="184285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574895536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84378" y="34290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531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dirty="0" smtClean="0">
                <a:ea typeface="ＭＳ Ｐゴシック" pitchFamily="34" charset="-128"/>
              </a:rPr>
              <a:t>The Selection Operation</a:t>
            </a:r>
          </a:p>
        </p:txBody>
      </p:sp>
      <p:pic>
        <p:nvPicPr>
          <p:cNvPr id="5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3048000" y="1828800"/>
            <a:ext cx="2895600" cy="10668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smtClean="0"/>
              <a:t>Discussions on:</a:t>
            </a:r>
            <a:endParaRPr lang="en-US" sz="2800" dirty="0"/>
          </a:p>
        </p:txBody>
      </p:sp>
      <p:cxnSp>
        <p:nvCxnSpPr>
          <p:cNvPr id="10" name="Straight Arrow Connector 9"/>
          <p:cNvCxnSpPr>
            <a:stCxn id="9" idx="2"/>
            <a:endCxn id="11" idx="0"/>
          </p:cNvCxnSpPr>
          <p:nvPr/>
        </p:nvCxnSpPr>
        <p:spPr>
          <a:xfrm flipH="1">
            <a:off x="2438400" y="2895600"/>
            <a:ext cx="2057400" cy="11604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381000" y="4056063"/>
            <a:ext cx="41148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Simple Selection Conditions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 rot="16200000">
            <a:off x="2011363" y="5227637"/>
            <a:ext cx="742950" cy="346075"/>
          </a:xfrm>
          <a:prstGeom prst="chevr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876800" y="4056063"/>
            <a:ext cx="40005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General Selection Conditions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9" idx="2"/>
            <a:endCxn id="15" idx="0"/>
          </p:cNvCxnSpPr>
          <p:nvPr/>
        </p:nvCxnSpPr>
        <p:spPr>
          <a:xfrm>
            <a:off x="4495800" y="2895600"/>
            <a:ext cx="2381250" cy="11604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23427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The Selection Operation: Basic Approach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Consider the following selection query, Q: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How can we evaluate Q?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Scan Reserves entirely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Check the condition on each tuple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Add the tuple to the result if the condition is satisfied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What is the I/O cost?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1000 I/</a:t>
            </a:r>
            <a:r>
              <a:rPr lang="en-US" sz="2600" dirty="0" err="1" smtClean="0"/>
              <a:t>Os</a:t>
            </a:r>
            <a:r>
              <a:rPr lang="en-US" sz="2600" dirty="0" smtClean="0"/>
              <a:t> (since Reserves contains 1000 pages)! </a:t>
            </a: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3200400" y="2057400"/>
            <a:ext cx="2363789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SELECT</a:t>
            </a:r>
            <a:r>
              <a:rPr lang="en-US" dirty="0" smtClean="0"/>
              <a:t> *</a:t>
            </a:r>
          </a:p>
          <a:p>
            <a:r>
              <a:rPr lang="en-US" b="1" dirty="0" smtClean="0"/>
              <a:t>FROM</a:t>
            </a:r>
            <a:r>
              <a:rPr lang="en-US" dirty="0" smtClean="0"/>
              <a:t> Reserves R</a:t>
            </a:r>
          </a:p>
          <a:p>
            <a:r>
              <a:rPr lang="en-US" b="1" dirty="0" smtClean="0"/>
              <a:t>WHERE</a:t>
            </a:r>
            <a:r>
              <a:rPr lang="en-US" dirty="0" smtClean="0"/>
              <a:t> </a:t>
            </a:r>
            <a:r>
              <a:rPr lang="en-US" dirty="0" err="1" smtClean="0"/>
              <a:t>R.rname</a:t>
            </a:r>
            <a:r>
              <a:rPr lang="en-US" dirty="0" smtClean="0"/>
              <a:t> = ‘Joe’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90600" y="6172200"/>
            <a:ext cx="7086599" cy="4572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Can we do better?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9167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How to Improve Upon the Basic Approach for Selections?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410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We can utilize the information in the selection condition and use an index (if a </a:t>
            </a:r>
            <a:r>
              <a:rPr lang="en-US" sz="2600" i="1" dirty="0" smtClean="0"/>
              <a:t>suitable</a:t>
            </a:r>
            <a:r>
              <a:rPr lang="en-US" sz="2600" dirty="0" smtClean="0"/>
              <a:t> index is available)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For instance, a B+ tree index on </a:t>
            </a:r>
            <a:r>
              <a:rPr lang="en-US" sz="2600" i="1" dirty="0" err="1" smtClean="0"/>
              <a:t>rname</a:t>
            </a:r>
            <a:r>
              <a:rPr lang="en-US" sz="2600" dirty="0" smtClean="0"/>
              <a:t> can be used to answer Q considerably faster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But, an index on bid (for example) would not be useful!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Different data organizations dictate different evaluations for the selection operation: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70C0"/>
                </a:solidFill>
              </a:rPr>
              <a:t>No Index, Unsorted Data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70C0"/>
                </a:solidFill>
              </a:rPr>
              <a:t>No Index, Sorted Data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70C0"/>
                </a:solidFill>
              </a:rPr>
              <a:t>B+ Tree Index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70C0"/>
                </a:solidFill>
              </a:rPr>
              <a:t>Hash Index</a:t>
            </a:r>
            <a:endParaRPr lang="en-US" sz="2400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261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No Index, Unsorted Data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Assume a selection operation of the form: </a:t>
            </a:r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If there is no index on </a:t>
            </a:r>
            <a:r>
              <a:rPr lang="en-US" sz="2600" b="1" i="1" dirty="0" err="1" smtClean="0"/>
              <a:t>R.attr</a:t>
            </a:r>
            <a:r>
              <a:rPr lang="en-US" sz="2600" dirty="0" smtClean="0"/>
              <a:t> and </a:t>
            </a:r>
            <a:r>
              <a:rPr lang="en-US" sz="2600" b="1" i="1" dirty="0" smtClean="0"/>
              <a:t>R</a:t>
            </a:r>
            <a:r>
              <a:rPr lang="en-US" sz="2600" dirty="0" smtClean="0"/>
              <a:t> is not sorted, we have to scan </a:t>
            </a:r>
            <a:r>
              <a:rPr lang="en-US" sz="2600" b="1" i="1" dirty="0" smtClean="0"/>
              <a:t>R</a:t>
            </a:r>
            <a:r>
              <a:rPr lang="en-US" sz="2600" dirty="0" smtClean="0"/>
              <a:t> entirely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Therefore, the </a:t>
            </a:r>
            <a:r>
              <a:rPr lang="en-US" sz="2600" i="1" u="sng" dirty="0" smtClean="0"/>
              <a:t>most selective access path</a:t>
            </a:r>
            <a:r>
              <a:rPr lang="en-US" sz="2600" dirty="0" smtClean="0"/>
              <a:t> is a </a:t>
            </a:r>
            <a:r>
              <a:rPr lang="en-US" sz="2600" dirty="0" smtClean="0">
                <a:solidFill>
                  <a:srgbClr val="FF0000"/>
                </a:solidFill>
              </a:rPr>
              <a:t>file scan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During the file scan, for each tuple, we test the condition </a:t>
            </a:r>
            <a:r>
              <a:rPr lang="en-US" sz="2600" b="1" i="1" dirty="0" err="1" smtClean="0"/>
              <a:t>R.attr</a:t>
            </a:r>
            <a:r>
              <a:rPr lang="en-US" sz="2600" b="1" dirty="0" smtClean="0"/>
              <a:t> </a:t>
            </a:r>
            <a:r>
              <a:rPr lang="en-US" sz="2600" b="1" i="1" dirty="0" smtClean="0"/>
              <a:t>op</a:t>
            </a:r>
            <a:r>
              <a:rPr lang="en-US" sz="2600" b="1" dirty="0" smtClean="0"/>
              <a:t> </a:t>
            </a:r>
            <a:r>
              <a:rPr lang="en-US" sz="2600" b="1" i="1" dirty="0" smtClean="0"/>
              <a:t>value</a:t>
            </a:r>
            <a:r>
              <a:rPr lang="en-US" sz="2600" b="1" dirty="0" smtClean="0"/>
              <a:t> </a:t>
            </a:r>
            <a:r>
              <a:rPr lang="en-US" sz="2600" dirty="0" smtClean="0"/>
              <a:t>and add the tuple to the result if the condition is satisfied (</a:t>
            </a:r>
            <a:r>
              <a:rPr lang="en-US" sz="2600" i="1" dirty="0" smtClean="0">
                <a:solidFill>
                  <a:srgbClr val="0070C0"/>
                </a:solidFill>
              </a:rPr>
              <a:t>this is the basic approach!</a:t>
            </a:r>
            <a:r>
              <a:rPr lang="en-US" sz="2600" dirty="0" smtClean="0"/>
              <a:t>)</a:t>
            </a: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4008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8594508"/>
              </p:ext>
            </p:extLst>
          </p:nvPr>
        </p:nvGraphicFramePr>
        <p:xfrm>
          <a:off x="3429000" y="2057400"/>
          <a:ext cx="20891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6" name="Equation" r:id="rId5" imgW="977760" imgH="291960" progId="Equation.3">
                  <p:embed/>
                </p:oleObj>
              </mc:Choice>
              <mc:Fallback>
                <p:oleObj name="Equation" r:id="rId5" imgW="977760" imgH="291960" progId="Equation.3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057400"/>
                        <a:ext cx="2089150" cy="55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70C0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507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No Index, Sorted Data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Assume a selection operation of the form:</a:t>
            </a:r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What can be done if there is no index on </a:t>
            </a:r>
            <a:r>
              <a:rPr lang="en-US" sz="2600" b="1" i="1" dirty="0" err="1" smtClean="0">
                <a:solidFill>
                  <a:srgbClr val="0070C0"/>
                </a:solidFill>
              </a:rPr>
              <a:t>R.attr</a:t>
            </a:r>
            <a:r>
              <a:rPr lang="en-US" sz="2600" dirty="0" smtClean="0">
                <a:solidFill>
                  <a:srgbClr val="0070C0"/>
                </a:solidFill>
              </a:rPr>
              <a:t> but </a:t>
            </a:r>
            <a:r>
              <a:rPr lang="en-US" sz="2600" b="1" i="1" dirty="0" smtClean="0">
                <a:solidFill>
                  <a:srgbClr val="0070C0"/>
                </a:solidFill>
              </a:rPr>
              <a:t>R</a:t>
            </a:r>
            <a:r>
              <a:rPr lang="en-US" sz="2600" dirty="0" smtClean="0">
                <a:solidFill>
                  <a:srgbClr val="0070C0"/>
                </a:solidFill>
              </a:rPr>
              <a:t> is sorted?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Do a binary search to locate the first tuple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Start at the located tuple and scan </a:t>
            </a:r>
            <a:r>
              <a:rPr lang="en-US" sz="2400" b="1" i="1" dirty="0" smtClean="0"/>
              <a:t>R</a:t>
            </a:r>
            <a:r>
              <a:rPr lang="en-US" sz="2400" dirty="0" smtClean="0"/>
              <a:t> until the selection condition is no more satisfied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Therefore, the most selective access path is a </a:t>
            </a:r>
            <a:r>
              <a:rPr lang="en-US" sz="2600" dirty="0" smtClean="0">
                <a:solidFill>
                  <a:srgbClr val="FF0000"/>
                </a:solidFill>
              </a:rPr>
              <a:t>sorted-file scan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I/O cost = O(log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 </a:t>
            </a:r>
            <a:r>
              <a:rPr lang="en-US" sz="2600" b="1" i="1" dirty="0" smtClean="0"/>
              <a:t>M</a:t>
            </a:r>
            <a:r>
              <a:rPr lang="en-US" sz="2600" dirty="0" smtClean="0"/>
              <a:t>) + scan cost (which can vary from 0 to </a:t>
            </a:r>
            <a:r>
              <a:rPr lang="en-US" sz="2600" b="1" i="1" dirty="0" smtClean="0"/>
              <a:t>M</a:t>
            </a:r>
            <a:r>
              <a:rPr lang="en-US" sz="2600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8594508"/>
              </p:ext>
            </p:extLst>
          </p:nvPr>
        </p:nvGraphicFramePr>
        <p:xfrm>
          <a:off x="3429000" y="2057400"/>
          <a:ext cx="20891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9" name="Equation" r:id="rId4" imgW="977760" imgH="291960" progId="Equation.3">
                  <p:embed/>
                </p:oleObj>
              </mc:Choice>
              <mc:Fallback>
                <p:oleObj name="Equation" r:id="rId4" imgW="977760" imgH="291960" progId="Equation.3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057400"/>
                        <a:ext cx="2089150" cy="5588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70C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4666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B+ Tree Index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Assume a selection operation of the form: </a:t>
            </a:r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What can be done if there is a B+ tree index on </a:t>
            </a:r>
            <a:r>
              <a:rPr lang="en-US" sz="2600" b="1" i="1" dirty="0" err="1" smtClean="0">
                <a:solidFill>
                  <a:srgbClr val="0070C0"/>
                </a:solidFill>
              </a:rPr>
              <a:t>R.attr</a:t>
            </a:r>
            <a:r>
              <a:rPr lang="en-US" sz="2600" dirty="0" smtClean="0">
                <a:solidFill>
                  <a:srgbClr val="0070C0"/>
                </a:solidFill>
              </a:rPr>
              <a:t>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Search the tree to locate the first index entry that points to a qualifying tuple of </a:t>
            </a:r>
            <a:r>
              <a:rPr lang="en-US" sz="2600" b="1" i="1" dirty="0" smtClean="0"/>
              <a:t>R</a:t>
            </a:r>
            <a:r>
              <a:rPr lang="en-US" sz="2600" dirty="0" smtClean="0"/>
              <a:t> (</a:t>
            </a:r>
            <a:r>
              <a:rPr lang="en-US" sz="2600" dirty="0" smtClean="0">
                <a:solidFill>
                  <a:srgbClr val="FF0000"/>
                </a:solidFill>
              </a:rPr>
              <a:t>STEP 1</a:t>
            </a:r>
            <a:r>
              <a:rPr lang="en-US" sz="2600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Scan the leaf pages to retrieve all entries in which the key value satisfies the selection condition (</a:t>
            </a:r>
            <a:r>
              <a:rPr lang="en-US" sz="2600" dirty="0" smtClean="0">
                <a:solidFill>
                  <a:srgbClr val="FF0000"/>
                </a:solidFill>
              </a:rPr>
              <a:t>STEP 2</a:t>
            </a:r>
            <a:r>
              <a:rPr lang="en-US" sz="2600" dirty="0" smtClean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What would be the I/O cost?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FF0000"/>
                </a:solidFill>
              </a:rPr>
              <a:t>STEP 1</a:t>
            </a:r>
            <a:r>
              <a:rPr lang="en-US" sz="2400" dirty="0" smtClean="0"/>
              <a:t>: 2 or 3 I/</a:t>
            </a:r>
            <a:r>
              <a:rPr lang="en-US" sz="2400" dirty="0" err="1" smtClean="0"/>
              <a:t>Os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FF0000"/>
                </a:solidFill>
              </a:rPr>
              <a:t>STEP 2</a:t>
            </a:r>
            <a:r>
              <a:rPr lang="en-US" sz="2400" dirty="0" smtClean="0"/>
              <a:t>: Depends on the number of qualifying tuples, the employed alternative and whether the index is clustered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5328378"/>
              </p:ext>
            </p:extLst>
          </p:nvPr>
        </p:nvGraphicFramePr>
        <p:xfrm>
          <a:off x="3352800" y="1955800"/>
          <a:ext cx="20891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61" name="Equation" r:id="rId4" imgW="977476" imgH="291973" progId="Equation.3">
                  <p:embed/>
                </p:oleObj>
              </mc:Choice>
              <mc:Fallback>
                <p:oleObj name="Equation" r:id="rId4" imgW="977476" imgH="291973" progId="Equation.3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955800"/>
                        <a:ext cx="2089150" cy="5588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70C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3281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85000" lnSpcReduction="1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Last </a:t>
            </a: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Two Sessions:</a:t>
            </a:r>
            <a:endParaRPr lang="en-US" sz="2800" dirty="0" smtClean="0">
              <a:solidFill>
                <a:srgbClr val="0070C0"/>
              </a:solidFill>
              <a:latin typeface="+mj-lt"/>
            </a:endParaRP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DBMS Internals- Part V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600" dirty="0" smtClean="0"/>
              <a:t>External Sorting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/>
              <a:t>Student Presentations for P2</a:t>
            </a:r>
            <a:endParaRPr lang="en-US" sz="3000" dirty="0"/>
          </a:p>
          <a:p>
            <a:pPr marL="914400" lvl="2" indent="0" algn="just">
              <a:buNone/>
              <a:defRPr/>
            </a:pPr>
            <a:endParaRPr lang="en-US" sz="22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Today’s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>
                <a:latin typeface="+mj-lt"/>
              </a:rPr>
              <a:t>DBMS Internals- Part VI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+mj-lt"/>
              </a:rPr>
              <a:t>External Sorting (</a:t>
            </a:r>
            <a:r>
              <a:rPr lang="en-US" sz="2600" i="1" dirty="0" smtClean="0">
                <a:latin typeface="+mj-lt"/>
              </a:rPr>
              <a:t>Cont’d</a:t>
            </a:r>
            <a:r>
              <a:rPr lang="en-US" sz="2600" dirty="0" smtClean="0">
                <a:latin typeface="+mj-lt"/>
              </a:rPr>
              <a:t>)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+mj-lt"/>
              </a:rPr>
              <a:t>Algorithms for Relational Operations</a:t>
            </a:r>
          </a:p>
          <a:p>
            <a:pPr lvl="2" algn="just">
              <a:buFont typeface="Wingdings" pitchFamily="2" charset="2"/>
              <a:buChar char="§"/>
              <a:defRPr/>
            </a:pPr>
            <a:endParaRPr lang="en-US" sz="2600" dirty="0" smtClean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/>
              <a:t>PS3 </a:t>
            </a:r>
            <a:r>
              <a:rPr lang="en-US" dirty="0"/>
              <a:t>is </a:t>
            </a:r>
            <a:r>
              <a:rPr lang="en-US" dirty="0" smtClean="0"/>
              <a:t>due </a:t>
            </a:r>
            <a:r>
              <a:rPr lang="en-US" dirty="0"/>
              <a:t>on </a:t>
            </a:r>
            <a:r>
              <a:rPr lang="en-US" dirty="0" smtClean="0"/>
              <a:t>Thursday, March </a:t>
            </a:r>
            <a:r>
              <a:rPr lang="en-US" dirty="0" smtClean="0"/>
              <a:t>24 </a:t>
            </a:r>
            <a:r>
              <a:rPr lang="en-US" dirty="0"/>
              <a:t>by </a:t>
            </a:r>
            <a:r>
              <a:rPr lang="en-US" dirty="0" smtClean="0"/>
              <a:t>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P3 is now posted. It is due on </a:t>
            </a:r>
            <a:r>
              <a:rPr lang="en-US" dirty="0" smtClean="0"/>
              <a:t>Sunday</a:t>
            </a:r>
            <a:r>
              <a:rPr lang="en-US" dirty="0" smtClean="0"/>
              <a:t>, </a:t>
            </a:r>
            <a:r>
              <a:rPr lang="en-US" dirty="0"/>
              <a:t>April </a:t>
            </a: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/>
              <a:t>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6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64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B+ Tree Index (Cont’d)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What if the index uses </a:t>
            </a:r>
            <a:r>
              <a:rPr lang="en-US" sz="2600" i="1" dirty="0" smtClean="0">
                <a:solidFill>
                  <a:srgbClr val="0070C0"/>
                </a:solidFill>
              </a:rPr>
              <a:t>Alternative (1)</a:t>
            </a:r>
            <a:r>
              <a:rPr lang="en-US" sz="2600" dirty="0" smtClean="0">
                <a:solidFill>
                  <a:srgbClr val="0070C0"/>
                </a:solidFill>
              </a:rPr>
              <a:t>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The leaf pages contain the actual tuples and no additional cost </a:t>
            </a:r>
            <a:br>
              <a:rPr lang="en-US" sz="2400" dirty="0" smtClean="0"/>
            </a:br>
            <a:r>
              <a:rPr lang="en-US" sz="2400" dirty="0" smtClean="0"/>
              <a:t>is incurred</a:t>
            </a:r>
          </a:p>
          <a:p>
            <a:pPr lvl="1">
              <a:buFont typeface="Wingdings" pitchFamily="2" charset="2"/>
              <a:buChar char="§"/>
            </a:pPr>
            <a:endParaRPr lang="en-US" sz="10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What if the index is </a:t>
            </a:r>
            <a:r>
              <a:rPr lang="en-US" sz="2600" i="1" dirty="0" smtClean="0">
                <a:solidFill>
                  <a:srgbClr val="0070C0"/>
                </a:solidFill>
              </a:rPr>
              <a:t>clustered</a:t>
            </a:r>
            <a:r>
              <a:rPr lang="en-US" sz="2600" dirty="0" smtClean="0">
                <a:solidFill>
                  <a:srgbClr val="0070C0"/>
                </a:solidFill>
              </a:rPr>
              <a:t> and uses </a:t>
            </a:r>
            <a:r>
              <a:rPr lang="en-US" sz="2600" i="1" dirty="0" smtClean="0">
                <a:solidFill>
                  <a:srgbClr val="0070C0"/>
                </a:solidFill>
              </a:rPr>
              <a:t>Alternative (2)</a:t>
            </a:r>
            <a:r>
              <a:rPr lang="en-US" sz="2600" dirty="0" smtClean="0">
                <a:solidFill>
                  <a:srgbClr val="0070C0"/>
                </a:solidFill>
              </a:rPr>
              <a:t> or </a:t>
            </a:r>
            <a:r>
              <a:rPr lang="en-US" sz="2600" i="1" dirty="0" smtClean="0">
                <a:solidFill>
                  <a:srgbClr val="0070C0"/>
                </a:solidFill>
              </a:rPr>
              <a:t>(3)</a:t>
            </a:r>
            <a:r>
              <a:rPr lang="en-US" sz="2600" dirty="0" smtClean="0">
                <a:solidFill>
                  <a:srgbClr val="0070C0"/>
                </a:solidFill>
              </a:rPr>
              <a:t>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Best case: 1 I/O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Worst case: # of leaf </a:t>
            </a:r>
            <a:r>
              <a:rPr lang="en-US" sz="2400" u="sng" dirty="0" smtClean="0"/>
              <a:t>pages</a:t>
            </a:r>
            <a:r>
              <a:rPr lang="en-US" sz="2400" dirty="0" smtClean="0"/>
              <a:t> scanned</a:t>
            </a:r>
          </a:p>
          <a:p>
            <a:pPr lvl="1">
              <a:buFont typeface="Wingdings" pitchFamily="2" charset="2"/>
              <a:buChar char="§"/>
            </a:pPr>
            <a:endParaRPr lang="en-US" sz="10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What if the index is </a:t>
            </a:r>
            <a:r>
              <a:rPr lang="en-US" sz="2600" i="1" dirty="0" smtClean="0">
                <a:solidFill>
                  <a:srgbClr val="0070C0"/>
                </a:solidFill>
              </a:rPr>
              <a:t>un-clustered</a:t>
            </a:r>
            <a:r>
              <a:rPr lang="en-US" sz="2600" dirty="0" smtClean="0">
                <a:solidFill>
                  <a:srgbClr val="0070C0"/>
                </a:solidFill>
              </a:rPr>
              <a:t> and uses </a:t>
            </a:r>
            <a:r>
              <a:rPr lang="en-US" sz="2600" i="1" dirty="0" smtClean="0">
                <a:solidFill>
                  <a:srgbClr val="0070C0"/>
                </a:solidFill>
              </a:rPr>
              <a:t>Alternative (2)</a:t>
            </a:r>
            <a:r>
              <a:rPr lang="en-US" sz="2600" dirty="0" smtClean="0">
                <a:solidFill>
                  <a:srgbClr val="0070C0"/>
                </a:solidFill>
              </a:rPr>
              <a:t> or </a:t>
            </a:r>
            <a:r>
              <a:rPr lang="en-US" sz="2600" i="1" dirty="0" smtClean="0">
                <a:solidFill>
                  <a:srgbClr val="0070C0"/>
                </a:solidFill>
              </a:rPr>
              <a:t>(3)</a:t>
            </a:r>
            <a:r>
              <a:rPr lang="en-US" sz="2600" dirty="0" smtClean="0">
                <a:solidFill>
                  <a:srgbClr val="0070C0"/>
                </a:solidFill>
              </a:rPr>
              <a:t>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Each index entry can point to a qualifying tuple on a different page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Cost = 1 I/O </a:t>
            </a:r>
            <a:r>
              <a:rPr lang="en-US" sz="2400" u="sng" dirty="0" smtClean="0"/>
              <a:t>per a qualifying tuple</a:t>
            </a:r>
            <a:r>
              <a:rPr lang="en-US" sz="2400" dirty="0" smtClean="0"/>
              <a:t>!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Can we do better?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3713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B+ Tree Index (Cont’d)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B050"/>
                </a:solidFill>
              </a:rPr>
              <a:t>Important refinement for </a:t>
            </a:r>
            <a:r>
              <a:rPr lang="en-US" sz="2800" dirty="0" smtClean="0">
                <a:solidFill>
                  <a:srgbClr val="00B050"/>
                </a:solidFill>
              </a:rPr>
              <a:t>un-clustered </a:t>
            </a:r>
            <a:r>
              <a:rPr lang="en-US" sz="2800" dirty="0">
                <a:solidFill>
                  <a:srgbClr val="00B050"/>
                </a:solidFill>
              </a:rPr>
              <a:t>indexes</a:t>
            </a:r>
            <a:r>
              <a:rPr lang="en-US" sz="2800" dirty="0"/>
              <a:t>:  </a:t>
            </a:r>
            <a:endParaRPr lang="en-US" sz="2800" dirty="0" smtClean="0"/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Find qualifying </a:t>
            </a:r>
            <a:r>
              <a:rPr lang="en-US" sz="2600" dirty="0" smtClean="0"/>
              <a:t>index entries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Sort </a:t>
            </a:r>
            <a:r>
              <a:rPr lang="en-US" sz="2600" dirty="0"/>
              <a:t>the </a:t>
            </a:r>
            <a:r>
              <a:rPr lang="en-US" sz="2600" dirty="0" smtClean="0"/>
              <a:t>rids by their page-id component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Read tuples </a:t>
            </a:r>
            <a:r>
              <a:rPr lang="en-US" sz="2600" dirty="0"/>
              <a:t>in </a:t>
            </a:r>
            <a:r>
              <a:rPr lang="en-US" sz="2600" dirty="0" smtClean="0"/>
              <a:t>order  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This </a:t>
            </a:r>
            <a:r>
              <a:rPr lang="en-US" sz="2800" dirty="0"/>
              <a:t>ensures that each data page is </a:t>
            </a:r>
            <a:r>
              <a:rPr lang="en-US" sz="2800" dirty="0" smtClean="0"/>
              <a:t>fetched </a:t>
            </a:r>
            <a:r>
              <a:rPr lang="en-US" sz="2800" u="sng" dirty="0"/>
              <a:t>just </a:t>
            </a:r>
            <a:r>
              <a:rPr lang="en-US" sz="2800" u="sng" dirty="0" smtClean="0"/>
              <a:t>once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marL="342900" lvl="1" indent="-342900">
              <a:buFont typeface="Wingdings" pitchFamily="2" charset="2"/>
              <a:buChar char="§"/>
            </a:pPr>
            <a:r>
              <a:rPr lang="en-US" dirty="0" smtClean="0"/>
              <a:t>I/O Cost = </a:t>
            </a:r>
            <a:r>
              <a:rPr lang="en-US" dirty="0"/>
              <a:t>1 I/O per a </a:t>
            </a:r>
            <a:r>
              <a:rPr lang="en-US" dirty="0" smtClean="0"/>
              <a:t>data page (vs. 1 I/O per a </a:t>
            </a:r>
            <a:br>
              <a:rPr lang="en-US" dirty="0" smtClean="0"/>
            </a:br>
            <a:r>
              <a:rPr lang="en-US" dirty="0" smtClean="0"/>
              <a:t>qualifying tuple)!</a:t>
            </a: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058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Hash Index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50673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Assume </a:t>
            </a:r>
            <a:r>
              <a:rPr lang="en-US" sz="2800" dirty="0" smtClean="0"/>
              <a:t>an “equality” </a:t>
            </a:r>
            <a:r>
              <a:rPr lang="en-US" sz="2800" dirty="0"/>
              <a:t>selection operation </a:t>
            </a:r>
            <a:r>
              <a:rPr lang="en-US" sz="2800" b="1" i="1" dirty="0" smtClean="0"/>
              <a:t>S</a:t>
            </a:r>
            <a:r>
              <a:rPr lang="en-US" sz="2800" dirty="0" smtClean="0"/>
              <a:t> of </a:t>
            </a:r>
            <a:r>
              <a:rPr lang="en-US" sz="2800" dirty="0"/>
              <a:t>the </a:t>
            </a:r>
            <a:r>
              <a:rPr lang="en-US" sz="2800" dirty="0" smtClean="0"/>
              <a:t>form: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The best way to implement </a:t>
            </a:r>
            <a:r>
              <a:rPr lang="en-US" sz="2800" b="1" i="1" dirty="0" smtClean="0"/>
              <a:t>S</a:t>
            </a:r>
            <a:r>
              <a:rPr lang="en-US" sz="2800" dirty="0" smtClean="0"/>
              <a:t> is to use a </a:t>
            </a:r>
            <a:r>
              <a:rPr lang="en-US" sz="2800" i="1" dirty="0" smtClean="0"/>
              <a:t>hash index </a:t>
            </a:r>
            <a:r>
              <a:rPr lang="en-US" sz="2800" dirty="0" smtClean="0"/>
              <a:t>(if available on </a:t>
            </a:r>
            <a:r>
              <a:rPr lang="en-US" sz="2800" b="1" i="1" dirty="0" err="1" smtClean="0"/>
              <a:t>R.attr</a:t>
            </a:r>
            <a:r>
              <a:rPr lang="en-US" sz="2800" dirty="0" smtClean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Cost = 1 or 2 I/</a:t>
            </a:r>
            <a:r>
              <a:rPr lang="en-US" sz="2800" dirty="0" err="1" smtClean="0"/>
              <a:t>Os</a:t>
            </a:r>
            <a:r>
              <a:rPr lang="en-US" sz="2800" dirty="0" smtClean="0"/>
              <a:t> (to retrieve the appropriate bucket page) + # of I/</a:t>
            </a:r>
            <a:r>
              <a:rPr lang="en-US" sz="2800" dirty="0" err="1" smtClean="0"/>
              <a:t>Os</a:t>
            </a:r>
            <a:r>
              <a:rPr lang="en-US" sz="2800" dirty="0" smtClean="0"/>
              <a:t> to retrieve qualifying tuples (could be 1 or </a:t>
            </a:r>
            <a:r>
              <a:rPr lang="en-US" sz="2800" i="1" dirty="0" smtClean="0"/>
              <a:t>many</a:t>
            </a:r>
            <a:r>
              <a:rPr lang="en-US" sz="2800" dirty="0" smtClean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The cost of retrieving qualifying tuples depends on: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The number of such tuples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Whether the index is clustered or un-clustered!</a:t>
            </a: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9549764"/>
              </p:ext>
            </p:extLst>
          </p:nvPr>
        </p:nvGraphicFramePr>
        <p:xfrm>
          <a:off x="3367088" y="1955800"/>
          <a:ext cx="206057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0" name="Equation" r:id="rId3" imgW="965160" imgH="291960" progId="Equation.3">
                  <p:embed/>
                </p:oleObj>
              </mc:Choice>
              <mc:Fallback>
                <p:oleObj name="Equation" r:id="rId3" imgW="965160" imgH="291960" progId="Equation.3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7088" y="1955800"/>
                        <a:ext cx="2060575" cy="5588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70C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258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dirty="0" smtClean="0">
                <a:ea typeface="ＭＳ Ｐゴシック" pitchFamily="34" charset="-128"/>
              </a:rPr>
              <a:t>The Selection Operation</a:t>
            </a:r>
          </a:p>
        </p:txBody>
      </p:sp>
      <p:pic>
        <p:nvPicPr>
          <p:cNvPr id="5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3048000" y="1828800"/>
            <a:ext cx="2895600" cy="10668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smtClean="0"/>
              <a:t>Discussions on:</a:t>
            </a:r>
            <a:endParaRPr lang="en-US" sz="2800" dirty="0"/>
          </a:p>
        </p:txBody>
      </p:sp>
      <p:cxnSp>
        <p:nvCxnSpPr>
          <p:cNvPr id="10" name="Straight Arrow Connector 9"/>
          <p:cNvCxnSpPr>
            <a:stCxn id="9" idx="2"/>
            <a:endCxn id="11" idx="0"/>
          </p:cNvCxnSpPr>
          <p:nvPr/>
        </p:nvCxnSpPr>
        <p:spPr>
          <a:xfrm flipH="1">
            <a:off x="2438400" y="2895600"/>
            <a:ext cx="2057400" cy="11604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381000" y="4056063"/>
            <a:ext cx="41148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Simple Selection Conditions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 rot="16200000">
            <a:off x="6430963" y="5253275"/>
            <a:ext cx="742950" cy="346075"/>
          </a:xfrm>
          <a:prstGeom prst="chevr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876800" y="4056063"/>
            <a:ext cx="40005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General Selection Conditions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9" idx="2"/>
            <a:endCxn id="15" idx="0"/>
          </p:cNvCxnSpPr>
          <p:nvPr/>
        </p:nvCxnSpPr>
        <p:spPr>
          <a:xfrm>
            <a:off x="4495800" y="2895600"/>
            <a:ext cx="2381250" cy="11604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43044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General Selection Conditions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181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Thus far, we have considered only simple selection conditions of the form </a:t>
            </a:r>
            <a:r>
              <a:rPr lang="en-US" sz="2600" i="1" dirty="0" err="1" smtClean="0">
                <a:solidFill>
                  <a:srgbClr val="00B050"/>
                </a:solidFill>
              </a:rPr>
              <a:t>R.attr</a:t>
            </a:r>
            <a:r>
              <a:rPr lang="en-US" sz="2600" i="1" dirty="0" smtClean="0">
                <a:solidFill>
                  <a:srgbClr val="00B050"/>
                </a:solidFill>
              </a:rPr>
              <a:t> op value</a:t>
            </a:r>
            <a:endParaRPr lang="en-US" sz="2600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In general, a selection condition is an expression with logical connectives (i.e., ˄ and ˅) of </a:t>
            </a:r>
            <a:r>
              <a:rPr lang="en-US" sz="2600" i="1" dirty="0" smtClean="0"/>
              <a:t>terms</a:t>
            </a:r>
            <a:r>
              <a:rPr lang="en-US" sz="2600" dirty="0" smtClean="0"/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E.g., </a:t>
            </a:r>
            <a:r>
              <a:rPr lang="en-US" sz="2400" i="1" dirty="0" err="1" smtClean="0">
                <a:solidFill>
                  <a:srgbClr val="00B050"/>
                </a:solidFill>
              </a:rPr>
              <a:t>R.rname</a:t>
            </a:r>
            <a:r>
              <a:rPr lang="en-US" sz="2400" i="1" dirty="0">
                <a:solidFill>
                  <a:srgbClr val="00B050"/>
                </a:solidFill>
              </a:rPr>
              <a:t> </a:t>
            </a:r>
            <a:r>
              <a:rPr lang="en-US" sz="2400" i="1" dirty="0" smtClean="0">
                <a:solidFill>
                  <a:srgbClr val="00B050"/>
                </a:solidFill>
              </a:rPr>
              <a:t>= ‘Joe’ ˄ </a:t>
            </a:r>
            <a:r>
              <a:rPr lang="en-US" sz="2400" i="1" dirty="0" err="1" smtClean="0">
                <a:solidFill>
                  <a:srgbClr val="00B050"/>
                </a:solidFill>
              </a:rPr>
              <a:t>R.bid</a:t>
            </a:r>
            <a:r>
              <a:rPr lang="en-US" sz="2400" i="1" dirty="0" smtClean="0">
                <a:solidFill>
                  <a:srgbClr val="00B050"/>
                </a:solidFill>
              </a:rPr>
              <a:t>=r (R)</a:t>
            </a:r>
          </a:p>
          <a:p>
            <a:pPr lvl="1"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A selection with </a:t>
            </a:r>
            <a:r>
              <a:rPr lang="en-US" sz="2600" i="1" dirty="0" smtClean="0"/>
              <a:t>conjunctions</a:t>
            </a:r>
            <a:r>
              <a:rPr lang="en-US" sz="2600" dirty="0" smtClean="0"/>
              <a:t> of conditions is said to be in </a:t>
            </a:r>
            <a:r>
              <a:rPr lang="en-US" sz="2600" i="1" dirty="0" smtClean="0">
                <a:solidFill>
                  <a:srgbClr val="0070C0"/>
                </a:solidFill>
              </a:rPr>
              <a:t>Conjunctive Normal Form </a:t>
            </a:r>
            <a:r>
              <a:rPr lang="en-US" sz="2600" dirty="0"/>
              <a:t>(</a:t>
            </a:r>
            <a:r>
              <a:rPr lang="en-US" sz="2600" i="1" dirty="0" smtClean="0">
                <a:solidFill>
                  <a:srgbClr val="0070C0"/>
                </a:solidFill>
              </a:rPr>
              <a:t>CNF</a:t>
            </a:r>
            <a:r>
              <a:rPr lang="en-US" sz="2600" dirty="0" smtClean="0"/>
              <a:t>) and each condition is </a:t>
            </a:r>
            <a:br>
              <a:rPr lang="en-US" sz="2600" dirty="0" smtClean="0"/>
            </a:br>
            <a:r>
              <a:rPr lang="en-US" sz="2600" dirty="0" smtClean="0"/>
              <a:t>called a </a:t>
            </a:r>
            <a:r>
              <a:rPr lang="en-US" sz="2600" i="1" dirty="0" smtClean="0">
                <a:solidFill>
                  <a:srgbClr val="0070C0"/>
                </a:solidFill>
              </a:rPr>
              <a:t>conjunct</a:t>
            </a:r>
          </a:p>
          <a:p>
            <a:pPr>
              <a:buFont typeface="Wingdings" pitchFamily="2" charset="2"/>
              <a:buChar char="§"/>
            </a:pPr>
            <a:endParaRPr lang="en-US" sz="2400" i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A conjunct can contain disjunctions and is said to </a:t>
            </a:r>
            <a:br>
              <a:rPr lang="en-US" sz="2600" dirty="0" smtClean="0"/>
            </a:br>
            <a:r>
              <a:rPr lang="en-US" sz="2600" dirty="0" smtClean="0"/>
              <a:t>be </a:t>
            </a:r>
            <a:r>
              <a:rPr lang="en-US" sz="2600" i="1" dirty="0" smtClean="0">
                <a:solidFill>
                  <a:srgbClr val="0070C0"/>
                </a:solidFill>
              </a:rPr>
              <a:t>disjunctive</a:t>
            </a:r>
            <a:endParaRPr lang="en-US" sz="2600" i="1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5520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Two General Cases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410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400" dirty="0" smtClean="0"/>
              <a:t>We will discuss general selections:</a:t>
            </a:r>
          </a:p>
          <a:p>
            <a:pPr lvl="1">
              <a:buFont typeface="Wingdings" pitchFamily="2" charset="2"/>
              <a:buChar char="§"/>
            </a:pPr>
            <a:r>
              <a:rPr lang="en-US" sz="3400" dirty="0" smtClean="0">
                <a:solidFill>
                  <a:srgbClr val="0070C0"/>
                </a:solidFill>
              </a:rPr>
              <a:t>Without Disjunctions</a:t>
            </a:r>
          </a:p>
          <a:p>
            <a:pPr lvl="1">
              <a:buFont typeface="Wingdings" pitchFamily="2" charset="2"/>
              <a:buChar char="§"/>
            </a:pPr>
            <a:r>
              <a:rPr lang="en-US" sz="3400" dirty="0" smtClean="0">
                <a:solidFill>
                  <a:srgbClr val="0070C0"/>
                </a:solidFill>
              </a:rPr>
              <a:t>With Disjunctions</a:t>
            </a:r>
          </a:p>
          <a:p>
            <a:pPr lvl="1">
              <a:buFont typeface="Wingdings" pitchFamily="2" charset="2"/>
              <a:buChar char="§"/>
            </a:pPr>
            <a:endParaRPr lang="en-US" sz="2400" dirty="0">
              <a:latin typeface="Book Antiqua" pitchFamily="18" charset="0"/>
            </a:endParaRP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332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Two General Cases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410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400" dirty="0" smtClean="0"/>
              <a:t>We will discuss general selections:</a:t>
            </a:r>
          </a:p>
          <a:p>
            <a:pPr lvl="1">
              <a:buFont typeface="Wingdings" pitchFamily="2" charset="2"/>
              <a:buChar char="§"/>
            </a:pPr>
            <a:r>
              <a:rPr lang="en-US" sz="3400" dirty="0" smtClean="0">
                <a:solidFill>
                  <a:srgbClr val="0070C0"/>
                </a:solidFill>
              </a:rPr>
              <a:t>Without Disjunctions</a:t>
            </a:r>
          </a:p>
          <a:p>
            <a:pPr lvl="1">
              <a:buFont typeface="Wingdings" pitchFamily="2" charset="2"/>
              <a:buChar char="§"/>
            </a:pPr>
            <a:r>
              <a:rPr lang="en-US" sz="3400" dirty="0" smtClean="0">
                <a:solidFill>
                  <a:schemeClr val="bg1">
                    <a:lumMod val="95000"/>
                  </a:schemeClr>
                </a:solidFill>
              </a:rPr>
              <a:t>With Disjunctions</a:t>
            </a:r>
          </a:p>
          <a:p>
            <a:pPr lvl="1">
              <a:buFont typeface="Wingdings" pitchFamily="2" charset="2"/>
              <a:buChar char="§"/>
            </a:pPr>
            <a:endParaRPr lang="en-US" sz="2400" dirty="0">
              <a:latin typeface="Book Antiqua" pitchFamily="18" charset="0"/>
            </a:endParaRP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8543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Evaluating Selections </a:t>
            </a:r>
            <a:r>
              <a:rPr lang="en-US" i="1" dirty="0" smtClean="0">
                <a:ea typeface="ＭＳ Ｐゴシック" pitchFamily="34" charset="-128"/>
              </a:rPr>
              <a:t>without</a:t>
            </a:r>
            <a:r>
              <a:rPr lang="en-US" dirty="0" smtClean="0">
                <a:ea typeface="ＭＳ Ｐゴシック" pitchFamily="34" charset="-128"/>
              </a:rPr>
              <a:t> Disjunctions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There are mainly </a:t>
            </a:r>
            <a:r>
              <a:rPr lang="en-US" u="sng" dirty="0" smtClean="0"/>
              <a:t>three cases </a:t>
            </a:r>
            <a:r>
              <a:rPr lang="en-US" dirty="0" smtClean="0"/>
              <a:t>to consider: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 smtClean="0">
                <a:solidFill>
                  <a:srgbClr val="00B050"/>
                </a:solidFill>
              </a:rPr>
              <a:t>Case 1: No index is available on any of the conjuncts</a:t>
            </a:r>
            <a:endParaRPr lang="en-US" sz="3200" dirty="0" smtClean="0"/>
          </a:p>
          <a:p>
            <a:pPr lvl="2">
              <a:buFont typeface="Wingdings" pitchFamily="2" charset="2"/>
              <a:buChar char="§"/>
            </a:pPr>
            <a:r>
              <a:rPr lang="en-US" sz="3200" dirty="0" smtClean="0"/>
              <a:t>Scan the relation!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 smtClean="0"/>
              <a:t>Example: </a:t>
            </a:r>
            <a:r>
              <a:rPr lang="en-US" sz="3200" dirty="0"/>
              <a:t>Consider </a:t>
            </a:r>
            <a:r>
              <a:rPr lang="en-US" sz="3200" dirty="0">
                <a:solidFill>
                  <a:srgbClr val="0070C0"/>
                </a:solidFill>
              </a:rPr>
              <a:t>day&lt;24/3/2015 AND bid=5 AND </a:t>
            </a:r>
            <a:r>
              <a:rPr lang="en-US" sz="3200" dirty="0" err="1" smtClean="0">
                <a:solidFill>
                  <a:srgbClr val="0070C0"/>
                </a:solidFill>
              </a:rPr>
              <a:t>sid</a:t>
            </a:r>
            <a:r>
              <a:rPr lang="en-US" sz="3200" dirty="0" smtClean="0">
                <a:solidFill>
                  <a:srgbClr val="0070C0"/>
                </a:solidFill>
              </a:rPr>
              <a:t>=3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 smtClean="0"/>
              <a:t>Scan Reserves and retrieve tuples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 smtClean="0"/>
              <a:t>For each retrieved tuple check </a:t>
            </a:r>
            <a:r>
              <a:rPr lang="en-US" sz="2800" dirty="0">
                <a:solidFill>
                  <a:srgbClr val="0070C0"/>
                </a:solidFill>
              </a:rPr>
              <a:t>day&lt;24/3/2015 AND bid=5 AND </a:t>
            </a:r>
            <a:r>
              <a:rPr lang="en-US" sz="2800" dirty="0" err="1">
                <a:solidFill>
                  <a:srgbClr val="0070C0"/>
                </a:solidFill>
              </a:rPr>
              <a:t>sid</a:t>
            </a:r>
            <a:r>
              <a:rPr lang="en-US" sz="2800" dirty="0">
                <a:solidFill>
                  <a:srgbClr val="0070C0"/>
                </a:solidFill>
              </a:rPr>
              <a:t>=3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9387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Evaluating Selections </a:t>
            </a:r>
            <a:r>
              <a:rPr lang="en-US" i="1" dirty="0" smtClean="0">
                <a:ea typeface="ＭＳ Ｐゴシック" pitchFamily="34" charset="-128"/>
              </a:rPr>
              <a:t>without</a:t>
            </a:r>
            <a:r>
              <a:rPr lang="en-US" dirty="0" smtClean="0">
                <a:ea typeface="ＭＳ Ｐゴシック" pitchFamily="34" charset="-128"/>
              </a:rPr>
              <a:t> Disjunctions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There are mainly </a:t>
            </a:r>
            <a:r>
              <a:rPr lang="en-US" u="sng" dirty="0" smtClean="0"/>
              <a:t>three cases </a:t>
            </a:r>
            <a:r>
              <a:rPr lang="en-US" dirty="0" smtClean="0"/>
              <a:t>to consider: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 smtClean="0">
                <a:solidFill>
                  <a:srgbClr val="00B050"/>
                </a:solidFill>
              </a:rPr>
              <a:t>Case 2: There is one index available for one of the conjuncts</a:t>
            </a:r>
            <a:endParaRPr lang="en-US" sz="3200" dirty="0" smtClean="0"/>
          </a:p>
          <a:p>
            <a:pPr lvl="2">
              <a:buFont typeface="Wingdings" pitchFamily="2" charset="2"/>
              <a:buChar char="§"/>
            </a:pPr>
            <a:r>
              <a:rPr lang="en-US" sz="3200" dirty="0" smtClean="0"/>
              <a:t>Use that index to retrieve tuples that satisfy the pertaining conjunct</a:t>
            </a:r>
          </a:p>
          <a:p>
            <a:pPr lvl="2">
              <a:buFont typeface="Wingdings" pitchFamily="2" charset="2"/>
              <a:buChar char="§"/>
            </a:pPr>
            <a:r>
              <a:rPr lang="en-US" sz="3200" dirty="0" smtClean="0"/>
              <a:t>Check for each retrieved tuple any remaining conjunct which does not </a:t>
            </a:r>
            <a:br>
              <a:rPr lang="en-US" sz="3200" dirty="0" smtClean="0"/>
            </a:br>
            <a:r>
              <a:rPr lang="en-US" sz="3200" dirty="0" smtClean="0"/>
              <a:t>match the index</a:t>
            </a:r>
          </a:p>
          <a:p>
            <a:pPr lvl="1">
              <a:buFont typeface="Wingdings" pitchFamily="2" charset="2"/>
              <a:buChar char="§"/>
            </a:pPr>
            <a:endParaRPr lang="en-US" sz="2400" dirty="0">
              <a:latin typeface="Book Antiqua" pitchFamily="18" charset="0"/>
            </a:endParaRP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59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The </a:t>
            </a:r>
            <a:r>
              <a:rPr lang="en-US" dirty="0">
                <a:ea typeface="ＭＳ Ｐゴシック" pitchFamily="34" charset="-128"/>
              </a:rPr>
              <a:t>Single-Index A</a:t>
            </a:r>
            <a:r>
              <a:rPr lang="en-US" dirty="0" smtClean="0">
                <a:ea typeface="ＭＳ Ｐゴシック" pitchFamily="34" charset="-128"/>
              </a:rPr>
              <a:t>pproach: Examples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257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Consider </a:t>
            </a:r>
            <a:r>
              <a:rPr lang="en-US" dirty="0" smtClean="0">
                <a:solidFill>
                  <a:srgbClr val="0070C0"/>
                </a:solidFill>
              </a:rPr>
              <a:t>day&lt;24/3/2015 </a:t>
            </a:r>
            <a:r>
              <a:rPr lang="en-US" dirty="0">
                <a:solidFill>
                  <a:srgbClr val="0070C0"/>
                </a:solidFill>
              </a:rPr>
              <a:t>AND bid=5 AND </a:t>
            </a:r>
            <a:r>
              <a:rPr lang="en-US" dirty="0" err="1" smtClean="0">
                <a:solidFill>
                  <a:srgbClr val="0070C0"/>
                </a:solidFill>
              </a:rPr>
              <a:t>sid</a:t>
            </a:r>
            <a:r>
              <a:rPr lang="en-US" dirty="0" smtClean="0">
                <a:solidFill>
                  <a:srgbClr val="0070C0"/>
                </a:solidFill>
              </a:rPr>
              <a:t>=3</a:t>
            </a:r>
            <a:r>
              <a:rPr lang="en-US" dirty="0" smtClean="0"/>
              <a:t>: </a:t>
            </a:r>
          </a:p>
          <a:p>
            <a:pPr lvl="1">
              <a:buFont typeface="Wingdings" pitchFamily="2" charset="2"/>
              <a:buChar char="§"/>
            </a:pPr>
            <a:r>
              <a:rPr lang="en-US" sz="3000" dirty="0" smtClean="0">
                <a:solidFill>
                  <a:srgbClr val="FF0000"/>
                </a:solidFill>
              </a:rPr>
              <a:t>Example 1: 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 smtClean="0"/>
              <a:t>A B+ tree index on </a:t>
            </a:r>
            <a:r>
              <a:rPr lang="en-US" sz="2600" i="1" dirty="0" smtClean="0"/>
              <a:t>day</a:t>
            </a:r>
            <a:r>
              <a:rPr lang="en-US" sz="2600" dirty="0" smtClean="0"/>
              <a:t> is available; hence, use that index to retrieve tuples that satisfy </a:t>
            </a:r>
            <a:r>
              <a:rPr lang="en-US" sz="2600" dirty="0" smtClean="0">
                <a:solidFill>
                  <a:srgbClr val="0070C0"/>
                </a:solidFill>
              </a:rPr>
              <a:t>day &lt; 24/3/2015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 smtClean="0"/>
              <a:t>For each retrieved tuple check </a:t>
            </a:r>
            <a:r>
              <a:rPr lang="en-US" sz="2600" dirty="0">
                <a:solidFill>
                  <a:srgbClr val="0070C0"/>
                </a:solidFill>
              </a:rPr>
              <a:t>bid=5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70C0"/>
                </a:solidFill>
              </a:rPr>
              <a:t>and</a:t>
            </a:r>
            <a:r>
              <a:rPr lang="en-US" sz="2600" dirty="0"/>
              <a:t> </a:t>
            </a:r>
            <a:r>
              <a:rPr lang="en-US" sz="2600" dirty="0" err="1" smtClean="0">
                <a:solidFill>
                  <a:srgbClr val="0070C0"/>
                </a:solidFill>
              </a:rPr>
              <a:t>sid</a:t>
            </a:r>
            <a:r>
              <a:rPr lang="en-US" sz="2600" dirty="0" smtClean="0">
                <a:solidFill>
                  <a:srgbClr val="0070C0"/>
                </a:solidFill>
              </a:rPr>
              <a:t>=3</a:t>
            </a:r>
            <a:endParaRPr lang="en-US" sz="2600" dirty="0" smtClean="0"/>
          </a:p>
          <a:p>
            <a:pPr lvl="1">
              <a:buFont typeface="Wingdings" pitchFamily="2" charset="2"/>
              <a:buChar char="§"/>
            </a:pPr>
            <a:endParaRPr lang="en-US" sz="3000" dirty="0" smtClean="0"/>
          </a:p>
          <a:p>
            <a:pPr lvl="1">
              <a:buFont typeface="Wingdings" pitchFamily="2" charset="2"/>
              <a:buChar char="§"/>
            </a:pPr>
            <a:r>
              <a:rPr lang="en-US" sz="3000" dirty="0" smtClean="0">
                <a:solidFill>
                  <a:srgbClr val="FF0000"/>
                </a:solidFill>
              </a:rPr>
              <a:t>Example 2: 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 smtClean="0"/>
              <a:t>A </a:t>
            </a:r>
            <a:r>
              <a:rPr lang="en-US" sz="2600" dirty="0"/>
              <a:t>hash index on </a:t>
            </a:r>
            <a:r>
              <a:rPr lang="en-US" sz="2600" i="1" dirty="0"/>
              <a:t>&lt;bid, </a:t>
            </a:r>
            <a:r>
              <a:rPr lang="en-US" sz="2600" i="1" dirty="0" err="1"/>
              <a:t>sid</a:t>
            </a:r>
            <a:r>
              <a:rPr lang="en-US" sz="2600" i="1" dirty="0"/>
              <a:t>&gt; </a:t>
            </a:r>
            <a:r>
              <a:rPr lang="en-US" sz="2600" dirty="0" smtClean="0"/>
              <a:t>is available; hence, use that index to retrieve tuples that satisfy </a:t>
            </a:r>
            <a:r>
              <a:rPr lang="en-US" sz="2600" dirty="0" smtClean="0">
                <a:solidFill>
                  <a:srgbClr val="0070C0"/>
                </a:solidFill>
              </a:rPr>
              <a:t>bid=5 </a:t>
            </a:r>
            <a:br>
              <a:rPr lang="en-US" sz="2600" dirty="0" smtClean="0">
                <a:solidFill>
                  <a:srgbClr val="0070C0"/>
                </a:solidFill>
              </a:rPr>
            </a:br>
            <a:r>
              <a:rPr lang="en-US" sz="2600" dirty="0" smtClean="0">
                <a:solidFill>
                  <a:srgbClr val="0070C0"/>
                </a:solidFill>
              </a:rPr>
              <a:t>and </a:t>
            </a:r>
            <a:r>
              <a:rPr lang="en-US" sz="2600" dirty="0" err="1" smtClean="0">
                <a:solidFill>
                  <a:srgbClr val="0070C0"/>
                </a:solidFill>
              </a:rPr>
              <a:t>sid</a:t>
            </a:r>
            <a:r>
              <a:rPr lang="en-US" sz="2600" dirty="0" smtClean="0">
                <a:solidFill>
                  <a:srgbClr val="0070C0"/>
                </a:solidFill>
              </a:rPr>
              <a:t>= 3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 smtClean="0"/>
              <a:t>For </a:t>
            </a:r>
            <a:r>
              <a:rPr lang="en-US" sz="2600" dirty="0"/>
              <a:t>each retrieved </a:t>
            </a:r>
            <a:r>
              <a:rPr lang="en-US" sz="2600" dirty="0" smtClean="0"/>
              <a:t>tuple check </a:t>
            </a:r>
            <a:r>
              <a:rPr lang="en-US" sz="2600" dirty="0" smtClean="0">
                <a:solidFill>
                  <a:srgbClr val="0070C0"/>
                </a:solidFill>
              </a:rPr>
              <a:t>day</a:t>
            </a:r>
            <a:r>
              <a:rPr lang="en-US" sz="2600" dirty="0">
                <a:solidFill>
                  <a:srgbClr val="0070C0"/>
                </a:solidFill>
              </a:rPr>
              <a:t>&lt; 24/3/2015</a:t>
            </a:r>
          </a:p>
          <a:p>
            <a:pPr lvl="2">
              <a:buFont typeface="Wingdings" pitchFamily="2" charset="2"/>
              <a:buChar char="§"/>
            </a:pPr>
            <a:endParaRPr lang="en-US" sz="26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>
              <a:latin typeface="Book Antiqua" pitchFamily="18" charset="0"/>
            </a:endParaRP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8884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DBMS Layers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Manager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Lock Manager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Manager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27554" y="2989906"/>
            <a:ext cx="3148013" cy="396875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>
            <a:stCxn id="3" idx="3"/>
            <a:endCxn id="21" idx="1"/>
          </p:cNvCxnSpPr>
          <p:nvPr/>
        </p:nvCxnSpPr>
        <p:spPr>
          <a:xfrm flipV="1">
            <a:off x="6075567" y="2606756"/>
            <a:ext cx="495909" cy="581588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571476" y="2283590"/>
            <a:ext cx="1672061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/>
              <a:t>Continue with </a:t>
            </a:r>
            <a:br>
              <a:rPr lang="en-US" i="1" dirty="0" smtClean="0"/>
            </a:br>
            <a:r>
              <a:rPr lang="en-US" i="1" dirty="0" smtClean="0"/>
              <a:t>External Sorting</a:t>
            </a:r>
            <a:endParaRPr lang="en-US" i="1" dirty="0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106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Evaluating Selections </a:t>
            </a:r>
            <a:r>
              <a:rPr lang="en-US" i="1" dirty="0">
                <a:ea typeface="ＭＳ Ｐゴシック" pitchFamily="34" charset="-128"/>
              </a:rPr>
              <a:t>without </a:t>
            </a:r>
            <a:r>
              <a:rPr lang="en-US" dirty="0">
                <a:ea typeface="ＭＳ Ｐゴシック" pitchFamily="34" charset="-128"/>
              </a:rPr>
              <a:t>Disjunctions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There are mainly </a:t>
            </a:r>
            <a:r>
              <a:rPr lang="en-US" u="sng" dirty="0"/>
              <a:t>three cases </a:t>
            </a:r>
            <a:r>
              <a:rPr lang="en-US" dirty="0"/>
              <a:t>to consider:</a:t>
            </a:r>
          </a:p>
          <a:p>
            <a:pPr lvl="1">
              <a:buFont typeface="Wingdings" pitchFamily="2" charset="2"/>
              <a:buChar char="§"/>
            </a:pPr>
            <a:r>
              <a:rPr lang="en-US" sz="3000" dirty="0" smtClean="0">
                <a:solidFill>
                  <a:srgbClr val="00B050"/>
                </a:solidFill>
              </a:rPr>
              <a:t>Case 3: Multiple indices </a:t>
            </a:r>
            <a:r>
              <a:rPr lang="en-US" sz="3000" dirty="0">
                <a:solidFill>
                  <a:srgbClr val="00B050"/>
                </a:solidFill>
              </a:rPr>
              <a:t>a</a:t>
            </a:r>
            <a:r>
              <a:rPr lang="en-US" sz="3000" dirty="0" smtClean="0">
                <a:solidFill>
                  <a:srgbClr val="00B050"/>
                </a:solidFill>
              </a:rPr>
              <a:t>re available</a:t>
            </a:r>
            <a:endParaRPr lang="en-US" sz="3000" dirty="0" smtClean="0"/>
          </a:p>
          <a:p>
            <a:pPr lvl="2">
              <a:buFont typeface="Wingdings" pitchFamily="2" charset="2"/>
              <a:buChar char="§"/>
            </a:pPr>
            <a:r>
              <a:rPr lang="en-US" sz="3000" dirty="0" smtClean="0"/>
              <a:t>Get </a:t>
            </a:r>
            <a:r>
              <a:rPr lang="en-US" sz="3000" dirty="0"/>
              <a:t>sets of rids </a:t>
            </a:r>
            <a:r>
              <a:rPr lang="en-US" sz="3000" dirty="0" smtClean="0"/>
              <a:t>(assuming Alternative (2) or (3)) using </a:t>
            </a:r>
            <a:r>
              <a:rPr lang="en-US" sz="3000" dirty="0"/>
              <a:t>each matching </a:t>
            </a:r>
            <a:r>
              <a:rPr lang="en-US" sz="3000" dirty="0" smtClean="0"/>
              <a:t>index</a:t>
            </a:r>
          </a:p>
          <a:p>
            <a:pPr lvl="2">
              <a:buFont typeface="Wingdings" pitchFamily="2" charset="2"/>
              <a:buChar char="§"/>
            </a:pPr>
            <a:r>
              <a:rPr lang="en-US" sz="3000" i="1" u="sng" dirty="0" smtClean="0"/>
              <a:t>Intersect</a:t>
            </a:r>
            <a:r>
              <a:rPr lang="en-US" sz="3000" dirty="0" smtClean="0"/>
              <a:t> </a:t>
            </a:r>
            <a:r>
              <a:rPr lang="en-US" sz="3000" dirty="0"/>
              <a:t>these sets of </a:t>
            </a:r>
            <a:r>
              <a:rPr lang="en-US" sz="3000" dirty="0" smtClean="0"/>
              <a:t>rids</a:t>
            </a:r>
          </a:p>
          <a:p>
            <a:pPr lvl="2">
              <a:buFont typeface="Wingdings" pitchFamily="2" charset="2"/>
              <a:buChar char="§"/>
            </a:pPr>
            <a:r>
              <a:rPr lang="en-US" sz="3000" dirty="0"/>
              <a:t>Retrieve the </a:t>
            </a:r>
            <a:r>
              <a:rPr lang="en-US" sz="3000" dirty="0" smtClean="0"/>
              <a:t>tuples</a:t>
            </a:r>
          </a:p>
          <a:p>
            <a:pPr lvl="2">
              <a:buFont typeface="Wingdings" pitchFamily="2" charset="2"/>
              <a:buChar char="§"/>
            </a:pPr>
            <a:r>
              <a:rPr lang="en-US" sz="3000" dirty="0"/>
              <a:t>Check for each retrieved tuple any remaining </a:t>
            </a:r>
            <a:r>
              <a:rPr lang="en-US" sz="3000" dirty="0" smtClean="0"/>
              <a:t>conjuncts </a:t>
            </a:r>
            <a:r>
              <a:rPr lang="en-US" sz="3000" dirty="0"/>
              <a:t>which do not match </a:t>
            </a:r>
            <a:r>
              <a:rPr lang="en-US" sz="3000" dirty="0" smtClean="0"/>
              <a:t>indices</a:t>
            </a:r>
          </a:p>
          <a:p>
            <a:pPr lvl="3">
              <a:buFont typeface="Wingdings" pitchFamily="2" charset="2"/>
              <a:buChar char="§"/>
            </a:pPr>
            <a:endParaRPr lang="en-US" dirty="0" smtClean="0"/>
          </a:p>
          <a:p>
            <a:pPr lvl="3">
              <a:buFont typeface="Wingdings" pitchFamily="2" charset="2"/>
              <a:buChar char="§"/>
            </a:pPr>
            <a:endParaRPr lang="en-US" sz="2000" dirty="0">
              <a:latin typeface="Book Antiqua" pitchFamily="18" charset="0"/>
            </a:endParaRP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905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The Multiple-Indices </a:t>
            </a:r>
            <a:r>
              <a:rPr lang="en-US" dirty="0">
                <a:ea typeface="ＭＳ Ｐゴシック" pitchFamily="34" charset="-128"/>
              </a:rPr>
              <a:t>A</a:t>
            </a:r>
            <a:r>
              <a:rPr lang="en-US" dirty="0" smtClean="0">
                <a:ea typeface="ＭＳ Ｐゴシック" pitchFamily="34" charset="-128"/>
              </a:rPr>
              <a:t>pproach: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Consider </a:t>
            </a:r>
            <a:r>
              <a:rPr lang="en-US" dirty="0" smtClean="0">
                <a:solidFill>
                  <a:srgbClr val="0070C0"/>
                </a:solidFill>
              </a:rPr>
              <a:t>day&lt;24/3/2015 </a:t>
            </a:r>
            <a:r>
              <a:rPr lang="en-US" dirty="0">
                <a:solidFill>
                  <a:srgbClr val="0070C0"/>
                </a:solidFill>
              </a:rPr>
              <a:t>AND bid=5 AND </a:t>
            </a:r>
            <a:r>
              <a:rPr lang="en-US" dirty="0" err="1" smtClean="0">
                <a:solidFill>
                  <a:srgbClr val="0070C0"/>
                </a:solidFill>
              </a:rPr>
              <a:t>sid</a:t>
            </a:r>
            <a:r>
              <a:rPr lang="en-US" dirty="0" smtClean="0">
                <a:solidFill>
                  <a:srgbClr val="0070C0"/>
                </a:solidFill>
              </a:rPr>
              <a:t>=3</a:t>
            </a:r>
            <a:r>
              <a:rPr lang="en-US" dirty="0" smtClean="0"/>
              <a:t>: 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 smtClean="0"/>
              <a:t>If we have a B+ tree index on </a:t>
            </a:r>
            <a:r>
              <a:rPr lang="en-US" sz="3200" i="1" dirty="0" smtClean="0"/>
              <a:t>day</a:t>
            </a:r>
            <a:r>
              <a:rPr lang="en-US" sz="3200" dirty="0" smtClean="0"/>
              <a:t> (</a:t>
            </a:r>
            <a:r>
              <a:rPr lang="en-US" sz="3200" b="1" i="1" dirty="0" smtClean="0"/>
              <a:t>I</a:t>
            </a:r>
            <a:r>
              <a:rPr lang="en-US" sz="3200" b="1" i="1" baseline="-25000" dirty="0" smtClean="0"/>
              <a:t>d</a:t>
            </a:r>
            <a:r>
              <a:rPr lang="en-US" sz="3200" dirty="0" smtClean="0"/>
              <a:t>) and an index on </a:t>
            </a:r>
            <a:r>
              <a:rPr lang="en-US" sz="3200" dirty="0" err="1" smtClean="0"/>
              <a:t>sid</a:t>
            </a:r>
            <a:r>
              <a:rPr lang="en-US" sz="3200" dirty="0" smtClean="0"/>
              <a:t> (</a:t>
            </a:r>
            <a:r>
              <a:rPr lang="en-US" sz="3200" b="1" i="1" dirty="0" smtClean="0"/>
              <a:t>I</a:t>
            </a:r>
            <a:r>
              <a:rPr lang="en-US" sz="3200" b="1" i="1" baseline="-25000" dirty="0" smtClean="0"/>
              <a:t>s</a:t>
            </a:r>
            <a:r>
              <a:rPr lang="en-US" sz="3200" dirty="0" smtClean="0"/>
              <a:t>), we can:</a:t>
            </a:r>
          </a:p>
          <a:p>
            <a:pPr lvl="2">
              <a:buFont typeface="Wingdings" pitchFamily="2" charset="2"/>
              <a:buChar char="§"/>
            </a:pPr>
            <a:r>
              <a:rPr lang="en-US" sz="3200" dirty="0" smtClean="0"/>
              <a:t>Retrieve </a:t>
            </a:r>
            <a:r>
              <a:rPr lang="en-US" sz="3200" i="1" dirty="0" smtClean="0"/>
              <a:t>rids</a:t>
            </a:r>
            <a:r>
              <a:rPr lang="en-US" sz="3200" dirty="0" smtClean="0"/>
              <a:t> satisfying </a:t>
            </a:r>
            <a:r>
              <a:rPr lang="en-US" sz="3200" dirty="0" smtClean="0">
                <a:solidFill>
                  <a:srgbClr val="0070C0"/>
                </a:solidFill>
              </a:rPr>
              <a:t>day &lt; 24/3/2015</a:t>
            </a:r>
            <a:r>
              <a:rPr lang="en-US" sz="3200" dirty="0" smtClean="0"/>
              <a:t> using </a:t>
            </a:r>
            <a:r>
              <a:rPr lang="en-US" sz="3200" b="1" i="1" dirty="0"/>
              <a:t>I</a:t>
            </a:r>
            <a:r>
              <a:rPr lang="en-US" sz="3200" b="1" i="1" baseline="-25000" dirty="0"/>
              <a:t>d</a:t>
            </a:r>
            <a:r>
              <a:rPr lang="en-US" sz="3200" dirty="0" smtClean="0"/>
              <a:t> </a:t>
            </a:r>
          </a:p>
          <a:p>
            <a:pPr lvl="2">
              <a:buFont typeface="Wingdings" pitchFamily="2" charset="2"/>
              <a:buChar char="§"/>
            </a:pPr>
            <a:r>
              <a:rPr lang="en-US" sz="3200" dirty="0" smtClean="0"/>
              <a:t>Retrieve </a:t>
            </a:r>
            <a:r>
              <a:rPr lang="en-US" sz="3200" i="1" dirty="0" smtClean="0"/>
              <a:t>rids</a:t>
            </a:r>
            <a:r>
              <a:rPr lang="en-US" sz="3200" dirty="0" smtClean="0"/>
              <a:t> satisfying </a:t>
            </a:r>
            <a:r>
              <a:rPr lang="en-US" sz="3200" dirty="0" err="1" smtClean="0">
                <a:solidFill>
                  <a:srgbClr val="0070C0"/>
                </a:solidFill>
              </a:rPr>
              <a:t>sid</a:t>
            </a:r>
            <a:r>
              <a:rPr lang="en-US" sz="3200" dirty="0" smtClean="0">
                <a:solidFill>
                  <a:srgbClr val="0070C0"/>
                </a:solidFill>
              </a:rPr>
              <a:t>=3</a:t>
            </a:r>
            <a:r>
              <a:rPr lang="en-US" sz="3200" dirty="0" smtClean="0"/>
              <a:t> using </a:t>
            </a:r>
            <a:r>
              <a:rPr lang="en-US" sz="3200" b="1" i="1" dirty="0" smtClean="0"/>
              <a:t>I</a:t>
            </a:r>
            <a:r>
              <a:rPr lang="en-US" sz="3200" b="1" i="1" baseline="-25000" dirty="0" smtClean="0"/>
              <a:t>s</a:t>
            </a:r>
            <a:r>
              <a:rPr lang="en-US" sz="3200" dirty="0" smtClean="0"/>
              <a:t> </a:t>
            </a:r>
          </a:p>
          <a:p>
            <a:pPr lvl="2">
              <a:buFont typeface="Wingdings" pitchFamily="2" charset="2"/>
              <a:buChar char="§"/>
            </a:pPr>
            <a:r>
              <a:rPr lang="en-US" sz="3200" dirty="0" smtClean="0"/>
              <a:t>Intersect results </a:t>
            </a:r>
          </a:p>
          <a:p>
            <a:pPr lvl="2">
              <a:buFont typeface="Wingdings" pitchFamily="2" charset="2"/>
              <a:buChar char="§"/>
            </a:pPr>
            <a:r>
              <a:rPr lang="en-US" sz="3200" dirty="0" smtClean="0"/>
              <a:t>Retrieve tuples and check</a:t>
            </a:r>
            <a:r>
              <a:rPr lang="en-US" sz="3200" dirty="0" smtClean="0">
                <a:solidFill>
                  <a:srgbClr val="0070C0"/>
                </a:solidFill>
              </a:rPr>
              <a:t> bid=5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latin typeface="Book Antiqua" pitchFamily="18" charset="0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4456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Two General Cases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410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400" dirty="0" smtClean="0"/>
              <a:t>We will discuss general selections:</a:t>
            </a:r>
          </a:p>
          <a:p>
            <a:pPr lvl="1">
              <a:buFont typeface="Wingdings" pitchFamily="2" charset="2"/>
              <a:buChar char="§"/>
            </a:pPr>
            <a:r>
              <a:rPr lang="en-US" sz="3400" dirty="0" smtClean="0">
                <a:solidFill>
                  <a:schemeClr val="bg1">
                    <a:lumMod val="95000"/>
                  </a:schemeClr>
                </a:solidFill>
              </a:rPr>
              <a:t>Without Disjunctions</a:t>
            </a:r>
          </a:p>
          <a:p>
            <a:pPr lvl="1">
              <a:buFont typeface="Wingdings" pitchFamily="2" charset="2"/>
              <a:buChar char="§"/>
            </a:pPr>
            <a:r>
              <a:rPr lang="en-US" sz="3400" dirty="0" smtClean="0">
                <a:solidFill>
                  <a:srgbClr val="0070C0"/>
                </a:solidFill>
              </a:rPr>
              <a:t>With Disjunctions</a:t>
            </a:r>
          </a:p>
          <a:p>
            <a:pPr lvl="1">
              <a:buFont typeface="Wingdings" pitchFamily="2" charset="2"/>
              <a:buChar char="§"/>
            </a:pPr>
            <a:endParaRPr lang="en-US" sz="2400" dirty="0">
              <a:latin typeface="Book Antiqua" pitchFamily="18" charset="0"/>
            </a:endParaRP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0926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Evaluating Selections </a:t>
            </a:r>
            <a:r>
              <a:rPr lang="en-US" i="1" dirty="0" smtClean="0">
                <a:ea typeface="ＭＳ Ｐゴシック" pitchFamily="34" charset="-128"/>
              </a:rPr>
              <a:t>with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</a:rPr>
              <a:t>Disjunctions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610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There are mainly </a:t>
            </a:r>
            <a:r>
              <a:rPr lang="en-US" sz="2800" u="sng" dirty="0"/>
              <a:t>three cases </a:t>
            </a:r>
            <a:r>
              <a:rPr lang="en-US" sz="2800" dirty="0" smtClean="0"/>
              <a:t>to consider:</a:t>
            </a:r>
            <a:endParaRPr lang="en-US" sz="2800" dirty="0" smtClean="0">
              <a:solidFill>
                <a:srgbClr val="00B05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B050"/>
                </a:solidFill>
              </a:rPr>
              <a:t>CASE 1</a:t>
            </a:r>
            <a:r>
              <a:rPr lang="en-US" sz="2400" dirty="0" smtClean="0"/>
              <a:t>: If a conjunct, </a:t>
            </a:r>
            <a:r>
              <a:rPr lang="en-US" sz="2400" b="1" i="1" dirty="0" smtClean="0"/>
              <a:t>C</a:t>
            </a:r>
            <a:r>
              <a:rPr lang="en-US" sz="2400" dirty="0" smtClean="0"/>
              <a:t>, is a disjunction of terms and one term requires a file scan, testing</a:t>
            </a:r>
            <a:r>
              <a:rPr lang="en-US" sz="2400" b="1" i="1" dirty="0" smtClean="0"/>
              <a:t> C</a:t>
            </a:r>
            <a:r>
              <a:rPr lang="en-US" sz="2400" dirty="0" smtClean="0"/>
              <a:t> would require a file scan</a:t>
            </a:r>
          </a:p>
          <a:p>
            <a:pPr lvl="2">
              <a:buFont typeface="Wingdings" pitchFamily="2" charset="2"/>
              <a:buChar char="§"/>
            </a:pPr>
            <a:endParaRPr lang="en-US" sz="2600" dirty="0" smtClean="0"/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FF0000"/>
                </a:solidFill>
              </a:rPr>
              <a:t>Example</a:t>
            </a:r>
            <a:r>
              <a:rPr lang="en-US" sz="2400" dirty="0" smtClean="0"/>
              <a:t>: Consider </a:t>
            </a:r>
            <a:r>
              <a:rPr lang="en-US" sz="2400" i="1" dirty="0">
                <a:solidFill>
                  <a:srgbClr val="0070C0"/>
                </a:solidFill>
              </a:rPr>
              <a:t>day&lt;8/9/94 </a:t>
            </a:r>
            <a:r>
              <a:rPr lang="en-US" sz="2400" i="1" dirty="0" smtClean="0">
                <a:solidFill>
                  <a:srgbClr val="0070C0"/>
                </a:solidFill>
              </a:rPr>
              <a:t>OR </a:t>
            </a:r>
            <a:r>
              <a:rPr lang="en-US" sz="2400" i="1" dirty="0" err="1" smtClean="0">
                <a:solidFill>
                  <a:srgbClr val="0070C0"/>
                </a:solidFill>
              </a:rPr>
              <a:t>rname</a:t>
            </a:r>
            <a:r>
              <a:rPr lang="en-US" sz="2400" i="1" dirty="0" smtClean="0">
                <a:solidFill>
                  <a:srgbClr val="0070C0"/>
                </a:solidFill>
              </a:rPr>
              <a:t>=‘Omar’ </a:t>
            </a:r>
            <a:r>
              <a:rPr lang="en-US" sz="2400" dirty="0" smtClean="0"/>
              <a:t>and assume hash indices on </a:t>
            </a:r>
            <a:r>
              <a:rPr lang="en-US" sz="2400" i="1" dirty="0" err="1" smtClean="0"/>
              <a:t>rname</a:t>
            </a:r>
            <a:r>
              <a:rPr lang="en-US" sz="2400" dirty="0" smtClean="0"/>
              <a:t> (i.e., </a:t>
            </a:r>
            <a:r>
              <a:rPr lang="en-US" sz="2400" b="1" i="1" dirty="0" smtClean="0"/>
              <a:t>I</a:t>
            </a:r>
            <a:r>
              <a:rPr lang="en-US" sz="2400" b="1" i="1" baseline="-25000" dirty="0" smtClean="0"/>
              <a:t>1</a:t>
            </a:r>
            <a:r>
              <a:rPr lang="en-US" sz="2400" dirty="0" smtClean="0"/>
              <a:t>) and </a:t>
            </a:r>
            <a:r>
              <a:rPr lang="en-US" sz="2400" i="1" dirty="0" err="1" smtClean="0"/>
              <a:t>sid</a:t>
            </a:r>
            <a:r>
              <a:rPr lang="en-US" sz="2400" dirty="0" smtClean="0"/>
              <a:t> (i.e., </a:t>
            </a:r>
            <a:r>
              <a:rPr lang="en-US" sz="2400" b="1" i="1" dirty="0" smtClean="0"/>
              <a:t>I</a:t>
            </a:r>
            <a:r>
              <a:rPr lang="en-US" sz="2400" b="1" i="1" baseline="-25000" dirty="0" smtClean="0"/>
              <a:t>2</a:t>
            </a:r>
            <a:r>
              <a:rPr lang="en-US" sz="2400" dirty="0" smtClean="0"/>
              <a:t>) are available</a:t>
            </a:r>
          </a:p>
          <a:p>
            <a:pPr lvl="2">
              <a:buFont typeface="Wingdings" pitchFamily="2" charset="2"/>
              <a:buChar char="§"/>
            </a:pPr>
            <a:r>
              <a:rPr lang="en-US" sz="2300" dirty="0" smtClean="0"/>
              <a:t>We can retrieve tuples satisfying </a:t>
            </a:r>
            <a:r>
              <a:rPr lang="en-US" sz="2300" i="1" dirty="0" err="1" smtClean="0">
                <a:solidFill>
                  <a:srgbClr val="0070C0"/>
                </a:solidFill>
              </a:rPr>
              <a:t>rname</a:t>
            </a:r>
            <a:r>
              <a:rPr lang="en-US" sz="2300" i="1" dirty="0" smtClean="0">
                <a:solidFill>
                  <a:srgbClr val="0070C0"/>
                </a:solidFill>
              </a:rPr>
              <a:t> = ‘Omar’ </a:t>
            </a:r>
            <a:r>
              <a:rPr lang="en-US" sz="2300" dirty="0" smtClean="0"/>
              <a:t>using </a:t>
            </a:r>
            <a:r>
              <a:rPr lang="en-US" sz="2300" b="1" i="1" dirty="0" smtClean="0"/>
              <a:t>I</a:t>
            </a:r>
            <a:r>
              <a:rPr lang="en-US" sz="2300" b="1" i="1" baseline="-25000" dirty="0" smtClean="0"/>
              <a:t>1</a:t>
            </a:r>
          </a:p>
          <a:p>
            <a:pPr lvl="2">
              <a:buFont typeface="Wingdings" pitchFamily="2" charset="2"/>
              <a:buChar char="§"/>
            </a:pPr>
            <a:r>
              <a:rPr lang="en-US" sz="2300" dirty="0" smtClean="0"/>
              <a:t>However, </a:t>
            </a:r>
            <a:r>
              <a:rPr lang="en-US" sz="2300" i="1" dirty="0" smtClean="0">
                <a:solidFill>
                  <a:srgbClr val="0070C0"/>
                </a:solidFill>
              </a:rPr>
              <a:t>day&lt;8/9/94</a:t>
            </a:r>
            <a:r>
              <a:rPr lang="en-US" sz="2300" dirty="0" smtClean="0"/>
              <a:t> requires a file scan</a:t>
            </a:r>
          </a:p>
          <a:p>
            <a:pPr lvl="2">
              <a:buFont typeface="Wingdings" pitchFamily="2" charset="2"/>
              <a:buChar char="§"/>
            </a:pPr>
            <a:r>
              <a:rPr lang="en-US" sz="2300" dirty="0" smtClean="0"/>
              <a:t>Hence, as the file scan is to be done, we can check the condition </a:t>
            </a:r>
            <a:r>
              <a:rPr lang="en-US" sz="2300" i="1" dirty="0" err="1" smtClean="0">
                <a:solidFill>
                  <a:srgbClr val="0070C0"/>
                </a:solidFill>
              </a:rPr>
              <a:t>rname</a:t>
            </a:r>
            <a:r>
              <a:rPr lang="en-US" sz="2300" i="1" dirty="0" smtClean="0">
                <a:solidFill>
                  <a:srgbClr val="0070C0"/>
                </a:solidFill>
              </a:rPr>
              <a:t>=‘Omar’ </a:t>
            </a:r>
            <a:r>
              <a:rPr lang="en-US" sz="2300" dirty="0" smtClean="0"/>
              <a:t>and preclude using </a:t>
            </a:r>
            <a:r>
              <a:rPr lang="en-US" sz="2300" b="1" i="1" dirty="0" smtClean="0"/>
              <a:t>I</a:t>
            </a:r>
            <a:r>
              <a:rPr lang="en-US" sz="2300" b="1" i="1" baseline="-25000" dirty="0" smtClean="0"/>
              <a:t>1</a:t>
            </a:r>
            <a:r>
              <a:rPr lang="en-US" sz="2300" b="1" i="1" dirty="0" smtClean="0"/>
              <a:t> </a:t>
            </a:r>
            <a:r>
              <a:rPr lang="en-US" sz="2300" dirty="0" smtClean="0"/>
              <a:t>at first place</a:t>
            </a:r>
            <a:endParaRPr lang="en-US" sz="2300" baseline="-25000" dirty="0" smtClean="0"/>
          </a:p>
          <a:p>
            <a:pPr lvl="2">
              <a:buFont typeface="Wingdings" pitchFamily="2" charset="2"/>
              <a:buChar char="§"/>
            </a:pPr>
            <a:r>
              <a:rPr lang="en-US" sz="2300" dirty="0" smtClean="0"/>
              <a:t>Therefore, the most selective access path is a file scan </a:t>
            </a:r>
            <a:r>
              <a:rPr lang="en-US" sz="2300" i="1" u="sng" dirty="0" smtClean="0"/>
              <a:t>only</a:t>
            </a:r>
          </a:p>
          <a:p>
            <a:pPr lvl="3">
              <a:buFont typeface="Wingdings" pitchFamily="2" charset="2"/>
              <a:buChar char="§"/>
            </a:pPr>
            <a:endParaRPr lang="en-US" dirty="0" smtClean="0"/>
          </a:p>
          <a:p>
            <a:pPr lvl="3">
              <a:buFont typeface="Wingdings" pitchFamily="2" charset="2"/>
              <a:buChar char="§"/>
            </a:pPr>
            <a:endParaRPr lang="en-US" sz="2000" dirty="0">
              <a:latin typeface="Book Antiqua" pitchFamily="18" charset="0"/>
            </a:endParaRP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361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Evaluating Selections </a:t>
            </a:r>
            <a:r>
              <a:rPr lang="en-US" i="1" dirty="0" smtClean="0">
                <a:ea typeface="ＭＳ Ｐゴシック" pitchFamily="34" charset="-128"/>
              </a:rPr>
              <a:t>with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</a:rPr>
              <a:t>Disjunctions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610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There are mainly </a:t>
            </a:r>
            <a:r>
              <a:rPr lang="en-US" sz="2800" u="sng" dirty="0"/>
              <a:t>three cases </a:t>
            </a:r>
            <a:r>
              <a:rPr lang="en-US" sz="2800" dirty="0" smtClean="0"/>
              <a:t>to consider:</a:t>
            </a:r>
            <a:endParaRPr lang="en-US" sz="2800" dirty="0" smtClean="0">
              <a:solidFill>
                <a:srgbClr val="00B05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CASE 2</a:t>
            </a:r>
            <a:r>
              <a:rPr lang="en-US" sz="2400" dirty="0"/>
              <a:t>: If the selection condition is CNF and contains a conjunct with a disjunction, we can take advantage of other conjuncts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FF0000"/>
                </a:solidFill>
              </a:rPr>
              <a:t>Example</a:t>
            </a:r>
            <a:r>
              <a:rPr lang="en-US" sz="2400" dirty="0"/>
              <a:t>: Consider </a:t>
            </a:r>
            <a:r>
              <a:rPr lang="en-US" sz="2400" dirty="0">
                <a:solidFill>
                  <a:srgbClr val="0070C0"/>
                </a:solidFill>
              </a:rPr>
              <a:t>(</a:t>
            </a:r>
            <a:r>
              <a:rPr lang="en-US" sz="2400" i="1" dirty="0" smtClean="0">
                <a:solidFill>
                  <a:srgbClr val="0070C0"/>
                </a:solidFill>
              </a:rPr>
              <a:t>day&lt;1/1/99 </a:t>
            </a:r>
            <a:r>
              <a:rPr lang="en-US" sz="2400" i="1" dirty="0">
                <a:solidFill>
                  <a:srgbClr val="0070C0"/>
                </a:solidFill>
              </a:rPr>
              <a:t>OR </a:t>
            </a:r>
            <a:r>
              <a:rPr lang="en-US" sz="2400" i="1" dirty="0" err="1">
                <a:solidFill>
                  <a:srgbClr val="0070C0"/>
                </a:solidFill>
              </a:rPr>
              <a:t>rname</a:t>
            </a:r>
            <a:r>
              <a:rPr lang="en-US" sz="2400" i="1" dirty="0">
                <a:solidFill>
                  <a:srgbClr val="0070C0"/>
                </a:solidFill>
              </a:rPr>
              <a:t>=‘Joe’) AND </a:t>
            </a:r>
            <a:r>
              <a:rPr lang="en-US" sz="2400" i="1" dirty="0" err="1">
                <a:solidFill>
                  <a:srgbClr val="0070C0"/>
                </a:solidFill>
              </a:rPr>
              <a:t>sid</a:t>
            </a:r>
            <a:r>
              <a:rPr lang="en-US" sz="2400" i="1" dirty="0">
                <a:solidFill>
                  <a:srgbClr val="0070C0"/>
                </a:solidFill>
              </a:rPr>
              <a:t>=3</a:t>
            </a:r>
            <a:r>
              <a:rPr lang="en-US" sz="2400" i="1" dirty="0"/>
              <a:t>. </a:t>
            </a:r>
            <a:r>
              <a:rPr lang="en-US" sz="2400" dirty="0"/>
              <a:t>Suppose also the existence of a hash index </a:t>
            </a:r>
            <a:r>
              <a:rPr lang="en-US" sz="2400" dirty="0" smtClean="0"/>
              <a:t>on </a:t>
            </a:r>
            <a:r>
              <a:rPr lang="en-US" sz="2400" i="1" dirty="0" err="1"/>
              <a:t>sid</a:t>
            </a:r>
            <a:r>
              <a:rPr lang="en-US" sz="2400" i="1" dirty="0"/>
              <a:t> </a:t>
            </a:r>
            <a:r>
              <a:rPr lang="en-US" sz="2400" dirty="0"/>
              <a:t>(</a:t>
            </a:r>
            <a:r>
              <a:rPr lang="en-US" sz="2400" b="1" i="1" dirty="0"/>
              <a:t>I</a:t>
            </a:r>
            <a:r>
              <a:rPr lang="en-US" sz="2400" b="1" i="1" baseline="-25000" dirty="0"/>
              <a:t>s</a:t>
            </a:r>
            <a:r>
              <a:rPr lang="en-US" sz="2400" dirty="0"/>
              <a:t>)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We can use </a:t>
            </a:r>
            <a:r>
              <a:rPr lang="en-US" b="1" i="1" dirty="0"/>
              <a:t>I</a:t>
            </a:r>
            <a:r>
              <a:rPr lang="en-US" b="1" i="1" baseline="-25000" dirty="0"/>
              <a:t>s</a:t>
            </a:r>
            <a:r>
              <a:rPr lang="en-US" dirty="0"/>
              <a:t> to find qualifying tuples on </a:t>
            </a:r>
            <a:r>
              <a:rPr lang="en-US" i="1" dirty="0" err="1"/>
              <a:t>sid</a:t>
            </a:r>
            <a:r>
              <a:rPr lang="en-US" dirty="0"/>
              <a:t> and check for each retrieved tuple </a:t>
            </a:r>
            <a:r>
              <a:rPr lang="en-US" i="1" dirty="0" smtClean="0">
                <a:solidFill>
                  <a:srgbClr val="0070C0"/>
                </a:solidFill>
              </a:rPr>
              <a:t>day&lt;1/1/99 </a:t>
            </a:r>
            <a:r>
              <a:rPr lang="en-US" i="1" dirty="0">
                <a:solidFill>
                  <a:srgbClr val="0070C0"/>
                </a:solidFill>
              </a:rPr>
              <a:t>OR </a:t>
            </a:r>
            <a:r>
              <a:rPr lang="en-US" i="1" dirty="0" err="1">
                <a:solidFill>
                  <a:srgbClr val="0070C0"/>
                </a:solidFill>
              </a:rPr>
              <a:t>rname</a:t>
            </a:r>
            <a:r>
              <a:rPr lang="en-US" i="1" dirty="0">
                <a:solidFill>
                  <a:srgbClr val="0070C0"/>
                </a:solidFill>
              </a:rPr>
              <a:t>=‘Joe’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Therefore, the most selective access path is the index </a:t>
            </a:r>
            <a:br>
              <a:rPr lang="en-US" dirty="0"/>
            </a:br>
            <a:r>
              <a:rPr lang="en-US" dirty="0"/>
              <a:t>on </a:t>
            </a:r>
            <a:r>
              <a:rPr lang="en-US" i="1" dirty="0" err="1"/>
              <a:t>sid</a:t>
            </a:r>
            <a:endParaRPr lang="en-US" i="1" dirty="0"/>
          </a:p>
          <a:p>
            <a:pPr lvl="3">
              <a:buFont typeface="Wingdings" pitchFamily="2" charset="2"/>
              <a:buChar char="§"/>
            </a:pPr>
            <a:endParaRPr lang="en-US" sz="2000" dirty="0">
              <a:latin typeface="Book Antiqua" pitchFamily="18" charset="0"/>
            </a:endParaRP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443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Evaluating Selections </a:t>
            </a:r>
            <a:r>
              <a:rPr lang="en-US" i="1" dirty="0" smtClean="0">
                <a:ea typeface="ＭＳ Ｐゴシック" pitchFamily="34" charset="-128"/>
              </a:rPr>
              <a:t>with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</a:rPr>
              <a:t>Disjunctions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610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There are mainly </a:t>
            </a:r>
            <a:r>
              <a:rPr lang="en-US" sz="2800" u="sng" dirty="0"/>
              <a:t>three cases </a:t>
            </a:r>
            <a:r>
              <a:rPr lang="en-US" sz="2800" dirty="0" smtClean="0"/>
              <a:t>to consider:</a:t>
            </a:r>
            <a:endParaRPr lang="en-US" sz="2800" dirty="0" smtClean="0">
              <a:solidFill>
                <a:srgbClr val="00B05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CASE 3</a:t>
            </a:r>
            <a:r>
              <a:rPr lang="en-US" sz="2400" dirty="0"/>
              <a:t>: If every term in a disjunction has a matching index, we can retrieve candidate tuples using the indices and </a:t>
            </a:r>
            <a:r>
              <a:rPr lang="en-US" sz="2400" i="1" u="sng" dirty="0"/>
              <a:t>union</a:t>
            </a:r>
            <a:r>
              <a:rPr lang="en-US" sz="2400" u="sng" dirty="0"/>
              <a:t> </a:t>
            </a:r>
            <a:r>
              <a:rPr lang="en-US" sz="2400" dirty="0"/>
              <a:t>them </a:t>
            </a:r>
            <a:r>
              <a:rPr lang="en-US" sz="2400" dirty="0" smtClean="0"/>
              <a:t>all</a:t>
            </a:r>
          </a:p>
          <a:p>
            <a:pPr marL="457200" lvl="1" indent="0">
              <a:buNone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FF0000"/>
                </a:solidFill>
              </a:rPr>
              <a:t>Example</a:t>
            </a:r>
            <a:r>
              <a:rPr lang="en-US" sz="2400" dirty="0" smtClean="0"/>
              <a:t>: </a:t>
            </a:r>
            <a:r>
              <a:rPr lang="en-US" sz="2400" dirty="0"/>
              <a:t>Consider </a:t>
            </a:r>
            <a:r>
              <a:rPr lang="en-US" sz="2400" i="1" dirty="0">
                <a:solidFill>
                  <a:srgbClr val="0070C0"/>
                </a:solidFill>
              </a:rPr>
              <a:t>day&lt;8/9/94 OR </a:t>
            </a:r>
            <a:r>
              <a:rPr lang="en-US" sz="2400" i="1" dirty="0" err="1">
                <a:solidFill>
                  <a:srgbClr val="0070C0"/>
                </a:solidFill>
              </a:rPr>
              <a:t>rname</a:t>
            </a:r>
            <a:r>
              <a:rPr lang="en-US" sz="2400" i="1" dirty="0" smtClean="0">
                <a:solidFill>
                  <a:srgbClr val="0070C0"/>
                </a:solidFill>
              </a:rPr>
              <a:t>=‘Alice’ </a:t>
            </a:r>
            <a:r>
              <a:rPr lang="en-US" sz="2400" dirty="0"/>
              <a:t>and suppose B+ indices on </a:t>
            </a:r>
            <a:r>
              <a:rPr lang="en-US" sz="2400" i="1" dirty="0"/>
              <a:t>day</a:t>
            </a:r>
            <a:r>
              <a:rPr lang="en-US" sz="2400" dirty="0"/>
              <a:t> (i.e., </a:t>
            </a:r>
            <a:r>
              <a:rPr lang="en-US" sz="2400" b="1" i="1" dirty="0"/>
              <a:t>I</a:t>
            </a:r>
            <a:r>
              <a:rPr lang="en-US" sz="2400" b="1" i="1" baseline="-25000" dirty="0"/>
              <a:t>1</a:t>
            </a:r>
            <a:r>
              <a:rPr lang="en-US" sz="2400" dirty="0"/>
              <a:t>) and </a:t>
            </a:r>
            <a:r>
              <a:rPr lang="en-US" sz="2400" i="1" dirty="0" err="1"/>
              <a:t>rname</a:t>
            </a:r>
            <a:r>
              <a:rPr lang="en-US" sz="2400" dirty="0"/>
              <a:t> (i.e., </a:t>
            </a:r>
            <a:r>
              <a:rPr lang="en-US" sz="2400" b="1" i="1" dirty="0"/>
              <a:t>I</a:t>
            </a:r>
            <a:r>
              <a:rPr lang="en-US" sz="2400" b="1" i="1" baseline="-25000" dirty="0"/>
              <a:t>2</a:t>
            </a:r>
            <a:r>
              <a:rPr lang="en-US" sz="2400" dirty="0" smtClean="0"/>
              <a:t>) </a:t>
            </a:r>
            <a:r>
              <a:rPr lang="en-US" sz="2400" dirty="0"/>
              <a:t>are available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We can retrieve tuples satisfying </a:t>
            </a:r>
            <a:r>
              <a:rPr lang="en-US" i="1" dirty="0">
                <a:solidFill>
                  <a:srgbClr val="0070C0"/>
                </a:solidFill>
              </a:rPr>
              <a:t>day&lt;8/9/94 </a:t>
            </a:r>
            <a:r>
              <a:rPr lang="en-US" dirty="0"/>
              <a:t>using </a:t>
            </a:r>
            <a:r>
              <a:rPr lang="en-US" b="1" i="1" dirty="0"/>
              <a:t>I</a:t>
            </a:r>
            <a:r>
              <a:rPr lang="en-US" b="1" i="1" baseline="-25000" dirty="0"/>
              <a:t>1</a:t>
            </a:r>
            <a:endParaRPr lang="en-US" dirty="0"/>
          </a:p>
          <a:p>
            <a:pPr lvl="2">
              <a:buFont typeface="Wingdings" pitchFamily="2" charset="2"/>
              <a:buChar char="§"/>
            </a:pPr>
            <a:r>
              <a:rPr lang="en-US" dirty="0"/>
              <a:t>In addition, we can retrieve tuples satisfying </a:t>
            </a:r>
            <a:r>
              <a:rPr lang="en-US" i="1" dirty="0" err="1">
                <a:solidFill>
                  <a:srgbClr val="0070C0"/>
                </a:solidFill>
              </a:rPr>
              <a:t>rname</a:t>
            </a:r>
            <a:r>
              <a:rPr lang="en-US" i="1" dirty="0">
                <a:solidFill>
                  <a:srgbClr val="0070C0"/>
                </a:solidFill>
              </a:rPr>
              <a:t> = </a:t>
            </a:r>
            <a:r>
              <a:rPr lang="en-US" i="1" dirty="0" smtClean="0">
                <a:solidFill>
                  <a:srgbClr val="0070C0"/>
                </a:solidFill>
              </a:rPr>
              <a:t>‘Alice’</a:t>
            </a:r>
            <a:r>
              <a:rPr lang="en-US" dirty="0" smtClean="0"/>
              <a:t> </a:t>
            </a:r>
            <a:r>
              <a:rPr lang="en-US" dirty="0"/>
              <a:t>using </a:t>
            </a:r>
            <a:r>
              <a:rPr lang="en-US" b="1" i="1" dirty="0"/>
              <a:t>I</a:t>
            </a:r>
            <a:r>
              <a:rPr lang="en-US" b="1" i="1" baseline="-25000" dirty="0"/>
              <a:t>2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We can subsequently union their results</a:t>
            </a:r>
          </a:p>
          <a:p>
            <a:pPr lvl="3">
              <a:buFont typeface="Wingdings" pitchFamily="2" charset="2"/>
              <a:buChar char="§"/>
            </a:pPr>
            <a:endParaRPr lang="en-US" sz="2400" dirty="0">
              <a:latin typeface="Book Antiqua" pitchFamily="18" charset="0"/>
            </a:endParaRP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609600" y="5976036"/>
            <a:ext cx="8153400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Q: What if all matching indices use Alternative (2) or (3)?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600" y="6418906"/>
            <a:ext cx="8153400" cy="3810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A</a:t>
            </a:r>
            <a:r>
              <a:rPr lang="en-US" sz="2200" dirty="0" smtClean="0">
                <a:solidFill>
                  <a:schemeClr val="tx1"/>
                </a:solidFill>
              </a:rPr>
              <a:t>: Apply the refinement for un-clustered indices! 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60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863645912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87396" y="48768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7187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The Projection Operation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Consider the following query, Q, which implies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a projection: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How can we evaluate Q?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Scan R and remove unwanted attributes (</a:t>
            </a:r>
            <a:r>
              <a:rPr lang="en-US" sz="2600" dirty="0" smtClean="0">
                <a:solidFill>
                  <a:srgbClr val="FF0000"/>
                </a:solidFill>
              </a:rPr>
              <a:t>STEP 1</a:t>
            </a:r>
            <a:r>
              <a:rPr lang="en-US" sz="2600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Eliminate any duplicate tuples (</a:t>
            </a:r>
            <a:r>
              <a:rPr lang="en-US" sz="2600" dirty="0" smtClean="0">
                <a:solidFill>
                  <a:srgbClr val="FF0000"/>
                </a:solidFill>
              </a:rPr>
              <a:t>STEP 2</a:t>
            </a:r>
            <a:r>
              <a:rPr lang="en-US" sz="2600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US" sz="3000" dirty="0" smtClean="0">
                <a:solidFill>
                  <a:srgbClr val="FF0000"/>
                </a:solidFill>
              </a:rPr>
              <a:t>STEP2</a:t>
            </a:r>
            <a:r>
              <a:rPr lang="en-US" sz="3000" dirty="0" smtClean="0"/>
              <a:t> is difficult and can be pursued using </a:t>
            </a:r>
            <a:r>
              <a:rPr lang="en-US" sz="3000" i="1" dirty="0" smtClean="0"/>
              <a:t>two</a:t>
            </a:r>
            <a:r>
              <a:rPr lang="en-US" sz="3000" dirty="0" smtClean="0"/>
              <a:t> basic approaches: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Projection Based on Sorting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Projection Based on Hashing</a:t>
            </a:r>
            <a:endParaRPr lang="en-US" sz="2600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71800" y="2209800"/>
            <a:ext cx="2854884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SELECT</a:t>
            </a:r>
            <a:r>
              <a:rPr lang="en-US" dirty="0" smtClean="0"/>
              <a:t> </a:t>
            </a:r>
            <a:r>
              <a:rPr lang="en-US" b="1" dirty="0" smtClean="0"/>
              <a:t>DISTINCT</a:t>
            </a:r>
            <a:r>
              <a:rPr lang="en-US" dirty="0" smtClean="0"/>
              <a:t> </a:t>
            </a:r>
            <a:r>
              <a:rPr lang="en-US" dirty="0" err="1" smtClean="0"/>
              <a:t>R.sid</a:t>
            </a:r>
            <a:r>
              <a:rPr lang="en-US" dirty="0" smtClean="0"/>
              <a:t>, </a:t>
            </a:r>
            <a:r>
              <a:rPr lang="en-US" dirty="0" err="1" smtClean="0"/>
              <a:t>R.bid</a:t>
            </a:r>
            <a:endParaRPr lang="en-US" dirty="0" smtClean="0"/>
          </a:p>
          <a:p>
            <a:r>
              <a:rPr lang="en-US" b="1" dirty="0" smtClean="0"/>
              <a:t>FROM</a:t>
            </a:r>
            <a:r>
              <a:rPr lang="en-US" dirty="0" smtClean="0"/>
              <a:t> Reserves R</a:t>
            </a:r>
          </a:p>
        </p:txBody>
      </p:sp>
    </p:spTree>
    <p:extLst>
      <p:ext uri="{BB962C8B-B14F-4D97-AF65-F5344CB8AC3E}">
        <p14:creationId xmlns:p14="http://schemas.microsoft.com/office/powerpoint/2010/main" val="1158919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dirty="0">
                <a:ea typeface="ＭＳ Ｐゴシック" pitchFamily="34" charset="-128"/>
              </a:rPr>
              <a:t>The Projection Operation</a:t>
            </a:r>
            <a:endParaRPr lang="en-US" dirty="0" smtClean="0">
              <a:ea typeface="ＭＳ Ｐゴシック" pitchFamily="34" charset="-128"/>
            </a:endParaRPr>
          </a:p>
        </p:txBody>
      </p:sp>
      <p:pic>
        <p:nvPicPr>
          <p:cNvPr id="5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3048000" y="1828800"/>
            <a:ext cx="2895600" cy="10668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smtClean="0"/>
              <a:t>Discussions on:</a:t>
            </a:r>
            <a:endParaRPr lang="en-US" sz="2800" dirty="0"/>
          </a:p>
        </p:txBody>
      </p:sp>
      <p:cxnSp>
        <p:nvCxnSpPr>
          <p:cNvPr id="10" name="Straight Arrow Connector 9"/>
          <p:cNvCxnSpPr>
            <a:stCxn id="9" idx="2"/>
            <a:endCxn id="11" idx="0"/>
          </p:cNvCxnSpPr>
          <p:nvPr/>
        </p:nvCxnSpPr>
        <p:spPr>
          <a:xfrm flipH="1">
            <a:off x="2438400" y="2895600"/>
            <a:ext cx="2057400" cy="11604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381000" y="4056063"/>
            <a:ext cx="41148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Projection Based on Sorting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 rot="16200000">
            <a:off x="1935163" y="5380037"/>
            <a:ext cx="742950" cy="346075"/>
          </a:xfrm>
          <a:prstGeom prst="chevr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876800" y="4056063"/>
            <a:ext cx="40005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Projection Based on </a:t>
            </a:r>
            <a:r>
              <a:rPr lang="en-US" sz="2400" dirty="0" smtClean="0">
                <a:solidFill>
                  <a:schemeClr val="tx1"/>
                </a:solidFill>
              </a:rPr>
              <a:t>Hashing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9" idx="2"/>
            <a:endCxn id="15" idx="0"/>
          </p:cNvCxnSpPr>
          <p:nvPr/>
        </p:nvCxnSpPr>
        <p:spPr>
          <a:xfrm>
            <a:off x="4495800" y="2895600"/>
            <a:ext cx="2381250" cy="11604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5332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Projection Based on Sorting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The approach based on sorting has the following steps: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B050"/>
                </a:solidFill>
              </a:rPr>
              <a:t>Step 1</a:t>
            </a:r>
            <a:r>
              <a:rPr lang="en-US" sz="2400" dirty="0" smtClean="0"/>
              <a:t>: Scan </a:t>
            </a:r>
            <a:r>
              <a:rPr lang="en-US" sz="2400" b="1" i="1" dirty="0" smtClean="0"/>
              <a:t>R </a:t>
            </a:r>
            <a:r>
              <a:rPr lang="en-US" sz="2400" dirty="0" smtClean="0"/>
              <a:t>and produce a set of tuples, </a:t>
            </a:r>
            <a:r>
              <a:rPr lang="en-US" sz="2400" b="1" i="1" dirty="0" smtClean="0"/>
              <a:t>S</a:t>
            </a:r>
            <a:r>
              <a:rPr lang="en-US" sz="2400" dirty="0" smtClean="0"/>
              <a:t>, which contains only the wanted attributes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B050"/>
                </a:solidFill>
              </a:rPr>
              <a:t>Step 2</a:t>
            </a:r>
            <a:r>
              <a:rPr lang="en-US" sz="2400" dirty="0" smtClean="0"/>
              <a:t>: Sort </a:t>
            </a:r>
            <a:r>
              <a:rPr lang="en-US" sz="2400" b="1" i="1" dirty="0" smtClean="0"/>
              <a:t>S</a:t>
            </a:r>
            <a:r>
              <a:rPr lang="en-US" sz="2400" dirty="0" smtClean="0"/>
              <a:t> using </a:t>
            </a:r>
            <a:r>
              <a:rPr lang="en-US" sz="2400" i="1" dirty="0" smtClean="0"/>
              <a:t>external sorting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B050"/>
                </a:solidFill>
              </a:rPr>
              <a:t>Step 3</a:t>
            </a:r>
            <a:r>
              <a:rPr lang="en-US" sz="2400" dirty="0" smtClean="0"/>
              <a:t>: Scan the sorted result, compare adjacent tuples, and discard duplicates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What is the I/O cost (assuming we use </a:t>
            </a:r>
            <a:r>
              <a:rPr lang="en-US" sz="2600" i="1" dirty="0" smtClean="0">
                <a:solidFill>
                  <a:srgbClr val="0070C0"/>
                </a:solidFill>
              </a:rPr>
              <a:t>temporary </a:t>
            </a:r>
            <a:r>
              <a:rPr lang="en-US" sz="2600" dirty="0" smtClean="0">
                <a:solidFill>
                  <a:srgbClr val="0070C0"/>
                </a:solidFill>
              </a:rPr>
              <a:t>relations)?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00B050"/>
                </a:solidFill>
              </a:rPr>
              <a:t>Step 1</a:t>
            </a:r>
            <a:r>
              <a:rPr lang="en-US" sz="2200" dirty="0" smtClean="0"/>
              <a:t>: </a:t>
            </a:r>
            <a:r>
              <a:rPr lang="en-US" sz="2200" b="1" i="1" dirty="0" smtClean="0"/>
              <a:t>M</a:t>
            </a:r>
            <a:r>
              <a:rPr lang="en-US" sz="2200" dirty="0" smtClean="0"/>
              <a:t> + </a:t>
            </a:r>
            <a:r>
              <a:rPr lang="en-US" sz="2200" b="1" i="1" dirty="0" smtClean="0"/>
              <a:t>T</a:t>
            </a:r>
            <a:r>
              <a:rPr lang="en-US" sz="2200" dirty="0" smtClean="0"/>
              <a:t> I/</a:t>
            </a:r>
            <a:r>
              <a:rPr lang="en-US" sz="2200" dirty="0" err="1" smtClean="0"/>
              <a:t>Os</a:t>
            </a:r>
            <a:r>
              <a:rPr lang="en-US" sz="2200" dirty="0" smtClean="0"/>
              <a:t>, where </a:t>
            </a:r>
            <a:r>
              <a:rPr lang="en-US" sz="2200" b="1" i="1" dirty="0" smtClean="0"/>
              <a:t>M </a:t>
            </a:r>
            <a:r>
              <a:rPr lang="en-US" sz="2200" dirty="0" smtClean="0"/>
              <a:t>is the number of pages of </a:t>
            </a:r>
            <a:r>
              <a:rPr lang="en-US" sz="2200" b="1" i="1" dirty="0" smtClean="0"/>
              <a:t>R</a:t>
            </a:r>
            <a:r>
              <a:rPr lang="en-US" sz="2200" dirty="0" smtClean="0"/>
              <a:t> and </a:t>
            </a:r>
            <a:r>
              <a:rPr lang="en-US" sz="2200" b="1" i="1" dirty="0" smtClean="0"/>
              <a:t>T</a:t>
            </a:r>
            <a:r>
              <a:rPr lang="en-US" sz="2200" dirty="0" smtClean="0"/>
              <a:t> is the number of pages of the temporary relation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00B050"/>
                </a:solidFill>
              </a:rPr>
              <a:t>Step 2</a:t>
            </a:r>
            <a:r>
              <a:rPr lang="en-US" sz="2200" dirty="0" smtClean="0"/>
              <a:t>: 2</a:t>
            </a:r>
            <a:r>
              <a:rPr lang="en-US" sz="2200" b="1" i="1" dirty="0" smtClean="0"/>
              <a:t>T</a:t>
            </a:r>
            <a:r>
              <a:rPr lang="en-US" sz="2200" dirty="0" smtClean="0"/>
              <a:t> × # of passes I/</a:t>
            </a:r>
            <a:r>
              <a:rPr lang="en-US" sz="2200" dirty="0" err="1" smtClean="0"/>
              <a:t>Os</a:t>
            </a: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00B050"/>
                </a:solidFill>
              </a:rPr>
              <a:t>Step 3</a:t>
            </a:r>
            <a:r>
              <a:rPr lang="en-US" sz="2200" dirty="0" smtClean="0"/>
              <a:t>: </a:t>
            </a:r>
            <a:r>
              <a:rPr lang="en-US" sz="2200" b="1" i="1" dirty="0" smtClean="0"/>
              <a:t>T </a:t>
            </a:r>
            <a:r>
              <a:rPr lang="en-US" sz="2200" dirty="0" smtClean="0"/>
              <a:t>I/</a:t>
            </a:r>
            <a:r>
              <a:rPr lang="en-US" sz="2200" dirty="0" err="1" smtClean="0"/>
              <a:t>Os</a:t>
            </a: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702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/>
              <a:t>Using B+ Trees for </a:t>
            </a:r>
            <a:r>
              <a:rPr lang="en-US" dirty="0" smtClean="0"/>
              <a:t>External Sorting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>
                <a:solidFill>
                  <a:srgbClr val="0070C0"/>
                </a:solidFill>
              </a:rPr>
              <a:t>Scenario</a:t>
            </a:r>
            <a:r>
              <a:rPr lang="en-US" sz="3000" dirty="0"/>
              <a:t>: </a:t>
            </a:r>
            <a:r>
              <a:rPr lang="en-US" sz="3000" dirty="0" smtClean="0"/>
              <a:t>the relation </a:t>
            </a:r>
            <a:r>
              <a:rPr lang="en-US" sz="3000" dirty="0"/>
              <a:t>to be sorted has </a:t>
            </a:r>
            <a:r>
              <a:rPr lang="en-US" sz="3000" dirty="0" smtClean="0"/>
              <a:t>a B</a:t>
            </a:r>
            <a:r>
              <a:rPr lang="en-US" sz="3000" dirty="0"/>
              <a:t>+ tree index on </a:t>
            </a:r>
            <a:r>
              <a:rPr lang="en-US" sz="3000" dirty="0" smtClean="0"/>
              <a:t>its primary key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 smtClean="0">
                <a:solidFill>
                  <a:srgbClr val="0070C0"/>
                </a:solidFill>
              </a:rPr>
              <a:t>IDEA</a:t>
            </a:r>
            <a:r>
              <a:rPr lang="en-US" sz="3000" dirty="0" smtClean="0"/>
              <a:t>:</a:t>
            </a:r>
            <a:r>
              <a:rPr lang="en-US" sz="3000" dirty="0" smtClean="0">
                <a:solidFill>
                  <a:schemeClr val="folHlink"/>
                </a:solidFill>
              </a:rPr>
              <a:t> </a:t>
            </a:r>
            <a:r>
              <a:rPr lang="en-US" sz="3000" dirty="0" smtClean="0"/>
              <a:t>retrieve </a:t>
            </a:r>
            <a:r>
              <a:rPr lang="en-US" sz="3000" dirty="0"/>
              <a:t>records in order by traversing 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leaf pages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>
                <a:solidFill>
                  <a:srgbClr val="0070C0"/>
                </a:solidFill>
              </a:rPr>
              <a:t>Is this a good idea?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What if the B+ tree is clustered?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What if the B+ tree in un-clustered?</a:t>
            </a:r>
          </a:p>
          <a:p>
            <a:pPr marL="457200" lvl="1" indent="0">
              <a:buNone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4972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The Projection Operation: 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Consider Q again: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How many I/</a:t>
            </a:r>
            <a:r>
              <a:rPr lang="en-US" sz="2800" dirty="0" err="1" smtClean="0">
                <a:solidFill>
                  <a:srgbClr val="0070C0"/>
                </a:solidFill>
              </a:rPr>
              <a:t>Os</a:t>
            </a:r>
            <a:r>
              <a:rPr lang="en-US" sz="2800" dirty="0" smtClean="0">
                <a:solidFill>
                  <a:srgbClr val="0070C0"/>
                </a:solidFill>
              </a:rPr>
              <a:t> would evaluating Q incur?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B050"/>
                </a:solidFill>
              </a:rPr>
              <a:t>Step 1</a:t>
            </a:r>
            <a:r>
              <a:rPr lang="en-US" sz="2600" dirty="0" smtClean="0"/>
              <a:t>: </a:t>
            </a:r>
            <a:r>
              <a:rPr lang="en-US" sz="2600" b="1" i="1" dirty="0" smtClean="0"/>
              <a:t>M</a:t>
            </a:r>
            <a:r>
              <a:rPr lang="en-US" sz="2600" dirty="0" smtClean="0"/>
              <a:t> + </a:t>
            </a:r>
            <a:r>
              <a:rPr lang="en-US" sz="2600" b="1" i="1" dirty="0" smtClean="0"/>
              <a:t>T</a:t>
            </a:r>
            <a:r>
              <a:rPr lang="en-US" sz="2600" dirty="0" smtClean="0"/>
              <a:t> = 1000 I/</a:t>
            </a:r>
            <a:r>
              <a:rPr lang="en-US" sz="2600" dirty="0" err="1" smtClean="0"/>
              <a:t>Os</a:t>
            </a:r>
            <a:r>
              <a:rPr lang="en-US" sz="2600" dirty="0" smtClean="0"/>
              <a:t> + 250 I/</a:t>
            </a:r>
            <a:r>
              <a:rPr lang="en-US" sz="2600" dirty="0" err="1" smtClean="0"/>
              <a:t>Os</a:t>
            </a:r>
            <a:r>
              <a:rPr lang="en-US" sz="2600" dirty="0" smtClean="0"/>
              <a:t>, assuming each tuple written in the temporary relation is 10 bytes long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B050"/>
                </a:solidFill>
              </a:rPr>
              <a:t>Step 2</a:t>
            </a:r>
            <a:r>
              <a:rPr lang="en-US" sz="2600" dirty="0" smtClean="0"/>
              <a:t>: if </a:t>
            </a:r>
            <a:r>
              <a:rPr lang="en-US" sz="2600" b="1" i="1" dirty="0" smtClean="0"/>
              <a:t>B</a:t>
            </a:r>
            <a:r>
              <a:rPr lang="en-US" sz="2600" dirty="0" smtClean="0"/>
              <a:t> (say) is 20, we can sort the temporary relation in 2 passes at a cost of </a:t>
            </a:r>
            <a:r>
              <a:rPr lang="en-US" sz="2600" dirty="0"/>
              <a:t>2×250×2 </a:t>
            </a:r>
            <a:r>
              <a:rPr lang="en-US" sz="2600" dirty="0" smtClean="0"/>
              <a:t>= 1000 I/</a:t>
            </a:r>
            <a:r>
              <a:rPr lang="en-US" sz="2600" dirty="0" err="1" smtClean="0"/>
              <a:t>Os</a:t>
            </a:r>
            <a:endParaRPr lang="en-US" sz="2600" dirty="0" smtClean="0"/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B050"/>
                </a:solidFill>
              </a:rPr>
              <a:t>Step 3</a:t>
            </a:r>
            <a:r>
              <a:rPr lang="en-US" sz="2600" dirty="0" smtClean="0"/>
              <a:t>: add another 250 I/</a:t>
            </a:r>
            <a:r>
              <a:rPr lang="en-US" sz="2600" dirty="0" err="1" smtClean="0"/>
              <a:t>Os</a:t>
            </a:r>
            <a:r>
              <a:rPr lang="en-US" sz="2600" dirty="0" smtClean="0"/>
              <a:t> for the scan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Total = 2500 I/</a:t>
            </a:r>
            <a:r>
              <a:rPr lang="en-US" sz="2600" dirty="0" err="1" smtClean="0"/>
              <a:t>Os</a:t>
            </a: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3200400" y="2057400"/>
            <a:ext cx="2854884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SELECT</a:t>
            </a:r>
            <a:r>
              <a:rPr lang="en-US" dirty="0" smtClean="0"/>
              <a:t> </a:t>
            </a:r>
            <a:r>
              <a:rPr lang="en-US" b="1" dirty="0" smtClean="0"/>
              <a:t>DISTINCT</a:t>
            </a:r>
            <a:r>
              <a:rPr lang="en-US" dirty="0" smtClean="0"/>
              <a:t> </a:t>
            </a:r>
            <a:r>
              <a:rPr lang="en-US" dirty="0" err="1" smtClean="0"/>
              <a:t>R.sid</a:t>
            </a:r>
            <a:r>
              <a:rPr lang="en-US" dirty="0" smtClean="0"/>
              <a:t>, </a:t>
            </a:r>
            <a:r>
              <a:rPr lang="en-US" dirty="0" err="1" smtClean="0"/>
              <a:t>R.bid</a:t>
            </a:r>
            <a:endParaRPr lang="en-US" dirty="0" smtClean="0"/>
          </a:p>
          <a:p>
            <a:r>
              <a:rPr lang="en-US" b="1" dirty="0" smtClean="0"/>
              <a:t>FROM</a:t>
            </a:r>
            <a:r>
              <a:rPr lang="en-US" dirty="0" smtClean="0"/>
              <a:t> Reserves R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158667" y="6248400"/>
            <a:ext cx="6858000" cy="5334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Can we do better?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49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Projection Based on </a:t>
            </a:r>
            <a:r>
              <a:rPr lang="en-US" i="1" dirty="0" smtClean="0">
                <a:ea typeface="ＭＳ Ｐゴシック" pitchFamily="34" charset="-128"/>
              </a:rPr>
              <a:t>Modified</a:t>
            </a:r>
            <a:r>
              <a:rPr lang="en-US" dirty="0" smtClean="0">
                <a:ea typeface="ＭＳ Ｐゴシック" pitchFamily="34" charset="-128"/>
              </a:rPr>
              <a:t>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External Sorting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7630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Projection based on sorting can be simply done by </a:t>
            </a:r>
            <a:r>
              <a:rPr lang="en-US" sz="2800" i="1" dirty="0" smtClean="0"/>
              <a:t>modifying</a:t>
            </a:r>
            <a:r>
              <a:rPr lang="en-US" sz="2800" dirty="0" smtClean="0"/>
              <a:t> the external sorting algorithm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How can this be achieved?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B050"/>
                </a:solidFill>
              </a:rPr>
              <a:t>Pass 0</a:t>
            </a:r>
            <a:r>
              <a:rPr lang="en-US" sz="2600" dirty="0" smtClean="0"/>
              <a:t>: Project out unwanted attributes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B050"/>
                </a:solidFill>
              </a:rPr>
              <a:t>Passes </a:t>
            </a:r>
            <a:r>
              <a:rPr lang="en-US" sz="2600" dirty="0" smtClean="0">
                <a:solidFill>
                  <a:srgbClr val="00B050"/>
                </a:solidFill>
              </a:rPr>
              <a:t>1, 2</a:t>
            </a:r>
            <a:r>
              <a:rPr lang="en-US" sz="2600" dirty="0" smtClean="0">
                <a:solidFill>
                  <a:srgbClr val="00B050"/>
                </a:solidFill>
              </a:rPr>
              <a:t>, 3, etc.</a:t>
            </a:r>
            <a:r>
              <a:rPr lang="en-US" sz="2600" dirty="0" smtClean="0"/>
              <a:t>: Eliminate duplicates during merging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What is the I/O </a:t>
            </a:r>
            <a:r>
              <a:rPr lang="en-US" sz="2800" dirty="0" smtClean="0">
                <a:solidFill>
                  <a:srgbClr val="0070C0"/>
                </a:solidFill>
              </a:rPr>
              <a:t>cost?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B050"/>
                </a:solidFill>
              </a:rPr>
              <a:t>Pass 0</a:t>
            </a:r>
            <a:r>
              <a:rPr lang="en-US" sz="2600" dirty="0" smtClean="0"/>
              <a:t>: </a:t>
            </a:r>
            <a:r>
              <a:rPr lang="en-US" sz="2600" b="1" i="1" dirty="0" smtClean="0"/>
              <a:t>M</a:t>
            </a:r>
            <a:r>
              <a:rPr lang="en-US" sz="2600" dirty="0" smtClean="0"/>
              <a:t> + </a:t>
            </a:r>
            <a:r>
              <a:rPr lang="en-US" sz="2600" b="1" i="1" dirty="0" smtClean="0"/>
              <a:t>T</a:t>
            </a:r>
            <a:r>
              <a:rPr lang="en-US" sz="2600" dirty="0" smtClean="0"/>
              <a:t> I/</a:t>
            </a:r>
            <a:r>
              <a:rPr lang="en-US" sz="2600" dirty="0" err="1" smtClean="0"/>
              <a:t>Os</a:t>
            </a:r>
            <a:endParaRPr lang="en-US" sz="2600" dirty="0" smtClean="0"/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B050"/>
                </a:solidFill>
              </a:rPr>
              <a:t>Passes </a:t>
            </a:r>
            <a:r>
              <a:rPr lang="en-US" sz="2600" dirty="0" smtClean="0">
                <a:solidFill>
                  <a:srgbClr val="00B050"/>
                </a:solidFill>
              </a:rPr>
              <a:t>1, 2</a:t>
            </a:r>
            <a:r>
              <a:rPr lang="en-US" sz="2600" dirty="0" smtClean="0">
                <a:solidFill>
                  <a:srgbClr val="00B050"/>
                </a:solidFill>
              </a:rPr>
              <a:t>, 3, etc.</a:t>
            </a:r>
            <a:r>
              <a:rPr lang="en-US" sz="2600" dirty="0" smtClean="0"/>
              <a:t>: Cost of merging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968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Projection Based on </a:t>
            </a:r>
            <a:r>
              <a:rPr lang="en-US" i="1" dirty="0">
                <a:ea typeface="ＭＳ Ｐゴシック" pitchFamily="34" charset="-128"/>
              </a:rPr>
              <a:t>Modified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External Sorting: 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Consider Q again: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3000" dirty="0" smtClean="0">
                <a:solidFill>
                  <a:srgbClr val="0070C0"/>
                </a:solidFill>
              </a:rPr>
              <a:t>How many I/</a:t>
            </a:r>
            <a:r>
              <a:rPr lang="en-US" sz="3000" dirty="0" err="1" smtClean="0">
                <a:solidFill>
                  <a:srgbClr val="0070C0"/>
                </a:solidFill>
              </a:rPr>
              <a:t>Os</a:t>
            </a:r>
            <a:r>
              <a:rPr lang="en-US" sz="3000" dirty="0" smtClean="0">
                <a:solidFill>
                  <a:srgbClr val="0070C0"/>
                </a:solidFill>
              </a:rPr>
              <a:t> would evaluating Q incur?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B050"/>
                </a:solidFill>
              </a:rPr>
              <a:t>Pass 0</a:t>
            </a:r>
            <a:r>
              <a:rPr lang="en-US" dirty="0" smtClean="0"/>
              <a:t>: </a:t>
            </a:r>
            <a:r>
              <a:rPr lang="en-US" b="1" i="1" dirty="0" smtClean="0"/>
              <a:t>M</a:t>
            </a:r>
            <a:r>
              <a:rPr lang="en-US" dirty="0" smtClean="0"/>
              <a:t> + </a:t>
            </a:r>
            <a:r>
              <a:rPr lang="en-US" b="1" i="1" dirty="0" smtClean="0"/>
              <a:t>T</a:t>
            </a:r>
            <a:r>
              <a:rPr lang="en-US" dirty="0" smtClean="0"/>
              <a:t> = 1000 + 250 I/</a:t>
            </a:r>
            <a:r>
              <a:rPr lang="en-US" dirty="0" err="1" smtClean="0"/>
              <a:t>Os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B050"/>
                </a:solidFill>
              </a:rPr>
              <a:t>Pass 1</a:t>
            </a:r>
            <a:r>
              <a:rPr lang="en-US" dirty="0" smtClean="0"/>
              <a:t>: read the runs (total of 250 pages) and </a:t>
            </a:r>
            <a:br>
              <a:rPr lang="en-US" dirty="0" smtClean="0"/>
            </a:br>
            <a:r>
              <a:rPr lang="en-US" dirty="0" smtClean="0"/>
              <a:t>merge them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Grand Total = 1500 I/</a:t>
            </a:r>
            <a:r>
              <a:rPr lang="en-US" dirty="0" err="1" smtClean="0"/>
              <a:t>Os</a:t>
            </a:r>
            <a:r>
              <a:rPr lang="en-US" dirty="0" smtClean="0"/>
              <a:t> (as opposed to 2500 I/</a:t>
            </a:r>
            <a:r>
              <a:rPr lang="en-US" dirty="0" err="1" smtClean="0"/>
              <a:t>Os</a:t>
            </a:r>
            <a:r>
              <a:rPr lang="en-US" dirty="0" smtClean="0"/>
              <a:t> using the </a:t>
            </a:r>
            <a:r>
              <a:rPr lang="en-US" i="1" dirty="0" smtClean="0"/>
              <a:t>unmodified</a:t>
            </a:r>
            <a:r>
              <a:rPr lang="en-US" dirty="0" smtClean="0"/>
              <a:t> version!)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0" y="2173069"/>
            <a:ext cx="2854884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SELECT</a:t>
            </a:r>
            <a:r>
              <a:rPr lang="en-US" dirty="0" smtClean="0"/>
              <a:t> DISTINCT </a:t>
            </a:r>
            <a:r>
              <a:rPr lang="en-US" dirty="0" err="1" smtClean="0"/>
              <a:t>R.sid</a:t>
            </a:r>
            <a:r>
              <a:rPr lang="en-US" dirty="0" smtClean="0"/>
              <a:t>, </a:t>
            </a:r>
            <a:r>
              <a:rPr lang="en-US" dirty="0" err="1" smtClean="0"/>
              <a:t>R.bid</a:t>
            </a:r>
            <a:endParaRPr lang="en-US" dirty="0" smtClean="0"/>
          </a:p>
          <a:p>
            <a:r>
              <a:rPr lang="en-US" b="1" dirty="0" smtClean="0"/>
              <a:t>FROM</a:t>
            </a:r>
            <a:r>
              <a:rPr lang="en-US" dirty="0" smtClean="0"/>
              <a:t> Reserves R</a:t>
            </a:r>
          </a:p>
        </p:txBody>
      </p:sp>
    </p:spTree>
    <p:extLst>
      <p:ext uri="{BB962C8B-B14F-4D97-AF65-F5344CB8AC3E}">
        <p14:creationId xmlns:p14="http://schemas.microsoft.com/office/powerpoint/2010/main" val="372573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dirty="0" smtClean="0">
                <a:ea typeface="ＭＳ Ｐゴシック" pitchFamily="34" charset="-128"/>
              </a:rPr>
              <a:t>The Projection Operation</a:t>
            </a:r>
          </a:p>
        </p:txBody>
      </p:sp>
      <p:pic>
        <p:nvPicPr>
          <p:cNvPr id="5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3048000" y="1828800"/>
            <a:ext cx="2895600" cy="10668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smtClean="0"/>
              <a:t>Discussions on:</a:t>
            </a:r>
            <a:endParaRPr lang="en-US" sz="2800" dirty="0"/>
          </a:p>
        </p:txBody>
      </p:sp>
      <p:cxnSp>
        <p:nvCxnSpPr>
          <p:cNvPr id="10" name="Straight Arrow Connector 9"/>
          <p:cNvCxnSpPr>
            <a:stCxn id="9" idx="2"/>
            <a:endCxn id="11" idx="0"/>
          </p:cNvCxnSpPr>
          <p:nvPr/>
        </p:nvCxnSpPr>
        <p:spPr>
          <a:xfrm flipH="1">
            <a:off x="2438400" y="2895600"/>
            <a:ext cx="2057400" cy="11604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381000" y="4056063"/>
            <a:ext cx="41148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Projection Based on Sorting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 rot="16200000">
            <a:off x="6463708" y="5361253"/>
            <a:ext cx="742950" cy="346075"/>
          </a:xfrm>
          <a:prstGeom prst="chevr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876800" y="4056063"/>
            <a:ext cx="40005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Projection Based on </a:t>
            </a:r>
            <a:r>
              <a:rPr lang="en-US" sz="2400" dirty="0" smtClean="0">
                <a:solidFill>
                  <a:schemeClr val="tx1"/>
                </a:solidFill>
              </a:rPr>
              <a:t>Hashing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9" idx="2"/>
            <a:endCxn id="15" idx="0"/>
          </p:cNvCxnSpPr>
          <p:nvPr/>
        </p:nvCxnSpPr>
        <p:spPr>
          <a:xfrm>
            <a:off x="4495800" y="2895600"/>
            <a:ext cx="2381250" cy="11604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82024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Projection Based on Hashing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The algorithm based on hashing has two phases: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Partitioning Phase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Duplicate Elimination Phase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Partitioning Phase </a:t>
            </a:r>
            <a:r>
              <a:rPr lang="en-US" sz="2800" dirty="0" smtClean="0"/>
              <a:t>(</a:t>
            </a:r>
            <a:r>
              <a:rPr lang="en-US" sz="2800" i="1" dirty="0" smtClean="0"/>
              <a:t>assuming B buffers</a:t>
            </a:r>
            <a:r>
              <a:rPr lang="en-US" sz="2800" dirty="0" smtClean="0"/>
              <a:t>):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Read </a:t>
            </a:r>
            <a:r>
              <a:rPr lang="en-US" sz="2600" b="1" i="1" dirty="0"/>
              <a:t>R </a:t>
            </a:r>
            <a:r>
              <a:rPr lang="en-US" sz="2600" dirty="0"/>
              <a:t>using </a:t>
            </a:r>
            <a:r>
              <a:rPr lang="en-US" sz="2600" dirty="0" smtClean="0"/>
              <a:t>1 </a:t>
            </a:r>
            <a:r>
              <a:rPr lang="en-US" sz="2600" dirty="0"/>
              <a:t>input </a:t>
            </a:r>
            <a:r>
              <a:rPr lang="en-US" sz="2600" dirty="0" smtClean="0"/>
              <a:t>buffer, </a:t>
            </a:r>
            <a:r>
              <a:rPr lang="en-US" sz="2600" i="1" dirty="0" smtClean="0"/>
              <a:t>one</a:t>
            </a:r>
            <a:r>
              <a:rPr lang="en-US" sz="2600" dirty="0" smtClean="0"/>
              <a:t> page at a time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For each </a:t>
            </a:r>
            <a:r>
              <a:rPr lang="en-US" sz="2600" dirty="0" smtClean="0"/>
              <a:t>tuple in the input page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Discard </a:t>
            </a:r>
            <a:r>
              <a:rPr lang="en-US" dirty="0"/>
              <a:t>unwanted </a:t>
            </a:r>
            <a:r>
              <a:rPr lang="en-US" dirty="0" smtClean="0"/>
              <a:t>fields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Apply </a:t>
            </a:r>
            <a:r>
              <a:rPr lang="en-US" dirty="0"/>
              <a:t>hash function </a:t>
            </a:r>
            <a:r>
              <a:rPr lang="en-US" b="1" i="1" dirty="0"/>
              <a:t>h1</a:t>
            </a:r>
            <a:r>
              <a:rPr lang="en-US" dirty="0"/>
              <a:t> to choose one of </a:t>
            </a:r>
            <a:r>
              <a:rPr lang="en-US" b="1" i="1" dirty="0"/>
              <a:t>B</a:t>
            </a:r>
            <a:r>
              <a:rPr lang="en-US" dirty="0"/>
              <a:t>-1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output buffers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01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Projection Based on Hashing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The algorithm based on hashing has two phases: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Partitioning Phase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Duplicate Elimination Phase</a:t>
            </a: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Partitioning Phase</a:t>
            </a:r>
            <a:r>
              <a:rPr lang="en-US" sz="2800" dirty="0" smtClean="0"/>
              <a:t>:</a:t>
            </a:r>
          </a:p>
          <a:p>
            <a:pPr marL="457200" lvl="1" indent="0">
              <a:buNone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1835150" y="3810000"/>
            <a:ext cx="5661025" cy="2971800"/>
            <a:chOff x="2164" y="207"/>
            <a:chExt cx="3566" cy="1872"/>
          </a:xfrm>
        </p:grpSpPr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2936" y="1833"/>
              <a:ext cx="15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Times New Roman" pitchFamily="18" charset="0"/>
                </a:rPr>
                <a:t>B main memory buffers</a:t>
              </a: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4910" y="1847"/>
              <a:ext cx="3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Times New Roman" pitchFamily="18" charset="0"/>
                </a:rPr>
                <a:t>Disk</a:t>
              </a: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2317" y="1848"/>
              <a:ext cx="3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Times New Roman" pitchFamily="18" charset="0"/>
                </a:rPr>
                <a:t>Disk</a:t>
              </a: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2164" y="207"/>
              <a:ext cx="67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Times New Roman" pitchFamily="18" charset="0"/>
                </a:rPr>
                <a:t>Original </a:t>
              </a:r>
            </a:p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Times New Roman" pitchFamily="18" charset="0"/>
                </a:rPr>
                <a:t>Relation</a:t>
              </a: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3916" y="398"/>
              <a:ext cx="58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OUTPUT</a:t>
              </a: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5040" y="1390"/>
              <a:ext cx="27" cy="40"/>
            </a:xfrm>
            <a:custGeom>
              <a:avLst/>
              <a:gdLst>
                <a:gd name="T0" fmla="*/ 26 w 27"/>
                <a:gd name="T1" fmla="*/ 20 h 40"/>
                <a:gd name="T2" fmla="*/ 14 w 27"/>
                <a:gd name="T3" fmla="*/ 0 h 40"/>
                <a:gd name="T4" fmla="*/ 0 w 27"/>
                <a:gd name="T5" fmla="*/ 20 h 40"/>
                <a:gd name="T6" fmla="*/ 14 w 27"/>
                <a:gd name="T7" fmla="*/ 39 h 40"/>
                <a:gd name="T8" fmla="*/ 26 w 27"/>
                <a:gd name="T9" fmla="*/ 2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40"/>
                <a:gd name="T17" fmla="*/ 27 w 27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40">
                  <a:moveTo>
                    <a:pt x="26" y="20"/>
                  </a:moveTo>
                  <a:lnTo>
                    <a:pt x="14" y="0"/>
                  </a:lnTo>
                  <a:lnTo>
                    <a:pt x="0" y="20"/>
                  </a:lnTo>
                  <a:lnTo>
                    <a:pt x="14" y="39"/>
                  </a:lnTo>
                  <a:lnTo>
                    <a:pt x="26" y="2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5138" y="1390"/>
              <a:ext cx="27" cy="40"/>
            </a:xfrm>
            <a:custGeom>
              <a:avLst/>
              <a:gdLst>
                <a:gd name="T0" fmla="*/ 26 w 27"/>
                <a:gd name="T1" fmla="*/ 20 h 40"/>
                <a:gd name="T2" fmla="*/ 14 w 27"/>
                <a:gd name="T3" fmla="*/ 0 h 40"/>
                <a:gd name="T4" fmla="*/ 0 w 27"/>
                <a:gd name="T5" fmla="*/ 20 h 40"/>
                <a:gd name="T6" fmla="*/ 14 w 27"/>
                <a:gd name="T7" fmla="*/ 39 h 40"/>
                <a:gd name="T8" fmla="*/ 26 w 27"/>
                <a:gd name="T9" fmla="*/ 2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40"/>
                <a:gd name="T17" fmla="*/ 27 w 27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40">
                  <a:moveTo>
                    <a:pt x="26" y="20"/>
                  </a:moveTo>
                  <a:lnTo>
                    <a:pt x="14" y="0"/>
                  </a:lnTo>
                  <a:lnTo>
                    <a:pt x="0" y="20"/>
                  </a:lnTo>
                  <a:lnTo>
                    <a:pt x="14" y="39"/>
                  </a:lnTo>
                  <a:lnTo>
                    <a:pt x="26" y="2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2832" y="384"/>
              <a:ext cx="1683" cy="1442"/>
            </a:xfrm>
            <a:custGeom>
              <a:avLst/>
              <a:gdLst>
                <a:gd name="T0" fmla="*/ 0 w 1683"/>
                <a:gd name="T1" fmla="*/ 1441 h 1442"/>
                <a:gd name="T2" fmla="*/ 0 w 1683"/>
                <a:gd name="T3" fmla="*/ 0 h 1442"/>
                <a:gd name="T4" fmla="*/ 1682 w 1683"/>
                <a:gd name="T5" fmla="*/ 0 h 1442"/>
                <a:gd name="T6" fmla="*/ 1682 w 1683"/>
                <a:gd name="T7" fmla="*/ 1441 h 1442"/>
                <a:gd name="T8" fmla="*/ 0 w 1683"/>
                <a:gd name="T9" fmla="*/ 1441 h 1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83"/>
                <a:gd name="T16" fmla="*/ 0 h 1442"/>
                <a:gd name="T17" fmla="*/ 1683 w 1683"/>
                <a:gd name="T18" fmla="*/ 1442 h 1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83" h="1442">
                  <a:moveTo>
                    <a:pt x="0" y="1441"/>
                  </a:moveTo>
                  <a:lnTo>
                    <a:pt x="0" y="0"/>
                  </a:lnTo>
                  <a:lnTo>
                    <a:pt x="1682" y="0"/>
                  </a:lnTo>
                  <a:lnTo>
                    <a:pt x="1682" y="1441"/>
                  </a:lnTo>
                  <a:lnTo>
                    <a:pt x="0" y="144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3054" y="1215"/>
              <a:ext cx="211" cy="170"/>
            </a:xfrm>
            <a:custGeom>
              <a:avLst/>
              <a:gdLst>
                <a:gd name="T0" fmla="*/ 0 w 211"/>
                <a:gd name="T1" fmla="*/ 169 h 170"/>
                <a:gd name="T2" fmla="*/ 0 w 211"/>
                <a:gd name="T3" fmla="*/ 0 h 170"/>
                <a:gd name="T4" fmla="*/ 210 w 211"/>
                <a:gd name="T5" fmla="*/ 0 h 170"/>
                <a:gd name="T6" fmla="*/ 210 w 211"/>
                <a:gd name="T7" fmla="*/ 169 h 170"/>
                <a:gd name="T8" fmla="*/ 0 w 211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1"/>
                <a:gd name="T16" fmla="*/ 0 h 170"/>
                <a:gd name="T17" fmla="*/ 211 w 211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1" h="170">
                  <a:moveTo>
                    <a:pt x="0" y="169"/>
                  </a:moveTo>
                  <a:lnTo>
                    <a:pt x="0" y="0"/>
                  </a:lnTo>
                  <a:lnTo>
                    <a:pt x="210" y="0"/>
                  </a:lnTo>
                  <a:lnTo>
                    <a:pt x="210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" name="Group 16"/>
            <p:cNvGrpSpPr>
              <a:grpSpLocks/>
            </p:cNvGrpSpPr>
            <p:nvPr/>
          </p:nvGrpSpPr>
          <p:grpSpPr bwMode="auto">
            <a:xfrm>
              <a:off x="4158" y="1336"/>
              <a:ext cx="211" cy="57"/>
              <a:chOff x="4158" y="1336"/>
              <a:chExt cx="211" cy="57"/>
            </a:xfrm>
          </p:grpSpPr>
          <p:sp>
            <p:nvSpPr>
              <p:cNvPr id="56" name="Freeform 17"/>
              <p:cNvSpPr>
                <a:spLocks/>
              </p:cNvSpPr>
              <p:nvPr/>
            </p:nvSpPr>
            <p:spPr bwMode="auto">
              <a:xfrm>
                <a:off x="4158" y="1336"/>
                <a:ext cx="27" cy="40"/>
              </a:xfrm>
              <a:custGeom>
                <a:avLst/>
                <a:gdLst>
                  <a:gd name="T0" fmla="*/ 26 w 27"/>
                  <a:gd name="T1" fmla="*/ 19 h 40"/>
                  <a:gd name="T2" fmla="*/ 13 w 27"/>
                  <a:gd name="T3" fmla="*/ 0 h 40"/>
                  <a:gd name="T4" fmla="*/ 0 w 27"/>
                  <a:gd name="T5" fmla="*/ 19 h 40"/>
                  <a:gd name="T6" fmla="*/ 13 w 27"/>
                  <a:gd name="T7" fmla="*/ 39 h 40"/>
                  <a:gd name="T8" fmla="*/ 26 w 27"/>
                  <a:gd name="T9" fmla="*/ 19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40"/>
                  <a:gd name="T17" fmla="*/ 27 w 27"/>
                  <a:gd name="T18" fmla="*/ 40 h 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40">
                    <a:moveTo>
                      <a:pt x="26" y="19"/>
                    </a:moveTo>
                    <a:lnTo>
                      <a:pt x="13" y="0"/>
                    </a:lnTo>
                    <a:lnTo>
                      <a:pt x="0" y="19"/>
                    </a:lnTo>
                    <a:lnTo>
                      <a:pt x="13" y="39"/>
                    </a:lnTo>
                    <a:lnTo>
                      <a:pt x="26" y="19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Freeform 18"/>
              <p:cNvSpPr>
                <a:spLocks/>
              </p:cNvSpPr>
              <p:nvPr/>
            </p:nvSpPr>
            <p:spPr bwMode="auto">
              <a:xfrm>
                <a:off x="4249" y="1336"/>
                <a:ext cx="27" cy="40"/>
              </a:xfrm>
              <a:custGeom>
                <a:avLst/>
                <a:gdLst>
                  <a:gd name="T0" fmla="*/ 26 w 27"/>
                  <a:gd name="T1" fmla="*/ 19 h 40"/>
                  <a:gd name="T2" fmla="*/ 13 w 27"/>
                  <a:gd name="T3" fmla="*/ 0 h 40"/>
                  <a:gd name="T4" fmla="*/ 0 w 27"/>
                  <a:gd name="T5" fmla="*/ 19 h 40"/>
                  <a:gd name="T6" fmla="*/ 13 w 27"/>
                  <a:gd name="T7" fmla="*/ 39 h 40"/>
                  <a:gd name="T8" fmla="*/ 26 w 27"/>
                  <a:gd name="T9" fmla="*/ 19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40"/>
                  <a:gd name="T17" fmla="*/ 27 w 27"/>
                  <a:gd name="T18" fmla="*/ 40 h 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40">
                    <a:moveTo>
                      <a:pt x="26" y="19"/>
                    </a:moveTo>
                    <a:lnTo>
                      <a:pt x="13" y="0"/>
                    </a:lnTo>
                    <a:lnTo>
                      <a:pt x="0" y="19"/>
                    </a:lnTo>
                    <a:lnTo>
                      <a:pt x="13" y="39"/>
                    </a:lnTo>
                    <a:lnTo>
                      <a:pt x="26" y="19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Freeform 19"/>
              <p:cNvSpPr>
                <a:spLocks/>
              </p:cNvSpPr>
              <p:nvPr/>
            </p:nvSpPr>
            <p:spPr bwMode="auto">
              <a:xfrm>
                <a:off x="4347" y="1336"/>
                <a:ext cx="22" cy="57"/>
              </a:xfrm>
              <a:custGeom>
                <a:avLst/>
                <a:gdLst>
                  <a:gd name="T0" fmla="*/ 21 w 22"/>
                  <a:gd name="T1" fmla="*/ 27 h 57"/>
                  <a:gd name="T2" fmla="*/ 11 w 22"/>
                  <a:gd name="T3" fmla="*/ 0 h 57"/>
                  <a:gd name="T4" fmla="*/ 0 w 22"/>
                  <a:gd name="T5" fmla="*/ 27 h 57"/>
                  <a:gd name="T6" fmla="*/ 11 w 22"/>
                  <a:gd name="T7" fmla="*/ 56 h 57"/>
                  <a:gd name="T8" fmla="*/ 21 w 22"/>
                  <a:gd name="T9" fmla="*/ 27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57"/>
                  <a:gd name="T17" fmla="*/ 22 w 22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57">
                    <a:moveTo>
                      <a:pt x="21" y="27"/>
                    </a:moveTo>
                    <a:lnTo>
                      <a:pt x="11" y="0"/>
                    </a:lnTo>
                    <a:lnTo>
                      <a:pt x="0" y="27"/>
                    </a:lnTo>
                    <a:lnTo>
                      <a:pt x="11" y="56"/>
                    </a:lnTo>
                    <a:lnTo>
                      <a:pt x="21" y="27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" name="Freeform 20"/>
            <p:cNvSpPr>
              <a:spLocks/>
            </p:cNvSpPr>
            <p:nvPr/>
          </p:nvSpPr>
          <p:spPr bwMode="auto">
            <a:xfrm>
              <a:off x="4793" y="791"/>
              <a:ext cx="158" cy="170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auto">
            <a:xfrm>
              <a:off x="4976" y="791"/>
              <a:ext cx="157" cy="170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auto">
            <a:xfrm>
              <a:off x="4793" y="1085"/>
              <a:ext cx="158" cy="170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auto">
            <a:xfrm>
              <a:off x="4982" y="1085"/>
              <a:ext cx="157" cy="170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auto">
            <a:xfrm>
              <a:off x="4950" y="1390"/>
              <a:ext cx="27" cy="40"/>
            </a:xfrm>
            <a:custGeom>
              <a:avLst/>
              <a:gdLst>
                <a:gd name="T0" fmla="*/ 26 w 27"/>
                <a:gd name="T1" fmla="*/ 20 h 40"/>
                <a:gd name="T2" fmla="*/ 13 w 27"/>
                <a:gd name="T3" fmla="*/ 0 h 40"/>
                <a:gd name="T4" fmla="*/ 0 w 27"/>
                <a:gd name="T5" fmla="*/ 20 h 40"/>
                <a:gd name="T6" fmla="*/ 13 w 27"/>
                <a:gd name="T7" fmla="*/ 39 h 40"/>
                <a:gd name="T8" fmla="*/ 26 w 27"/>
                <a:gd name="T9" fmla="*/ 2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40"/>
                <a:gd name="T17" fmla="*/ 27 w 27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40">
                  <a:moveTo>
                    <a:pt x="26" y="20"/>
                  </a:moveTo>
                  <a:lnTo>
                    <a:pt x="13" y="0"/>
                  </a:lnTo>
                  <a:lnTo>
                    <a:pt x="0" y="20"/>
                  </a:lnTo>
                  <a:lnTo>
                    <a:pt x="13" y="39"/>
                  </a:lnTo>
                  <a:lnTo>
                    <a:pt x="26" y="2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auto">
            <a:xfrm>
              <a:off x="5171" y="1085"/>
              <a:ext cx="157" cy="170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6"/>
            <p:cNvSpPr>
              <a:spLocks noChangeArrowheads="1"/>
            </p:cNvSpPr>
            <p:nvPr/>
          </p:nvSpPr>
          <p:spPr bwMode="auto">
            <a:xfrm>
              <a:off x="4150" y="910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auto">
            <a:xfrm>
              <a:off x="4793" y="1611"/>
              <a:ext cx="158" cy="170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auto">
            <a:xfrm>
              <a:off x="4128" y="1584"/>
              <a:ext cx="266" cy="181"/>
            </a:xfrm>
            <a:custGeom>
              <a:avLst/>
              <a:gdLst>
                <a:gd name="T0" fmla="*/ 0 w 266"/>
                <a:gd name="T1" fmla="*/ 180 h 181"/>
                <a:gd name="T2" fmla="*/ 0 w 266"/>
                <a:gd name="T3" fmla="*/ 0 h 181"/>
                <a:gd name="T4" fmla="*/ 265 w 266"/>
                <a:gd name="T5" fmla="*/ 0 h 181"/>
                <a:gd name="T6" fmla="*/ 265 w 266"/>
                <a:gd name="T7" fmla="*/ 180 h 181"/>
                <a:gd name="T8" fmla="*/ 0 w 266"/>
                <a:gd name="T9" fmla="*/ 180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6"/>
                <a:gd name="T16" fmla="*/ 0 h 181"/>
                <a:gd name="T17" fmla="*/ 266 w 266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6" h="181">
                  <a:moveTo>
                    <a:pt x="0" y="180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180"/>
                  </a:lnTo>
                  <a:lnTo>
                    <a:pt x="0" y="180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Rectangle 29"/>
            <p:cNvSpPr>
              <a:spLocks noChangeArrowheads="1"/>
            </p:cNvSpPr>
            <p:nvPr/>
          </p:nvSpPr>
          <p:spPr bwMode="auto">
            <a:xfrm>
              <a:off x="2907" y="954"/>
              <a:ext cx="46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INPUT</a:t>
              </a:r>
            </a:p>
          </p:txBody>
        </p:sp>
        <p:sp useBgFill="1">
          <p:nvSpPr>
            <p:cNvPr id="26" name="Rectangle 30"/>
            <p:cNvSpPr>
              <a:spLocks noChangeArrowheads="1"/>
            </p:cNvSpPr>
            <p:nvPr/>
          </p:nvSpPr>
          <p:spPr bwMode="auto">
            <a:xfrm>
              <a:off x="4150" y="565"/>
              <a:ext cx="172" cy="192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7" name="Rectangle 31"/>
            <p:cNvSpPr>
              <a:spLocks noChangeArrowheads="1"/>
            </p:cNvSpPr>
            <p:nvPr/>
          </p:nvSpPr>
          <p:spPr bwMode="auto">
            <a:xfrm>
              <a:off x="3269" y="1109"/>
              <a:ext cx="514" cy="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hash</a:t>
              </a:r>
            </a:p>
            <a:p>
              <a:pPr algn="ctr" eaLnBrk="0" hangingPunct="0">
                <a:lnSpc>
                  <a:spcPct val="50000"/>
                </a:lnSpc>
              </a:pPr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function</a:t>
              </a:r>
            </a:p>
            <a:p>
              <a:pPr algn="ctr" eaLnBrk="0" hangingPunct="0"/>
              <a:r>
                <a:rPr lang="en-US" sz="2000" b="1" dirty="0">
                  <a:solidFill>
                    <a:schemeClr val="accent2"/>
                  </a:solidFill>
                  <a:latin typeface="Times New Roman" pitchFamily="18" charset="0"/>
                </a:rPr>
                <a:t>h1</a:t>
              </a:r>
            </a:p>
          </p:txBody>
        </p:sp>
        <p:sp>
          <p:nvSpPr>
            <p:cNvPr id="28" name="Rectangle 32"/>
            <p:cNvSpPr>
              <a:spLocks noChangeArrowheads="1"/>
            </p:cNvSpPr>
            <p:nvPr/>
          </p:nvSpPr>
          <p:spPr bwMode="auto">
            <a:xfrm>
              <a:off x="4090" y="1405"/>
              <a:ext cx="2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B-1</a:t>
              </a:r>
            </a:p>
          </p:txBody>
        </p:sp>
        <p:sp>
          <p:nvSpPr>
            <p:cNvPr id="29" name="Rectangle 33"/>
            <p:cNvSpPr>
              <a:spLocks noChangeArrowheads="1"/>
            </p:cNvSpPr>
            <p:nvPr/>
          </p:nvSpPr>
          <p:spPr bwMode="auto">
            <a:xfrm>
              <a:off x="4697" y="391"/>
              <a:ext cx="7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Times New Roman" pitchFamily="18" charset="0"/>
                </a:rPr>
                <a:t>Partitions</a:t>
              </a:r>
            </a:p>
          </p:txBody>
        </p:sp>
        <p:sp>
          <p:nvSpPr>
            <p:cNvPr id="30" name="Rectangle 34"/>
            <p:cNvSpPr>
              <a:spLocks noChangeArrowheads="1"/>
            </p:cNvSpPr>
            <p:nvPr/>
          </p:nvSpPr>
          <p:spPr bwMode="auto">
            <a:xfrm>
              <a:off x="5424" y="776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1" name="Rectangle 35"/>
            <p:cNvSpPr>
              <a:spLocks noChangeArrowheads="1"/>
            </p:cNvSpPr>
            <p:nvPr/>
          </p:nvSpPr>
          <p:spPr bwMode="auto">
            <a:xfrm>
              <a:off x="5418" y="1043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2" name="Rectangle 36"/>
            <p:cNvSpPr>
              <a:spLocks noChangeArrowheads="1"/>
            </p:cNvSpPr>
            <p:nvPr/>
          </p:nvSpPr>
          <p:spPr bwMode="auto">
            <a:xfrm>
              <a:off x="5398" y="1542"/>
              <a:ext cx="3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Times New Roman" pitchFamily="18" charset="0"/>
                </a:rPr>
                <a:t>B-1</a:t>
              </a:r>
            </a:p>
          </p:txBody>
        </p:sp>
        <p:grpSp>
          <p:nvGrpSpPr>
            <p:cNvPr id="33" name="Group 37"/>
            <p:cNvGrpSpPr>
              <a:grpSpLocks/>
            </p:cNvGrpSpPr>
            <p:nvPr/>
          </p:nvGrpSpPr>
          <p:grpSpPr bwMode="auto">
            <a:xfrm>
              <a:off x="2205" y="628"/>
              <a:ext cx="579" cy="1230"/>
              <a:chOff x="2205" y="628"/>
              <a:chExt cx="579" cy="1230"/>
            </a:xfrm>
          </p:grpSpPr>
          <p:sp>
            <p:nvSpPr>
              <p:cNvPr id="52" name="Oval 38"/>
              <p:cNvSpPr>
                <a:spLocks noChangeArrowheads="1"/>
              </p:cNvSpPr>
              <p:nvPr/>
            </p:nvSpPr>
            <p:spPr bwMode="auto">
              <a:xfrm>
                <a:off x="2213" y="628"/>
                <a:ext cx="567" cy="85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Line 39"/>
              <p:cNvSpPr>
                <a:spLocks noChangeShapeType="1"/>
              </p:cNvSpPr>
              <p:nvPr/>
            </p:nvSpPr>
            <p:spPr bwMode="auto">
              <a:xfrm>
                <a:off x="2209" y="671"/>
                <a:ext cx="0" cy="1108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40"/>
              <p:cNvSpPr>
                <a:spLocks noChangeShapeType="1"/>
              </p:cNvSpPr>
              <p:nvPr/>
            </p:nvSpPr>
            <p:spPr bwMode="auto">
              <a:xfrm>
                <a:off x="2784" y="671"/>
                <a:ext cx="0" cy="1108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Arc 41"/>
              <p:cNvSpPr>
                <a:spLocks/>
              </p:cNvSpPr>
              <p:nvPr/>
            </p:nvSpPr>
            <p:spPr bwMode="auto">
              <a:xfrm>
                <a:off x="2205" y="1782"/>
                <a:ext cx="575" cy="76"/>
              </a:xfrm>
              <a:custGeom>
                <a:avLst/>
                <a:gdLst>
                  <a:gd name="T0" fmla="*/ 0 w 43200"/>
                  <a:gd name="T1" fmla="*/ 0 h 22187"/>
                  <a:gd name="T2" fmla="*/ 0 w 43200"/>
                  <a:gd name="T3" fmla="*/ 0 h 22187"/>
                  <a:gd name="T4" fmla="*/ 0 w 43200"/>
                  <a:gd name="T5" fmla="*/ 0 h 2218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187"/>
                  <a:gd name="T11" fmla="*/ 43200 w 43200"/>
                  <a:gd name="T12" fmla="*/ 22187 h 221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187" fill="none" extrusionOk="0">
                    <a:moveTo>
                      <a:pt x="43192" y="-1"/>
                    </a:moveTo>
                    <a:cubicBezTo>
                      <a:pt x="43197" y="195"/>
                      <a:pt x="43200" y="391"/>
                      <a:pt x="43200" y="587"/>
                    </a:cubicBezTo>
                    <a:cubicBezTo>
                      <a:pt x="43200" y="12516"/>
                      <a:pt x="33529" y="22187"/>
                      <a:pt x="21600" y="22187"/>
                    </a:cubicBezTo>
                    <a:cubicBezTo>
                      <a:pt x="9670" y="22187"/>
                      <a:pt x="0" y="12516"/>
                      <a:pt x="0" y="587"/>
                    </a:cubicBezTo>
                    <a:cubicBezTo>
                      <a:pt x="0" y="392"/>
                      <a:pt x="2" y="198"/>
                      <a:pt x="7" y="3"/>
                    </a:cubicBezTo>
                  </a:path>
                  <a:path w="43200" h="22187" stroke="0" extrusionOk="0">
                    <a:moveTo>
                      <a:pt x="43192" y="-1"/>
                    </a:moveTo>
                    <a:cubicBezTo>
                      <a:pt x="43197" y="195"/>
                      <a:pt x="43200" y="391"/>
                      <a:pt x="43200" y="587"/>
                    </a:cubicBezTo>
                    <a:cubicBezTo>
                      <a:pt x="43200" y="12516"/>
                      <a:pt x="33529" y="22187"/>
                      <a:pt x="21600" y="22187"/>
                    </a:cubicBezTo>
                    <a:cubicBezTo>
                      <a:pt x="9670" y="22187"/>
                      <a:pt x="0" y="12516"/>
                      <a:pt x="0" y="587"/>
                    </a:cubicBezTo>
                    <a:cubicBezTo>
                      <a:pt x="0" y="392"/>
                      <a:pt x="2" y="198"/>
                      <a:pt x="7" y="3"/>
                    </a:cubicBezTo>
                    <a:lnTo>
                      <a:pt x="21600" y="587"/>
                    </a:lnTo>
                    <a:lnTo>
                      <a:pt x="43192" y="-1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" name="Rectangle 42"/>
            <p:cNvSpPr>
              <a:spLocks noChangeArrowheads="1"/>
            </p:cNvSpPr>
            <p:nvPr/>
          </p:nvSpPr>
          <p:spPr bwMode="auto">
            <a:xfrm>
              <a:off x="2404" y="772"/>
              <a:ext cx="184" cy="184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43"/>
            <p:cNvSpPr>
              <a:spLocks noChangeArrowheads="1"/>
            </p:cNvSpPr>
            <p:nvPr/>
          </p:nvSpPr>
          <p:spPr bwMode="auto">
            <a:xfrm>
              <a:off x="2404" y="1060"/>
              <a:ext cx="184" cy="184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44"/>
            <p:cNvSpPr>
              <a:spLocks noChangeArrowheads="1"/>
            </p:cNvSpPr>
            <p:nvPr/>
          </p:nvSpPr>
          <p:spPr bwMode="auto">
            <a:xfrm>
              <a:off x="2404" y="1540"/>
              <a:ext cx="184" cy="184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45"/>
            <p:cNvSpPr>
              <a:spLocks noChangeArrowheads="1"/>
            </p:cNvSpPr>
            <p:nvPr/>
          </p:nvSpPr>
          <p:spPr bwMode="auto">
            <a:xfrm>
              <a:off x="2292" y="1182"/>
              <a:ext cx="43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3200" b="1">
                  <a:solidFill>
                    <a:schemeClr val="tx2"/>
                  </a:solidFill>
                </a:rPr>
                <a:t>. . .</a:t>
              </a:r>
            </a:p>
          </p:txBody>
        </p:sp>
        <p:grpSp>
          <p:nvGrpSpPr>
            <p:cNvPr id="38" name="Group 46"/>
            <p:cNvGrpSpPr>
              <a:grpSpLocks/>
            </p:cNvGrpSpPr>
            <p:nvPr/>
          </p:nvGrpSpPr>
          <p:grpSpPr bwMode="auto">
            <a:xfrm>
              <a:off x="4749" y="628"/>
              <a:ext cx="675" cy="1244"/>
              <a:chOff x="4749" y="628"/>
              <a:chExt cx="675" cy="1244"/>
            </a:xfrm>
          </p:grpSpPr>
          <p:sp>
            <p:nvSpPr>
              <p:cNvPr id="48" name="Oval 47"/>
              <p:cNvSpPr>
                <a:spLocks noChangeArrowheads="1"/>
              </p:cNvSpPr>
              <p:nvPr/>
            </p:nvSpPr>
            <p:spPr bwMode="auto">
              <a:xfrm>
                <a:off x="4757" y="628"/>
                <a:ext cx="663" cy="86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Line 48"/>
              <p:cNvSpPr>
                <a:spLocks noChangeShapeType="1"/>
              </p:cNvSpPr>
              <p:nvPr/>
            </p:nvSpPr>
            <p:spPr bwMode="auto">
              <a:xfrm>
                <a:off x="4753" y="672"/>
                <a:ext cx="0" cy="1121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Line 49"/>
              <p:cNvSpPr>
                <a:spLocks noChangeShapeType="1"/>
              </p:cNvSpPr>
              <p:nvPr/>
            </p:nvSpPr>
            <p:spPr bwMode="auto">
              <a:xfrm>
                <a:off x="5424" y="672"/>
                <a:ext cx="0" cy="1121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Arc 50"/>
              <p:cNvSpPr>
                <a:spLocks/>
              </p:cNvSpPr>
              <p:nvPr/>
            </p:nvSpPr>
            <p:spPr bwMode="auto">
              <a:xfrm>
                <a:off x="4749" y="1796"/>
                <a:ext cx="671" cy="76"/>
              </a:xfrm>
              <a:custGeom>
                <a:avLst/>
                <a:gdLst>
                  <a:gd name="T0" fmla="*/ 0 w 43200"/>
                  <a:gd name="T1" fmla="*/ 0 h 22186"/>
                  <a:gd name="T2" fmla="*/ 0 w 43200"/>
                  <a:gd name="T3" fmla="*/ 0 h 22186"/>
                  <a:gd name="T4" fmla="*/ 0 w 43200"/>
                  <a:gd name="T5" fmla="*/ 0 h 22186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186"/>
                  <a:gd name="T11" fmla="*/ 43200 w 43200"/>
                  <a:gd name="T12" fmla="*/ 22186 h 221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186" fill="none" extrusionOk="0">
                    <a:moveTo>
                      <a:pt x="43192" y="-1"/>
                    </a:moveTo>
                    <a:cubicBezTo>
                      <a:pt x="43197" y="195"/>
                      <a:pt x="43200" y="390"/>
                      <a:pt x="43200" y="586"/>
                    </a:cubicBezTo>
                    <a:cubicBezTo>
                      <a:pt x="43200" y="12515"/>
                      <a:pt x="33529" y="22186"/>
                      <a:pt x="21600" y="22186"/>
                    </a:cubicBezTo>
                    <a:cubicBezTo>
                      <a:pt x="9670" y="22185"/>
                      <a:pt x="-1" y="12515"/>
                      <a:pt x="-1" y="585"/>
                    </a:cubicBezTo>
                  </a:path>
                  <a:path w="43200" h="22186" stroke="0" extrusionOk="0">
                    <a:moveTo>
                      <a:pt x="43192" y="-1"/>
                    </a:moveTo>
                    <a:cubicBezTo>
                      <a:pt x="43197" y="195"/>
                      <a:pt x="43200" y="390"/>
                      <a:pt x="43200" y="586"/>
                    </a:cubicBezTo>
                    <a:cubicBezTo>
                      <a:pt x="43200" y="12515"/>
                      <a:pt x="33529" y="22186"/>
                      <a:pt x="21600" y="22186"/>
                    </a:cubicBezTo>
                    <a:cubicBezTo>
                      <a:pt x="9670" y="22185"/>
                      <a:pt x="-1" y="12515"/>
                      <a:pt x="-1" y="585"/>
                    </a:cubicBezTo>
                    <a:lnTo>
                      <a:pt x="21600" y="586"/>
                    </a:lnTo>
                    <a:lnTo>
                      <a:pt x="43192" y="-1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" name="Line 51"/>
            <p:cNvSpPr>
              <a:spLocks noChangeShapeType="1"/>
            </p:cNvSpPr>
            <p:nvPr/>
          </p:nvSpPr>
          <p:spPr bwMode="auto">
            <a:xfrm>
              <a:off x="2785" y="1296"/>
              <a:ext cx="23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52"/>
            <p:cNvSpPr>
              <a:spLocks noChangeShapeType="1"/>
            </p:cNvSpPr>
            <p:nvPr/>
          </p:nvSpPr>
          <p:spPr bwMode="auto">
            <a:xfrm flipV="1">
              <a:off x="3793" y="913"/>
              <a:ext cx="335" cy="383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53"/>
            <p:cNvSpPr>
              <a:spLocks noChangeShapeType="1"/>
            </p:cNvSpPr>
            <p:nvPr/>
          </p:nvSpPr>
          <p:spPr bwMode="auto">
            <a:xfrm flipV="1">
              <a:off x="3793" y="1201"/>
              <a:ext cx="335" cy="9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54"/>
            <p:cNvSpPr>
              <a:spLocks noChangeShapeType="1"/>
            </p:cNvSpPr>
            <p:nvPr/>
          </p:nvSpPr>
          <p:spPr bwMode="auto">
            <a:xfrm>
              <a:off x="3793" y="1297"/>
              <a:ext cx="335" cy="383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55"/>
            <p:cNvSpPr>
              <a:spLocks noChangeShapeType="1"/>
            </p:cNvSpPr>
            <p:nvPr/>
          </p:nvSpPr>
          <p:spPr bwMode="auto">
            <a:xfrm>
              <a:off x="4417" y="864"/>
              <a:ext cx="383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56"/>
            <p:cNvSpPr>
              <a:spLocks noChangeShapeType="1"/>
            </p:cNvSpPr>
            <p:nvPr/>
          </p:nvSpPr>
          <p:spPr bwMode="auto">
            <a:xfrm>
              <a:off x="4417" y="1152"/>
              <a:ext cx="383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57"/>
            <p:cNvSpPr>
              <a:spLocks noChangeShapeType="1"/>
            </p:cNvSpPr>
            <p:nvPr/>
          </p:nvSpPr>
          <p:spPr bwMode="auto">
            <a:xfrm>
              <a:off x="4417" y="1680"/>
              <a:ext cx="383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Freeform 58"/>
            <p:cNvSpPr>
              <a:spLocks/>
            </p:cNvSpPr>
            <p:nvPr/>
          </p:nvSpPr>
          <p:spPr bwMode="auto">
            <a:xfrm>
              <a:off x="4128" y="1056"/>
              <a:ext cx="266" cy="181"/>
            </a:xfrm>
            <a:custGeom>
              <a:avLst/>
              <a:gdLst>
                <a:gd name="T0" fmla="*/ 0 w 266"/>
                <a:gd name="T1" fmla="*/ 180 h 181"/>
                <a:gd name="T2" fmla="*/ 0 w 266"/>
                <a:gd name="T3" fmla="*/ 0 h 181"/>
                <a:gd name="T4" fmla="*/ 265 w 266"/>
                <a:gd name="T5" fmla="*/ 0 h 181"/>
                <a:gd name="T6" fmla="*/ 265 w 266"/>
                <a:gd name="T7" fmla="*/ 180 h 181"/>
                <a:gd name="T8" fmla="*/ 0 w 266"/>
                <a:gd name="T9" fmla="*/ 180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6"/>
                <a:gd name="T16" fmla="*/ 0 h 181"/>
                <a:gd name="T17" fmla="*/ 266 w 266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6" h="181">
                  <a:moveTo>
                    <a:pt x="0" y="180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180"/>
                  </a:lnTo>
                  <a:lnTo>
                    <a:pt x="0" y="180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59"/>
            <p:cNvSpPr>
              <a:spLocks/>
            </p:cNvSpPr>
            <p:nvPr/>
          </p:nvSpPr>
          <p:spPr bwMode="auto">
            <a:xfrm>
              <a:off x="4128" y="720"/>
              <a:ext cx="266" cy="181"/>
            </a:xfrm>
            <a:custGeom>
              <a:avLst/>
              <a:gdLst>
                <a:gd name="T0" fmla="*/ 0 w 266"/>
                <a:gd name="T1" fmla="*/ 180 h 181"/>
                <a:gd name="T2" fmla="*/ 0 w 266"/>
                <a:gd name="T3" fmla="*/ 0 h 181"/>
                <a:gd name="T4" fmla="*/ 265 w 266"/>
                <a:gd name="T5" fmla="*/ 0 h 181"/>
                <a:gd name="T6" fmla="*/ 265 w 266"/>
                <a:gd name="T7" fmla="*/ 180 h 181"/>
                <a:gd name="T8" fmla="*/ 0 w 266"/>
                <a:gd name="T9" fmla="*/ 180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6"/>
                <a:gd name="T16" fmla="*/ 0 h 181"/>
                <a:gd name="T17" fmla="*/ 266 w 266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6" h="181">
                  <a:moveTo>
                    <a:pt x="0" y="180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180"/>
                  </a:lnTo>
                  <a:lnTo>
                    <a:pt x="0" y="180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997325" y="3182815"/>
            <a:ext cx="4818691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Two tuples that belong to different partitions are </a:t>
            </a:r>
            <a:br>
              <a:rPr lang="en-US" dirty="0" smtClean="0"/>
            </a:br>
            <a:r>
              <a:rPr lang="en-US" dirty="0" smtClean="0"/>
              <a:t>guaranteed not to be duplicates </a:t>
            </a:r>
            <a:endParaRPr lang="en-US" dirty="0"/>
          </a:p>
        </p:txBody>
      </p:sp>
      <p:cxnSp>
        <p:nvCxnSpPr>
          <p:cNvPr id="59" name="Straight Arrow Connector 58"/>
          <p:cNvCxnSpPr>
            <a:endCxn id="30" idx="3"/>
          </p:cNvCxnSpPr>
          <p:nvPr/>
        </p:nvCxnSpPr>
        <p:spPr>
          <a:xfrm flipH="1">
            <a:off x="7308850" y="3829146"/>
            <a:ext cx="615950" cy="10674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25" name="Straight Arrow Connector 26624"/>
          <p:cNvCxnSpPr/>
          <p:nvPr/>
        </p:nvCxnSpPr>
        <p:spPr>
          <a:xfrm flipH="1">
            <a:off x="7232650" y="3829146"/>
            <a:ext cx="692150" cy="15286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8330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Projection Based on Hashing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The algorithm based on hashing has two phases: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Partitioning Phase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Duplicate Elimination Phase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Duplicate Elimination Phase</a:t>
            </a:r>
            <a:r>
              <a:rPr lang="en-US" sz="2800" dirty="0" smtClean="0"/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Read each partition </a:t>
            </a:r>
            <a:r>
              <a:rPr lang="en-US" sz="2600" dirty="0"/>
              <a:t>and build </a:t>
            </a:r>
            <a:r>
              <a:rPr lang="en-US" sz="2600" dirty="0" smtClean="0"/>
              <a:t>a corresponding </a:t>
            </a:r>
            <a:r>
              <a:rPr lang="en-US" sz="2600" i="1" dirty="0"/>
              <a:t>in-memory</a:t>
            </a:r>
            <a:r>
              <a:rPr lang="en-US" sz="2600" dirty="0"/>
              <a:t> hash table, using hash </a:t>
            </a:r>
            <a:r>
              <a:rPr lang="en-US" sz="2600" dirty="0" smtClean="0"/>
              <a:t>function </a:t>
            </a:r>
            <a:r>
              <a:rPr lang="en-US" sz="2600" b="1" i="1" dirty="0"/>
              <a:t>h2</a:t>
            </a:r>
            <a:r>
              <a:rPr lang="en-US" sz="2600" dirty="0"/>
              <a:t> (&lt;&gt; </a:t>
            </a:r>
            <a:r>
              <a:rPr lang="en-US" sz="2600" b="1" i="1" dirty="0"/>
              <a:t>h1</a:t>
            </a:r>
            <a:r>
              <a:rPr lang="en-US" sz="2600" dirty="0"/>
              <a:t>) on all fields, while discarding </a:t>
            </a:r>
            <a:r>
              <a:rPr lang="en-US" sz="2600" dirty="0" smtClean="0"/>
              <a:t>duplicates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If </a:t>
            </a:r>
            <a:r>
              <a:rPr lang="en-US" sz="2600" dirty="0" smtClean="0"/>
              <a:t>a partition </a:t>
            </a:r>
            <a:r>
              <a:rPr lang="en-US" sz="2600" b="1" i="1" dirty="0" smtClean="0"/>
              <a:t>P</a:t>
            </a:r>
            <a:r>
              <a:rPr lang="en-US" sz="2600" dirty="0" smtClean="0"/>
              <a:t> does </a:t>
            </a:r>
            <a:r>
              <a:rPr lang="en-US" sz="2600" dirty="0"/>
              <a:t>not fit in memory, </a:t>
            </a:r>
            <a:r>
              <a:rPr lang="en-US" sz="2600" dirty="0" smtClean="0"/>
              <a:t>apply </a:t>
            </a:r>
            <a:r>
              <a:rPr lang="en-US" sz="2600" dirty="0"/>
              <a:t>hash-based projection algorithm </a:t>
            </a:r>
            <a:r>
              <a:rPr lang="en-US" sz="2600" i="1" dirty="0"/>
              <a:t>recursively</a:t>
            </a:r>
            <a:r>
              <a:rPr lang="en-US" sz="2600" dirty="0"/>
              <a:t> </a:t>
            </a:r>
            <a:r>
              <a:rPr lang="en-US" sz="2600" dirty="0" smtClean="0"/>
              <a:t>on </a:t>
            </a:r>
            <a:r>
              <a:rPr lang="en-US" sz="2600" b="1" i="1" dirty="0" smtClean="0"/>
              <a:t>P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576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Projection Based on Hashing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The algorithm based on hashing has two phases: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Partitioning Phase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Duplicate Elimination Phase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What is the I/O cost of hash-based projection?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Partitioning phase = </a:t>
            </a:r>
            <a:r>
              <a:rPr lang="en-US" sz="2600" b="1" i="1" dirty="0" smtClean="0"/>
              <a:t>M</a:t>
            </a:r>
            <a:r>
              <a:rPr lang="en-US" sz="2600" dirty="0" smtClean="0"/>
              <a:t> (to read </a:t>
            </a:r>
            <a:r>
              <a:rPr lang="en-US" sz="2600" b="1" i="1" dirty="0" smtClean="0"/>
              <a:t>R</a:t>
            </a:r>
            <a:r>
              <a:rPr lang="en-US" sz="2600" dirty="0" smtClean="0"/>
              <a:t>) + </a:t>
            </a:r>
            <a:r>
              <a:rPr lang="en-US" sz="2600" b="1" i="1" dirty="0" smtClean="0"/>
              <a:t>T</a:t>
            </a:r>
            <a:r>
              <a:rPr lang="en-US" sz="2600" dirty="0" smtClean="0"/>
              <a:t> (to write out the projected tuples) I/</a:t>
            </a:r>
            <a:r>
              <a:rPr lang="en-US" sz="2600" dirty="0" err="1" smtClean="0"/>
              <a:t>Os</a:t>
            </a:r>
            <a:endParaRPr lang="en-US" sz="2600" dirty="0" smtClean="0"/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Duplicate Elimination phase = </a:t>
            </a:r>
            <a:r>
              <a:rPr lang="en-US" sz="2600" b="1" i="1" dirty="0" smtClean="0"/>
              <a:t>T</a:t>
            </a:r>
            <a:r>
              <a:rPr lang="en-US" sz="2600" dirty="0" smtClean="0"/>
              <a:t> (to read in every partition) (CPU and final writing costs are ignored)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Total Cost = </a:t>
            </a:r>
            <a:r>
              <a:rPr lang="en-US" sz="2600" b="1" i="1" dirty="0" smtClean="0"/>
              <a:t>M</a:t>
            </a:r>
            <a:r>
              <a:rPr lang="en-US" sz="2600" dirty="0" smtClean="0"/>
              <a:t> + 2</a:t>
            </a:r>
            <a:r>
              <a:rPr lang="en-US" sz="2600" b="1" i="1" dirty="0" smtClean="0"/>
              <a:t>T</a:t>
            </a:r>
          </a:p>
          <a:p>
            <a:pPr lvl="1">
              <a:buFont typeface="Wingdings" pitchFamily="2" charset="2"/>
              <a:buChar char="§"/>
            </a:pPr>
            <a:endParaRPr lang="en-US" b="1" i="1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8835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Projection Based on </a:t>
            </a:r>
            <a:r>
              <a:rPr lang="en-US" dirty="0" smtClean="0">
                <a:ea typeface="ＭＳ Ｐゴシック" pitchFamily="34" charset="-128"/>
              </a:rPr>
              <a:t>Hashing: 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Consider Q again: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How many I/</a:t>
            </a:r>
            <a:r>
              <a:rPr lang="en-US" sz="2800" dirty="0" err="1" smtClean="0">
                <a:solidFill>
                  <a:srgbClr val="0070C0"/>
                </a:solidFill>
              </a:rPr>
              <a:t>Os</a:t>
            </a:r>
            <a:r>
              <a:rPr lang="en-US" sz="2800" dirty="0" smtClean="0">
                <a:solidFill>
                  <a:srgbClr val="0070C0"/>
                </a:solidFill>
              </a:rPr>
              <a:t> would evaluating Q incur?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Partitioning phase: </a:t>
            </a:r>
            <a:r>
              <a:rPr lang="en-US" sz="2600" b="1" i="1" dirty="0" smtClean="0"/>
              <a:t>M</a:t>
            </a:r>
            <a:r>
              <a:rPr lang="en-US" sz="2600" dirty="0" smtClean="0"/>
              <a:t> + </a:t>
            </a:r>
            <a:r>
              <a:rPr lang="en-US" sz="2600" b="1" i="1" dirty="0" smtClean="0"/>
              <a:t>T</a:t>
            </a:r>
            <a:r>
              <a:rPr lang="en-US" sz="2600" dirty="0" smtClean="0"/>
              <a:t> = 1000 + 250 I/</a:t>
            </a:r>
            <a:r>
              <a:rPr lang="en-US" sz="2600" dirty="0" err="1" smtClean="0"/>
              <a:t>Os</a:t>
            </a:r>
            <a:r>
              <a:rPr lang="en-US" sz="2600" dirty="0" smtClean="0"/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Duplicate Elimination phase: </a:t>
            </a:r>
            <a:r>
              <a:rPr lang="en-US" sz="2600" b="1" dirty="0" smtClean="0"/>
              <a:t>T</a:t>
            </a:r>
            <a:r>
              <a:rPr lang="en-US" sz="2600" dirty="0" smtClean="0"/>
              <a:t> = 250 I/</a:t>
            </a:r>
            <a:r>
              <a:rPr lang="en-US" sz="2600" dirty="0" err="1" smtClean="0"/>
              <a:t>Os</a:t>
            </a:r>
            <a:endParaRPr lang="en-US" sz="2600" dirty="0" smtClean="0"/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Total = 1500 I/</a:t>
            </a:r>
            <a:r>
              <a:rPr lang="en-US" sz="2600" dirty="0" err="1" smtClean="0"/>
              <a:t>Os</a:t>
            </a:r>
            <a:r>
              <a:rPr lang="en-US" sz="2600" dirty="0" smtClean="0"/>
              <a:t> (as opposed to 2500 I/</a:t>
            </a:r>
            <a:r>
              <a:rPr lang="en-US" sz="2600" dirty="0" err="1" smtClean="0"/>
              <a:t>Os</a:t>
            </a:r>
            <a:r>
              <a:rPr lang="en-US" sz="2600" dirty="0" smtClean="0"/>
              <a:t> and 1500 I/</a:t>
            </a:r>
            <a:r>
              <a:rPr lang="en-US" sz="2600" dirty="0" err="1" smtClean="0"/>
              <a:t>Os</a:t>
            </a:r>
            <a:r>
              <a:rPr lang="en-US" sz="2600" dirty="0" smtClean="0"/>
              <a:t> using </a:t>
            </a:r>
            <a:r>
              <a:rPr lang="en-US" sz="2600" i="1" dirty="0" smtClean="0"/>
              <a:t>projection based on sorting </a:t>
            </a:r>
            <a:r>
              <a:rPr lang="en-US" sz="2600" dirty="0" smtClean="0"/>
              <a:t>and </a:t>
            </a:r>
            <a:r>
              <a:rPr lang="en-US" sz="2600" i="1" dirty="0" smtClean="0"/>
              <a:t>projection based on modified external sorting</a:t>
            </a:r>
            <a:r>
              <a:rPr lang="en-US" sz="2600" dirty="0" smtClean="0"/>
              <a:t>, respectively)</a:t>
            </a: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3200400" y="2057400"/>
            <a:ext cx="2854884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SELECT</a:t>
            </a:r>
            <a:r>
              <a:rPr lang="en-US" dirty="0" smtClean="0"/>
              <a:t> DISTINCT </a:t>
            </a:r>
            <a:r>
              <a:rPr lang="en-US" dirty="0" err="1" smtClean="0"/>
              <a:t>R.sid</a:t>
            </a:r>
            <a:r>
              <a:rPr lang="en-US" dirty="0" smtClean="0"/>
              <a:t>, </a:t>
            </a:r>
            <a:r>
              <a:rPr lang="en-US" dirty="0" err="1" smtClean="0"/>
              <a:t>R.bid</a:t>
            </a:r>
            <a:endParaRPr lang="en-US" dirty="0" smtClean="0"/>
          </a:p>
          <a:p>
            <a:r>
              <a:rPr lang="en-US" b="1" dirty="0" smtClean="0"/>
              <a:t>FROM</a:t>
            </a:r>
            <a:r>
              <a:rPr lang="en-US" dirty="0" smtClean="0"/>
              <a:t> Reserves R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914400" y="5955350"/>
            <a:ext cx="7467600" cy="67405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Which one is better, </a:t>
            </a:r>
            <a:r>
              <a:rPr lang="en-US" sz="2000" i="1" dirty="0" smtClean="0">
                <a:solidFill>
                  <a:schemeClr val="tx1"/>
                </a:solidFill>
              </a:rPr>
              <a:t>projection based on modified external sorting </a:t>
            </a:r>
            <a:r>
              <a:rPr lang="en-US" sz="2000" dirty="0" smtClean="0">
                <a:solidFill>
                  <a:schemeClr val="tx1"/>
                </a:solidFill>
              </a:rPr>
              <a:t>or </a:t>
            </a:r>
            <a:r>
              <a:rPr lang="en-US" sz="2000" i="1" dirty="0" smtClean="0">
                <a:solidFill>
                  <a:schemeClr val="tx1"/>
                </a:solidFill>
              </a:rPr>
              <a:t>projection based on hashing</a:t>
            </a:r>
            <a:r>
              <a:rPr lang="en-US" sz="2000" dirty="0" smtClean="0">
                <a:solidFill>
                  <a:schemeClr val="tx1"/>
                </a:solidFill>
              </a:rPr>
              <a:t>?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688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Sorting vs. Hashing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The sorting-based approach is superior </a:t>
            </a:r>
            <a:r>
              <a:rPr lang="en-US" sz="2800" i="1" dirty="0" smtClean="0"/>
              <a:t>if: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The </a:t>
            </a:r>
            <a:r>
              <a:rPr lang="en-US" sz="2600" dirty="0" smtClean="0">
                <a:solidFill>
                  <a:srgbClr val="FF0000"/>
                </a:solidFill>
              </a:rPr>
              <a:t>duplicate frequency</a:t>
            </a:r>
            <a:r>
              <a:rPr lang="en-US" sz="2600" dirty="0" smtClean="0"/>
              <a:t> is high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Or the </a:t>
            </a:r>
            <a:r>
              <a:rPr lang="en-US" sz="2600" dirty="0" smtClean="0">
                <a:solidFill>
                  <a:srgbClr val="FF0000"/>
                </a:solidFill>
              </a:rPr>
              <a:t>distribution</a:t>
            </a:r>
            <a:r>
              <a:rPr lang="en-US" sz="2600" dirty="0" smtClean="0"/>
              <a:t> of (hash) values is very </a:t>
            </a:r>
            <a:r>
              <a:rPr lang="en-US" sz="2600" dirty="0" smtClean="0">
                <a:solidFill>
                  <a:srgbClr val="FF0000"/>
                </a:solidFill>
              </a:rPr>
              <a:t>skewed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With the sorting-based approach the result is </a:t>
            </a:r>
            <a:r>
              <a:rPr lang="en-US" sz="2800" dirty="0" smtClean="0">
                <a:solidFill>
                  <a:srgbClr val="FF0000"/>
                </a:solidFill>
              </a:rPr>
              <a:t>sorted</a:t>
            </a:r>
            <a:r>
              <a:rPr lang="en-US" sz="2800" dirty="0" smtClean="0"/>
              <a:t>!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Most DBMSs incorporate a </a:t>
            </a:r>
            <a:r>
              <a:rPr lang="en-US" sz="2800" i="1" dirty="0" smtClean="0"/>
              <a:t>sorting utility</a:t>
            </a:r>
            <a:r>
              <a:rPr lang="en-US" sz="2800" dirty="0" smtClean="0"/>
              <a:t>, which can be used to implement projection relatively easy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Hence, sorting is the standard approach for projection!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 lvl="1">
              <a:buFont typeface="Wingdings" pitchFamily="2" charset="2"/>
              <a:buChar char="§"/>
            </a:pPr>
            <a:endParaRPr lang="en-US" b="1" i="1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038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/>
              <a:t>Using </a:t>
            </a:r>
            <a:r>
              <a:rPr lang="en-US" dirty="0" smtClean="0"/>
              <a:t>Clustered B</a:t>
            </a:r>
            <a:r>
              <a:rPr lang="en-US" dirty="0"/>
              <a:t>+ Trees for </a:t>
            </a:r>
            <a:r>
              <a:rPr lang="en-US" dirty="0" smtClean="0"/>
              <a:t>Sorting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2774268" y="3913188"/>
            <a:ext cx="461963" cy="384175"/>
          </a:xfrm>
          <a:custGeom>
            <a:avLst/>
            <a:gdLst>
              <a:gd name="T0" fmla="*/ 0 w 291"/>
              <a:gd name="T1" fmla="*/ 241 h 242"/>
              <a:gd name="T2" fmla="*/ 0 w 291"/>
              <a:gd name="T3" fmla="*/ 0 h 242"/>
              <a:gd name="T4" fmla="*/ 290 w 291"/>
              <a:gd name="T5" fmla="*/ 0 h 242"/>
              <a:gd name="T6" fmla="*/ 290 w 291"/>
              <a:gd name="T7" fmla="*/ 241 h 242"/>
              <a:gd name="T8" fmla="*/ 0 w 291"/>
              <a:gd name="T9" fmla="*/ 24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1" h="242">
                <a:moveTo>
                  <a:pt x="0" y="241"/>
                </a:moveTo>
                <a:lnTo>
                  <a:pt x="0" y="0"/>
                </a:lnTo>
                <a:lnTo>
                  <a:pt x="290" y="0"/>
                </a:lnTo>
                <a:lnTo>
                  <a:pt x="290" y="241"/>
                </a:lnTo>
                <a:lnTo>
                  <a:pt x="0" y="24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3387043" y="3913188"/>
            <a:ext cx="463550" cy="384175"/>
          </a:xfrm>
          <a:custGeom>
            <a:avLst/>
            <a:gdLst>
              <a:gd name="T0" fmla="*/ 0 w 292"/>
              <a:gd name="T1" fmla="*/ 241 h 242"/>
              <a:gd name="T2" fmla="*/ 0 w 292"/>
              <a:gd name="T3" fmla="*/ 0 h 242"/>
              <a:gd name="T4" fmla="*/ 291 w 292"/>
              <a:gd name="T5" fmla="*/ 0 h 242"/>
              <a:gd name="T6" fmla="*/ 291 w 292"/>
              <a:gd name="T7" fmla="*/ 241 h 242"/>
              <a:gd name="T8" fmla="*/ 0 w 292"/>
              <a:gd name="T9" fmla="*/ 24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2" h="242">
                <a:moveTo>
                  <a:pt x="0" y="241"/>
                </a:moveTo>
                <a:lnTo>
                  <a:pt x="0" y="0"/>
                </a:lnTo>
                <a:lnTo>
                  <a:pt x="291" y="0"/>
                </a:lnTo>
                <a:lnTo>
                  <a:pt x="291" y="241"/>
                </a:lnTo>
                <a:lnTo>
                  <a:pt x="0" y="24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4001406" y="3913188"/>
            <a:ext cx="461962" cy="384175"/>
          </a:xfrm>
          <a:custGeom>
            <a:avLst/>
            <a:gdLst>
              <a:gd name="T0" fmla="*/ 0 w 291"/>
              <a:gd name="T1" fmla="*/ 241 h 242"/>
              <a:gd name="T2" fmla="*/ 0 w 291"/>
              <a:gd name="T3" fmla="*/ 0 h 242"/>
              <a:gd name="T4" fmla="*/ 290 w 291"/>
              <a:gd name="T5" fmla="*/ 0 h 242"/>
              <a:gd name="T6" fmla="*/ 290 w 291"/>
              <a:gd name="T7" fmla="*/ 241 h 242"/>
              <a:gd name="T8" fmla="*/ 0 w 291"/>
              <a:gd name="T9" fmla="*/ 24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1" h="242">
                <a:moveTo>
                  <a:pt x="0" y="241"/>
                </a:moveTo>
                <a:lnTo>
                  <a:pt x="0" y="0"/>
                </a:lnTo>
                <a:lnTo>
                  <a:pt x="290" y="0"/>
                </a:lnTo>
                <a:lnTo>
                  <a:pt x="290" y="241"/>
                </a:lnTo>
                <a:lnTo>
                  <a:pt x="0" y="24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4615768" y="3913188"/>
            <a:ext cx="460375" cy="384175"/>
          </a:xfrm>
          <a:custGeom>
            <a:avLst/>
            <a:gdLst>
              <a:gd name="T0" fmla="*/ 0 w 290"/>
              <a:gd name="T1" fmla="*/ 241 h 242"/>
              <a:gd name="T2" fmla="*/ 0 w 290"/>
              <a:gd name="T3" fmla="*/ 0 h 242"/>
              <a:gd name="T4" fmla="*/ 289 w 290"/>
              <a:gd name="T5" fmla="*/ 0 h 242"/>
              <a:gd name="T6" fmla="*/ 289 w 290"/>
              <a:gd name="T7" fmla="*/ 241 h 242"/>
              <a:gd name="T8" fmla="*/ 0 w 290"/>
              <a:gd name="T9" fmla="*/ 24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0" h="242">
                <a:moveTo>
                  <a:pt x="0" y="241"/>
                </a:moveTo>
                <a:lnTo>
                  <a:pt x="0" y="0"/>
                </a:lnTo>
                <a:lnTo>
                  <a:pt x="289" y="0"/>
                </a:lnTo>
                <a:lnTo>
                  <a:pt x="289" y="241"/>
                </a:lnTo>
                <a:lnTo>
                  <a:pt x="0" y="24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5228543" y="3913188"/>
            <a:ext cx="461963" cy="384175"/>
          </a:xfrm>
          <a:custGeom>
            <a:avLst/>
            <a:gdLst>
              <a:gd name="T0" fmla="*/ 0 w 291"/>
              <a:gd name="T1" fmla="*/ 241 h 242"/>
              <a:gd name="T2" fmla="*/ 0 w 291"/>
              <a:gd name="T3" fmla="*/ 0 h 242"/>
              <a:gd name="T4" fmla="*/ 290 w 291"/>
              <a:gd name="T5" fmla="*/ 0 h 242"/>
              <a:gd name="T6" fmla="*/ 290 w 291"/>
              <a:gd name="T7" fmla="*/ 241 h 242"/>
              <a:gd name="T8" fmla="*/ 0 w 291"/>
              <a:gd name="T9" fmla="*/ 24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1" h="242">
                <a:moveTo>
                  <a:pt x="0" y="241"/>
                </a:moveTo>
                <a:lnTo>
                  <a:pt x="0" y="0"/>
                </a:lnTo>
                <a:lnTo>
                  <a:pt x="290" y="0"/>
                </a:lnTo>
                <a:lnTo>
                  <a:pt x="290" y="241"/>
                </a:lnTo>
                <a:lnTo>
                  <a:pt x="0" y="24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2"/>
          <p:cNvSpPr>
            <a:spLocks/>
          </p:cNvSpPr>
          <p:nvPr/>
        </p:nvSpPr>
        <p:spPr bwMode="auto">
          <a:xfrm>
            <a:off x="5841318" y="3913188"/>
            <a:ext cx="463550" cy="384175"/>
          </a:xfrm>
          <a:custGeom>
            <a:avLst/>
            <a:gdLst>
              <a:gd name="T0" fmla="*/ 0 w 292"/>
              <a:gd name="T1" fmla="*/ 241 h 242"/>
              <a:gd name="T2" fmla="*/ 0 w 292"/>
              <a:gd name="T3" fmla="*/ 0 h 242"/>
              <a:gd name="T4" fmla="*/ 291 w 292"/>
              <a:gd name="T5" fmla="*/ 0 h 242"/>
              <a:gd name="T6" fmla="*/ 291 w 292"/>
              <a:gd name="T7" fmla="*/ 241 h 242"/>
              <a:gd name="T8" fmla="*/ 0 w 292"/>
              <a:gd name="T9" fmla="*/ 24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2" h="242">
                <a:moveTo>
                  <a:pt x="0" y="241"/>
                </a:moveTo>
                <a:lnTo>
                  <a:pt x="0" y="0"/>
                </a:lnTo>
                <a:lnTo>
                  <a:pt x="291" y="0"/>
                </a:lnTo>
                <a:lnTo>
                  <a:pt x="291" y="241"/>
                </a:lnTo>
                <a:lnTo>
                  <a:pt x="0" y="24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3"/>
          <p:cNvSpPr>
            <a:spLocks/>
          </p:cNvSpPr>
          <p:nvPr/>
        </p:nvSpPr>
        <p:spPr bwMode="auto">
          <a:xfrm>
            <a:off x="2558368" y="2949575"/>
            <a:ext cx="542925" cy="379413"/>
          </a:xfrm>
          <a:custGeom>
            <a:avLst/>
            <a:gdLst>
              <a:gd name="T0" fmla="*/ 0 w 342"/>
              <a:gd name="T1" fmla="*/ 0 h 239"/>
              <a:gd name="T2" fmla="*/ 341 w 342"/>
              <a:gd name="T3" fmla="*/ 0 h 239"/>
              <a:gd name="T4" fmla="*/ 341 w 342"/>
              <a:gd name="T5" fmla="*/ 238 h 239"/>
              <a:gd name="T6" fmla="*/ 0 w 342"/>
              <a:gd name="T7" fmla="*/ 238 h 239"/>
              <a:gd name="T8" fmla="*/ 0 w 342"/>
              <a:gd name="T9" fmla="*/ 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2" h="239">
                <a:moveTo>
                  <a:pt x="0" y="0"/>
                </a:moveTo>
                <a:lnTo>
                  <a:pt x="341" y="0"/>
                </a:lnTo>
                <a:lnTo>
                  <a:pt x="341" y="238"/>
                </a:lnTo>
                <a:lnTo>
                  <a:pt x="0" y="23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4"/>
          <p:cNvSpPr>
            <a:spLocks/>
          </p:cNvSpPr>
          <p:nvPr/>
        </p:nvSpPr>
        <p:spPr bwMode="auto">
          <a:xfrm>
            <a:off x="2558368" y="2949575"/>
            <a:ext cx="542925" cy="379413"/>
          </a:xfrm>
          <a:custGeom>
            <a:avLst/>
            <a:gdLst>
              <a:gd name="T0" fmla="*/ 0 w 342"/>
              <a:gd name="T1" fmla="*/ 0 h 239"/>
              <a:gd name="T2" fmla="*/ 341 w 342"/>
              <a:gd name="T3" fmla="*/ 0 h 239"/>
              <a:gd name="T4" fmla="*/ 341 w 342"/>
              <a:gd name="T5" fmla="*/ 238 h 239"/>
              <a:gd name="T6" fmla="*/ 0 w 342"/>
              <a:gd name="T7" fmla="*/ 238 h 239"/>
              <a:gd name="T8" fmla="*/ 0 w 342"/>
              <a:gd name="T9" fmla="*/ 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2" h="239">
                <a:moveTo>
                  <a:pt x="0" y="0"/>
                </a:moveTo>
                <a:lnTo>
                  <a:pt x="341" y="0"/>
                </a:lnTo>
                <a:lnTo>
                  <a:pt x="341" y="238"/>
                </a:lnTo>
                <a:lnTo>
                  <a:pt x="0" y="238"/>
                </a:lnTo>
                <a:lnTo>
                  <a:pt x="0" y="0"/>
                </a:lnTo>
              </a:path>
            </a:pathLst>
          </a:custGeom>
          <a:pattFill prst="lgConfetti">
            <a:fgClr>
              <a:schemeClr val="tx1"/>
            </a:fgClr>
            <a:bgClr>
              <a:srgbClr val="FFFFFF"/>
            </a:bgClr>
          </a:patt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 flipV="1">
            <a:off x="2558368" y="2943225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2558368" y="2949575"/>
            <a:ext cx="15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2558368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2575831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>
            <a:off x="2593293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>
            <a:off x="2609168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2626631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2644093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>
            <a:off x="2661556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>
            <a:off x="2677431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5"/>
          <p:cNvSpPr>
            <a:spLocks noChangeShapeType="1"/>
          </p:cNvSpPr>
          <p:nvPr/>
        </p:nvSpPr>
        <p:spPr bwMode="auto">
          <a:xfrm>
            <a:off x="2694893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6"/>
          <p:cNvSpPr>
            <a:spLocks noChangeShapeType="1"/>
          </p:cNvSpPr>
          <p:nvPr/>
        </p:nvSpPr>
        <p:spPr bwMode="auto">
          <a:xfrm>
            <a:off x="2712356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>
            <a:off x="2729818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>
            <a:off x="2745693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9"/>
          <p:cNvSpPr>
            <a:spLocks noChangeShapeType="1"/>
          </p:cNvSpPr>
          <p:nvPr/>
        </p:nvSpPr>
        <p:spPr bwMode="auto">
          <a:xfrm>
            <a:off x="2763156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0"/>
          <p:cNvSpPr>
            <a:spLocks noChangeShapeType="1"/>
          </p:cNvSpPr>
          <p:nvPr/>
        </p:nvSpPr>
        <p:spPr bwMode="auto">
          <a:xfrm>
            <a:off x="2780618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1"/>
          <p:cNvSpPr>
            <a:spLocks noChangeShapeType="1"/>
          </p:cNvSpPr>
          <p:nvPr/>
        </p:nvSpPr>
        <p:spPr bwMode="auto">
          <a:xfrm>
            <a:off x="2798081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2"/>
          <p:cNvSpPr>
            <a:spLocks noChangeShapeType="1"/>
          </p:cNvSpPr>
          <p:nvPr/>
        </p:nvSpPr>
        <p:spPr bwMode="auto">
          <a:xfrm>
            <a:off x="2813956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3"/>
          <p:cNvSpPr>
            <a:spLocks noChangeShapeType="1"/>
          </p:cNvSpPr>
          <p:nvPr/>
        </p:nvSpPr>
        <p:spPr bwMode="auto">
          <a:xfrm>
            <a:off x="2831418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4"/>
          <p:cNvSpPr>
            <a:spLocks noChangeShapeType="1"/>
          </p:cNvSpPr>
          <p:nvPr/>
        </p:nvSpPr>
        <p:spPr bwMode="auto">
          <a:xfrm>
            <a:off x="2848881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5"/>
          <p:cNvSpPr>
            <a:spLocks noChangeShapeType="1"/>
          </p:cNvSpPr>
          <p:nvPr/>
        </p:nvSpPr>
        <p:spPr bwMode="auto">
          <a:xfrm>
            <a:off x="2866343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6"/>
          <p:cNvSpPr>
            <a:spLocks noChangeShapeType="1"/>
          </p:cNvSpPr>
          <p:nvPr/>
        </p:nvSpPr>
        <p:spPr bwMode="auto">
          <a:xfrm>
            <a:off x="2882218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7"/>
          <p:cNvSpPr>
            <a:spLocks noChangeShapeType="1"/>
          </p:cNvSpPr>
          <p:nvPr/>
        </p:nvSpPr>
        <p:spPr bwMode="auto">
          <a:xfrm>
            <a:off x="2899681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8"/>
          <p:cNvSpPr>
            <a:spLocks noChangeShapeType="1"/>
          </p:cNvSpPr>
          <p:nvPr/>
        </p:nvSpPr>
        <p:spPr bwMode="auto">
          <a:xfrm>
            <a:off x="2917143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9"/>
          <p:cNvSpPr>
            <a:spLocks noChangeShapeType="1"/>
          </p:cNvSpPr>
          <p:nvPr/>
        </p:nvSpPr>
        <p:spPr bwMode="auto">
          <a:xfrm>
            <a:off x="2934606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40"/>
          <p:cNvSpPr>
            <a:spLocks noChangeShapeType="1"/>
          </p:cNvSpPr>
          <p:nvPr/>
        </p:nvSpPr>
        <p:spPr bwMode="auto">
          <a:xfrm>
            <a:off x="2950481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1"/>
          <p:cNvSpPr>
            <a:spLocks noChangeShapeType="1"/>
          </p:cNvSpPr>
          <p:nvPr/>
        </p:nvSpPr>
        <p:spPr bwMode="auto">
          <a:xfrm>
            <a:off x="2967943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2"/>
          <p:cNvSpPr>
            <a:spLocks noChangeShapeType="1"/>
          </p:cNvSpPr>
          <p:nvPr/>
        </p:nvSpPr>
        <p:spPr bwMode="auto">
          <a:xfrm>
            <a:off x="2985406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3"/>
          <p:cNvSpPr>
            <a:spLocks noChangeShapeType="1"/>
          </p:cNvSpPr>
          <p:nvPr/>
        </p:nvSpPr>
        <p:spPr bwMode="auto">
          <a:xfrm>
            <a:off x="3002868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4"/>
          <p:cNvSpPr>
            <a:spLocks noChangeShapeType="1"/>
          </p:cNvSpPr>
          <p:nvPr/>
        </p:nvSpPr>
        <p:spPr bwMode="auto">
          <a:xfrm>
            <a:off x="3018743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5"/>
          <p:cNvSpPr>
            <a:spLocks noChangeShapeType="1"/>
          </p:cNvSpPr>
          <p:nvPr/>
        </p:nvSpPr>
        <p:spPr bwMode="auto">
          <a:xfrm>
            <a:off x="3036206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6"/>
          <p:cNvSpPr>
            <a:spLocks noChangeShapeType="1"/>
          </p:cNvSpPr>
          <p:nvPr/>
        </p:nvSpPr>
        <p:spPr bwMode="auto">
          <a:xfrm>
            <a:off x="3053668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7"/>
          <p:cNvSpPr>
            <a:spLocks noChangeShapeType="1"/>
          </p:cNvSpPr>
          <p:nvPr/>
        </p:nvSpPr>
        <p:spPr bwMode="auto">
          <a:xfrm>
            <a:off x="3071131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8"/>
          <p:cNvSpPr>
            <a:spLocks noChangeShapeType="1"/>
          </p:cNvSpPr>
          <p:nvPr/>
        </p:nvSpPr>
        <p:spPr bwMode="auto">
          <a:xfrm>
            <a:off x="3087006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49"/>
          <p:cNvSpPr>
            <a:spLocks noChangeShapeType="1"/>
          </p:cNvSpPr>
          <p:nvPr/>
        </p:nvSpPr>
        <p:spPr bwMode="auto">
          <a:xfrm>
            <a:off x="3099706" y="295275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50"/>
          <p:cNvSpPr>
            <a:spLocks noChangeShapeType="1"/>
          </p:cNvSpPr>
          <p:nvPr/>
        </p:nvSpPr>
        <p:spPr bwMode="auto">
          <a:xfrm>
            <a:off x="3099706" y="29702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1"/>
          <p:cNvSpPr>
            <a:spLocks noChangeShapeType="1"/>
          </p:cNvSpPr>
          <p:nvPr/>
        </p:nvSpPr>
        <p:spPr bwMode="auto">
          <a:xfrm>
            <a:off x="3099706" y="298767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2"/>
          <p:cNvSpPr>
            <a:spLocks noChangeShapeType="1"/>
          </p:cNvSpPr>
          <p:nvPr/>
        </p:nvSpPr>
        <p:spPr bwMode="auto">
          <a:xfrm>
            <a:off x="3099706" y="300355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3"/>
          <p:cNvSpPr>
            <a:spLocks noChangeShapeType="1"/>
          </p:cNvSpPr>
          <p:nvPr/>
        </p:nvSpPr>
        <p:spPr bwMode="auto">
          <a:xfrm>
            <a:off x="3099706" y="30210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4"/>
          <p:cNvSpPr>
            <a:spLocks noChangeShapeType="1"/>
          </p:cNvSpPr>
          <p:nvPr/>
        </p:nvSpPr>
        <p:spPr bwMode="auto">
          <a:xfrm>
            <a:off x="3099706" y="303847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5"/>
          <p:cNvSpPr>
            <a:spLocks noChangeShapeType="1"/>
          </p:cNvSpPr>
          <p:nvPr/>
        </p:nvSpPr>
        <p:spPr bwMode="auto">
          <a:xfrm>
            <a:off x="3099706" y="305593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6"/>
          <p:cNvSpPr>
            <a:spLocks noChangeShapeType="1"/>
          </p:cNvSpPr>
          <p:nvPr/>
        </p:nvSpPr>
        <p:spPr bwMode="auto">
          <a:xfrm>
            <a:off x="3099706" y="30718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7"/>
          <p:cNvSpPr>
            <a:spLocks noChangeShapeType="1"/>
          </p:cNvSpPr>
          <p:nvPr/>
        </p:nvSpPr>
        <p:spPr bwMode="auto">
          <a:xfrm>
            <a:off x="3099706" y="30892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8"/>
          <p:cNvSpPr>
            <a:spLocks noChangeShapeType="1"/>
          </p:cNvSpPr>
          <p:nvPr/>
        </p:nvSpPr>
        <p:spPr bwMode="auto">
          <a:xfrm>
            <a:off x="3099706" y="310673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59"/>
          <p:cNvSpPr>
            <a:spLocks noChangeShapeType="1"/>
          </p:cNvSpPr>
          <p:nvPr/>
        </p:nvSpPr>
        <p:spPr bwMode="auto">
          <a:xfrm>
            <a:off x="3099706" y="31226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60"/>
          <p:cNvSpPr>
            <a:spLocks noChangeShapeType="1"/>
          </p:cNvSpPr>
          <p:nvPr/>
        </p:nvSpPr>
        <p:spPr bwMode="auto">
          <a:xfrm>
            <a:off x="3099706" y="31400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61"/>
          <p:cNvSpPr>
            <a:spLocks noChangeShapeType="1"/>
          </p:cNvSpPr>
          <p:nvPr/>
        </p:nvSpPr>
        <p:spPr bwMode="auto">
          <a:xfrm>
            <a:off x="3099706" y="31575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62"/>
          <p:cNvSpPr>
            <a:spLocks noChangeShapeType="1"/>
          </p:cNvSpPr>
          <p:nvPr/>
        </p:nvSpPr>
        <p:spPr bwMode="auto">
          <a:xfrm>
            <a:off x="3099706" y="317500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63"/>
          <p:cNvSpPr>
            <a:spLocks noChangeShapeType="1"/>
          </p:cNvSpPr>
          <p:nvPr/>
        </p:nvSpPr>
        <p:spPr bwMode="auto">
          <a:xfrm>
            <a:off x="3099706" y="31908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64"/>
          <p:cNvSpPr>
            <a:spLocks noChangeShapeType="1"/>
          </p:cNvSpPr>
          <p:nvPr/>
        </p:nvSpPr>
        <p:spPr bwMode="auto">
          <a:xfrm>
            <a:off x="3099706" y="32083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65"/>
          <p:cNvSpPr>
            <a:spLocks noChangeShapeType="1"/>
          </p:cNvSpPr>
          <p:nvPr/>
        </p:nvSpPr>
        <p:spPr bwMode="auto">
          <a:xfrm>
            <a:off x="3099706" y="322580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66"/>
          <p:cNvSpPr>
            <a:spLocks noChangeShapeType="1"/>
          </p:cNvSpPr>
          <p:nvPr/>
        </p:nvSpPr>
        <p:spPr bwMode="auto">
          <a:xfrm>
            <a:off x="3099706" y="32416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67"/>
          <p:cNvSpPr>
            <a:spLocks noChangeShapeType="1"/>
          </p:cNvSpPr>
          <p:nvPr/>
        </p:nvSpPr>
        <p:spPr bwMode="auto">
          <a:xfrm>
            <a:off x="3099706" y="32591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68"/>
          <p:cNvSpPr>
            <a:spLocks noChangeShapeType="1"/>
          </p:cNvSpPr>
          <p:nvPr/>
        </p:nvSpPr>
        <p:spPr bwMode="auto">
          <a:xfrm>
            <a:off x="3099706" y="32766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69"/>
          <p:cNvSpPr>
            <a:spLocks noChangeShapeType="1"/>
          </p:cNvSpPr>
          <p:nvPr/>
        </p:nvSpPr>
        <p:spPr bwMode="auto">
          <a:xfrm>
            <a:off x="3099706" y="329406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70"/>
          <p:cNvSpPr>
            <a:spLocks noChangeShapeType="1"/>
          </p:cNvSpPr>
          <p:nvPr/>
        </p:nvSpPr>
        <p:spPr bwMode="auto">
          <a:xfrm>
            <a:off x="3099706" y="33099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Line 71"/>
          <p:cNvSpPr>
            <a:spLocks noChangeShapeType="1"/>
          </p:cNvSpPr>
          <p:nvPr/>
        </p:nvSpPr>
        <p:spPr bwMode="auto">
          <a:xfrm flipH="1">
            <a:off x="309494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Line 72"/>
          <p:cNvSpPr>
            <a:spLocks noChangeShapeType="1"/>
          </p:cNvSpPr>
          <p:nvPr/>
        </p:nvSpPr>
        <p:spPr bwMode="auto">
          <a:xfrm flipH="1">
            <a:off x="307748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Line 73"/>
          <p:cNvSpPr>
            <a:spLocks noChangeShapeType="1"/>
          </p:cNvSpPr>
          <p:nvPr/>
        </p:nvSpPr>
        <p:spPr bwMode="auto">
          <a:xfrm flipH="1">
            <a:off x="3061606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Line 74"/>
          <p:cNvSpPr>
            <a:spLocks noChangeShapeType="1"/>
          </p:cNvSpPr>
          <p:nvPr/>
        </p:nvSpPr>
        <p:spPr bwMode="auto">
          <a:xfrm flipH="1">
            <a:off x="304414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75"/>
          <p:cNvSpPr>
            <a:spLocks noChangeShapeType="1"/>
          </p:cNvSpPr>
          <p:nvPr/>
        </p:nvSpPr>
        <p:spPr bwMode="auto">
          <a:xfrm flipH="1">
            <a:off x="302668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Line 76"/>
          <p:cNvSpPr>
            <a:spLocks noChangeShapeType="1"/>
          </p:cNvSpPr>
          <p:nvPr/>
        </p:nvSpPr>
        <p:spPr bwMode="auto">
          <a:xfrm flipH="1">
            <a:off x="3009218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Line 77"/>
          <p:cNvSpPr>
            <a:spLocks noChangeShapeType="1"/>
          </p:cNvSpPr>
          <p:nvPr/>
        </p:nvSpPr>
        <p:spPr bwMode="auto">
          <a:xfrm flipH="1">
            <a:off x="2993343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Line 78"/>
          <p:cNvSpPr>
            <a:spLocks noChangeShapeType="1"/>
          </p:cNvSpPr>
          <p:nvPr/>
        </p:nvSpPr>
        <p:spPr bwMode="auto">
          <a:xfrm flipH="1">
            <a:off x="297588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Line 79"/>
          <p:cNvSpPr>
            <a:spLocks noChangeShapeType="1"/>
          </p:cNvSpPr>
          <p:nvPr/>
        </p:nvSpPr>
        <p:spPr bwMode="auto">
          <a:xfrm flipH="1">
            <a:off x="2958418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Line 80"/>
          <p:cNvSpPr>
            <a:spLocks noChangeShapeType="1"/>
          </p:cNvSpPr>
          <p:nvPr/>
        </p:nvSpPr>
        <p:spPr bwMode="auto">
          <a:xfrm flipH="1">
            <a:off x="2940956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Line 81"/>
          <p:cNvSpPr>
            <a:spLocks noChangeShapeType="1"/>
          </p:cNvSpPr>
          <p:nvPr/>
        </p:nvSpPr>
        <p:spPr bwMode="auto">
          <a:xfrm flipH="1">
            <a:off x="2925081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Line 82"/>
          <p:cNvSpPr>
            <a:spLocks noChangeShapeType="1"/>
          </p:cNvSpPr>
          <p:nvPr/>
        </p:nvSpPr>
        <p:spPr bwMode="auto">
          <a:xfrm flipH="1">
            <a:off x="2907618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Line 83"/>
          <p:cNvSpPr>
            <a:spLocks noChangeShapeType="1"/>
          </p:cNvSpPr>
          <p:nvPr/>
        </p:nvSpPr>
        <p:spPr bwMode="auto">
          <a:xfrm flipH="1">
            <a:off x="2890156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84"/>
          <p:cNvSpPr>
            <a:spLocks noChangeShapeType="1"/>
          </p:cNvSpPr>
          <p:nvPr/>
        </p:nvSpPr>
        <p:spPr bwMode="auto">
          <a:xfrm flipH="1">
            <a:off x="287269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85"/>
          <p:cNvSpPr>
            <a:spLocks noChangeShapeType="1"/>
          </p:cNvSpPr>
          <p:nvPr/>
        </p:nvSpPr>
        <p:spPr bwMode="auto">
          <a:xfrm flipH="1">
            <a:off x="2856818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86"/>
          <p:cNvSpPr>
            <a:spLocks noChangeShapeType="1"/>
          </p:cNvSpPr>
          <p:nvPr/>
        </p:nvSpPr>
        <p:spPr bwMode="auto">
          <a:xfrm flipH="1">
            <a:off x="2839356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Line 87"/>
          <p:cNvSpPr>
            <a:spLocks noChangeShapeType="1"/>
          </p:cNvSpPr>
          <p:nvPr/>
        </p:nvSpPr>
        <p:spPr bwMode="auto">
          <a:xfrm flipH="1">
            <a:off x="282189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Line 88"/>
          <p:cNvSpPr>
            <a:spLocks noChangeShapeType="1"/>
          </p:cNvSpPr>
          <p:nvPr/>
        </p:nvSpPr>
        <p:spPr bwMode="auto">
          <a:xfrm flipH="1">
            <a:off x="280443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Line 89"/>
          <p:cNvSpPr>
            <a:spLocks noChangeShapeType="1"/>
          </p:cNvSpPr>
          <p:nvPr/>
        </p:nvSpPr>
        <p:spPr bwMode="auto">
          <a:xfrm flipH="1">
            <a:off x="2788556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90"/>
          <p:cNvSpPr>
            <a:spLocks noChangeShapeType="1"/>
          </p:cNvSpPr>
          <p:nvPr/>
        </p:nvSpPr>
        <p:spPr bwMode="auto">
          <a:xfrm flipH="1">
            <a:off x="277109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Line 91"/>
          <p:cNvSpPr>
            <a:spLocks noChangeShapeType="1"/>
          </p:cNvSpPr>
          <p:nvPr/>
        </p:nvSpPr>
        <p:spPr bwMode="auto">
          <a:xfrm flipH="1">
            <a:off x="275363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Line 92"/>
          <p:cNvSpPr>
            <a:spLocks noChangeShapeType="1"/>
          </p:cNvSpPr>
          <p:nvPr/>
        </p:nvSpPr>
        <p:spPr bwMode="auto">
          <a:xfrm flipH="1">
            <a:off x="2736168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Line 93"/>
          <p:cNvSpPr>
            <a:spLocks noChangeShapeType="1"/>
          </p:cNvSpPr>
          <p:nvPr/>
        </p:nvSpPr>
        <p:spPr bwMode="auto">
          <a:xfrm flipH="1">
            <a:off x="2720293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Line 94"/>
          <p:cNvSpPr>
            <a:spLocks noChangeShapeType="1"/>
          </p:cNvSpPr>
          <p:nvPr/>
        </p:nvSpPr>
        <p:spPr bwMode="auto">
          <a:xfrm flipH="1">
            <a:off x="270283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Line 95"/>
          <p:cNvSpPr>
            <a:spLocks noChangeShapeType="1"/>
          </p:cNvSpPr>
          <p:nvPr/>
        </p:nvSpPr>
        <p:spPr bwMode="auto">
          <a:xfrm flipH="1">
            <a:off x="2685368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Line 96"/>
          <p:cNvSpPr>
            <a:spLocks noChangeShapeType="1"/>
          </p:cNvSpPr>
          <p:nvPr/>
        </p:nvSpPr>
        <p:spPr bwMode="auto">
          <a:xfrm flipH="1">
            <a:off x="2667906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Line 97"/>
          <p:cNvSpPr>
            <a:spLocks noChangeShapeType="1"/>
          </p:cNvSpPr>
          <p:nvPr/>
        </p:nvSpPr>
        <p:spPr bwMode="auto">
          <a:xfrm flipH="1">
            <a:off x="2652031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Line 98"/>
          <p:cNvSpPr>
            <a:spLocks noChangeShapeType="1"/>
          </p:cNvSpPr>
          <p:nvPr/>
        </p:nvSpPr>
        <p:spPr bwMode="auto">
          <a:xfrm flipH="1">
            <a:off x="2634568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Line 99"/>
          <p:cNvSpPr>
            <a:spLocks noChangeShapeType="1"/>
          </p:cNvSpPr>
          <p:nvPr/>
        </p:nvSpPr>
        <p:spPr bwMode="auto">
          <a:xfrm flipH="1">
            <a:off x="2617106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Line 100"/>
          <p:cNvSpPr>
            <a:spLocks noChangeShapeType="1"/>
          </p:cNvSpPr>
          <p:nvPr/>
        </p:nvSpPr>
        <p:spPr bwMode="auto">
          <a:xfrm flipH="1">
            <a:off x="259964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Line 101"/>
          <p:cNvSpPr>
            <a:spLocks noChangeShapeType="1"/>
          </p:cNvSpPr>
          <p:nvPr/>
        </p:nvSpPr>
        <p:spPr bwMode="auto">
          <a:xfrm flipH="1">
            <a:off x="2583768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Line 102"/>
          <p:cNvSpPr>
            <a:spLocks noChangeShapeType="1"/>
          </p:cNvSpPr>
          <p:nvPr/>
        </p:nvSpPr>
        <p:spPr bwMode="auto">
          <a:xfrm flipH="1">
            <a:off x="2566306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Line 103"/>
          <p:cNvSpPr>
            <a:spLocks noChangeShapeType="1"/>
          </p:cNvSpPr>
          <p:nvPr/>
        </p:nvSpPr>
        <p:spPr bwMode="auto">
          <a:xfrm flipV="1">
            <a:off x="2558368" y="331787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Line 104"/>
          <p:cNvSpPr>
            <a:spLocks noChangeShapeType="1"/>
          </p:cNvSpPr>
          <p:nvPr/>
        </p:nvSpPr>
        <p:spPr bwMode="auto">
          <a:xfrm flipV="1">
            <a:off x="2558368" y="329565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Line 105"/>
          <p:cNvSpPr>
            <a:spLocks noChangeShapeType="1"/>
          </p:cNvSpPr>
          <p:nvPr/>
        </p:nvSpPr>
        <p:spPr bwMode="auto">
          <a:xfrm flipV="1">
            <a:off x="2558368" y="327818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Line 106"/>
          <p:cNvSpPr>
            <a:spLocks noChangeShapeType="1"/>
          </p:cNvSpPr>
          <p:nvPr/>
        </p:nvSpPr>
        <p:spPr bwMode="auto">
          <a:xfrm flipV="1">
            <a:off x="2558368" y="326707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Line 107"/>
          <p:cNvSpPr>
            <a:spLocks noChangeShapeType="1"/>
          </p:cNvSpPr>
          <p:nvPr/>
        </p:nvSpPr>
        <p:spPr bwMode="auto">
          <a:xfrm flipV="1">
            <a:off x="2558368" y="324961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Line 108"/>
          <p:cNvSpPr>
            <a:spLocks noChangeShapeType="1"/>
          </p:cNvSpPr>
          <p:nvPr/>
        </p:nvSpPr>
        <p:spPr bwMode="auto">
          <a:xfrm flipV="1">
            <a:off x="2558368" y="322738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Line 109"/>
          <p:cNvSpPr>
            <a:spLocks noChangeShapeType="1"/>
          </p:cNvSpPr>
          <p:nvPr/>
        </p:nvSpPr>
        <p:spPr bwMode="auto">
          <a:xfrm flipV="1">
            <a:off x="2558368" y="320992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10"/>
          <p:cNvSpPr>
            <a:spLocks noChangeShapeType="1"/>
          </p:cNvSpPr>
          <p:nvPr/>
        </p:nvSpPr>
        <p:spPr bwMode="auto">
          <a:xfrm flipV="1">
            <a:off x="2558368" y="319881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11"/>
          <p:cNvSpPr>
            <a:spLocks noChangeShapeType="1"/>
          </p:cNvSpPr>
          <p:nvPr/>
        </p:nvSpPr>
        <p:spPr bwMode="auto">
          <a:xfrm flipV="1">
            <a:off x="2558368" y="317658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12"/>
          <p:cNvSpPr>
            <a:spLocks noChangeShapeType="1"/>
          </p:cNvSpPr>
          <p:nvPr/>
        </p:nvSpPr>
        <p:spPr bwMode="auto">
          <a:xfrm flipV="1">
            <a:off x="2558368" y="315912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13"/>
          <p:cNvSpPr>
            <a:spLocks noChangeShapeType="1"/>
          </p:cNvSpPr>
          <p:nvPr/>
        </p:nvSpPr>
        <p:spPr bwMode="auto">
          <a:xfrm flipV="1">
            <a:off x="2558368" y="31416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14"/>
          <p:cNvSpPr>
            <a:spLocks noChangeShapeType="1"/>
          </p:cNvSpPr>
          <p:nvPr/>
        </p:nvSpPr>
        <p:spPr bwMode="auto">
          <a:xfrm flipV="1">
            <a:off x="2558368" y="313055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15"/>
          <p:cNvSpPr>
            <a:spLocks noChangeShapeType="1"/>
          </p:cNvSpPr>
          <p:nvPr/>
        </p:nvSpPr>
        <p:spPr bwMode="auto">
          <a:xfrm flipV="1">
            <a:off x="2558368" y="310832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16"/>
          <p:cNvSpPr>
            <a:spLocks noChangeShapeType="1"/>
          </p:cNvSpPr>
          <p:nvPr/>
        </p:nvSpPr>
        <p:spPr bwMode="auto">
          <a:xfrm flipV="1">
            <a:off x="2558368" y="30908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17"/>
          <p:cNvSpPr>
            <a:spLocks noChangeShapeType="1"/>
          </p:cNvSpPr>
          <p:nvPr/>
        </p:nvSpPr>
        <p:spPr bwMode="auto">
          <a:xfrm flipV="1">
            <a:off x="2558368" y="307975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18"/>
          <p:cNvSpPr>
            <a:spLocks noChangeShapeType="1"/>
          </p:cNvSpPr>
          <p:nvPr/>
        </p:nvSpPr>
        <p:spPr bwMode="auto">
          <a:xfrm flipV="1">
            <a:off x="2558368" y="306228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19"/>
          <p:cNvSpPr>
            <a:spLocks noChangeShapeType="1"/>
          </p:cNvSpPr>
          <p:nvPr/>
        </p:nvSpPr>
        <p:spPr bwMode="auto">
          <a:xfrm flipV="1">
            <a:off x="2558368" y="30400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20"/>
          <p:cNvSpPr>
            <a:spLocks noChangeShapeType="1"/>
          </p:cNvSpPr>
          <p:nvPr/>
        </p:nvSpPr>
        <p:spPr bwMode="auto">
          <a:xfrm flipV="1">
            <a:off x="2558368" y="30226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21"/>
          <p:cNvSpPr>
            <a:spLocks noChangeShapeType="1"/>
          </p:cNvSpPr>
          <p:nvPr/>
        </p:nvSpPr>
        <p:spPr bwMode="auto">
          <a:xfrm flipV="1">
            <a:off x="2558368" y="301148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22"/>
          <p:cNvSpPr>
            <a:spLocks noChangeShapeType="1"/>
          </p:cNvSpPr>
          <p:nvPr/>
        </p:nvSpPr>
        <p:spPr bwMode="auto">
          <a:xfrm flipV="1">
            <a:off x="2558368" y="29892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Line 123"/>
          <p:cNvSpPr>
            <a:spLocks noChangeShapeType="1"/>
          </p:cNvSpPr>
          <p:nvPr/>
        </p:nvSpPr>
        <p:spPr bwMode="auto">
          <a:xfrm flipV="1">
            <a:off x="2558368" y="29718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Line 124"/>
          <p:cNvSpPr>
            <a:spLocks noChangeShapeType="1"/>
          </p:cNvSpPr>
          <p:nvPr/>
        </p:nvSpPr>
        <p:spPr bwMode="auto">
          <a:xfrm flipV="1">
            <a:off x="2558368" y="29543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125"/>
          <p:cNvSpPr>
            <a:spLocks/>
          </p:cNvSpPr>
          <p:nvPr/>
        </p:nvSpPr>
        <p:spPr bwMode="auto">
          <a:xfrm>
            <a:off x="3425143" y="2949575"/>
            <a:ext cx="542925" cy="379413"/>
          </a:xfrm>
          <a:custGeom>
            <a:avLst/>
            <a:gdLst>
              <a:gd name="T0" fmla="*/ 0 w 342"/>
              <a:gd name="T1" fmla="*/ 0 h 239"/>
              <a:gd name="T2" fmla="*/ 341 w 342"/>
              <a:gd name="T3" fmla="*/ 0 h 239"/>
              <a:gd name="T4" fmla="*/ 341 w 342"/>
              <a:gd name="T5" fmla="*/ 238 h 239"/>
              <a:gd name="T6" fmla="*/ 0 w 342"/>
              <a:gd name="T7" fmla="*/ 238 h 239"/>
              <a:gd name="T8" fmla="*/ 0 w 342"/>
              <a:gd name="T9" fmla="*/ 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2" h="239">
                <a:moveTo>
                  <a:pt x="0" y="0"/>
                </a:moveTo>
                <a:lnTo>
                  <a:pt x="341" y="0"/>
                </a:lnTo>
                <a:lnTo>
                  <a:pt x="341" y="238"/>
                </a:lnTo>
                <a:lnTo>
                  <a:pt x="0" y="23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126"/>
          <p:cNvSpPr>
            <a:spLocks/>
          </p:cNvSpPr>
          <p:nvPr/>
        </p:nvSpPr>
        <p:spPr bwMode="auto">
          <a:xfrm>
            <a:off x="3425143" y="2949575"/>
            <a:ext cx="542925" cy="379413"/>
          </a:xfrm>
          <a:custGeom>
            <a:avLst/>
            <a:gdLst>
              <a:gd name="T0" fmla="*/ 0 w 342"/>
              <a:gd name="T1" fmla="*/ 0 h 239"/>
              <a:gd name="T2" fmla="*/ 341 w 342"/>
              <a:gd name="T3" fmla="*/ 0 h 239"/>
              <a:gd name="T4" fmla="*/ 341 w 342"/>
              <a:gd name="T5" fmla="*/ 238 h 239"/>
              <a:gd name="T6" fmla="*/ 0 w 342"/>
              <a:gd name="T7" fmla="*/ 238 h 239"/>
              <a:gd name="T8" fmla="*/ 0 w 342"/>
              <a:gd name="T9" fmla="*/ 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2" h="239">
                <a:moveTo>
                  <a:pt x="0" y="0"/>
                </a:moveTo>
                <a:lnTo>
                  <a:pt x="341" y="0"/>
                </a:lnTo>
                <a:lnTo>
                  <a:pt x="341" y="238"/>
                </a:lnTo>
                <a:lnTo>
                  <a:pt x="0" y="238"/>
                </a:lnTo>
                <a:lnTo>
                  <a:pt x="0" y="0"/>
                </a:lnTo>
              </a:path>
            </a:pathLst>
          </a:custGeom>
          <a:pattFill prst="lgConfetti">
            <a:fgClr>
              <a:schemeClr val="tx1"/>
            </a:fgClr>
            <a:bgClr>
              <a:srgbClr val="FFFFFF"/>
            </a:bgClr>
          </a:patt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Line 127"/>
          <p:cNvSpPr>
            <a:spLocks noChangeShapeType="1"/>
          </p:cNvSpPr>
          <p:nvPr/>
        </p:nvSpPr>
        <p:spPr bwMode="auto">
          <a:xfrm flipV="1">
            <a:off x="3425143" y="2943225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Line 128"/>
          <p:cNvSpPr>
            <a:spLocks noChangeShapeType="1"/>
          </p:cNvSpPr>
          <p:nvPr/>
        </p:nvSpPr>
        <p:spPr bwMode="auto">
          <a:xfrm>
            <a:off x="3425143" y="2949575"/>
            <a:ext cx="15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Line 129"/>
          <p:cNvSpPr>
            <a:spLocks noChangeShapeType="1"/>
          </p:cNvSpPr>
          <p:nvPr/>
        </p:nvSpPr>
        <p:spPr bwMode="auto">
          <a:xfrm>
            <a:off x="3425143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Line 130"/>
          <p:cNvSpPr>
            <a:spLocks noChangeShapeType="1"/>
          </p:cNvSpPr>
          <p:nvPr/>
        </p:nvSpPr>
        <p:spPr bwMode="auto">
          <a:xfrm>
            <a:off x="3442606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Line 131"/>
          <p:cNvSpPr>
            <a:spLocks noChangeShapeType="1"/>
          </p:cNvSpPr>
          <p:nvPr/>
        </p:nvSpPr>
        <p:spPr bwMode="auto">
          <a:xfrm>
            <a:off x="3460068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Line 132"/>
          <p:cNvSpPr>
            <a:spLocks noChangeShapeType="1"/>
          </p:cNvSpPr>
          <p:nvPr/>
        </p:nvSpPr>
        <p:spPr bwMode="auto">
          <a:xfrm>
            <a:off x="3475943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Line 133"/>
          <p:cNvSpPr>
            <a:spLocks noChangeShapeType="1"/>
          </p:cNvSpPr>
          <p:nvPr/>
        </p:nvSpPr>
        <p:spPr bwMode="auto">
          <a:xfrm>
            <a:off x="3493406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Line 134"/>
          <p:cNvSpPr>
            <a:spLocks noChangeShapeType="1"/>
          </p:cNvSpPr>
          <p:nvPr/>
        </p:nvSpPr>
        <p:spPr bwMode="auto">
          <a:xfrm>
            <a:off x="3510868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Line 135"/>
          <p:cNvSpPr>
            <a:spLocks noChangeShapeType="1"/>
          </p:cNvSpPr>
          <p:nvPr/>
        </p:nvSpPr>
        <p:spPr bwMode="auto">
          <a:xfrm>
            <a:off x="3528331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Line 136"/>
          <p:cNvSpPr>
            <a:spLocks noChangeShapeType="1"/>
          </p:cNvSpPr>
          <p:nvPr/>
        </p:nvSpPr>
        <p:spPr bwMode="auto">
          <a:xfrm>
            <a:off x="3544206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Line 137"/>
          <p:cNvSpPr>
            <a:spLocks noChangeShapeType="1"/>
          </p:cNvSpPr>
          <p:nvPr/>
        </p:nvSpPr>
        <p:spPr bwMode="auto">
          <a:xfrm>
            <a:off x="3561668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Line 138"/>
          <p:cNvSpPr>
            <a:spLocks noChangeShapeType="1"/>
          </p:cNvSpPr>
          <p:nvPr/>
        </p:nvSpPr>
        <p:spPr bwMode="auto">
          <a:xfrm>
            <a:off x="3579131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Line 139"/>
          <p:cNvSpPr>
            <a:spLocks noChangeShapeType="1"/>
          </p:cNvSpPr>
          <p:nvPr/>
        </p:nvSpPr>
        <p:spPr bwMode="auto">
          <a:xfrm>
            <a:off x="3596593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Line 140"/>
          <p:cNvSpPr>
            <a:spLocks noChangeShapeType="1"/>
          </p:cNvSpPr>
          <p:nvPr/>
        </p:nvSpPr>
        <p:spPr bwMode="auto">
          <a:xfrm>
            <a:off x="3612468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Line 141"/>
          <p:cNvSpPr>
            <a:spLocks noChangeShapeType="1"/>
          </p:cNvSpPr>
          <p:nvPr/>
        </p:nvSpPr>
        <p:spPr bwMode="auto">
          <a:xfrm>
            <a:off x="3629931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Line 142"/>
          <p:cNvSpPr>
            <a:spLocks noChangeShapeType="1"/>
          </p:cNvSpPr>
          <p:nvPr/>
        </p:nvSpPr>
        <p:spPr bwMode="auto">
          <a:xfrm>
            <a:off x="3647393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Line 143"/>
          <p:cNvSpPr>
            <a:spLocks noChangeShapeType="1"/>
          </p:cNvSpPr>
          <p:nvPr/>
        </p:nvSpPr>
        <p:spPr bwMode="auto">
          <a:xfrm>
            <a:off x="3664856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Line 144"/>
          <p:cNvSpPr>
            <a:spLocks noChangeShapeType="1"/>
          </p:cNvSpPr>
          <p:nvPr/>
        </p:nvSpPr>
        <p:spPr bwMode="auto">
          <a:xfrm>
            <a:off x="3680731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Line 145"/>
          <p:cNvSpPr>
            <a:spLocks noChangeShapeType="1"/>
          </p:cNvSpPr>
          <p:nvPr/>
        </p:nvSpPr>
        <p:spPr bwMode="auto">
          <a:xfrm>
            <a:off x="3698193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Line 146"/>
          <p:cNvSpPr>
            <a:spLocks noChangeShapeType="1"/>
          </p:cNvSpPr>
          <p:nvPr/>
        </p:nvSpPr>
        <p:spPr bwMode="auto">
          <a:xfrm>
            <a:off x="3715656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Line 147"/>
          <p:cNvSpPr>
            <a:spLocks noChangeShapeType="1"/>
          </p:cNvSpPr>
          <p:nvPr/>
        </p:nvSpPr>
        <p:spPr bwMode="auto">
          <a:xfrm>
            <a:off x="3733118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Line 148"/>
          <p:cNvSpPr>
            <a:spLocks noChangeShapeType="1"/>
          </p:cNvSpPr>
          <p:nvPr/>
        </p:nvSpPr>
        <p:spPr bwMode="auto">
          <a:xfrm>
            <a:off x="3748993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Line 149"/>
          <p:cNvSpPr>
            <a:spLocks noChangeShapeType="1"/>
          </p:cNvSpPr>
          <p:nvPr/>
        </p:nvSpPr>
        <p:spPr bwMode="auto">
          <a:xfrm>
            <a:off x="3766456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Line 150"/>
          <p:cNvSpPr>
            <a:spLocks noChangeShapeType="1"/>
          </p:cNvSpPr>
          <p:nvPr/>
        </p:nvSpPr>
        <p:spPr bwMode="auto">
          <a:xfrm>
            <a:off x="3783918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Line 151"/>
          <p:cNvSpPr>
            <a:spLocks noChangeShapeType="1"/>
          </p:cNvSpPr>
          <p:nvPr/>
        </p:nvSpPr>
        <p:spPr bwMode="auto">
          <a:xfrm>
            <a:off x="3801381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Line 152"/>
          <p:cNvSpPr>
            <a:spLocks noChangeShapeType="1"/>
          </p:cNvSpPr>
          <p:nvPr/>
        </p:nvSpPr>
        <p:spPr bwMode="auto">
          <a:xfrm>
            <a:off x="3817256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Line 153"/>
          <p:cNvSpPr>
            <a:spLocks noChangeShapeType="1"/>
          </p:cNvSpPr>
          <p:nvPr/>
        </p:nvSpPr>
        <p:spPr bwMode="auto">
          <a:xfrm>
            <a:off x="3834718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Line 154"/>
          <p:cNvSpPr>
            <a:spLocks noChangeShapeType="1"/>
          </p:cNvSpPr>
          <p:nvPr/>
        </p:nvSpPr>
        <p:spPr bwMode="auto">
          <a:xfrm>
            <a:off x="3852181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Line 155"/>
          <p:cNvSpPr>
            <a:spLocks noChangeShapeType="1"/>
          </p:cNvSpPr>
          <p:nvPr/>
        </p:nvSpPr>
        <p:spPr bwMode="auto">
          <a:xfrm>
            <a:off x="3868056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Line 156"/>
          <p:cNvSpPr>
            <a:spLocks noChangeShapeType="1"/>
          </p:cNvSpPr>
          <p:nvPr/>
        </p:nvSpPr>
        <p:spPr bwMode="auto">
          <a:xfrm>
            <a:off x="3885518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Line 157"/>
          <p:cNvSpPr>
            <a:spLocks noChangeShapeType="1"/>
          </p:cNvSpPr>
          <p:nvPr/>
        </p:nvSpPr>
        <p:spPr bwMode="auto">
          <a:xfrm>
            <a:off x="3902981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Line 158"/>
          <p:cNvSpPr>
            <a:spLocks noChangeShapeType="1"/>
          </p:cNvSpPr>
          <p:nvPr/>
        </p:nvSpPr>
        <p:spPr bwMode="auto">
          <a:xfrm>
            <a:off x="3920443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Line 159"/>
          <p:cNvSpPr>
            <a:spLocks noChangeShapeType="1"/>
          </p:cNvSpPr>
          <p:nvPr/>
        </p:nvSpPr>
        <p:spPr bwMode="auto">
          <a:xfrm>
            <a:off x="3936318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Line 160"/>
          <p:cNvSpPr>
            <a:spLocks noChangeShapeType="1"/>
          </p:cNvSpPr>
          <p:nvPr/>
        </p:nvSpPr>
        <p:spPr bwMode="auto">
          <a:xfrm>
            <a:off x="3953781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Line 161"/>
          <p:cNvSpPr>
            <a:spLocks noChangeShapeType="1"/>
          </p:cNvSpPr>
          <p:nvPr/>
        </p:nvSpPr>
        <p:spPr bwMode="auto">
          <a:xfrm>
            <a:off x="3966481" y="295275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Line 162"/>
          <p:cNvSpPr>
            <a:spLocks noChangeShapeType="1"/>
          </p:cNvSpPr>
          <p:nvPr/>
        </p:nvSpPr>
        <p:spPr bwMode="auto">
          <a:xfrm>
            <a:off x="3966481" y="29702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Line 163"/>
          <p:cNvSpPr>
            <a:spLocks noChangeShapeType="1"/>
          </p:cNvSpPr>
          <p:nvPr/>
        </p:nvSpPr>
        <p:spPr bwMode="auto">
          <a:xfrm>
            <a:off x="3966481" y="298767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Line 164"/>
          <p:cNvSpPr>
            <a:spLocks noChangeShapeType="1"/>
          </p:cNvSpPr>
          <p:nvPr/>
        </p:nvSpPr>
        <p:spPr bwMode="auto">
          <a:xfrm>
            <a:off x="3966481" y="300355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Line 165"/>
          <p:cNvSpPr>
            <a:spLocks noChangeShapeType="1"/>
          </p:cNvSpPr>
          <p:nvPr/>
        </p:nvSpPr>
        <p:spPr bwMode="auto">
          <a:xfrm>
            <a:off x="3966481" y="30210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Line 166"/>
          <p:cNvSpPr>
            <a:spLocks noChangeShapeType="1"/>
          </p:cNvSpPr>
          <p:nvPr/>
        </p:nvSpPr>
        <p:spPr bwMode="auto">
          <a:xfrm>
            <a:off x="3966481" y="303847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Line 167"/>
          <p:cNvSpPr>
            <a:spLocks noChangeShapeType="1"/>
          </p:cNvSpPr>
          <p:nvPr/>
        </p:nvSpPr>
        <p:spPr bwMode="auto">
          <a:xfrm>
            <a:off x="3966481" y="305593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Line 168"/>
          <p:cNvSpPr>
            <a:spLocks noChangeShapeType="1"/>
          </p:cNvSpPr>
          <p:nvPr/>
        </p:nvSpPr>
        <p:spPr bwMode="auto">
          <a:xfrm>
            <a:off x="3966481" y="30718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Line 169"/>
          <p:cNvSpPr>
            <a:spLocks noChangeShapeType="1"/>
          </p:cNvSpPr>
          <p:nvPr/>
        </p:nvSpPr>
        <p:spPr bwMode="auto">
          <a:xfrm>
            <a:off x="3966481" y="30892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Line 170"/>
          <p:cNvSpPr>
            <a:spLocks noChangeShapeType="1"/>
          </p:cNvSpPr>
          <p:nvPr/>
        </p:nvSpPr>
        <p:spPr bwMode="auto">
          <a:xfrm>
            <a:off x="3966481" y="310673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Line 171"/>
          <p:cNvSpPr>
            <a:spLocks noChangeShapeType="1"/>
          </p:cNvSpPr>
          <p:nvPr/>
        </p:nvSpPr>
        <p:spPr bwMode="auto">
          <a:xfrm>
            <a:off x="3966481" y="31226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Line 172"/>
          <p:cNvSpPr>
            <a:spLocks noChangeShapeType="1"/>
          </p:cNvSpPr>
          <p:nvPr/>
        </p:nvSpPr>
        <p:spPr bwMode="auto">
          <a:xfrm>
            <a:off x="3966481" y="31400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" name="Line 173"/>
          <p:cNvSpPr>
            <a:spLocks noChangeShapeType="1"/>
          </p:cNvSpPr>
          <p:nvPr/>
        </p:nvSpPr>
        <p:spPr bwMode="auto">
          <a:xfrm>
            <a:off x="3966481" y="31575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Line 174"/>
          <p:cNvSpPr>
            <a:spLocks noChangeShapeType="1"/>
          </p:cNvSpPr>
          <p:nvPr/>
        </p:nvSpPr>
        <p:spPr bwMode="auto">
          <a:xfrm>
            <a:off x="3966481" y="317500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Line 175"/>
          <p:cNvSpPr>
            <a:spLocks noChangeShapeType="1"/>
          </p:cNvSpPr>
          <p:nvPr/>
        </p:nvSpPr>
        <p:spPr bwMode="auto">
          <a:xfrm>
            <a:off x="3966481" y="31908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" name="Line 176"/>
          <p:cNvSpPr>
            <a:spLocks noChangeShapeType="1"/>
          </p:cNvSpPr>
          <p:nvPr/>
        </p:nvSpPr>
        <p:spPr bwMode="auto">
          <a:xfrm>
            <a:off x="3966481" y="32083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Line 177"/>
          <p:cNvSpPr>
            <a:spLocks noChangeShapeType="1"/>
          </p:cNvSpPr>
          <p:nvPr/>
        </p:nvSpPr>
        <p:spPr bwMode="auto">
          <a:xfrm>
            <a:off x="3966481" y="322580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Line 178"/>
          <p:cNvSpPr>
            <a:spLocks noChangeShapeType="1"/>
          </p:cNvSpPr>
          <p:nvPr/>
        </p:nvSpPr>
        <p:spPr bwMode="auto">
          <a:xfrm>
            <a:off x="3966481" y="32416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Line 179"/>
          <p:cNvSpPr>
            <a:spLocks noChangeShapeType="1"/>
          </p:cNvSpPr>
          <p:nvPr/>
        </p:nvSpPr>
        <p:spPr bwMode="auto">
          <a:xfrm>
            <a:off x="3966481" y="32591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Line 180"/>
          <p:cNvSpPr>
            <a:spLocks noChangeShapeType="1"/>
          </p:cNvSpPr>
          <p:nvPr/>
        </p:nvSpPr>
        <p:spPr bwMode="auto">
          <a:xfrm>
            <a:off x="3966481" y="32766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" name="Line 181"/>
          <p:cNvSpPr>
            <a:spLocks noChangeShapeType="1"/>
          </p:cNvSpPr>
          <p:nvPr/>
        </p:nvSpPr>
        <p:spPr bwMode="auto">
          <a:xfrm>
            <a:off x="3966481" y="329406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" name="Line 182"/>
          <p:cNvSpPr>
            <a:spLocks noChangeShapeType="1"/>
          </p:cNvSpPr>
          <p:nvPr/>
        </p:nvSpPr>
        <p:spPr bwMode="auto">
          <a:xfrm>
            <a:off x="3966481" y="33099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" name="Line 183"/>
          <p:cNvSpPr>
            <a:spLocks noChangeShapeType="1"/>
          </p:cNvSpPr>
          <p:nvPr/>
        </p:nvSpPr>
        <p:spPr bwMode="auto">
          <a:xfrm flipH="1">
            <a:off x="3961718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2" name="Line 184"/>
          <p:cNvSpPr>
            <a:spLocks noChangeShapeType="1"/>
          </p:cNvSpPr>
          <p:nvPr/>
        </p:nvSpPr>
        <p:spPr bwMode="auto">
          <a:xfrm flipH="1">
            <a:off x="3944256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" name="Line 185"/>
          <p:cNvSpPr>
            <a:spLocks noChangeShapeType="1"/>
          </p:cNvSpPr>
          <p:nvPr/>
        </p:nvSpPr>
        <p:spPr bwMode="auto">
          <a:xfrm flipH="1">
            <a:off x="3928381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" name="Line 186"/>
          <p:cNvSpPr>
            <a:spLocks noChangeShapeType="1"/>
          </p:cNvSpPr>
          <p:nvPr/>
        </p:nvSpPr>
        <p:spPr bwMode="auto">
          <a:xfrm flipH="1">
            <a:off x="3910918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" name="Line 187"/>
          <p:cNvSpPr>
            <a:spLocks noChangeShapeType="1"/>
          </p:cNvSpPr>
          <p:nvPr/>
        </p:nvSpPr>
        <p:spPr bwMode="auto">
          <a:xfrm flipH="1">
            <a:off x="3893456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6" name="Line 188"/>
          <p:cNvSpPr>
            <a:spLocks noChangeShapeType="1"/>
          </p:cNvSpPr>
          <p:nvPr/>
        </p:nvSpPr>
        <p:spPr bwMode="auto">
          <a:xfrm flipH="1">
            <a:off x="387599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7" name="Line 189"/>
          <p:cNvSpPr>
            <a:spLocks noChangeShapeType="1"/>
          </p:cNvSpPr>
          <p:nvPr/>
        </p:nvSpPr>
        <p:spPr bwMode="auto">
          <a:xfrm flipH="1">
            <a:off x="3860118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8" name="Line 190"/>
          <p:cNvSpPr>
            <a:spLocks noChangeShapeType="1"/>
          </p:cNvSpPr>
          <p:nvPr/>
        </p:nvSpPr>
        <p:spPr bwMode="auto">
          <a:xfrm flipH="1">
            <a:off x="3842656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9" name="Line 191"/>
          <p:cNvSpPr>
            <a:spLocks noChangeShapeType="1"/>
          </p:cNvSpPr>
          <p:nvPr/>
        </p:nvSpPr>
        <p:spPr bwMode="auto">
          <a:xfrm flipH="1">
            <a:off x="382519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" name="Line 192"/>
          <p:cNvSpPr>
            <a:spLocks noChangeShapeType="1"/>
          </p:cNvSpPr>
          <p:nvPr/>
        </p:nvSpPr>
        <p:spPr bwMode="auto">
          <a:xfrm flipH="1">
            <a:off x="380773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1" name="Line 193"/>
          <p:cNvSpPr>
            <a:spLocks noChangeShapeType="1"/>
          </p:cNvSpPr>
          <p:nvPr/>
        </p:nvSpPr>
        <p:spPr bwMode="auto">
          <a:xfrm flipH="1">
            <a:off x="3791856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2" name="Line 194"/>
          <p:cNvSpPr>
            <a:spLocks noChangeShapeType="1"/>
          </p:cNvSpPr>
          <p:nvPr/>
        </p:nvSpPr>
        <p:spPr bwMode="auto">
          <a:xfrm flipH="1">
            <a:off x="377439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3" name="Line 195"/>
          <p:cNvSpPr>
            <a:spLocks noChangeShapeType="1"/>
          </p:cNvSpPr>
          <p:nvPr/>
        </p:nvSpPr>
        <p:spPr bwMode="auto">
          <a:xfrm flipH="1">
            <a:off x="375693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" name="Line 196"/>
          <p:cNvSpPr>
            <a:spLocks noChangeShapeType="1"/>
          </p:cNvSpPr>
          <p:nvPr/>
        </p:nvSpPr>
        <p:spPr bwMode="auto">
          <a:xfrm flipH="1">
            <a:off x="3739468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" name="Line 197"/>
          <p:cNvSpPr>
            <a:spLocks noChangeShapeType="1"/>
          </p:cNvSpPr>
          <p:nvPr/>
        </p:nvSpPr>
        <p:spPr bwMode="auto">
          <a:xfrm flipH="1">
            <a:off x="3723593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" name="Line 198"/>
          <p:cNvSpPr>
            <a:spLocks noChangeShapeType="1"/>
          </p:cNvSpPr>
          <p:nvPr/>
        </p:nvSpPr>
        <p:spPr bwMode="auto">
          <a:xfrm flipH="1">
            <a:off x="370613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" name="Line 199"/>
          <p:cNvSpPr>
            <a:spLocks noChangeShapeType="1"/>
          </p:cNvSpPr>
          <p:nvPr/>
        </p:nvSpPr>
        <p:spPr bwMode="auto">
          <a:xfrm flipH="1">
            <a:off x="3688668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" name="Line 200"/>
          <p:cNvSpPr>
            <a:spLocks noChangeShapeType="1"/>
          </p:cNvSpPr>
          <p:nvPr/>
        </p:nvSpPr>
        <p:spPr bwMode="auto">
          <a:xfrm flipH="1">
            <a:off x="3671206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" name="Line 201"/>
          <p:cNvSpPr>
            <a:spLocks noChangeShapeType="1"/>
          </p:cNvSpPr>
          <p:nvPr/>
        </p:nvSpPr>
        <p:spPr bwMode="auto">
          <a:xfrm flipH="1">
            <a:off x="3655331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Line 202"/>
          <p:cNvSpPr>
            <a:spLocks noChangeShapeType="1"/>
          </p:cNvSpPr>
          <p:nvPr/>
        </p:nvSpPr>
        <p:spPr bwMode="auto">
          <a:xfrm flipH="1">
            <a:off x="3637868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Line 203"/>
          <p:cNvSpPr>
            <a:spLocks noChangeShapeType="1"/>
          </p:cNvSpPr>
          <p:nvPr/>
        </p:nvSpPr>
        <p:spPr bwMode="auto">
          <a:xfrm flipH="1">
            <a:off x="3620406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Line 204"/>
          <p:cNvSpPr>
            <a:spLocks noChangeShapeType="1"/>
          </p:cNvSpPr>
          <p:nvPr/>
        </p:nvSpPr>
        <p:spPr bwMode="auto">
          <a:xfrm flipH="1">
            <a:off x="360294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Line 205"/>
          <p:cNvSpPr>
            <a:spLocks noChangeShapeType="1"/>
          </p:cNvSpPr>
          <p:nvPr/>
        </p:nvSpPr>
        <p:spPr bwMode="auto">
          <a:xfrm flipH="1">
            <a:off x="3587068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Line 206"/>
          <p:cNvSpPr>
            <a:spLocks noChangeShapeType="1"/>
          </p:cNvSpPr>
          <p:nvPr/>
        </p:nvSpPr>
        <p:spPr bwMode="auto">
          <a:xfrm flipH="1">
            <a:off x="3569606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Line 207"/>
          <p:cNvSpPr>
            <a:spLocks noChangeShapeType="1"/>
          </p:cNvSpPr>
          <p:nvPr/>
        </p:nvSpPr>
        <p:spPr bwMode="auto">
          <a:xfrm flipH="1">
            <a:off x="355214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Line 208"/>
          <p:cNvSpPr>
            <a:spLocks noChangeShapeType="1"/>
          </p:cNvSpPr>
          <p:nvPr/>
        </p:nvSpPr>
        <p:spPr bwMode="auto">
          <a:xfrm flipH="1">
            <a:off x="353468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Line 209"/>
          <p:cNvSpPr>
            <a:spLocks noChangeShapeType="1"/>
          </p:cNvSpPr>
          <p:nvPr/>
        </p:nvSpPr>
        <p:spPr bwMode="auto">
          <a:xfrm flipH="1">
            <a:off x="3518806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Line 210"/>
          <p:cNvSpPr>
            <a:spLocks noChangeShapeType="1"/>
          </p:cNvSpPr>
          <p:nvPr/>
        </p:nvSpPr>
        <p:spPr bwMode="auto">
          <a:xfrm flipH="1">
            <a:off x="350134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Line 211"/>
          <p:cNvSpPr>
            <a:spLocks noChangeShapeType="1"/>
          </p:cNvSpPr>
          <p:nvPr/>
        </p:nvSpPr>
        <p:spPr bwMode="auto">
          <a:xfrm flipH="1">
            <a:off x="348388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Line 212"/>
          <p:cNvSpPr>
            <a:spLocks noChangeShapeType="1"/>
          </p:cNvSpPr>
          <p:nvPr/>
        </p:nvSpPr>
        <p:spPr bwMode="auto">
          <a:xfrm flipH="1">
            <a:off x="3466418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Line 213"/>
          <p:cNvSpPr>
            <a:spLocks noChangeShapeType="1"/>
          </p:cNvSpPr>
          <p:nvPr/>
        </p:nvSpPr>
        <p:spPr bwMode="auto">
          <a:xfrm flipH="1">
            <a:off x="3450543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Line 214"/>
          <p:cNvSpPr>
            <a:spLocks noChangeShapeType="1"/>
          </p:cNvSpPr>
          <p:nvPr/>
        </p:nvSpPr>
        <p:spPr bwMode="auto">
          <a:xfrm flipH="1">
            <a:off x="343308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" name="Line 215"/>
          <p:cNvSpPr>
            <a:spLocks noChangeShapeType="1"/>
          </p:cNvSpPr>
          <p:nvPr/>
        </p:nvSpPr>
        <p:spPr bwMode="auto">
          <a:xfrm flipV="1">
            <a:off x="3425143" y="331787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Line 216"/>
          <p:cNvSpPr>
            <a:spLocks noChangeShapeType="1"/>
          </p:cNvSpPr>
          <p:nvPr/>
        </p:nvSpPr>
        <p:spPr bwMode="auto">
          <a:xfrm flipV="1">
            <a:off x="3425143" y="329565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Line 217"/>
          <p:cNvSpPr>
            <a:spLocks noChangeShapeType="1"/>
          </p:cNvSpPr>
          <p:nvPr/>
        </p:nvSpPr>
        <p:spPr bwMode="auto">
          <a:xfrm flipV="1">
            <a:off x="3425143" y="327818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" name="Line 218"/>
          <p:cNvSpPr>
            <a:spLocks noChangeShapeType="1"/>
          </p:cNvSpPr>
          <p:nvPr/>
        </p:nvSpPr>
        <p:spPr bwMode="auto">
          <a:xfrm flipV="1">
            <a:off x="3425143" y="326707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" name="Line 219"/>
          <p:cNvSpPr>
            <a:spLocks noChangeShapeType="1"/>
          </p:cNvSpPr>
          <p:nvPr/>
        </p:nvSpPr>
        <p:spPr bwMode="auto">
          <a:xfrm flipV="1">
            <a:off x="3425143" y="324961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" name="Line 220"/>
          <p:cNvSpPr>
            <a:spLocks noChangeShapeType="1"/>
          </p:cNvSpPr>
          <p:nvPr/>
        </p:nvSpPr>
        <p:spPr bwMode="auto">
          <a:xfrm flipV="1">
            <a:off x="3425143" y="322738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" name="Line 221"/>
          <p:cNvSpPr>
            <a:spLocks noChangeShapeType="1"/>
          </p:cNvSpPr>
          <p:nvPr/>
        </p:nvSpPr>
        <p:spPr bwMode="auto">
          <a:xfrm flipV="1">
            <a:off x="3425143" y="320992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" name="Line 222"/>
          <p:cNvSpPr>
            <a:spLocks noChangeShapeType="1"/>
          </p:cNvSpPr>
          <p:nvPr/>
        </p:nvSpPr>
        <p:spPr bwMode="auto">
          <a:xfrm flipV="1">
            <a:off x="3425143" y="319881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" name="Line 223"/>
          <p:cNvSpPr>
            <a:spLocks noChangeShapeType="1"/>
          </p:cNvSpPr>
          <p:nvPr/>
        </p:nvSpPr>
        <p:spPr bwMode="auto">
          <a:xfrm flipV="1">
            <a:off x="3425143" y="317658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" name="Line 224"/>
          <p:cNvSpPr>
            <a:spLocks noChangeShapeType="1"/>
          </p:cNvSpPr>
          <p:nvPr/>
        </p:nvSpPr>
        <p:spPr bwMode="auto">
          <a:xfrm flipV="1">
            <a:off x="3425143" y="315912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" name="Line 225"/>
          <p:cNvSpPr>
            <a:spLocks noChangeShapeType="1"/>
          </p:cNvSpPr>
          <p:nvPr/>
        </p:nvSpPr>
        <p:spPr bwMode="auto">
          <a:xfrm flipV="1">
            <a:off x="3425143" y="31416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" name="Line 226"/>
          <p:cNvSpPr>
            <a:spLocks noChangeShapeType="1"/>
          </p:cNvSpPr>
          <p:nvPr/>
        </p:nvSpPr>
        <p:spPr bwMode="auto">
          <a:xfrm flipV="1">
            <a:off x="3425143" y="313055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" name="Line 227"/>
          <p:cNvSpPr>
            <a:spLocks noChangeShapeType="1"/>
          </p:cNvSpPr>
          <p:nvPr/>
        </p:nvSpPr>
        <p:spPr bwMode="auto">
          <a:xfrm flipV="1">
            <a:off x="3425143" y="310832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" name="Line 228"/>
          <p:cNvSpPr>
            <a:spLocks noChangeShapeType="1"/>
          </p:cNvSpPr>
          <p:nvPr/>
        </p:nvSpPr>
        <p:spPr bwMode="auto">
          <a:xfrm flipV="1">
            <a:off x="3425143" y="30908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" name="Line 229"/>
          <p:cNvSpPr>
            <a:spLocks noChangeShapeType="1"/>
          </p:cNvSpPr>
          <p:nvPr/>
        </p:nvSpPr>
        <p:spPr bwMode="auto">
          <a:xfrm flipV="1">
            <a:off x="3425143" y="307975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" name="Line 230"/>
          <p:cNvSpPr>
            <a:spLocks noChangeShapeType="1"/>
          </p:cNvSpPr>
          <p:nvPr/>
        </p:nvSpPr>
        <p:spPr bwMode="auto">
          <a:xfrm flipV="1">
            <a:off x="3425143" y="306228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" name="Line 231"/>
          <p:cNvSpPr>
            <a:spLocks noChangeShapeType="1"/>
          </p:cNvSpPr>
          <p:nvPr/>
        </p:nvSpPr>
        <p:spPr bwMode="auto">
          <a:xfrm flipV="1">
            <a:off x="3425143" y="30400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" name="Line 232"/>
          <p:cNvSpPr>
            <a:spLocks noChangeShapeType="1"/>
          </p:cNvSpPr>
          <p:nvPr/>
        </p:nvSpPr>
        <p:spPr bwMode="auto">
          <a:xfrm flipV="1">
            <a:off x="3425143" y="30226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" name="Line 233"/>
          <p:cNvSpPr>
            <a:spLocks noChangeShapeType="1"/>
          </p:cNvSpPr>
          <p:nvPr/>
        </p:nvSpPr>
        <p:spPr bwMode="auto">
          <a:xfrm flipV="1">
            <a:off x="3425143" y="301148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" name="Line 234"/>
          <p:cNvSpPr>
            <a:spLocks noChangeShapeType="1"/>
          </p:cNvSpPr>
          <p:nvPr/>
        </p:nvSpPr>
        <p:spPr bwMode="auto">
          <a:xfrm flipV="1">
            <a:off x="3425143" y="29892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" name="Line 235"/>
          <p:cNvSpPr>
            <a:spLocks noChangeShapeType="1"/>
          </p:cNvSpPr>
          <p:nvPr/>
        </p:nvSpPr>
        <p:spPr bwMode="auto">
          <a:xfrm flipV="1">
            <a:off x="3425143" y="29718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" name="Line 236"/>
          <p:cNvSpPr>
            <a:spLocks noChangeShapeType="1"/>
          </p:cNvSpPr>
          <p:nvPr/>
        </p:nvSpPr>
        <p:spPr bwMode="auto">
          <a:xfrm flipV="1">
            <a:off x="3425143" y="29543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" name="Freeform 237"/>
          <p:cNvSpPr>
            <a:spLocks/>
          </p:cNvSpPr>
          <p:nvPr/>
        </p:nvSpPr>
        <p:spPr bwMode="auto">
          <a:xfrm>
            <a:off x="2159906" y="3913188"/>
            <a:ext cx="461962" cy="384175"/>
          </a:xfrm>
          <a:custGeom>
            <a:avLst/>
            <a:gdLst>
              <a:gd name="T0" fmla="*/ 0 w 291"/>
              <a:gd name="T1" fmla="*/ 241 h 242"/>
              <a:gd name="T2" fmla="*/ 0 w 291"/>
              <a:gd name="T3" fmla="*/ 0 h 242"/>
              <a:gd name="T4" fmla="*/ 290 w 291"/>
              <a:gd name="T5" fmla="*/ 0 h 242"/>
              <a:gd name="T6" fmla="*/ 290 w 291"/>
              <a:gd name="T7" fmla="*/ 241 h 242"/>
              <a:gd name="T8" fmla="*/ 0 w 291"/>
              <a:gd name="T9" fmla="*/ 24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1" h="242">
                <a:moveTo>
                  <a:pt x="0" y="241"/>
                </a:moveTo>
                <a:lnTo>
                  <a:pt x="0" y="0"/>
                </a:lnTo>
                <a:lnTo>
                  <a:pt x="290" y="0"/>
                </a:lnTo>
                <a:lnTo>
                  <a:pt x="290" y="241"/>
                </a:lnTo>
                <a:lnTo>
                  <a:pt x="0" y="24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" name="Freeform 238"/>
          <p:cNvSpPr>
            <a:spLocks/>
          </p:cNvSpPr>
          <p:nvPr/>
        </p:nvSpPr>
        <p:spPr bwMode="auto">
          <a:xfrm>
            <a:off x="4887231" y="2949575"/>
            <a:ext cx="542925" cy="379413"/>
          </a:xfrm>
          <a:custGeom>
            <a:avLst/>
            <a:gdLst>
              <a:gd name="T0" fmla="*/ 0 w 342"/>
              <a:gd name="T1" fmla="*/ 0 h 239"/>
              <a:gd name="T2" fmla="*/ 341 w 342"/>
              <a:gd name="T3" fmla="*/ 0 h 239"/>
              <a:gd name="T4" fmla="*/ 341 w 342"/>
              <a:gd name="T5" fmla="*/ 238 h 239"/>
              <a:gd name="T6" fmla="*/ 0 w 342"/>
              <a:gd name="T7" fmla="*/ 238 h 239"/>
              <a:gd name="T8" fmla="*/ 0 w 342"/>
              <a:gd name="T9" fmla="*/ 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2" h="239">
                <a:moveTo>
                  <a:pt x="0" y="0"/>
                </a:moveTo>
                <a:lnTo>
                  <a:pt x="341" y="0"/>
                </a:lnTo>
                <a:lnTo>
                  <a:pt x="341" y="238"/>
                </a:lnTo>
                <a:lnTo>
                  <a:pt x="0" y="23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7" name="Freeform 239"/>
          <p:cNvSpPr>
            <a:spLocks/>
          </p:cNvSpPr>
          <p:nvPr/>
        </p:nvSpPr>
        <p:spPr bwMode="auto">
          <a:xfrm>
            <a:off x="4887231" y="2949575"/>
            <a:ext cx="542925" cy="379413"/>
          </a:xfrm>
          <a:custGeom>
            <a:avLst/>
            <a:gdLst>
              <a:gd name="T0" fmla="*/ 0 w 342"/>
              <a:gd name="T1" fmla="*/ 0 h 239"/>
              <a:gd name="T2" fmla="*/ 341 w 342"/>
              <a:gd name="T3" fmla="*/ 0 h 239"/>
              <a:gd name="T4" fmla="*/ 341 w 342"/>
              <a:gd name="T5" fmla="*/ 238 h 239"/>
              <a:gd name="T6" fmla="*/ 0 w 342"/>
              <a:gd name="T7" fmla="*/ 238 h 239"/>
              <a:gd name="T8" fmla="*/ 0 w 342"/>
              <a:gd name="T9" fmla="*/ 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2" h="239">
                <a:moveTo>
                  <a:pt x="0" y="0"/>
                </a:moveTo>
                <a:lnTo>
                  <a:pt x="341" y="0"/>
                </a:lnTo>
                <a:lnTo>
                  <a:pt x="341" y="238"/>
                </a:lnTo>
                <a:lnTo>
                  <a:pt x="0" y="238"/>
                </a:lnTo>
                <a:lnTo>
                  <a:pt x="0" y="0"/>
                </a:lnTo>
              </a:path>
            </a:pathLst>
          </a:custGeom>
          <a:pattFill prst="lgConfetti">
            <a:fgClr>
              <a:schemeClr val="tx1"/>
            </a:fgClr>
            <a:bgClr>
              <a:srgbClr val="FFFFFF"/>
            </a:bgClr>
          </a:patt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8" name="Line 240"/>
          <p:cNvSpPr>
            <a:spLocks noChangeShapeType="1"/>
          </p:cNvSpPr>
          <p:nvPr/>
        </p:nvSpPr>
        <p:spPr bwMode="auto">
          <a:xfrm flipV="1">
            <a:off x="4887231" y="2943225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" name="Line 241"/>
          <p:cNvSpPr>
            <a:spLocks noChangeShapeType="1"/>
          </p:cNvSpPr>
          <p:nvPr/>
        </p:nvSpPr>
        <p:spPr bwMode="auto">
          <a:xfrm>
            <a:off x="4887231" y="2949575"/>
            <a:ext cx="1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0" name="Line 242"/>
          <p:cNvSpPr>
            <a:spLocks noChangeShapeType="1"/>
          </p:cNvSpPr>
          <p:nvPr/>
        </p:nvSpPr>
        <p:spPr bwMode="auto">
          <a:xfrm>
            <a:off x="4887231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" name="Line 243"/>
          <p:cNvSpPr>
            <a:spLocks noChangeShapeType="1"/>
          </p:cNvSpPr>
          <p:nvPr/>
        </p:nvSpPr>
        <p:spPr bwMode="auto">
          <a:xfrm>
            <a:off x="4904693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2" name="Line 244"/>
          <p:cNvSpPr>
            <a:spLocks noChangeShapeType="1"/>
          </p:cNvSpPr>
          <p:nvPr/>
        </p:nvSpPr>
        <p:spPr bwMode="auto">
          <a:xfrm>
            <a:off x="4922156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3" name="Line 245"/>
          <p:cNvSpPr>
            <a:spLocks noChangeShapeType="1"/>
          </p:cNvSpPr>
          <p:nvPr/>
        </p:nvSpPr>
        <p:spPr bwMode="auto">
          <a:xfrm>
            <a:off x="4938031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4" name="Line 246"/>
          <p:cNvSpPr>
            <a:spLocks noChangeShapeType="1"/>
          </p:cNvSpPr>
          <p:nvPr/>
        </p:nvSpPr>
        <p:spPr bwMode="auto">
          <a:xfrm>
            <a:off x="4955493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" name="Line 247"/>
          <p:cNvSpPr>
            <a:spLocks noChangeShapeType="1"/>
          </p:cNvSpPr>
          <p:nvPr/>
        </p:nvSpPr>
        <p:spPr bwMode="auto">
          <a:xfrm>
            <a:off x="4972956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" name="Line 248"/>
          <p:cNvSpPr>
            <a:spLocks noChangeShapeType="1"/>
          </p:cNvSpPr>
          <p:nvPr/>
        </p:nvSpPr>
        <p:spPr bwMode="auto">
          <a:xfrm>
            <a:off x="4990418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7" name="Line 249"/>
          <p:cNvSpPr>
            <a:spLocks noChangeShapeType="1"/>
          </p:cNvSpPr>
          <p:nvPr/>
        </p:nvSpPr>
        <p:spPr bwMode="auto">
          <a:xfrm>
            <a:off x="5006293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" name="Line 250"/>
          <p:cNvSpPr>
            <a:spLocks noChangeShapeType="1"/>
          </p:cNvSpPr>
          <p:nvPr/>
        </p:nvSpPr>
        <p:spPr bwMode="auto">
          <a:xfrm>
            <a:off x="5023756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" name="Line 251"/>
          <p:cNvSpPr>
            <a:spLocks noChangeShapeType="1"/>
          </p:cNvSpPr>
          <p:nvPr/>
        </p:nvSpPr>
        <p:spPr bwMode="auto">
          <a:xfrm>
            <a:off x="5041218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" name="Line 252"/>
          <p:cNvSpPr>
            <a:spLocks noChangeShapeType="1"/>
          </p:cNvSpPr>
          <p:nvPr/>
        </p:nvSpPr>
        <p:spPr bwMode="auto">
          <a:xfrm>
            <a:off x="5058681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1" name="Line 253"/>
          <p:cNvSpPr>
            <a:spLocks noChangeShapeType="1"/>
          </p:cNvSpPr>
          <p:nvPr/>
        </p:nvSpPr>
        <p:spPr bwMode="auto">
          <a:xfrm>
            <a:off x="5074556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" name="Line 254"/>
          <p:cNvSpPr>
            <a:spLocks noChangeShapeType="1"/>
          </p:cNvSpPr>
          <p:nvPr/>
        </p:nvSpPr>
        <p:spPr bwMode="auto">
          <a:xfrm>
            <a:off x="5092018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" name="Line 255"/>
          <p:cNvSpPr>
            <a:spLocks noChangeShapeType="1"/>
          </p:cNvSpPr>
          <p:nvPr/>
        </p:nvSpPr>
        <p:spPr bwMode="auto">
          <a:xfrm>
            <a:off x="5109481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4" name="Line 256"/>
          <p:cNvSpPr>
            <a:spLocks noChangeShapeType="1"/>
          </p:cNvSpPr>
          <p:nvPr/>
        </p:nvSpPr>
        <p:spPr bwMode="auto">
          <a:xfrm>
            <a:off x="5126943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5" name="Line 257"/>
          <p:cNvSpPr>
            <a:spLocks noChangeShapeType="1"/>
          </p:cNvSpPr>
          <p:nvPr/>
        </p:nvSpPr>
        <p:spPr bwMode="auto">
          <a:xfrm>
            <a:off x="5142818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" name="Line 258"/>
          <p:cNvSpPr>
            <a:spLocks noChangeShapeType="1"/>
          </p:cNvSpPr>
          <p:nvPr/>
        </p:nvSpPr>
        <p:spPr bwMode="auto">
          <a:xfrm>
            <a:off x="5160281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" name="Line 259"/>
          <p:cNvSpPr>
            <a:spLocks noChangeShapeType="1"/>
          </p:cNvSpPr>
          <p:nvPr/>
        </p:nvSpPr>
        <p:spPr bwMode="auto">
          <a:xfrm>
            <a:off x="5177743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8" name="Line 260"/>
          <p:cNvSpPr>
            <a:spLocks noChangeShapeType="1"/>
          </p:cNvSpPr>
          <p:nvPr/>
        </p:nvSpPr>
        <p:spPr bwMode="auto">
          <a:xfrm>
            <a:off x="5195206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9" name="Line 261"/>
          <p:cNvSpPr>
            <a:spLocks noChangeShapeType="1"/>
          </p:cNvSpPr>
          <p:nvPr/>
        </p:nvSpPr>
        <p:spPr bwMode="auto">
          <a:xfrm>
            <a:off x="5211081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" name="Line 262"/>
          <p:cNvSpPr>
            <a:spLocks noChangeShapeType="1"/>
          </p:cNvSpPr>
          <p:nvPr/>
        </p:nvSpPr>
        <p:spPr bwMode="auto">
          <a:xfrm>
            <a:off x="5228543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1" name="Line 263"/>
          <p:cNvSpPr>
            <a:spLocks noChangeShapeType="1"/>
          </p:cNvSpPr>
          <p:nvPr/>
        </p:nvSpPr>
        <p:spPr bwMode="auto">
          <a:xfrm>
            <a:off x="5246006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" name="Line 264"/>
          <p:cNvSpPr>
            <a:spLocks noChangeShapeType="1"/>
          </p:cNvSpPr>
          <p:nvPr/>
        </p:nvSpPr>
        <p:spPr bwMode="auto">
          <a:xfrm>
            <a:off x="5261881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" name="Line 265"/>
          <p:cNvSpPr>
            <a:spLocks noChangeShapeType="1"/>
          </p:cNvSpPr>
          <p:nvPr/>
        </p:nvSpPr>
        <p:spPr bwMode="auto">
          <a:xfrm>
            <a:off x="5279343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4" name="Line 266"/>
          <p:cNvSpPr>
            <a:spLocks noChangeShapeType="1"/>
          </p:cNvSpPr>
          <p:nvPr/>
        </p:nvSpPr>
        <p:spPr bwMode="auto">
          <a:xfrm>
            <a:off x="5296806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5" name="Line 267"/>
          <p:cNvSpPr>
            <a:spLocks noChangeShapeType="1"/>
          </p:cNvSpPr>
          <p:nvPr/>
        </p:nvSpPr>
        <p:spPr bwMode="auto">
          <a:xfrm>
            <a:off x="5314268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" name="Line 268"/>
          <p:cNvSpPr>
            <a:spLocks noChangeShapeType="1"/>
          </p:cNvSpPr>
          <p:nvPr/>
        </p:nvSpPr>
        <p:spPr bwMode="auto">
          <a:xfrm>
            <a:off x="5330143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" name="Line 269"/>
          <p:cNvSpPr>
            <a:spLocks noChangeShapeType="1"/>
          </p:cNvSpPr>
          <p:nvPr/>
        </p:nvSpPr>
        <p:spPr bwMode="auto">
          <a:xfrm>
            <a:off x="5347606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" name="Line 270"/>
          <p:cNvSpPr>
            <a:spLocks noChangeShapeType="1"/>
          </p:cNvSpPr>
          <p:nvPr/>
        </p:nvSpPr>
        <p:spPr bwMode="auto">
          <a:xfrm>
            <a:off x="5365068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" name="Line 271"/>
          <p:cNvSpPr>
            <a:spLocks noChangeShapeType="1"/>
          </p:cNvSpPr>
          <p:nvPr/>
        </p:nvSpPr>
        <p:spPr bwMode="auto">
          <a:xfrm>
            <a:off x="5382531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" name="Line 272"/>
          <p:cNvSpPr>
            <a:spLocks noChangeShapeType="1"/>
          </p:cNvSpPr>
          <p:nvPr/>
        </p:nvSpPr>
        <p:spPr bwMode="auto">
          <a:xfrm>
            <a:off x="5398406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1" name="Line 273"/>
          <p:cNvSpPr>
            <a:spLocks noChangeShapeType="1"/>
          </p:cNvSpPr>
          <p:nvPr/>
        </p:nvSpPr>
        <p:spPr bwMode="auto">
          <a:xfrm>
            <a:off x="5415868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" name="Line 274"/>
          <p:cNvSpPr>
            <a:spLocks noChangeShapeType="1"/>
          </p:cNvSpPr>
          <p:nvPr/>
        </p:nvSpPr>
        <p:spPr bwMode="auto">
          <a:xfrm>
            <a:off x="5428568" y="295433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3" name="Line 275"/>
          <p:cNvSpPr>
            <a:spLocks noChangeShapeType="1"/>
          </p:cNvSpPr>
          <p:nvPr/>
        </p:nvSpPr>
        <p:spPr bwMode="auto">
          <a:xfrm>
            <a:off x="5428568" y="29702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4" name="Line 276"/>
          <p:cNvSpPr>
            <a:spLocks noChangeShapeType="1"/>
          </p:cNvSpPr>
          <p:nvPr/>
        </p:nvSpPr>
        <p:spPr bwMode="auto">
          <a:xfrm>
            <a:off x="5428568" y="29876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5" name="Line 277"/>
          <p:cNvSpPr>
            <a:spLocks noChangeShapeType="1"/>
          </p:cNvSpPr>
          <p:nvPr/>
        </p:nvSpPr>
        <p:spPr bwMode="auto">
          <a:xfrm>
            <a:off x="5428568" y="30051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" name="Line 278"/>
          <p:cNvSpPr>
            <a:spLocks noChangeShapeType="1"/>
          </p:cNvSpPr>
          <p:nvPr/>
        </p:nvSpPr>
        <p:spPr bwMode="auto">
          <a:xfrm>
            <a:off x="5428568" y="302260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" name="Line 279"/>
          <p:cNvSpPr>
            <a:spLocks noChangeShapeType="1"/>
          </p:cNvSpPr>
          <p:nvPr/>
        </p:nvSpPr>
        <p:spPr bwMode="auto">
          <a:xfrm>
            <a:off x="5428568" y="30384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" name="Line 280"/>
          <p:cNvSpPr>
            <a:spLocks noChangeShapeType="1"/>
          </p:cNvSpPr>
          <p:nvPr/>
        </p:nvSpPr>
        <p:spPr bwMode="auto">
          <a:xfrm>
            <a:off x="5428568" y="30559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" name="Line 281"/>
          <p:cNvSpPr>
            <a:spLocks noChangeShapeType="1"/>
          </p:cNvSpPr>
          <p:nvPr/>
        </p:nvSpPr>
        <p:spPr bwMode="auto">
          <a:xfrm>
            <a:off x="5428568" y="307340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" name="Line 282"/>
          <p:cNvSpPr>
            <a:spLocks noChangeShapeType="1"/>
          </p:cNvSpPr>
          <p:nvPr/>
        </p:nvSpPr>
        <p:spPr bwMode="auto">
          <a:xfrm>
            <a:off x="5428568" y="309086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1" name="Line 283"/>
          <p:cNvSpPr>
            <a:spLocks noChangeShapeType="1"/>
          </p:cNvSpPr>
          <p:nvPr/>
        </p:nvSpPr>
        <p:spPr bwMode="auto">
          <a:xfrm>
            <a:off x="5428568" y="31067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2" name="Line 284"/>
          <p:cNvSpPr>
            <a:spLocks noChangeShapeType="1"/>
          </p:cNvSpPr>
          <p:nvPr/>
        </p:nvSpPr>
        <p:spPr bwMode="auto">
          <a:xfrm>
            <a:off x="5428568" y="31242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3" name="Line 285"/>
          <p:cNvSpPr>
            <a:spLocks noChangeShapeType="1"/>
          </p:cNvSpPr>
          <p:nvPr/>
        </p:nvSpPr>
        <p:spPr bwMode="auto">
          <a:xfrm>
            <a:off x="5428568" y="314166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4" name="Line 286"/>
          <p:cNvSpPr>
            <a:spLocks noChangeShapeType="1"/>
          </p:cNvSpPr>
          <p:nvPr/>
        </p:nvSpPr>
        <p:spPr bwMode="auto">
          <a:xfrm>
            <a:off x="5428568" y="31575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5" name="Line 287"/>
          <p:cNvSpPr>
            <a:spLocks noChangeShapeType="1"/>
          </p:cNvSpPr>
          <p:nvPr/>
        </p:nvSpPr>
        <p:spPr bwMode="auto">
          <a:xfrm>
            <a:off x="5428568" y="31750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" name="Line 288"/>
          <p:cNvSpPr>
            <a:spLocks noChangeShapeType="1"/>
          </p:cNvSpPr>
          <p:nvPr/>
        </p:nvSpPr>
        <p:spPr bwMode="auto">
          <a:xfrm>
            <a:off x="5428568" y="31924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" name="Line 289"/>
          <p:cNvSpPr>
            <a:spLocks noChangeShapeType="1"/>
          </p:cNvSpPr>
          <p:nvPr/>
        </p:nvSpPr>
        <p:spPr bwMode="auto">
          <a:xfrm>
            <a:off x="5428568" y="320992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" name="Line 290"/>
          <p:cNvSpPr>
            <a:spLocks noChangeShapeType="1"/>
          </p:cNvSpPr>
          <p:nvPr/>
        </p:nvSpPr>
        <p:spPr bwMode="auto">
          <a:xfrm>
            <a:off x="5428568" y="32258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" name="Line 291"/>
          <p:cNvSpPr>
            <a:spLocks noChangeShapeType="1"/>
          </p:cNvSpPr>
          <p:nvPr/>
        </p:nvSpPr>
        <p:spPr bwMode="auto">
          <a:xfrm>
            <a:off x="5428568" y="32432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0" name="Line 292"/>
          <p:cNvSpPr>
            <a:spLocks noChangeShapeType="1"/>
          </p:cNvSpPr>
          <p:nvPr/>
        </p:nvSpPr>
        <p:spPr bwMode="auto">
          <a:xfrm>
            <a:off x="5428568" y="326072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1" name="Line 293"/>
          <p:cNvSpPr>
            <a:spLocks noChangeShapeType="1"/>
          </p:cNvSpPr>
          <p:nvPr/>
        </p:nvSpPr>
        <p:spPr bwMode="auto">
          <a:xfrm>
            <a:off x="5428568" y="32766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2" name="Line 294"/>
          <p:cNvSpPr>
            <a:spLocks noChangeShapeType="1"/>
          </p:cNvSpPr>
          <p:nvPr/>
        </p:nvSpPr>
        <p:spPr bwMode="auto">
          <a:xfrm>
            <a:off x="5428568" y="32940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" name="Line 295"/>
          <p:cNvSpPr>
            <a:spLocks noChangeShapeType="1"/>
          </p:cNvSpPr>
          <p:nvPr/>
        </p:nvSpPr>
        <p:spPr bwMode="auto">
          <a:xfrm>
            <a:off x="5428568" y="331152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4" name="Line 296"/>
          <p:cNvSpPr>
            <a:spLocks noChangeShapeType="1"/>
          </p:cNvSpPr>
          <p:nvPr/>
        </p:nvSpPr>
        <p:spPr bwMode="auto">
          <a:xfrm flipH="1">
            <a:off x="5422218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5" name="Line 297"/>
          <p:cNvSpPr>
            <a:spLocks noChangeShapeType="1"/>
          </p:cNvSpPr>
          <p:nvPr/>
        </p:nvSpPr>
        <p:spPr bwMode="auto">
          <a:xfrm flipH="1">
            <a:off x="5404756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" name="Line 298"/>
          <p:cNvSpPr>
            <a:spLocks noChangeShapeType="1"/>
          </p:cNvSpPr>
          <p:nvPr/>
        </p:nvSpPr>
        <p:spPr bwMode="auto">
          <a:xfrm flipH="1">
            <a:off x="538729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" name="Line 299"/>
          <p:cNvSpPr>
            <a:spLocks noChangeShapeType="1"/>
          </p:cNvSpPr>
          <p:nvPr/>
        </p:nvSpPr>
        <p:spPr bwMode="auto">
          <a:xfrm flipH="1">
            <a:off x="5371418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8" name="Line 300"/>
          <p:cNvSpPr>
            <a:spLocks noChangeShapeType="1"/>
          </p:cNvSpPr>
          <p:nvPr/>
        </p:nvSpPr>
        <p:spPr bwMode="auto">
          <a:xfrm flipH="1">
            <a:off x="5353956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" name="Line 301"/>
          <p:cNvSpPr>
            <a:spLocks noChangeShapeType="1"/>
          </p:cNvSpPr>
          <p:nvPr/>
        </p:nvSpPr>
        <p:spPr bwMode="auto">
          <a:xfrm flipH="1">
            <a:off x="533649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" name="Line 302"/>
          <p:cNvSpPr>
            <a:spLocks noChangeShapeType="1"/>
          </p:cNvSpPr>
          <p:nvPr/>
        </p:nvSpPr>
        <p:spPr bwMode="auto">
          <a:xfrm flipH="1">
            <a:off x="531903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1" name="Line 303"/>
          <p:cNvSpPr>
            <a:spLocks noChangeShapeType="1"/>
          </p:cNvSpPr>
          <p:nvPr/>
        </p:nvSpPr>
        <p:spPr bwMode="auto">
          <a:xfrm flipH="1">
            <a:off x="5303156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2" name="Line 304"/>
          <p:cNvSpPr>
            <a:spLocks noChangeShapeType="1"/>
          </p:cNvSpPr>
          <p:nvPr/>
        </p:nvSpPr>
        <p:spPr bwMode="auto">
          <a:xfrm flipH="1">
            <a:off x="528569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3" name="Line 305"/>
          <p:cNvSpPr>
            <a:spLocks noChangeShapeType="1"/>
          </p:cNvSpPr>
          <p:nvPr/>
        </p:nvSpPr>
        <p:spPr bwMode="auto">
          <a:xfrm flipH="1">
            <a:off x="526823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" name="Line 306"/>
          <p:cNvSpPr>
            <a:spLocks noChangeShapeType="1"/>
          </p:cNvSpPr>
          <p:nvPr/>
        </p:nvSpPr>
        <p:spPr bwMode="auto">
          <a:xfrm flipH="1">
            <a:off x="5252356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5" name="Line 307"/>
          <p:cNvSpPr>
            <a:spLocks noChangeShapeType="1"/>
          </p:cNvSpPr>
          <p:nvPr/>
        </p:nvSpPr>
        <p:spPr bwMode="auto">
          <a:xfrm flipH="1">
            <a:off x="5234893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" name="Line 308"/>
          <p:cNvSpPr>
            <a:spLocks noChangeShapeType="1"/>
          </p:cNvSpPr>
          <p:nvPr/>
        </p:nvSpPr>
        <p:spPr bwMode="auto">
          <a:xfrm flipH="1">
            <a:off x="521743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" name="Line 309"/>
          <p:cNvSpPr>
            <a:spLocks noChangeShapeType="1"/>
          </p:cNvSpPr>
          <p:nvPr/>
        </p:nvSpPr>
        <p:spPr bwMode="auto">
          <a:xfrm flipH="1">
            <a:off x="5199968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" name="Line 310"/>
          <p:cNvSpPr>
            <a:spLocks noChangeShapeType="1"/>
          </p:cNvSpPr>
          <p:nvPr/>
        </p:nvSpPr>
        <p:spPr bwMode="auto">
          <a:xfrm flipH="1">
            <a:off x="5184093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" name="Line 311"/>
          <p:cNvSpPr>
            <a:spLocks noChangeShapeType="1"/>
          </p:cNvSpPr>
          <p:nvPr/>
        </p:nvSpPr>
        <p:spPr bwMode="auto">
          <a:xfrm flipH="1">
            <a:off x="5166631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" name="Line 312"/>
          <p:cNvSpPr>
            <a:spLocks noChangeShapeType="1"/>
          </p:cNvSpPr>
          <p:nvPr/>
        </p:nvSpPr>
        <p:spPr bwMode="auto">
          <a:xfrm flipH="1">
            <a:off x="5149168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" name="Line 313"/>
          <p:cNvSpPr>
            <a:spLocks noChangeShapeType="1"/>
          </p:cNvSpPr>
          <p:nvPr/>
        </p:nvSpPr>
        <p:spPr bwMode="auto">
          <a:xfrm flipH="1">
            <a:off x="5131706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" name="Line 314"/>
          <p:cNvSpPr>
            <a:spLocks noChangeShapeType="1"/>
          </p:cNvSpPr>
          <p:nvPr/>
        </p:nvSpPr>
        <p:spPr bwMode="auto">
          <a:xfrm flipH="1">
            <a:off x="5115831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" name="Line 315"/>
          <p:cNvSpPr>
            <a:spLocks noChangeShapeType="1"/>
          </p:cNvSpPr>
          <p:nvPr/>
        </p:nvSpPr>
        <p:spPr bwMode="auto">
          <a:xfrm flipH="1">
            <a:off x="5098368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" name="Line 316"/>
          <p:cNvSpPr>
            <a:spLocks noChangeShapeType="1"/>
          </p:cNvSpPr>
          <p:nvPr/>
        </p:nvSpPr>
        <p:spPr bwMode="auto">
          <a:xfrm flipH="1">
            <a:off x="5080906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" name="Line 317"/>
          <p:cNvSpPr>
            <a:spLocks noChangeShapeType="1"/>
          </p:cNvSpPr>
          <p:nvPr/>
        </p:nvSpPr>
        <p:spPr bwMode="auto">
          <a:xfrm flipH="1">
            <a:off x="506344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" name="Line 318"/>
          <p:cNvSpPr>
            <a:spLocks noChangeShapeType="1"/>
          </p:cNvSpPr>
          <p:nvPr/>
        </p:nvSpPr>
        <p:spPr bwMode="auto">
          <a:xfrm flipH="1">
            <a:off x="5047568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" name="Line 319"/>
          <p:cNvSpPr>
            <a:spLocks noChangeShapeType="1"/>
          </p:cNvSpPr>
          <p:nvPr/>
        </p:nvSpPr>
        <p:spPr bwMode="auto">
          <a:xfrm flipH="1">
            <a:off x="5030106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" name="Line 320"/>
          <p:cNvSpPr>
            <a:spLocks noChangeShapeType="1"/>
          </p:cNvSpPr>
          <p:nvPr/>
        </p:nvSpPr>
        <p:spPr bwMode="auto">
          <a:xfrm flipH="1">
            <a:off x="501264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9" name="Line 321"/>
          <p:cNvSpPr>
            <a:spLocks noChangeShapeType="1"/>
          </p:cNvSpPr>
          <p:nvPr/>
        </p:nvSpPr>
        <p:spPr bwMode="auto">
          <a:xfrm flipH="1">
            <a:off x="499518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" name="Line 322"/>
          <p:cNvSpPr>
            <a:spLocks noChangeShapeType="1"/>
          </p:cNvSpPr>
          <p:nvPr/>
        </p:nvSpPr>
        <p:spPr bwMode="auto">
          <a:xfrm flipH="1">
            <a:off x="4979306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" name="Line 323"/>
          <p:cNvSpPr>
            <a:spLocks noChangeShapeType="1"/>
          </p:cNvSpPr>
          <p:nvPr/>
        </p:nvSpPr>
        <p:spPr bwMode="auto">
          <a:xfrm flipH="1">
            <a:off x="496184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" name="Line 324"/>
          <p:cNvSpPr>
            <a:spLocks noChangeShapeType="1"/>
          </p:cNvSpPr>
          <p:nvPr/>
        </p:nvSpPr>
        <p:spPr bwMode="auto">
          <a:xfrm flipH="1">
            <a:off x="494438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3" name="Line 325"/>
          <p:cNvSpPr>
            <a:spLocks noChangeShapeType="1"/>
          </p:cNvSpPr>
          <p:nvPr/>
        </p:nvSpPr>
        <p:spPr bwMode="auto">
          <a:xfrm flipH="1">
            <a:off x="4926918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4" name="Line 326"/>
          <p:cNvSpPr>
            <a:spLocks noChangeShapeType="1"/>
          </p:cNvSpPr>
          <p:nvPr/>
        </p:nvSpPr>
        <p:spPr bwMode="auto">
          <a:xfrm flipH="1">
            <a:off x="4911043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5" name="Line 327"/>
          <p:cNvSpPr>
            <a:spLocks noChangeShapeType="1"/>
          </p:cNvSpPr>
          <p:nvPr/>
        </p:nvSpPr>
        <p:spPr bwMode="auto">
          <a:xfrm flipH="1">
            <a:off x="489358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6" name="Line 328"/>
          <p:cNvSpPr>
            <a:spLocks noChangeShapeType="1"/>
          </p:cNvSpPr>
          <p:nvPr/>
        </p:nvSpPr>
        <p:spPr bwMode="auto">
          <a:xfrm flipV="1">
            <a:off x="4887231" y="331628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" name="Line 329"/>
          <p:cNvSpPr>
            <a:spLocks noChangeShapeType="1"/>
          </p:cNvSpPr>
          <p:nvPr/>
        </p:nvSpPr>
        <p:spPr bwMode="auto">
          <a:xfrm flipV="1">
            <a:off x="4887231" y="32940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" name="Line 330"/>
          <p:cNvSpPr>
            <a:spLocks noChangeShapeType="1"/>
          </p:cNvSpPr>
          <p:nvPr/>
        </p:nvSpPr>
        <p:spPr bwMode="auto">
          <a:xfrm flipV="1">
            <a:off x="4887231" y="32766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" name="Line 331"/>
          <p:cNvSpPr>
            <a:spLocks noChangeShapeType="1"/>
          </p:cNvSpPr>
          <p:nvPr/>
        </p:nvSpPr>
        <p:spPr bwMode="auto">
          <a:xfrm flipV="1">
            <a:off x="4887231" y="32591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" name="Line 332"/>
          <p:cNvSpPr>
            <a:spLocks noChangeShapeType="1"/>
          </p:cNvSpPr>
          <p:nvPr/>
        </p:nvSpPr>
        <p:spPr bwMode="auto">
          <a:xfrm flipV="1">
            <a:off x="4887231" y="324802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" name="Line 333"/>
          <p:cNvSpPr>
            <a:spLocks noChangeShapeType="1"/>
          </p:cNvSpPr>
          <p:nvPr/>
        </p:nvSpPr>
        <p:spPr bwMode="auto">
          <a:xfrm flipV="1">
            <a:off x="4887231" y="32258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" name="Line 334"/>
          <p:cNvSpPr>
            <a:spLocks noChangeShapeType="1"/>
          </p:cNvSpPr>
          <p:nvPr/>
        </p:nvSpPr>
        <p:spPr bwMode="auto">
          <a:xfrm flipV="1">
            <a:off x="4887231" y="32083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" name="Line 335"/>
          <p:cNvSpPr>
            <a:spLocks noChangeShapeType="1"/>
          </p:cNvSpPr>
          <p:nvPr/>
        </p:nvSpPr>
        <p:spPr bwMode="auto">
          <a:xfrm flipV="1">
            <a:off x="4887231" y="319722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" name="Line 336"/>
          <p:cNvSpPr>
            <a:spLocks noChangeShapeType="1"/>
          </p:cNvSpPr>
          <p:nvPr/>
        </p:nvSpPr>
        <p:spPr bwMode="auto">
          <a:xfrm flipV="1">
            <a:off x="4887231" y="317976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" name="Line 337"/>
          <p:cNvSpPr>
            <a:spLocks noChangeShapeType="1"/>
          </p:cNvSpPr>
          <p:nvPr/>
        </p:nvSpPr>
        <p:spPr bwMode="auto">
          <a:xfrm flipV="1">
            <a:off x="4887231" y="31575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" name="Line 338"/>
          <p:cNvSpPr>
            <a:spLocks noChangeShapeType="1"/>
          </p:cNvSpPr>
          <p:nvPr/>
        </p:nvSpPr>
        <p:spPr bwMode="auto">
          <a:xfrm flipV="1">
            <a:off x="4887231" y="31400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" name="Line 339"/>
          <p:cNvSpPr>
            <a:spLocks noChangeShapeType="1"/>
          </p:cNvSpPr>
          <p:nvPr/>
        </p:nvSpPr>
        <p:spPr bwMode="auto">
          <a:xfrm flipV="1">
            <a:off x="4887231" y="312896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" name="Line 340"/>
          <p:cNvSpPr>
            <a:spLocks noChangeShapeType="1"/>
          </p:cNvSpPr>
          <p:nvPr/>
        </p:nvSpPr>
        <p:spPr bwMode="auto">
          <a:xfrm flipV="1">
            <a:off x="4887231" y="31067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" name="Line 341"/>
          <p:cNvSpPr>
            <a:spLocks noChangeShapeType="1"/>
          </p:cNvSpPr>
          <p:nvPr/>
        </p:nvSpPr>
        <p:spPr bwMode="auto">
          <a:xfrm flipV="1">
            <a:off x="4887231" y="30892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0" name="Line 342"/>
          <p:cNvSpPr>
            <a:spLocks noChangeShapeType="1"/>
          </p:cNvSpPr>
          <p:nvPr/>
        </p:nvSpPr>
        <p:spPr bwMode="auto">
          <a:xfrm flipV="1">
            <a:off x="4887231" y="30718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1" name="Line 343"/>
          <p:cNvSpPr>
            <a:spLocks noChangeShapeType="1"/>
          </p:cNvSpPr>
          <p:nvPr/>
        </p:nvSpPr>
        <p:spPr bwMode="auto">
          <a:xfrm flipV="1">
            <a:off x="4887231" y="306070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" name="Line 344"/>
          <p:cNvSpPr>
            <a:spLocks noChangeShapeType="1"/>
          </p:cNvSpPr>
          <p:nvPr/>
        </p:nvSpPr>
        <p:spPr bwMode="auto">
          <a:xfrm flipV="1">
            <a:off x="4887231" y="30384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" name="Line 345"/>
          <p:cNvSpPr>
            <a:spLocks noChangeShapeType="1"/>
          </p:cNvSpPr>
          <p:nvPr/>
        </p:nvSpPr>
        <p:spPr bwMode="auto">
          <a:xfrm flipV="1">
            <a:off x="4887231" y="30210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4" name="Line 346"/>
          <p:cNvSpPr>
            <a:spLocks noChangeShapeType="1"/>
          </p:cNvSpPr>
          <p:nvPr/>
        </p:nvSpPr>
        <p:spPr bwMode="auto">
          <a:xfrm flipV="1">
            <a:off x="4887231" y="300990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" name="Line 347"/>
          <p:cNvSpPr>
            <a:spLocks noChangeShapeType="1"/>
          </p:cNvSpPr>
          <p:nvPr/>
        </p:nvSpPr>
        <p:spPr bwMode="auto">
          <a:xfrm flipV="1">
            <a:off x="4887231" y="29876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6" name="Line 348"/>
          <p:cNvSpPr>
            <a:spLocks noChangeShapeType="1"/>
          </p:cNvSpPr>
          <p:nvPr/>
        </p:nvSpPr>
        <p:spPr bwMode="auto">
          <a:xfrm flipV="1">
            <a:off x="4887231" y="29702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7" name="Line 349"/>
          <p:cNvSpPr>
            <a:spLocks noChangeShapeType="1"/>
          </p:cNvSpPr>
          <p:nvPr/>
        </p:nvSpPr>
        <p:spPr bwMode="auto">
          <a:xfrm flipV="1">
            <a:off x="4887231" y="295275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" name="Rectangle 350"/>
          <p:cNvSpPr>
            <a:spLocks noChangeArrowheads="1"/>
          </p:cNvSpPr>
          <p:nvPr/>
        </p:nvSpPr>
        <p:spPr bwMode="auto">
          <a:xfrm>
            <a:off x="4834843" y="1843088"/>
            <a:ext cx="203676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Bookman Old Style" pitchFamily="18" charset="0"/>
              </a:rPr>
              <a:t>(Directs search)</a:t>
            </a:r>
          </a:p>
        </p:txBody>
      </p:sp>
      <p:sp>
        <p:nvSpPr>
          <p:cNvPr id="349" name="Rectangle 351"/>
          <p:cNvSpPr>
            <a:spLocks noChangeArrowheads="1"/>
          </p:cNvSpPr>
          <p:nvPr/>
        </p:nvSpPr>
        <p:spPr bwMode="auto">
          <a:xfrm>
            <a:off x="3541031" y="4457700"/>
            <a:ext cx="17621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Bookman Old Style" pitchFamily="18" charset="0"/>
              </a:rPr>
              <a:t>Data Records</a:t>
            </a:r>
          </a:p>
        </p:txBody>
      </p:sp>
      <p:sp>
        <p:nvSpPr>
          <p:cNvPr id="350" name="Rectangle 352"/>
          <p:cNvSpPr>
            <a:spLocks noChangeArrowheads="1"/>
          </p:cNvSpPr>
          <p:nvPr/>
        </p:nvSpPr>
        <p:spPr bwMode="auto">
          <a:xfrm>
            <a:off x="4834843" y="1573213"/>
            <a:ext cx="84455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Bookman Old Style" pitchFamily="18" charset="0"/>
              </a:rPr>
              <a:t>Index</a:t>
            </a:r>
          </a:p>
        </p:txBody>
      </p:sp>
      <p:sp>
        <p:nvSpPr>
          <p:cNvPr id="351" name="Rectangle 353"/>
          <p:cNvSpPr>
            <a:spLocks noChangeArrowheads="1"/>
          </p:cNvSpPr>
          <p:nvPr/>
        </p:nvSpPr>
        <p:spPr bwMode="auto">
          <a:xfrm>
            <a:off x="5446031" y="2740025"/>
            <a:ext cx="1671637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Bookman Old Style" pitchFamily="18" charset="0"/>
              </a:rPr>
              <a:t>Data Entries</a:t>
            </a:r>
          </a:p>
        </p:txBody>
      </p:sp>
      <p:sp>
        <p:nvSpPr>
          <p:cNvPr id="352" name="Rectangle 354"/>
          <p:cNvSpPr>
            <a:spLocks noChangeArrowheads="1"/>
          </p:cNvSpPr>
          <p:nvPr/>
        </p:nvSpPr>
        <p:spPr bwMode="auto">
          <a:xfrm>
            <a:off x="5447618" y="2954338"/>
            <a:ext cx="170656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("Sequence set")</a:t>
            </a:r>
          </a:p>
        </p:txBody>
      </p:sp>
      <p:sp>
        <p:nvSpPr>
          <p:cNvPr id="353" name="Line 355"/>
          <p:cNvSpPr>
            <a:spLocks noChangeShapeType="1"/>
          </p:cNvSpPr>
          <p:nvPr/>
        </p:nvSpPr>
        <p:spPr bwMode="auto">
          <a:xfrm>
            <a:off x="3672793" y="1219200"/>
            <a:ext cx="457200" cy="304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" name="Line 356"/>
          <p:cNvSpPr>
            <a:spLocks noChangeShapeType="1"/>
          </p:cNvSpPr>
          <p:nvPr/>
        </p:nvSpPr>
        <p:spPr bwMode="auto">
          <a:xfrm flipH="1">
            <a:off x="2834593" y="2667000"/>
            <a:ext cx="457200" cy="304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" name="Line 357"/>
          <p:cNvSpPr>
            <a:spLocks noChangeShapeType="1"/>
          </p:cNvSpPr>
          <p:nvPr/>
        </p:nvSpPr>
        <p:spPr bwMode="auto">
          <a:xfrm>
            <a:off x="3748993" y="2667000"/>
            <a:ext cx="0" cy="304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" name="Line 358"/>
          <p:cNvSpPr>
            <a:spLocks noChangeShapeType="1"/>
          </p:cNvSpPr>
          <p:nvPr/>
        </p:nvSpPr>
        <p:spPr bwMode="auto">
          <a:xfrm>
            <a:off x="4891993" y="2667000"/>
            <a:ext cx="228600" cy="304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" name="Line 359"/>
          <p:cNvSpPr>
            <a:spLocks noChangeShapeType="1"/>
          </p:cNvSpPr>
          <p:nvPr/>
        </p:nvSpPr>
        <p:spPr bwMode="auto">
          <a:xfrm flipH="1">
            <a:off x="2224993" y="3352800"/>
            <a:ext cx="4572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" name="Line 360"/>
          <p:cNvSpPr>
            <a:spLocks noChangeShapeType="1"/>
          </p:cNvSpPr>
          <p:nvPr/>
        </p:nvSpPr>
        <p:spPr bwMode="auto">
          <a:xfrm flipH="1">
            <a:off x="2377393" y="3352800"/>
            <a:ext cx="3810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" name="Line 361"/>
          <p:cNvSpPr>
            <a:spLocks noChangeShapeType="1"/>
          </p:cNvSpPr>
          <p:nvPr/>
        </p:nvSpPr>
        <p:spPr bwMode="auto">
          <a:xfrm flipH="1">
            <a:off x="2529793" y="3276600"/>
            <a:ext cx="381000" cy="685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0" name="Line 362"/>
          <p:cNvSpPr>
            <a:spLocks noChangeShapeType="1"/>
          </p:cNvSpPr>
          <p:nvPr/>
        </p:nvSpPr>
        <p:spPr bwMode="auto">
          <a:xfrm>
            <a:off x="2986993" y="3352800"/>
            <a:ext cx="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1" name="Line 363"/>
          <p:cNvSpPr>
            <a:spLocks noChangeShapeType="1"/>
          </p:cNvSpPr>
          <p:nvPr/>
        </p:nvSpPr>
        <p:spPr bwMode="auto">
          <a:xfrm flipH="1">
            <a:off x="3520393" y="3352800"/>
            <a:ext cx="762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2" name="Line 364"/>
          <p:cNvSpPr>
            <a:spLocks noChangeShapeType="1"/>
          </p:cNvSpPr>
          <p:nvPr/>
        </p:nvSpPr>
        <p:spPr bwMode="auto">
          <a:xfrm flipH="1">
            <a:off x="3596593" y="3352800"/>
            <a:ext cx="762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3" name="Line 365"/>
          <p:cNvSpPr>
            <a:spLocks noChangeShapeType="1"/>
          </p:cNvSpPr>
          <p:nvPr/>
        </p:nvSpPr>
        <p:spPr bwMode="auto">
          <a:xfrm flipH="1">
            <a:off x="3672793" y="3352800"/>
            <a:ext cx="762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4" name="Line 366"/>
          <p:cNvSpPr>
            <a:spLocks noChangeShapeType="1"/>
          </p:cNvSpPr>
          <p:nvPr/>
        </p:nvSpPr>
        <p:spPr bwMode="auto">
          <a:xfrm flipH="1">
            <a:off x="3748993" y="3352800"/>
            <a:ext cx="762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" name="Line 367"/>
          <p:cNvSpPr>
            <a:spLocks noChangeShapeType="1"/>
          </p:cNvSpPr>
          <p:nvPr/>
        </p:nvSpPr>
        <p:spPr bwMode="auto">
          <a:xfrm>
            <a:off x="5044393" y="3352800"/>
            <a:ext cx="3048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6" name="Line 368"/>
          <p:cNvSpPr>
            <a:spLocks noChangeShapeType="1"/>
          </p:cNvSpPr>
          <p:nvPr/>
        </p:nvSpPr>
        <p:spPr bwMode="auto">
          <a:xfrm>
            <a:off x="5120593" y="3352800"/>
            <a:ext cx="3048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7" name="Line 369"/>
          <p:cNvSpPr>
            <a:spLocks noChangeShapeType="1"/>
          </p:cNvSpPr>
          <p:nvPr/>
        </p:nvSpPr>
        <p:spPr bwMode="auto">
          <a:xfrm>
            <a:off x="5272993" y="3352800"/>
            <a:ext cx="6858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" name="Line 370"/>
          <p:cNvSpPr>
            <a:spLocks noChangeShapeType="1"/>
          </p:cNvSpPr>
          <p:nvPr/>
        </p:nvSpPr>
        <p:spPr bwMode="auto">
          <a:xfrm>
            <a:off x="5349193" y="3352800"/>
            <a:ext cx="6858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" name="Line 371"/>
          <p:cNvSpPr>
            <a:spLocks noChangeShapeType="1"/>
          </p:cNvSpPr>
          <p:nvPr/>
        </p:nvSpPr>
        <p:spPr bwMode="auto">
          <a:xfrm flipH="1">
            <a:off x="2986993" y="1524000"/>
            <a:ext cx="1143000" cy="1143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" name="Line 372"/>
          <p:cNvSpPr>
            <a:spLocks noChangeShapeType="1"/>
          </p:cNvSpPr>
          <p:nvPr/>
        </p:nvSpPr>
        <p:spPr bwMode="auto">
          <a:xfrm>
            <a:off x="4129993" y="1524000"/>
            <a:ext cx="1143000" cy="1143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" name="Line 373"/>
          <p:cNvSpPr>
            <a:spLocks noChangeShapeType="1"/>
          </p:cNvSpPr>
          <p:nvPr/>
        </p:nvSpPr>
        <p:spPr bwMode="auto">
          <a:xfrm>
            <a:off x="2986993" y="2667000"/>
            <a:ext cx="22860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" name="Rectangle 3"/>
          <p:cNvSpPr txBox="1">
            <a:spLocks noChangeArrowheads="1"/>
          </p:cNvSpPr>
          <p:nvPr/>
        </p:nvSpPr>
        <p:spPr>
          <a:xfrm>
            <a:off x="457200" y="1295400"/>
            <a:ext cx="86106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What if Alternative (1) is in use?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Cost:</a:t>
            </a:r>
            <a:r>
              <a:rPr lang="en-US" sz="2400" dirty="0"/>
              <a:t> root to the left-most leaf, then retrieve all leaf </a:t>
            </a:r>
            <a:r>
              <a:rPr lang="en-US" sz="2400" dirty="0" smtClean="0"/>
              <a:t>pages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What if Alternative (2) or (3) is in use?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70C0"/>
                </a:solidFill>
              </a:rPr>
              <a:t>Cost:</a:t>
            </a:r>
            <a:r>
              <a:rPr lang="en-US" sz="2400" dirty="0" smtClean="0"/>
              <a:t> </a:t>
            </a:r>
            <a:r>
              <a:rPr lang="en-US" sz="2400" dirty="0"/>
              <a:t>root to the left-most </a:t>
            </a:r>
            <a:r>
              <a:rPr lang="en-US" sz="2400" dirty="0" smtClean="0"/>
              <a:t>leaf, then fetch each </a:t>
            </a:r>
            <a:r>
              <a:rPr lang="en-US" sz="2400" dirty="0"/>
              <a:t>page </a:t>
            </a:r>
            <a:r>
              <a:rPr lang="en-US" sz="2400" u="sng" dirty="0" smtClean="0"/>
              <a:t>just </a:t>
            </a:r>
            <a:r>
              <a:rPr lang="en-US" sz="2400" u="sng" dirty="0"/>
              <a:t>once</a:t>
            </a:r>
            <a:r>
              <a:rPr lang="en-US" sz="2400" u="sng" dirty="0" smtClean="0"/>
              <a:t> </a:t>
            </a:r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22313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Index-Only Scan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Can an index be used for projections?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Useful if the key includes </a:t>
            </a:r>
            <a:r>
              <a:rPr lang="en-US" sz="2600" i="1" dirty="0" smtClean="0"/>
              <a:t>all</a:t>
            </a:r>
            <a:r>
              <a:rPr lang="en-US" sz="2600" dirty="0" smtClean="0"/>
              <a:t> wanted attributes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As such, key values can be simply retrieved from the index without ever accessing the actual relation!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This technique is referred to as </a:t>
            </a:r>
            <a:r>
              <a:rPr lang="en-US" sz="2600" dirty="0" smtClean="0">
                <a:solidFill>
                  <a:srgbClr val="00B050"/>
                </a:solidFill>
              </a:rPr>
              <a:t>index-only scan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If an ordered (i.e., tree) index contains all wanted attributes as </a:t>
            </a:r>
            <a:r>
              <a:rPr lang="en-US" sz="2800" i="1" dirty="0"/>
              <a:t>prefix </a:t>
            </a:r>
            <a:r>
              <a:rPr lang="en-US" sz="2800" dirty="0"/>
              <a:t>of search key, </a:t>
            </a:r>
            <a:r>
              <a:rPr lang="en-US" sz="2800" dirty="0" smtClean="0"/>
              <a:t>we can:</a:t>
            </a:r>
            <a:endParaRPr lang="en-US" sz="2800" dirty="0"/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600" dirty="0"/>
              <a:t>Retrieve </a:t>
            </a:r>
            <a:r>
              <a:rPr lang="en-US" sz="2600" dirty="0" smtClean="0"/>
              <a:t>index </a:t>
            </a:r>
            <a:r>
              <a:rPr lang="en-US" sz="2600" dirty="0"/>
              <a:t>entries in order (index-only </a:t>
            </a:r>
            <a:r>
              <a:rPr lang="en-US" sz="2600" dirty="0" smtClean="0"/>
              <a:t>scan)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600" dirty="0"/>
              <a:t>D</a:t>
            </a:r>
            <a:r>
              <a:rPr lang="en-US" sz="2600" dirty="0" smtClean="0"/>
              <a:t>iscard </a:t>
            </a:r>
            <a:r>
              <a:rPr lang="en-US" sz="2600" dirty="0"/>
              <a:t>unwanted </a:t>
            </a:r>
            <a:r>
              <a:rPr lang="en-US" sz="2600" dirty="0" smtClean="0"/>
              <a:t>fields and </a:t>
            </a:r>
            <a:r>
              <a:rPr lang="en-US" sz="2600" dirty="0"/>
              <a:t>compare adjacent tuples to </a:t>
            </a:r>
            <a:r>
              <a:rPr lang="en-US" sz="2600" dirty="0" smtClean="0"/>
              <a:t>eliminate </a:t>
            </a:r>
            <a:r>
              <a:rPr lang="en-US" sz="2600" dirty="0"/>
              <a:t>duplicates</a:t>
            </a:r>
            <a:endParaRPr lang="en-US" sz="26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 lvl="1">
              <a:buFont typeface="Wingdings" pitchFamily="2" charset="2"/>
              <a:buChar char="§"/>
            </a:pPr>
            <a:endParaRPr lang="en-US" b="1" i="1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438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Class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Manager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Lock Manager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Manager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27554" y="2971800"/>
            <a:ext cx="3148013" cy="396875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465900" y="2486581"/>
            <a:ext cx="119071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/>
              <a:t>Continue…</a:t>
            </a:r>
            <a:endParaRPr lang="en-US" i="1" dirty="0"/>
          </a:p>
        </p:txBody>
      </p:sp>
      <p:cxnSp>
        <p:nvCxnSpPr>
          <p:cNvPr id="21" name="Straight Arrow Connector 20"/>
          <p:cNvCxnSpPr>
            <a:stCxn id="3" idx="3"/>
            <a:endCxn id="2" idx="1"/>
          </p:cNvCxnSpPr>
          <p:nvPr/>
        </p:nvCxnSpPr>
        <p:spPr>
          <a:xfrm flipV="1">
            <a:off x="6075567" y="2671247"/>
            <a:ext cx="390333" cy="498991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646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Using </a:t>
            </a:r>
            <a:r>
              <a:rPr lang="en-US" dirty="0" smtClean="0"/>
              <a:t>Un-clustered B</a:t>
            </a:r>
            <a:r>
              <a:rPr lang="en-US" dirty="0"/>
              <a:t>+ Trees for </a:t>
            </a:r>
            <a:r>
              <a:rPr lang="en-US" dirty="0" smtClean="0"/>
              <a:t>Sorting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72" name="Rectangle 3"/>
          <p:cNvSpPr txBox="1">
            <a:spLocks noChangeArrowheads="1"/>
          </p:cNvSpPr>
          <p:nvPr/>
        </p:nvSpPr>
        <p:spPr>
          <a:xfrm>
            <a:off x="457200" y="1447800"/>
            <a:ext cx="86106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Is Alternative (1) an option?</a:t>
            </a:r>
            <a:endParaRPr lang="en-US" sz="2400" i="1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70C0"/>
                </a:solidFill>
              </a:rPr>
              <a:t>No</a:t>
            </a:r>
            <a:endParaRPr lang="en-US" sz="2400" dirty="0" smtClean="0"/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What if Alternative (2) or (3) is in use?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70C0"/>
                </a:solidFill>
              </a:rPr>
              <a:t>Cost:</a:t>
            </a:r>
            <a:r>
              <a:rPr lang="en-US" sz="2400" dirty="0" smtClean="0"/>
              <a:t> </a:t>
            </a:r>
            <a:r>
              <a:rPr lang="en-US" sz="2400" dirty="0"/>
              <a:t>root to the left-most </a:t>
            </a:r>
            <a:r>
              <a:rPr lang="en-US" sz="2400" dirty="0" smtClean="0"/>
              <a:t>leaf, then fetch pages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dirty="0" smtClean="0"/>
              <a:t>Worst-case: 1 I/O per each data record!</a:t>
            </a:r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373" name="Freeform 6"/>
          <p:cNvSpPr>
            <a:spLocks/>
          </p:cNvSpPr>
          <p:nvPr/>
        </p:nvSpPr>
        <p:spPr bwMode="auto">
          <a:xfrm>
            <a:off x="2851944" y="3684588"/>
            <a:ext cx="461963" cy="384175"/>
          </a:xfrm>
          <a:custGeom>
            <a:avLst/>
            <a:gdLst>
              <a:gd name="T0" fmla="*/ 0 w 291"/>
              <a:gd name="T1" fmla="*/ 241 h 242"/>
              <a:gd name="T2" fmla="*/ 0 w 291"/>
              <a:gd name="T3" fmla="*/ 0 h 242"/>
              <a:gd name="T4" fmla="*/ 290 w 291"/>
              <a:gd name="T5" fmla="*/ 0 h 242"/>
              <a:gd name="T6" fmla="*/ 290 w 291"/>
              <a:gd name="T7" fmla="*/ 241 h 242"/>
              <a:gd name="T8" fmla="*/ 0 w 291"/>
              <a:gd name="T9" fmla="*/ 24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1" h="242">
                <a:moveTo>
                  <a:pt x="0" y="241"/>
                </a:moveTo>
                <a:lnTo>
                  <a:pt x="0" y="0"/>
                </a:lnTo>
                <a:lnTo>
                  <a:pt x="290" y="0"/>
                </a:lnTo>
                <a:lnTo>
                  <a:pt x="290" y="241"/>
                </a:lnTo>
                <a:lnTo>
                  <a:pt x="0" y="24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" name="Freeform 7"/>
          <p:cNvSpPr>
            <a:spLocks/>
          </p:cNvSpPr>
          <p:nvPr/>
        </p:nvSpPr>
        <p:spPr bwMode="auto">
          <a:xfrm>
            <a:off x="3464719" y="3684588"/>
            <a:ext cx="463550" cy="384175"/>
          </a:xfrm>
          <a:custGeom>
            <a:avLst/>
            <a:gdLst>
              <a:gd name="T0" fmla="*/ 0 w 292"/>
              <a:gd name="T1" fmla="*/ 241 h 242"/>
              <a:gd name="T2" fmla="*/ 0 w 292"/>
              <a:gd name="T3" fmla="*/ 0 h 242"/>
              <a:gd name="T4" fmla="*/ 291 w 292"/>
              <a:gd name="T5" fmla="*/ 0 h 242"/>
              <a:gd name="T6" fmla="*/ 291 w 292"/>
              <a:gd name="T7" fmla="*/ 241 h 242"/>
              <a:gd name="T8" fmla="*/ 0 w 292"/>
              <a:gd name="T9" fmla="*/ 24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2" h="242">
                <a:moveTo>
                  <a:pt x="0" y="241"/>
                </a:moveTo>
                <a:lnTo>
                  <a:pt x="0" y="0"/>
                </a:lnTo>
                <a:lnTo>
                  <a:pt x="291" y="0"/>
                </a:lnTo>
                <a:lnTo>
                  <a:pt x="291" y="241"/>
                </a:lnTo>
                <a:lnTo>
                  <a:pt x="0" y="24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" name="Freeform 8"/>
          <p:cNvSpPr>
            <a:spLocks/>
          </p:cNvSpPr>
          <p:nvPr/>
        </p:nvSpPr>
        <p:spPr bwMode="auto">
          <a:xfrm>
            <a:off x="4079082" y="3684588"/>
            <a:ext cx="461962" cy="384175"/>
          </a:xfrm>
          <a:custGeom>
            <a:avLst/>
            <a:gdLst>
              <a:gd name="T0" fmla="*/ 0 w 291"/>
              <a:gd name="T1" fmla="*/ 241 h 242"/>
              <a:gd name="T2" fmla="*/ 0 w 291"/>
              <a:gd name="T3" fmla="*/ 0 h 242"/>
              <a:gd name="T4" fmla="*/ 290 w 291"/>
              <a:gd name="T5" fmla="*/ 0 h 242"/>
              <a:gd name="T6" fmla="*/ 290 w 291"/>
              <a:gd name="T7" fmla="*/ 241 h 242"/>
              <a:gd name="T8" fmla="*/ 0 w 291"/>
              <a:gd name="T9" fmla="*/ 24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1" h="242">
                <a:moveTo>
                  <a:pt x="0" y="241"/>
                </a:moveTo>
                <a:lnTo>
                  <a:pt x="0" y="0"/>
                </a:lnTo>
                <a:lnTo>
                  <a:pt x="290" y="0"/>
                </a:lnTo>
                <a:lnTo>
                  <a:pt x="290" y="241"/>
                </a:lnTo>
                <a:lnTo>
                  <a:pt x="0" y="24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" name="Freeform 9"/>
          <p:cNvSpPr>
            <a:spLocks/>
          </p:cNvSpPr>
          <p:nvPr/>
        </p:nvSpPr>
        <p:spPr bwMode="auto">
          <a:xfrm>
            <a:off x="4693444" y="3684588"/>
            <a:ext cx="460375" cy="384175"/>
          </a:xfrm>
          <a:custGeom>
            <a:avLst/>
            <a:gdLst>
              <a:gd name="T0" fmla="*/ 0 w 290"/>
              <a:gd name="T1" fmla="*/ 241 h 242"/>
              <a:gd name="T2" fmla="*/ 0 w 290"/>
              <a:gd name="T3" fmla="*/ 0 h 242"/>
              <a:gd name="T4" fmla="*/ 289 w 290"/>
              <a:gd name="T5" fmla="*/ 0 h 242"/>
              <a:gd name="T6" fmla="*/ 289 w 290"/>
              <a:gd name="T7" fmla="*/ 241 h 242"/>
              <a:gd name="T8" fmla="*/ 0 w 290"/>
              <a:gd name="T9" fmla="*/ 24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0" h="242">
                <a:moveTo>
                  <a:pt x="0" y="241"/>
                </a:moveTo>
                <a:lnTo>
                  <a:pt x="0" y="0"/>
                </a:lnTo>
                <a:lnTo>
                  <a:pt x="289" y="0"/>
                </a:lnTo>
                <a:lnTo>
                  <a:pt x="289" y="241"/>
                </a:lnTo>
                <a:lnTo>
                  <a:pt x="0" y="24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7" name="Freeform 10"/>
          <p:cNvSpPr>
            <a:spLocks/>
          </p:cNvSpPr>
          <p:nvPr/>
        </p:nvSpPr>
        <p:spPr bwMode="auto">
          <a:xfrm>
            <a:off x="5306219" y="3684588"/>
            <a:ext cx="461963" cy="384175"/>
          </a:xfrm>
          <a:custGeom>
            <a:avLst/>
            <a:gdLst>
              <a:gd name="T0" fmla="*/ 0 w 291"/>
              <a:gd name="T1" fmla="*/ 241 h 242"/>
              <a:gd name="T2" fmla="*/ 0 w 291"/>
              <a:gd name="T3" fmla="*/ 0 h 242"/>
              <a:gd name="T4" fmla="*/ 290 w 291"/>
              <a:gd name="T5" fmla="*/ 0 h 242"/>
              <a:gd name="T6" fmla="*/ 290 w 291"/>
              <a:gd name="T7" fmla="*/ 241 h 242"/>
              <a:gd name="T8" fmla="*/ 0 w 291"/>
              <a:gd name="T9" fmla="*/ 24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1" h="242">
                <a:moveTo>
                  <a:pt x="0" y="241"/>
                </a:moveTo>
                <a:lnTo>
                  <a:pt x="0" y="0"/>
                </a:lnTo>
                <a:lnTo>
                  <a:pt x="290" y="0"/>
                </a:lnTo>
                <a:lnTo>
                  <a:pt x="290" y="241"/>
                </a:lnTo>
                <a:lnTo>
                  <a:pt x="0" y="24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" name="Freeform 11"/>
          <p:cNvSpPr>
            <a:spLocks/>
          </p:cNvSpPr>
          <p:nvPr/>
        </p:nvSpPr>
        <p:spPr bwMode="auto">
          <a:xfrm>
            <a:off x="5918994" y="3684588"/>
            <a:ext cx="463550" cy="384175"/>
          </a:xfrm>
          <a:custGeom>
            <a:avLst/>
            <a:gdLst>
              <a:gd name="T0" fmla="*/ 0 w 292"/>
              <a:gd name="T1" fmla="*/ 241 h 242"/>
              <a:gd name="T2" fmla="*/ 0 w 292"/>
              <a:gd name="T3" fmla="*/ 0 h 242"/>
              <a:gd name="T4" fmla="*/ 291 w 292"/>
              <a:gd name="T5" fmla="*/ 0 h 242"/>
              <a:gd name="T6" fmla="*/ 291 w 292"/>
              <a:gd name="T7" fmla="*/ 241 h 242"/>
              <a:gd name="T8" fmla="*/ 0 w 292"/>
              <a:gd name="T9" fmla="*/ 24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2" h="242">
                <a:moveTo>
                  <a:pt x="0" y="241"/>
                </a:moveTo>
                <a:lnTo>
                  <a:pt x="0" y="0"/>
                </a:lnTo>
                <a:lnTo>
                  <a:pt x="291" y="0"/>
                </a:lnTo>
                <a:lnTo>
                  <a:pt x="291" y="241"/>
                </a:lnTo>
                <a:lnTo>
                  <a:pt x="0" y="24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" name="Freeform 12"/>
          <p:cNvSpPr>
            <a:spLocks/>
          </p:cNvSpPr>
          <p:nvPr/>
        </p:nvSpPr>
        <p:spPr bwMode="auto">
          <a:xfrm>
            <a:off x="2636044" y="2720975"/>
            <a:ext cx="542925" cy="379413"/>
          </a:xfrm>
          <a:custGeom>
            <a:avLst/>
            <a:gdLst>
              <a:gd name="T0" fmla="*/ 0 w 342"/>
              <a:gd name="T1" fmla="*/ 0 h 239"/>
              <a:gd name="T2" fmla="*/ 341 w 342"/>
              <a:gd name="T3" fmla="*/ 0 h 239"/>
              <a:gd name="T4" fmla="*/ 341 w 342"/>
              <a:gd name="T5" fmla="*/ 238 h 239"/>
              <a:gd name="T6" fmla="*/ 0 w 342"/>
              <a:gd name="T7" fmla="*/ 238 h 239"/>
              <a:gd name="T8" fmla="*/ 0 w 342"/>
              <a:gd name="T9" fmla="*/ 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2" h="239">
                <a:moveTo>
                  <a:pt x="0" y="0"/>
                </a:moveTo>
                <a:lnTo>
                  <a:pt x="341" y="0"/>
                </a:lnTo>
                <a:lnTo>
                  <a:pt x="341" y="238"/>
                </a:lnTo>
                <a:lnTo>
                  <a:pt x="0" y="23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" name="Freeform 13"/>
          <p:cNvSpPr>
            <a:spLocks/>
          </p:cNvSpPr>
          <p:nvPr/>
        </p:nvSpPr>
        <p:spPr bwMode="auto">
          <a:xfrm>
            <a:off x="2636044" y="2720975"/>
            <a:ext cx="542925" cy="379413"/>
          </a:xfrm>
          <a:custGeom>
            <a:avLst/>
            <a:gdLst>
              <a:gd name="T0" fmla="*/ 0 w 342"/>
              <a:gd name="T1" fmla="*/ 0 h 239"/>
              <a:gd name="T2" fmla="*/ 341 w 342"/>
              <a:gd name="T3" fmla="*/ 0 h 239"/>
              <a:gd name="T4" fmla="*/ 341 w 342"/>
              <a:gd name="T5" fmla="*/ 238 h 239"/>
              <a:gd name="T6" fmla="*/ 0 w 342"/>
              <a:gd name="T7" fmla="*/ 238 h 239"/>
              <a:gd name="T8" fmla="*/ 0 w 342"/>
              <a:gd name="T9" fmla="*/ 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2" h="239">
                <a:moveTo>
                  <a:pt x="0" y="0"/>
                </a:moveTo>
                <a:lnTo>
                  <a:pt x="341" y="0"/>
                </a:lnTo>
                <a:lnTo>
                  <a:pt x="341" y="238"/>
                </a:lnTo>
                <a:lnTo>
                  <a:pt x="0" y="238"/>
                </a:lnTo>
                <a:lnTo>
                  <a:pt x="0" y="0"/>
                </a:lnTo>
              </a:path>
            </a:pathLst>
          </a:custGeom>
          <a:pattFill prst="lgConfetti">
            <a:fgClr>
              <a:schemeClr val="tx1"/>
            </a:fgClr>
            <a:bgClr>
              <a:srgbClr val="FFFFFF"/>
            </a:bgClr>
          </a:patt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" name="Line 14"/>
          <p:cNvSpPr>
            <a:spLocks noChangeShapeType="1"/>
          </p:cNvSpPr>
          <p:nvPr/>
        </p:nvSpPr>
        <p:spPr bwMode="auto">
          <a:xfrm flipV="1">
            <a:off x="2636044" y="2714625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2" name="Line 15"/>
          <p:cNvSpPr>
            <a:spLocks noChangeShapeType="1"/>
          </p:cNvSpPr>
          <p:nvPr/>
        </p:nvSpPr>
        <p:spPr bwMode="auto">
          <a:xfrm>
            <a:off x="2636044" y="2720975"/>
            <a:ext cx="15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3" name="Line 16"/>
          <p:cNvSpPr>
            <a:spLocks noChangeShapeType="1"/>
          </p:cNvSpPr>
          <p:nvPr/>
        </p:nvSpPr>
        <p:spPr bwMode="auto">
          <a:xfrm>
            <a:off x="2636044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4" name="Line 17"/>
          <p:cNvSpPr>
            <a:spLocks noChangeShapeType="1"/>
          </p:cNvSpPr>
          <p:nvPr/>
        </p:nvSpPr>
        <p:spPr bwMode="auto">
          <a:xfrm>
            <a:off x="2653507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5" name="Line 18"/>
          <p:cNvSpPr>
            <a:spLocks noChangeShapeType="1"/>
          </p:cNvSpPr>
          <p:nvPr/>
        </p:nvSpPr>
        <p:spPr bwMode="auto">
          <a:xfrm>
            <a:off x="2670969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" name="Line 19"/>
          <p:cNvSpPr>
            <a:spLocks noChangeShapeType="1"/>
          </p:cNvSpPr>
          <p:nvPr/>
        </p:nvSpPr>
        <p:spPr bwMode="auto">
          <a:xfrm>
            <a:off x="2686844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" name="Line 20"/>
          <p:cNvSpPr>
            <a:spLocks noChangeShapeType="1"/>
          </p:cNvSpPr>
          <p:nvPr/>
        </p:nvSpPr>
        <p:spPr bwMode="auto">
          <a:xfrm>
            <a:off x="2704307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" name="Line 21"/>
          <p:cNvSpPr>
            <a:spLocks noChangeShapeType="1"/>
          </p:cNvSpPr>
          <p:nvPr/>
        </p:nvSpPr>
        <p:spPr bwMode="auto">
          <a:xfrm>
            <a:off x="2721769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" name="Line 22"/>
          <p:cNvSpPr>
            <a:spLocks noChangeShapeType="1"/>
          </p:cNvSpPr>
          <p:nvPr/>
        </p:nvSpPr>
        <p:spPr bwMode="auto">
          <a:xfrm>
            <a:off x="2739232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" name="Line 23"/>
          <p:cNvSpPr>
            <a:spLocks noChangeShapeType="1"/>
          </p:cNvSpPr>
          <p:nvPr/>
        </p:nvSpPr>
        <p:spPr bwMode="auto">
          <a:xfrm>
            <a:off x="2755107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" name="Line 24"/>
          <p:cNvSpPr>
            <a:spLocks noChangeShapeType="1"/>
          </p:cNvSpPr>
          <p:nvPr/>
        </p:nvSpPr>
        <p:spPr bwMode="auto">
          <a:xfrm>
            <a:off x="2772569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" name="Line 25"/>
          <p:cNvSpPr>
            <a:spLocks noChangeShapeType="1"/>
          </p:cNvSpPr>
          <p:nvPr/>
        </p:nvSpPr>
        <p:spPr bwMode="auto">
          <a:xfrm>
            <a:off x="2790032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3" name="Line 26"/>
          <p:cNvSpPr>
            <a:spLocks noChangeShapeType="1"/>
          </p:cNvSpPr>
          <p:nvPr/>
        </p:nvSpPr>
        <p:spPr bwMode="auto">
          <a:xfrm>
            <a:off x="2807494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4" name="Line 27"/>
          <p:cNvSpPr>
            <a:spLocks noChangeShapeType="1"/>
          </p:cNvSpPr>
          <p:nvPr/>
        </p:nvSpPr>
        <p:spPr bwMode="auto">
          <a:xfrm>
            <a:off x="2823369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5" name="Line 28"/>
          <p:cNvSpPr>
            <a:spLocks noChangeShapeType="1"/>
          </p:cNvSpPr>
          <p:nvPr/>
        </p:nvSpPr>
        <p:spPr bwMode="auto">
          <a:xfrm>
            <a:off x="2840832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6" name="Line 29"/>
          <p:cNvSpPr>
            <a:spLocks noChangeShapeType="1"/>
          </p:cNvSpPr>
          <p:nvPr/>
        </p:nvSpPr>
        <p:spPr bwMode="auto">
          <a:xfrm>
            <a:off x="2858294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7" name="Line 30"/>
          <p:cNvSpPr>
            <a:spLocks noChangeShapeType="1"/>
          </p:cNvSpPr>
          <p:nvPr/>
        </p:nvSpPr>
        <p:spPr bwMode="auto">
          <a:xfrm>
            <a:off x="2875757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8" name="Line 31"/>
          <p:cNvSpPr>
            <a:spLocks noChangeShapeType="1"/>
          </p:cNvSpPr>
          <p:nvPr/>
        </p:nvSpPr>
        <p:spPr bwMode="auto">
          <a:xfrm>
            <a:off x="2891632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" name="Line 32"/>
          <p:cNvSpPr>
            <a:spLocks noChangeShapeType="1"/>
          </p:cNvSpPr>
          <p:nvPr/>
        </p:nvSpPr>
        <p:spPr bwMode="auto">
          <a:xfrm>
            <a:off x="2909094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" name="Line 33"/>
          <p:cNvSpPr>
            <a:spLocks noChangeShapeType="1"/>
          </p:cNvSpPr>
          <p:nvPr/>
        </p:nvSpPr>
        <p:spPr bwMode="auto">
          <a:xfrm>
            <a:off x="2926557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1" name="Line 34"/>
          <p:cNvSpPr>
            <a:spLocks noChangeShapeType="1"/>
          </p:cNvSpPr>
          <p:nvPr/>
        </p:nvSpPr>
        <p:spPr bwMode="auto">
          <a:xfrm>
            <a:off x="2944019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2" name="Line 35"/>
          <p:cNvSpPr>
            <a:spLocks noChangeShapeType="1"/>
          </p:cNvSpPr>
          <p:nvPr/>
        </p:nvSpPr>
        <p:spPr bwMode="auto">
          <a:xfrm>
            <a:off x="2959894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" name="Line 36"/>
          <p:cNvSpPr>
            <a:spLocks noChangeShapeType="1"/>
          </p:cNvSpPr>
          <p:nvPr/>
        </p:nvSpPr>
        <p:spPr bwMode="auto">
          <a:xfrm>
            <a:off x="2977357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" name="Line 37"/>
          <p:cNvSpPr>
            <a:spLocks noChangeShapeType="1"/>
          </p:cNvSpPr>
          <p:nvPr/>
        </p:nvSpPr>
        <p:spPr bwMode="auto">
          <a:xfrm>
            <a:off x="2994819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5" name="Line 38"/>
          <p:cNvSpPr>
            <a:spLocks noChangeShapeType="1"/>
          </p:cNvSpPr>
          <p:nvPr/>
        </p:nvSpPr>
        <p:spPr bwMode="auto">
          <a:xfrm>
            <a:off x="3012282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" name="Line 39"/>
          <p:cNvSpPr>
            <a:spLocks noChangeShapeType="1"/>
          </p:cNvSpPr>
          <p:nvPr/>
        </p:nvSpPr>
        <p:spPr bwMode="auto">
          <a:xfrm>
            <a:off x="3028157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" name="Line 40"/>
          <p:cNvSpPr>
            <a:spLocks noChangeShapeType="1"/>
          </p:cNvSpPr>
          <p:nvPr/>
        </p:nvSpPr>
        <p:spPr bwMode="auto">
          <a:xfrm>
            <a:off x="3045619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8" name="Line 41"/>
          <p:cNvSpPr>
            <a:spLocks noChangeShapeType="1"/>
          </p:cNvSpPr>
          <p:nvPr/>
        </p:nvSpPr>
        <p:spPr bwMode="auto">
          <a:xfrm>
            <a:off x="3063082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" name="Line 42"/>
          <p:cNvSpPr>
            <a:spLocks noChangeShapeType="1"/>
          </p:cNvSpPr>
          <p:nvPr/>
        </p:nvSpPr>
        <p:spPr bwMode="auto">
          <a:xfrm>
            <a:off x="3080544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" name="Line 43"/>
          <p:cNvSpPr>
            <a:spLocks noChangeShapeType="1"/>
          </p:cNvSpPr>
          <p:nvPr/>
        </p:nvSpPr>
        <p:spPr bwMode="auto">
          <a:xfrm>
            <a:off x="3096419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" name="Line 44"/>
          <p:cNvSpPr>
            <a:spLocks noChangeShapeType="1"/>
          </p:cNvSpPr>
          <p:nvPr/>
        </p:nvSpPr>
        <p:spPr bwMode="auto">
          <a:xfrm>
            <a:off x="3113882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" name="Line 45"/>
          <p:cNvSpPr>
            <a:spLocks noChangeShapeType="1"/>
          </p:cNvSpPr>
          <p:nvPr/>
        </p:nvSpPr>
        <p:spPr bwMode="auto">
          <a:xfrm>
            <a:off x="3131344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" name="Line 46"/>
          <p:cNvSpPr>
            <a:spLocks noChangeShapeType="1"/>
          </p:cNvSpPr>
          <p:nvPr/>
        </p:nvSpPr>
        <p:spPr bwMode="auto">
          <a:xfrm>
            <a:off x="3148807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" name="Line 47"/>
          <p:cNvSpPr>
            <a:spLocks noChangeShapeType="1"/>
          </p:cNvSpPr>
          <p:nvPr/>
        </p:nvSpPr>
        <p:spPr bwMode="auto">
          <a:xfrm>
            <a:off x="3164682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" name="Line 48"/>
          <p:cNvSpPr>
            <a:spLocks noChangeShapeType="1"/>
          </p:cNvSpPr>
          <p:nvPr/>
        </p:nvSpPr>
        <p:spPr bwMode="auto">
          <a:xfrm>
            <a:off x="3177382" y="272415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6" name="Line 49"/>
          <p:cNvSpPr>
            <a:spLocks noChangeShapeType="1"/>
          </p:cNvSpPr>
          <p:nvPr/>
        </p:nvSpPr>
        <p:spPr bwMode="auto">
          <a:xfrm>
            <a:off x="3177382" y="27416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7" name="Line 50"/>
          <p:cNvSpPr>
            <a:spLocks noChangeShapeType="1"/>
          </p:cNvSpPr>
          <p:nvPr/>
        </p:nvSpPr>
        <p:spPr bwMode="auto">
          <a:xfrm>
            <a:off x="3177382" y="275907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8" name="Line 51"/>
          <p:cNvSpPr>
            <a:spLocks noChangeShapeType="1"/>
          </p:cNvSpPr>
          <p:nvPr/>
        </p:nvSpPr>
        <p:spPr bwMode="auto">
          <a:xfrm>
            <a:off x="3177382" y="277495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" name="Line 52"/>
          <p:cNvSpPr>
            <a:spLocks noChangeShapeType="1"/>
          </p:cNvSpPr>
          <p:nvPr/>
        </p:nvSpPr>
        <p:spPr bwMode="auto">
          <a:xfrm>
            <a:off x="3177382" y="27924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" name="Line 53"/>
          <p:cNvSpPr>
            <a:spLocks noChangeShapeType="1"/>
          </p:cNvSpPr>
          <p:nvPr/>
        </p:nvSpPr>
        <p:spPr bwMode="auto">
          <a:xfrm>
            <a:off x="3177382" y="280987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1" name="Line 54"/>
          <p:cNvSpPr>
            <a:spLocks noChangeShapeType="1"/>
          </p:cNvSpPr>
          <p:nvPr/>
        </p:nvSpPr>
        <p:spPr bwMode="auto">
          <a:xfrm>
            <a:off x="3177382" y="282733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2" name="Line 55"/>
          <p:cNvSpPr>
            <a:spLocks noChangeShapeType="1"/>
          </p:cNvSpPr>
          <p:nvPr/>
        </p:nvSpPr>
        <p:spPr bwMode="auto">
          <a:xfrm>
            <a:off x="3177382" y="28432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3" name="Line 56"/>
          <p:cNvSpPr>
            <a:spLocks noChangeShapeType="1"/>
          </p:cNvSpPr>
          <p:nvPr/>
        </p:nvSpPr>
        <p:spPr bwMode="auto">
          <a:xfrm>
            <a:off x="3177382" y="28606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4" name="Line 57"/>
          <p:cNvSpPr>
            <a:spLocks noChangeShapeType="1"/>
          </p:cNvSpPr>
          <p:nvPr/>
        </p:nvSpPr>
        <p:spPr bwMode="auto">
          <a:xfrm>
            <a:off x="3177382" y="287813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5" name="Line 58"/>
          <p:cNvSpPr>
            <a:spLocks noChangeShapeType="1"/>
          </p:cNvSpPr>
          <p:nvPr/>
        </p:nvSpPr>
        <p:spPr bwMode="auto">
          <a:xfrm>
            <a:off x="3177382" y="28940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6" name="Line 59"/>
          <p:cNvSpPr>
            <a:spLocks noChangeShapeType="1"/>
          </p:cNvSpPr>
          <p:nvPr/>
        </p:nvSpPr>
        <p:spPr bwMode="auto">
          <a:xfrm>
            <a:off x="3177382" y="29114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7" name="Line 60"/>
          <p:cNvSpPr>
            <a:spLocks noChangeShapeType="1"/>
          </p:cNvSpPr>
          <p:nvPr/>
        </p:nvSpPr>
        <p:spPr bwMode="auto">
          <a:xfrm>
            <a:off x="3177382" y="29289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8" name="Line 61"/>
          <p:cNvSpPr>
            <a:spLocks noChangeShapeType="1"/>
          </p:cNvSpPr>
          <p:nvPr/>
        </p:nvSpPr>
        <p:spPr bwMode="auto">
          <a:xfrm>
            <a:off x="3177382" y="294640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9" name="Line 62"/>
          <p:cNvSpPr>
            <a:spLocks noChangeShapeType="1"/>
          </p:cNvSpPr>
          <p:nvPr/>
        </p:nvSpPr>
        <p:spPr bwMode="auto">
          <a:xfrm>
            <a:off x="3177382" y="29622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" name="Line 63"/>
          <p:cNvSpPr>
            <a:spLocks noChangeShapeType="1"/>
          </p:cNvSpPr>
          <p:nvPr/>
        </p:nvSpPr>
        <p:spPr bwMode="auto">
          <a:xfrm>
            <a:off x="3177382" y="29797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1" name="Line 64"/>
          <p:cNvSpPr>
            <a:spLocks noChangeShapeType="1"/>
          </p:cNvSpPr>
          <p:nvPr/>
        </p:nvSpPr>
        <p:spPr bwMode="auto">
          <a:xfrm>
            <a:off x="3177382" y="299720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2" name="Line 65"/>
          <p:cNvSpPr>
            <a:spLocks noChangeShapeType="1"/>
          </p:cNvSpPr>
          <p:nvPr/>
        </p:nvSpPr>
        <p:spPr bwMode="auto">
          <a:xfrm>
            <a:off x="3177382" y="30130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" name="Line 66"/>
          <p:cNvSpPr>
            <a:spLocks noChangeShapeType="1"/>
          </p:cNvSpPr>
          <p:nvPr/>
        </p:nvSpPr>
        <p:spPr bwMode="auto">
          <a:xfrm>
            <a:off x="3177382" y="30305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4" name="Line 67"/>
          <p:cNvSpPr>
            <a:spLocks noChangeShapeType="1"/>
          </p:cNvSpPr>
          <p:nvPr/>
        </p:nvSpPr>
        <p:spPr bwMode="auto">
          <a:xfrm>
            <a:off x="3177382" y="30480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5" name="Line 68"/>
          <p:cNvSpPr>
            <a:spLocks noChangeShapeType="1"/>
          </p:cNvSpPr>
          <p:nvPr/>
        </p:nvSpPr>
        <p:spPr bwMode="auto">
          <a:xfrm>
            <a:off x="3177382" y="306546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6" name="Line 69"/>
          <p:cNvSpPr>
            <a:spLocks noChangeShapeType="1"/>
          </p:cNvSpPr>
          <p:nvPr/>
        </p:nvSpPr>
        <p:spPr bwMode="auto">
          <a:xfrm>
            <a:off x="3177382" y="30813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7" name="Line 70"/>
          <p:cNvSpPr>
            <a:spLocks noChangeShapeType="1"/>
          </p:cNvSpPr>
          <p:nvPr/>
        </p:nvSpPr>
        <p:spPr bwMode="auto">
          <a:xfrm flipH="1">
            <a:off x="317261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8" name="Line 71"/>
          <p:cNvSpPr>
            <a:spLocks noChangeShapeType="1"/>
          </p:cNvSpPr>
          <p:nvPr/>
        </p:nvSpPr>
        <p:spPr bwMode="auto">
          <a:xfrm flipH="1">
            <a:off x="315515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9" name="Line 72"/>
          <p:cNvSpPr>
            <a:spLocks noChangeShapeType="1"/>
          </p:cNvSpPr>
          <p:nvPr/>
        </p:nvSpPr>
        <p:spPr bwMode="auto">
          <a:xfrm flipH="1">
            <a:off x="3139282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" name="Line 73"/>
          <p:cNvSpPr>
            <a:spLocks noChangeShapeType="1"/>
          </p:cNvSpPr>
          <p:nvPr/>
        </p:nvSpPr>
        <p:spPr bwMode="auto">
          <a:xfrm flipH="1">
            <a:off x="312181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1" name="Line 74"/>
          <p:cNvSpPr>
            <a:spLocks noChangeShapeType="1"/>
          </p:cNvSpPr>
          <p:nvPr/>
        </p:nvSpPr>
        <p:spPr bwMode="auto">
          <a:xfrm flipH="1">
            <a:off x="310435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2" name="Line 75"/>
          <p:cNvSpPr>
            <a:spLocks noChangeShapeType="1"/>
          </p:cNvSpPr>
          <p:nvPr/>
        </p:nvSpPr>
        <p:spPr bwMode="auto">
          <a:xfrm flipH="1">
            <a:off x="3086894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3" name="Line 76"/>
          <p:cNvSpPr>
            <a:spLocks noChangeShapeType="1"/>
          </p:cNvSpPr>
          <p:nvPr/>
        </p:nvSpPr>
        <p:spPr bwMode="auto">
          <a:xfrm flipH="1">
            <a:off x="3071019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4" name="Line 77"/>
          <p:cNvSpPr>
            <a:spLocks noChangeShapeType="1"/>
          </p:cNvSpPr>
          <p:nvPr/>
        </p:nvSpPr>
        <p:spPr bwMode="auto">
          <a:xfrm flipH="1">
            <a:off x="305355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5" name="Line 78"/>
          <p:cNvSpPr>
            <a:spLocks noChangeShapeType="1"/>
          </p:cNvSpPr>
          <p:nvPr/>
        </p:nvSpPr>
        <p:spPr bwMode="auto">
          <a:xfrm flipH="1">
            <a:off x="3036094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6" name="Line 79"/>
          <p:cNvSpPr>
            <a:spLocks noChangeShapeType="1"/>
          </p:cNvSpPr>
          <p:nvPr/>
        </p:nvSpPr>
        <p:spPr bwMode="auto">
          <a:xfrm flipH="1">
            <a:off x="3018632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7" name="Line 80"/>
          <p:cNvSpPr>
            <a:spLocks noChangeShapeType="1"/>
          </p:cNvSpPr>
          <p:nvPr/>
        </p:nvSpPr>
        <p:spPr bwMode="auto">
          <a:xfrm flipH="1">
            <a:off x="3002757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8" name="Line 81"/>
          <p:cNvSpPr>
            <a:spLocks noChangeShapeType="1"/>
          </p:cNvSpPr>
          <p:nvPr/>
        </p:nvSpPr>
        <p:spPr bwMode="auto">
          <a:xfrm flipH="1">
            <a:off x="2985294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9" name="Line 82"/>
          <p:cNvSpPr>
            <a:spLocks noChangeShapeType="1"/>
          </p:cNvSpPr>
          <p:nvPr/>
        </p:nvSpPr>
        <p:spPr bwMode="auto">
          <a:xfrm flipH="1">
            <a:off x="2967832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" name="Line 83"/>
          <p:cNvSpPr>
            <a:spLocks noChangeShapeType="1"/>
          </p:cNvSpPr>
          <p:nvPr/>
        </p:nvSpPr>
        <p:spPr bwMode="auto">
          <a:xfrm flipH="1">
            <a:off x="295036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" name="Line 84"/>
          <p:cNvSpPr>
            <a:spLocks noChangeShapeType="1"/>
          </p:cNvSpPr>
          <p:nvPr/>
        </p:nvSpPr>
        <p:spPr bwMode="auto">
          <a:xfrm flipH="1">
            <a:off x="2934494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2" name="Line 85"/>
          <p:cNvSpPr>
            <a:spLocks noChangeShapeType="1"/>
          </p:cNvSpPr>
          <p:nvPr/>
        </p:nvSpPr>
        <p:spPr bwMode="auto">
          <a:xfrm flipH="1">
            <a:off x="2917032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3" name="Line 86"/>
          <p:cNvSpPr>
            <a:spLocks noChangeShapeType="1"/>
          </p:cNvSpPr>
          <p:nvPr/>
        </p:nvSpPr>
        <p:spPr bwMode="auto">
          <a:xfrm flipH="1">
            <a:off x="289956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4" name="Line 87"/>
          <p:cNvSpPr>
            <a:spLocks noChangeShapeType="1"/>
          </p:cNvSpPr>
          <p:nvPr/>
        </p:nvSpPr>
        <p:spPr bwMode="auto">
          <a:xfrm flipH="1">
            <a:off x="288210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5" name="Line 88"/>
          <p:cNvSpPr>
            <a:spLocks noChangeShapeType="1"/>
          </p:cNvSpPr>
          <p:nvPr/>
        </p:nvSpPr>
        <p:spPr bwMode="auto">
          <a:xfrm flipH="1">
            <a:off x="2866232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6" name="Line 89"/>
          <p:cNvSpPr>
            <a:spLocks noChangeShapeType="1"/>
          </p:cNvSpPr>
          <p:nvPr/>
        </p:nvSpPr>
        <p:spPr bwMode="auto">
          <a:xfrm flipH="1">
            <a:off x="284876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7" name="Line 90"/>
          <p:cNvSpPr>
            <a:spLocks noChangeShapeType="1"/>
          </p:cNvSpPr>
          <p:nvPr/>
        </p:nvSpPr>
        <p:spPr bwMode="auto">
          <a:xfrm flipH="1">
            <a:off x="283130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8" name="Line 91"/>
          <p:cNvSpPr>
            <a:spLocks noChangeShapeType="1"/>
          </p:cNvSpPr>
          <p:nvPr/>
        </p:nvSpPr>
        <p:spPr bwMode="auto">
          <a:xfrm flipH="1">
            <a:off x="2813844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9" name="Line 92"/>
          <p:cNvSpPr>
            <a:spLocks noChangeShapeType="1"/>
          </p:cNvSpPr>
          <p:nvPr/>
        </p:nvSpPr>
        <p:spPr bwMode="auto">
          <a:xfrm flipH="1">
            <a:off x="2797969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" name="Line 93"/>
          <p:cNvSpPr>
            <a:spLocks noChangeShapeType="1"/>
          </p:cNvSpPr>
          <p:nvPr/>
        </p:nvSpPr>
        <p:spPr bwMode="auto">
          <a:xfrm flipH="1">
            <a:off x="278050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" name="Line 94"/>
          <p:cNvSpPr>
            <a:spLocks noChangeShapeType="1"/>
          </p:cNvSpPr>
          <p:nvPr/>
        </p:nvSpPr>
        <p:spPr bwMode="auto">
          <a:xfrm flipH="1">
            <a:off x="2763044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" name="Line 95"/>
          <p:cNvSpPr>
            <a:spLocks noChangeShapeType="1"/>
          </p:cNvSpPr>
          <p:nvPr/>
        </p:nvSpPr>
        <p:spPr bwMode="auto">
          <a:xfrm flipH="1">
            <a:off x="2745582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" name="Line 96"/>
          <p:cNvSpPr>
            <a:spLocks noChangeShapeType="1"/>
          </p:cNvSpPr>
          <p:nvPr/>
        </p:nvSpPr>
        <p:spPr bwMode="auto">
          <a:xfrm flipH="1">
            <a:off x="2729707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" name="Line 97"/>
          <p:cNvSpPr>
            <a:spLocks noChangeShapeType="1"/>
          </p:cNvSpPr>
          <p:nvPr/>
        </p:nvSpPr>
        <p:spPr bwMode="auto">
          <a:xfrm flipH="1">
            <a:off x="2712244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5" name="Line 98"/>
          <p:cNvSpPr>
            <a:spLocks noChangeShapeType="1"/>
          </p:cNvSpPr>
          <p:nvPr/>
        </p:nvSpPr>
        <p:spPr bwMode="auto">
          <a:xfrm flipH="1">
            <a:off x="2694782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6" name="Line 99"/>
          <p:cNvSpPr>
            <a:spLocks noChangeShapeType="1"/>
          </p:cNvSpPr>
          <p:nvPr/>
        </p:nvSpPr>
        <p:spPr bwMode="auto">
          <a:xfrm flipH="1">
            <a:off x="267731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7" name="Line 100"/>
          <p:cNvSpPr>
            <a:spLocks noChangeShapeType="1"/>
          </p:cNvSpPr>
          <p:nvPr/>
        </p:nvSpPr>
        <p:spPr bwMode="auto">
          <a:xfrm flipH="1">
            <a:off x="2661444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8" name="Line 101"/>
          <p:cNvSpPr>
            <a:spLocks noChangeShapeType="1"/>
          </p:cNvSpPr>
          <p:nvPr/>
        </p:nvSpPr>
        <p:spPr bwMode="auto">
          <a:xfrm flipH="1">
            <a:off x="2643982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9" name="Line 102"/>
          <p:cNvSpPr>
            <a:spLocks noChangeShapeType="1"/>
          </p:cNvSpPr>
          <p:nvPr/>
        </p:nvSpPr>
        <p:spPr bwMode="auto">
          <a:xfrm flipV="1">
            <a:off x="2636044" y="308927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0" name="Line 103"/>
          <p:cNvSpPr>
            <a:spLocks noChangeShapeType="1"/>
          </p:cNvSpPr>
          <p:nvPr/>
        </p:nvSpPr>
        <p:spPr bwMode="auto">
          <a:xfrm flipV="1">
            <a:off x="2636044" y="306705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" name="Line 104"/>
          <p:cNvSpPr>
            <a:spLocks noChangeShapeType="1"/>
          </p:cNvSpPr>
          <p:nvPr/>
        </p:nvSpPr>
        <p:spPr bwMode="auto">
          <a:xfrm flipV="1">
            <a:off x="2636044" y="304958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" name="Line 105"/>
          <p:cNvSpPr>
            <a:spLocks noChangeShapeType="1"/>
          </p:cNvSpPr>
          <p:nvPr/>
        </p:nvSpPr>
        <p:spPr bwMode="auto">
          <a:xfrm flipV="1">
            <a:off x="2636044" y="303847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" name="Line 106"/>
          <p:cNvSpPr>
            <a:spLocks noChangeShapeType="1"/>
          </p:cNvSpPr>
          <p:nvPr/>
        </p:nvSpPr>
        <p:spPr bwMode="auto">
          <a:xfrm flipV="1">
            <a:off x="2636044" y="302101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" name="Line 107"/>
          <p:cNvSpPr>
            <a:spLocks noChangeShapeType="1"/>
          </p:cNvSpPr>
          <p:nvPr/>
        </p:nvSpPr>
        <p:spPr bwMode="auto">
          <a:xfrm flipV="1">
            <a:off x="2636044" y="299878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5" name="Line 108"/>
          <p:cNvSpPr>
            <a:spLocks noChangeShapeType="1"/>
          </p:cNvSpPr>
          <p:nvPr/>
        </p:nvSpPr>
        <p:spPr bwMode="auto">
          <a:xfrm flipV="1">
            <a:off x="2636044" y="298132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6" name="Line 109"/>
          <p:cNvSpPr>
            <a:spLocks noChangeShapeType="1"/>
          </p:cNvSpPr>
          <p:nvPr/>
        </p:nvSpPr>
        <p:spPr bwMode="auto">
          <a:xfrm flipV="1">
            <a:off x="2636044" y="297021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7" name="Line 110"/>
          <p:cNvSpPr>
            <a:spLocks noChangeShapeType="1"/>
          </p:cNvSpPr>
          <p:nvPr/>
        </p:nvSpPr>
        <p:spPr bwMode="auto">
          <a:xfrm flipV="1">
            <a:off x="2636044" y="294798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8" name="Line 111"/>
          <p:cNvSpPr>
            <a:spLocks noChangeShapeType="1"/>
          </p:cNvSpPr>
          <p:nvPr/>
        </p:nvSpPr>
        <p:spPr bwMode="auto">
          <a:xfrm flipV="1">
            <a:off x="2636044" y="293052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9" name="Line 112"/>
          <p:cNvSpPr>
            <a:spLocks noChangeShapeType="1"/>
          </p:cNvSpPr>
          <p:nvPr/>
        </p:nvSpPr>
        <p:spPr bwMode="auto">
          <a:xfrm flipV="1">
            <a:off x="2636044" y="29130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0" name="Line 113"/>
          <p:cNvSpPr>
            <a:spLocks noChangeShapeType="1"/>
          </p:cNvSpPr>
          <p:nvPr/>
        </p:nvSpPr>
        <p:spPr bwMode="auto">
          <a:xfrm flipV="1">
            <a:off x="2636044" y="290195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" name="Line 114"/>
          <p:cNvSpPr>
            <a:spLocks noChangeShapeType="1"/>
          </p:cNvSpPr>
          <p:nvPr/>
        </p:nvSpPr>
        <p:spPr bwMode="auto">
          <a:xfrm flipV="1">
            <a:off x="2636044" y="287972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2" name="Line 115"/>
          <p:cNvSpPr>
            <a:spLocks noChangeShapeType="1"/>
          </p:cNvSpPr>
          <p:nvPr/>
        </p:nvSpPr>
        <p:spPr bwMode="auto">
          <a:xfrm flipV="1">
            <a:off x="2636044" y="28622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3" name="Line 116"/>
          <p:cNvSpPr>
            <a:spLocks noChangeShapeType="1"/>
          </p:cNvSpPr>
          <p:nvPr/>
        </p:nvSpPr>
        <p:spPr bwMode="auto">
          <a:xfrm flipV="1">
            <a:off x="2636044" y="285115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" name="Line 117"/>
          <p:cNvSpPr>
            <a:spLocks noChangeShapeType="1"/>
          </p:cNvSpPr>
          <p:nvPr/>
        </p:nvSpPr>
        <p:spPr bwMode="auto">
          <a:xfrm flipV="1">
            <a:off x="2636044" y="283368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5" name="Line 118"/>
          <p:cNvSpPr>
            <a:spLocks noChangeShapeType="1"/>
          </p:cNvSpPr>
          <p:nvPr/>
        </p:nvSpPr>
        <p:spPr bwMode="auto">
          <a:xfrm flipV="1">
            <a:off x="2636044" y="28114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6" name="Line 119"/>
          <p:cNvSpPr>
            <a:spLocks noChangeShapeType="1"/>
          </p:cNvSpPr>
          <p:nvPr/>
        </p:nvSpPr>
        <p:spPr bwMode="auto">
          <a:xfrm flipV="1">
            <a:off x="2636044" y="27940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7" name="Line 120"/>
          <p:cNvSpPr>
            <a:spLocks noChangeShapeType="1"/>
          </p:cNvSpPr>
          <p:nvPr/>
        </p:nvSpPr>
        <p:spPr bwMode="auto">
          <a:xfrm flipV="1">
            <a:off x="2636044" y="278288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8" name="Line 121"/>
          <p:cNvSpPr>
            <a:spLocks noChangeShapeType="1"/>
          </p:cNvSpPr>
          <p:nvPr/>
        </p:nvSpPr>
        <p:spPr bwMode="auto">
          <a:xfrm flipV="1">
            <a:off x="2636044" y="27606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9" name="Line 122"/>
          <p:cNvSpPr>
            <a:spLocks noChangeShapeType="1"/>
          </p:cNvSpPr>
          <p:nvPr/>
        </p:nvSpPr>
        <p:spPr bwMode="auto">
          <a:xfrm flipV="1">
            <a:off x="2636044" y="27432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0" name="Line 123"/>
          <p:cNvSpPr>
            <a:spLocks noChangeShapeType="1"/>
          </p:cNvSpPr>
          <p:nvPr/>
        </p:nvSpPr>
        <p:spPr bwMode="auto">
          <a:xfrm flipV="1">
            <a:off x="2636044" y="27257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" name="Freeform 124"/>
          <p:cNvSpPr>
            <a:spLocks/>
          </p:cNvSpPr>
          <p:nvPr/>
        </p:nvSpPr>
        <p:spPr bwMode="auto">
          <a:xfrm>
            <a:off x="3502819" y="2720975"/>
            <a:ext cx="542925" cy="379413"/>
          </a:xfrm>
          <a:custGeom>
            <a:avLst/>
            <a:gdLst>
              <a:gd name="T0" fmla="*/ 0 w 342"/>
              <a:gd name="T1" fmla="*/ 0 h 239"/>
              <a:gd name="T2" fmla="*/ 341 w 342"/>
              <a:gd name="T3" fmla="*/ 0 h 239"/>
              <a:gd name="T4" fmla="*/ 341 w 342"/>
              <a:gd name="T5" fmla="*/ 238 h 239"/>
              <a:gd name="T6" fmla="*/ 0 w 342"/>
              <a:gd name="T7" fmla="*/ 238 h 239"/>
              <a:gd name="T8" fmla="*/ 0 w 342"/>
              <a:gd name="T9" fmla="*/ 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2" h="239">
                <a:moveTo>
                  <a:pt x="0" y="0"/>
                </a:moveTo>
                <a:lnTo>
                  <a:pt x="341" y="0"/>
                </a:lnTo>
                <a:lnTo>
                  <a:pt x="341" y="238"/>
                </a:lnTo>
                <a:lnTo>
                  <a:pt x="0" y="23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" name="Freeform 125"/>
          <p:cNvSpPr>
            <a:spLocks/>
          </p:cNvSpPr>
          <p:nvPr/>
        </p:nvSpPr>
        <p:spPr bwMode="auto">
          <a:xfrm>
            <a:off x="3502819" y="2720975"/>
            <a:ext cx="542925" cy="379413"/>
          </a:xfrm>
          <a:custGeom>
            <a:avLst/>
            <a:gdLst>
              <a:gd name="T0" fmla="*/ 0 w 342"/>
              <a:gd name="T1" fmla="*/ 0 h 239"/>
              <a:gd name="T2" fmla="*/ 341 w 342"/>
              <a:gd name="T3" fmla="*/ 0 h 239"/>
              <a:gd name="T4" fmla="*/ 341 w 342"/>
              <a:gd name="T5" fmla="*/ 238 h 239"/>
              <a:gd name="T6" fmla="*/ 0 w 342"/>
              <a:gd name="T7" fmla="*/ 238 h 239"/>
              <a:gd name="T8" fmla="*/ 0 w 342"/>
              <a:gd name="T9" fmla="*/ 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2" h="239">
                <a:moveTo>
                  <a:pt x="0" y="0"/>
                </a:moveTo>
                <a:lnTo>
                  <a:pt x="341" y="0"/>
                </a:lnTo>
                <a:lnTo>
                  <a:pt x="341" y="238"/>
                </a:lnTo>
                <a:lnTo>
                  <a:pt x="0" y="238"/>
                </a:lnTo>
                <a:lnTo>
                  <a:pt x="0" y="0"/>
                </a:lnTo>
              </a:path>
            </a:pathLst>
          </a:custGeom>
          <a:pattFill prst="lgConfetti">
            <a:fgClr>
              <a:schemeClr val="tx1"/>
            </a:fgClr>
            <a:bgClr>
              <a:srgbClr val="FFFFFF"/>
            </a:bgClr>
          </a:patt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3" name="Line 126"/>
          <p:cNvSpPr>
            <a:spLocks noChangeShapeType="1"/>
          </p:cNvSpPr>
          <p:nvPr/>
        </p:nvSpPr>
        <p:spPr bwMode="auto">
          <a:xfrm flipV="1">
            <a:off x="3502819" y="2714625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4" name="Line 127"/>
          <p:cNvSpPr>
            <a:spLocks noChangeShapeType="1"/>
          </p:cNvSpPr>
          <p:nvPr/>
        </p:nvSpPr>
        <p:spPr bwMode="auto">
          <a:xfrm>
            <a:off x="3502819" y="2720975"/>
            <a:ext cx="15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5" name="Line 128"/>
          <p:cNvSpPr>
            <a:spLocks noChangeShapeType="1"/>
          </p:cNvSpPr>
          <p:nvPr/>
        </p:nvSpPr>
        <p:spPr bwMode="auto">
          <a:xfrm>
            <a:off x="3502819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6" name="Line 129"/>
          <p:cNvSpPr>
            <a:spLocks noChangeShapeType="1"/>
          </p:cNvSpPr>
          <p:nvPr/>
        </p:nvSpPr>
        <p:spPr bwMode="auto">
          <a:xfrm>
            <a:off x="3520282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7" name="Line 130"/>
          <p:cNvSpPr>
            <a:spLocks noChangeShapeType="1"/>
          </p:cNvSpPr>
          <p:nvPr/>
        </p:nvSpPr>
        <p:spPr bwMode="auto">
          <a:xfrm>
            <a:off x="3537744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8" name="Line 131"/>
          <p:cNvSpPr>
            <a:spLocks noChangeShapeType="1"/>
          </p:cNvSpPr>
          <p:nvPr/>
        </p:nvSpPr>
        <p:spPr bwMode="auto">
          <a:xfrm>
            <a:off x="3553619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9" name="Line 132"/>
          <p:cNvSpPr>
            <a:spLocks noChangeShapeType="1"/>
          </p:cNvSpPr>
          <p:nvPr/>
        </p:nvSpPr>
        <p:spPr bwMode="auto">
          <a:xfrm>
            <a:off x="3571082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0" name="Line 133"/>
          <p:cNvSpPr>
            <a:spLocks noChangeShapeType="1"/>
          </p:cNvSpPr>
          <p:nvPr/>
        </p:nvSpPr>
        <p:spPr bwMode="auto">
          <a:xfrm>
            <a:off x="3588544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" name="Line 134"/>
          <p:cNvSpPr>
            <a:spLocks noChangeShapeType="1"/>
          </p:cNvSpPr>
          <p:nvPr/>
        </p:nvSpPr>
        <p:spPr bwMode="auto">
          <a:xfrm>
            <a:off x="3606007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" name="Line 135"/>
          <p:cNvSpPr>
            <a:spLocks noChangeShapeType="1"/>
          </p:cNvSpPr>
          <p:nvPr/>
        </p:nvSpPr>
        <p:spPr bwMode="auto">
          <a:xfrm>
            <a:off x="3621882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3" name="Line 136"/>
          <p:cNvSpPr>
            <a:spLocks noChangeShapeType="1"/>
          </p:cNvSpPr>
          <p:nvPr/>
        </p:nvSpPr>
        <p:spPr bwMode="auto">
          <a:xfrm>
            <a:off x="3639344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4" name="Line 137"/>
          <p:cNvSpPr>
            <a:spLocks noChangeShapeType="1"/>
          </p:cNvSpPr>
          <p:nvPr/>
        </p:nvSpPr>
        <p:spPr bwMode="auto">
          <a:xfrm>
            <a:off x="3656807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5" name="Line 138"/>
          <p:cNvSpPr>
            <a:spLocks noChangeShapeType="1"/>
          </p:cNvSpPr>
          <p:nvPr/>
        </p:nvSpPr>
        <p:spPr bwMode="auto">
          <a:xfrm>
            <a:off x="3674269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6" name="Line 139"/>
          <p:cNvSpPr>
            <a:spLocks noChangeShapeType="1"/>
          </p:cNvSpPr>
          <p:nvPr/>
        </p:nvSpPr>
        <p:spPr bwMode="auto">
          <a:xfrm>
            <a:off x="3690144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7" name="Line 140"/>
          <p:cNvSpPr>
            <a:spLocks noChangeShapeType="1"/>
          </p:cNvSpPr>
          <p:nvPr/>
        </p:nvSpPr>
        <p:spPr bwMode="auto">
          <a:xfrm>
            <a:off x="3707607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8" name="Line 141"/>
          <p:cNvSpPr>
            <a:spLocks noChangeShapeType="1"/>
          </p:cNvSpPr>
          <p:nvPr/>
        </p:nvSpPr>
        <p:spPr bwMode="auto">
          <a:xfrm>
            <a:off x="3725069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9" name="Line 142"/>
          <p:cNvSpPr>
            <a:spLocks noChangeShapeType="1"/>
          </p:cNvSpPr>
          <p:nvPr/>
        </p:nvSpPr>
        <p:spPr bwMode="auto">
          <a:xfrm>
            <a:off x="3742532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0" name="Line 143"/>
          <p:cNvSpPr>
            <a:spLocks noChangeShapeType="1"/>
          </p:cNvSpPr>
          <p:nvPr/>
        </p:nvSpPr>
        <p:spPr bwMode="auto">
          <a:xfrm>
            <a:off x="3758407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1" name="Line 144"/>
          <p:cNvSpPr>
            <a:spLocks noChangeShapeType="1"/>
          </p:cNvSpPr>
          <p:nvPr/>
        </p:nvSpPr>
        <p:spPr bwMode="auto">
          <a:xfrm>
            <a:off x="3775869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" name="Line 145"/>
          <p:cNvSpPr>
            <a:spLocks noChangeShapeType="1"/>
          </p:cNvSpPr>
          <p:nvPr/>
        </p:nvSpPr>
        <p:spPr bwMode="auto">
          <a:xfrm>
            <a:off x="3793332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" name="Line 146"/>
          <p:cNvSpPr>
            <a:spLocks noChangeShapeType="1"/>
          </p:cNvSpPr>
          <p:nvPr/>
        </p:nvSpPr>
        <p:spPr bwMode="auto">
          <a:xfrm>
            <a:off x="3810794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" name="Line 147"/>
          <p:cNvSpPr>
            <a:spLocks noChangeShapeType="1"/>
          </p:cNvSpPr>
          <p:nvPr/>
        </p:nvSpPr>
        <p:spPr bwMode="auto">
          <a:xfrm>
            <a:off x="3826669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" name="Line 148"/>
          <p:cNvSpPr>
            <a:spLocks noChangeShapeType="1"/>
          </p:cNvSpPr>
          <p:nvPr/>
        </p:nvSpPr>
        <p:spPr bwMode="auto">
          <a:xfrm>
            <a:off x="3844132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" name="Line 149"/>
          <p:cNvSpPr>
            <a:spLocks noChangeShapeType="1"/>
          </p:cNvSpPr>
          <p:nvPr/>
        </p:nvSpPr>
        <p:spPr bwMode="auto">
          <a:xfrm>
            <a:off x="3861594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7" name="Line 150"/>
          <p:cNvSpPr>
            <a:spLocks noChangeShapeType="1"/>
          </p:cNvSpPr>
          <p:nvPr/>
        </p:nvSpPr>
        <p:spPr bwMode="auto">
          <a:xfrm>
            <a:off x="3879057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8" name="Line 151"/>
          <p:cNvSpPr>
            <a:spLocks noChangeShapeType="1"/>
          </p:cNvSpPr>
          <p:nvPr/>
        </p:nvSpPr>
        <p:spPr bwMode="auto">
          <a:xfrm>
            <a:off x="3894932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9" name="Line 152"/>
          <p:cNvSpPr>
            <a:spLocks noChangeShapeType="1"/>
          </p:cNvSpPr>
          <p:nvPr/>
        </p:nvSpPr>
        <p:spPr bwMode="auto">
          <a:xfrm>
            <a:off x="3912394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0" name="Line 153"/>
          <p:cNvSpPr>
            <a:spLocks noChangeShapeType="1"/>
          </p:cNvSpPr>
          <p:nvPr/>
        </p:nvSpPr>
        <p:spPr bwMode="auto">
          <a:xfrm>
            <a:off x="3929857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1" name="Line 154"/>
          <p:cNvSpPr>
            <a:spLocks noChangeShapeType="1"/>
          </p:cNvSpPr>
          <p:nvPr/>
        </p:nvSpPr>
        <p:spPr bwMode="auto">
          <a:xfrm>
            <a:off x="3945732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" name="Line 155"/>
          <p:cNvSpPr>
            <a:spLocks noChangeShapeType="1"/>
          </p:cNvSpPr>
          <p:nvPr/>
        </p:nvSpPr>
        <p:spPr bwMode="auto">
          <a:xfrm>
            <a:off x="3963194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" name="Line 156"/>
          <p:cNvSpPr>
            <a:spLocks noChangeShapeType="1"/>
          </p:cNvSpPr>
          <p:nvPr/>
        </p:nvSpPr>
        <p:spPr bwMode="auto">
          <a:xfrm>
            <a:off x="3980657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4" name="Line 157"/>
          <p:cNvSpPr>
            <a:spLocks noChangeShapeType="1"/>
          </p:cNvSpPr>
          <p:nvPr/>
        </p:nvSpPr>
        <p:spPr bwMode="auto">
          <a:xfrm>
            <a:off x="3998119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5" name="Line 158"/>
          <p:cNvSpPr>
            <a:spLocks noChangeShapeType="1"/>
          </p:cNvSpPr>
          <p:nvPr/>
        </p:nvSpPr>
        <p:spPr bwMode="auto">
          <a:xfrm>
            <a:off x="4013994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6" name="Line 159"/>
          <p:cNvSpPr>
            <a:spLocks noChangeShapeType="1"/>
          </p:cNvSpPr>
          <p:nvPr/>
        </p:nvSpPr>
        <p:spPr bwMode="auto">
          <a:xfrm>
            <a:off x="4031457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7" name="Line 160"/>
          <p:cNvSpPr>
            <a:spLocks noChangeShapeType="1"/>
          </p:cNvSpPr>
          <p:nvPr/>
        </p:nvSpPr>
        <p:spPr bwMode="auto">
          <a:xfrm>
            <a:off x="4044157" y="272415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8" name="Line 161"/>
          <p:cNvSpPr>
            <a:spLocks noChangeShapeType="1"/>
          </p:cNvSpPr>
          <p:nvPr/>
        </p:nvSpPr>
        <p:spPr bwMode="auto">
          <a:xfrm>
            <a:off x="4044157" y="27416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9" name="Line 162"/>
          <p:cNvSpPr>
            <a:spLocks noChangeShapeType="1"/>
          </p:cNvSpPr>
          <p:nvPr/>
        </p:nvSpPr>
        <p:spPr bwMode="auto">
          <a:xfrm>
            <a:off x="4044157" y="275907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0" name="Line 163"/>
          <p:cNvSpPr>
            <a:spLocks noChangeShapeType="1"/>
          </p:cNvSpPr>
          <p:nvPr/>
        </p:nvSpPr>
        <p:spPr bwMode="auto">
          <a:xfrm>
            <a:off x="4044157" y="277495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1" name="Line 164"/>
          <p:cNvSpPr>
            <a:spLocks noChangeShapeType="1"/>
          </p:cNvSpPr>
          <p:nvPr/>
        </p:nvSpPr>
        <p:spPr bwMode="auto">
          <a:xfrm>
            <a:off x="4044157" y="27924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" name="Line 165"/>
          <p:cNvSpPr>
            <a:spLocks noChangeShapeType="1"/>
          </p:cNvSpPr>
          <p:nvPr/>
        </p:nvSpPr>
        <p:spPr bwMode="auto">
          <a:xfrm>
            <a:off x="4044157" y="280987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" name="Line 166"/>
          <p:cNvSpPr>
            <a:spLocks noChangeShapeType="1"/>
          </p:cNvSpPr>
          <p:nvPr/>
        </p:nvSpPr>
        <p:spPr bwMode="auto">
          <a:xfrm>
            <a:off x="4044157" y="282733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4" name="Line 167"/>
          <p:cNvSpPr>
            <a:spLocks noChangeShapeType="1"/>
          </p:cNvSpPr>
          <p:nvPr/>
        </p:nvSpPr>
        <p:spPr bwMode="auto">
          <a:xfrm>
            <a:off x="4044157" y="28432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5" name="Line 168"/>
          <p:cNvSpPr>
            <a:spLocks noChangeShapeType="1"/>
          </p:cNvSpPr>
          <p:nvPr/>
        </p:nvSpPr>
        <p:spPr bwMode="auto">
          <a:xfrm>
            <a:off x="4044157" y="28606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6" name="Line 169"/>
          <p:cNvSpPr>
            <a:spLocks noChangeShapeType="1"/>
          </p:cNvSpPr>
          <p:nvPr/>
        </p:nvSpPr>
        <p:spPr bwMode="auto">
          <a:xfrm>
            <a:off x="4044157" y="287813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7" name="Line 170"/>
          <p:cNvSpPr>
            <a:spLocks noChangeShapeType="1"/>
          </p:cNvSpPr>
          <p:nvPr/>
        </p:nvSpPr>
        <p:spPr bwMode="auto">
          <a:xfrm>
            <a:off x="4044157" y="28940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" name="Line 171"/>
          <p:cNvSpPr>
            <a:spLocks noChangeShapeType="1"/>
          </p:cNvSpPr>
          <p:nvPr/>
        </p:nvSpPr>
        <p:spPr bwMode="auto">
          <a:xfrm>
            <a:off x="4044157" y="29114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9" name="Line 172"/>
          <p:cNvSpPr>
            <a:spLocks noChangeShapeType="1"/>
          </p:cNvSpPr>
          <p:nvPr/>
        </p:nvSpPr>
        <p:spPr bwMode="auto">
          <a:xfrm>
            <a:off x="4044157" y="29289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0" name="Line 173"/>
          <p:cNvSpPr>
            <a:spLocks noChangeShapeType="1"/>
          </p:cNvSpPr>
          <p:nvPr/>
        </p:nvSpPr>
        <p:spPr bwMode="auto">
          <a:xfrm>
            <a:off x="4044157" y="294640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1" name="Line 174"/>
          <p:cNvSpPr>
            <a:spLocks noChangeShapeType="1"/>
          </p:cNvSpPr>
          <p:nvPr/>
        </p:nvSpPr>
        <p:spPr bwMode="auto">
          <a:xfrm>
            <a:off x="4044157" y="29622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" name="Line 175"/>
          <p:cNvSpPr>
            <a:spLocks noChangeShapeType="1"/>
          </p:cNvSpPr>
          <p:nvPr/>
        </p:nvSpPr>
        <p:spPr bwMode="auto">
          <a:xfrm>
            <a:off x="4044157" y="29797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" name="Line 176"/>
          <p:cNvSpPr>
            <a:spLocks noChangeShapeType="1"/>
          </p:cNvSpPr>
          <p:nvPr/>
        </p:nvSpPr>
        <p:spPr bwMode="auto">
          <a:xfrm>
            <a:off x="4044157" y="299720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4" name="Line 177"/>
          <p:cNvSpPr>
            <a:spLocks noChangeShapeType="1"/>
          </p:cNvSpPr>
          <p:nvPr/>
        </p:nvSpPr>
        <p:spPr bwMode="auto">
          <a:xfrm>
            <a:off x="4044157" y="30130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5" name="Line 178"/>
          <p:cNvSpPr>
            <a:spLocks noChangeShapeType="1"/>
          </p:cNvSpPr>
          <p:nvPr/>
        </p:nvSpPr>
        <p:spPr bwMode="auto">
          <a:xfrm>
            <a:off x="4044157" y="30305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" name="Line 179"/>
          <p:cNvSpPr>
            <a:spLocks noChangeShapeType="1"/>
          </p:cNvSpPr>
          <p:nvPr/>
        </p:nvSpPr>
        <p:spPr bwMode="auto">
          <a:xfrm>
            <a:off x="4044157" y="30480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7" name="Line 180"/>
          <p:cNvSpPr>
            <a:spLocks noChangeShapeType="1"/>
          </p:cNvSpPr>
          <p:nvPr/>
        </p:nvSpPr>
        <p:spPr bwMode="auto">
          <a:xfrm>
            <a:off x="4044157" y="306546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" name="Line 181"/>
          <p:cNvSpPr>
            <a:spLocks noChangeShapeType="1"/>
          </p:cNvSpPr>
          <p:nvPr/>
        </p:nvSpPr>
        <p:spPr bwMode="auto">
          <a:xfrm>
            <a:off x="4044157" y="30813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9" name="Line 182"/>
          <p:cNvSpPr>
            <a:spLocks noChangeShapeType="1"/>
          </p:cNvSpPr>
          <p:nvPr/>
        </p:nvSpPr>
        <p:spPr bwMode="auto">
          <a:xfrm flipH="1">
            <a:off x="4039394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" name="Line 183"/>
          <p:cNvSpPr>
            <a:spLocks noChangeShapeType="1"/>
          </p:cNvSpPr>
          <p:nvPr/>
        </p:nvSpPr>
        <p:spPr bwMode="auto">
          <a:xfrm flipH="1">
            <a:off x="4021932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1" name="Line 184"/>
          <p:cNvSpPr>
            <a:spLocks noChangeShapeType="1"/>
          </p:cNvSpPr>
          <p:nvPr/>
        </p:nvSpPr>
        <p:spPr bwMode="auto">
          <a:xfrm flipH="1">
            <a:off x="4006057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" name="Line 185"/>
          <p:cNvSpPr>
            <a:spLocks noChangeShapeType="1"/>
          </p:cNvSpPr>
          <p:nvPr/>
        </p:nvSpPr>
        <p:spPr bwMode="auto">
          <a:xfrm flipH="1">
            <a:off x="3988594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" name="Line 186"/>
          <p:cNvSpPr>
            <a:spLocks noChangeShapeType="1"/>
          </p:cNvSpPr>
          <p:nvPr/>
        </p:nvSpPr>
        <p:spPr bwMode="auto">
          <a:xfrm flipH="1">
            <a:off x="3971132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4" name="Line 187"/>
          <p:cNvSpPr>
            <a:spLocks noChangeShapeType="1"/>
          </p:cNvSpPr>
          <p:nvPr/>
        </p:nvSpPr>
        <p:spPr bwMode="auto">
          <a:xfrm flipH="1">
            <a:off x="395366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5" name="Line 188"/>
          <p:cNvSpPr>
            <a:spLocks noChangeShapeType="1"/>
          </p:cNvSpPr>
          <p:nvPr/>
        </p:nvSpPr>
        <p:spPr bwMode="auto">
          <a:xfrm flipH="1">
            <a:off x="3937794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6" name="Line 189"/>
          <p:cNvSpPr>
            <a:spLocks noChangeShapeType="1"/>
          </p:cNvSpPr>
          <p:nvPr/>
        </p:nvSpPr>
        <p:spPr bwMode="auto">
          <a:xfrm flipH="1">
            <a:off x="3920332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7" name="Line 190"/>
          <p:cNvSpPr>
            <a:spLocks noChangeShapeType="1"/>
          </p:cNvSpPr>
          <p:nvPr/>
        </p:nvSpPr>
        <p:spPr bwMode="auto">
          <a:xfrm flipH="1">
            <a:off x="390286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8" name="Line 191"/>
          <p:cNvSpPr>
            <a:spLocks noChangeShapeType="1"/>
          </p:cNvSpPr>
          <p:nvPr/>
        </p:nvSpPr>
        <p:spPr bwMode="auto">
          <a:xfrm flipH="1">
            <a:off x="388540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9" name="Line 192"/>
          <p:cNvSpPr>
            <a:spLocks noChangeShapeType="1"/>
          </p:cNvSpPr>
          <p:nvPr/>
        </p:nvSpPr>
        <p:spPr bwMode="auto">
          <a:xfrm flipH="1">
            <a:off x="3869532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0" name="Line 193"/>
          <p:cNvSpPr>
            <a:spLocks noChangeShapeType="1"/>
          </p:cNvSpPr>
          <p:nvPr/>
        </p:nvSpPr>
        <p:spPr bwMode="auto">
          <a:xfrm flipH="1">
            <a:off x="385206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1" name="Line 194"/>
          <p:cNvSpPr>
            <a:spLocks noChangeShapeType="1"/>
          </p:cNvSpPr>
          <p:nvPr/>
        </p:nvSpPr>
        <p:spPr bwMode="auto">
          <a:xfrm flipH="1">
            <a:off x="383460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2" name="Line 195"/>
          <p:cNvSpPr>
            <a:spLocks noChangeShapeType="1"/>
          </p:cNvSpPr>
          <p:nvPr/>
        </p:nvSpPr>
        <p:spPr bwMode="auto">
          <a:xfrm flipH="1">
            <a:off x="3817144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" name="Line 196"/>
          <p:cNvSpPr>
            <a:spLocks noChangeShapeType="1"/>
          </p:cNvSpPr>
          <p:nvPr/>
        </p:nvSpPr>
        <p:spPr bwMode="auto">
          <a:xfrm flipH="1">
            <a:off x="3801269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4" name="Line 197"/>
          <p:cNvSpPr>
            <a:spLocks noChangeShapeType="1"/>
          </p:cNvSpPr>
          <p:nvPr/>
        </p:nvSpPr>
        <p:spPr bwMode="auto">
          <a:xfrm flipH="1">
            <a:off x="378380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5" name="Line 198"/>
          <p:cNvSpPr>
            <a:spLocks noChangeShapeType="1"/>
          </p:cNvSpPr>
          <p:nvPr/>
        </p:nvSpPr>
        <p:spPr bwMode="auto">
          <a:xfrm flipH="1">
            <a:off x="3766344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6" name="Line 199"/>
          <p:cNvSpPr>
            <a:spLocks noChangeShapeType="1"/>
          </p:cNvSpPr>
          <p:nvPr/>
        </p:nvSpPr>
        <p:spPr bwMode="auto">
          <a:xfrm flipH="1">
            <a:off x="3748882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7" name="Line 200"/>
          <p:cNvSpPr>
            <a:spLocks noChangeShapeType="1"/>
          </p:cNvSpPr>
          <p:nvPr/>
        </p:nvSpPr>
        <p:spPr bwMode="auto">
          <a:xfrm flipH="1">
            <a:off x="3733007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8" name="Line 201"/>
          <p:cNvSpPr>
            <a:spLocks noChangeShapeType="1"/>
          </p:cNvSpPr>
          <p:nvPr/>
        </p:nvSpPr>
        <p:spPr bwMode="auto">
          <a:xfrm flipH="1">
            <a:off x="3715544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9" name="Line 202"/>
          <p:cNvSpPr>
            <a:spLocks noChangeShapeType="1"/>
          </p:cNvSpPr>
          <p:nvPr/>
        </p:nvSpPr>
        <p:spPr bwMode="auto">
          <a:xfrm flipH="1">
            <a:off x="3698082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0" name="Line 203"/>
          <p:cNvSpPr>
            <a:spLocks noChangeShapeType="1"/>
          </p:cNvSpPr>
          <p:nvPr/>
        </p:nvSpPr>
        <p:spPr bwMode="auto">
          <a:xfrm flipH="1">
            <a:off x="368061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1" name="Line 204"/>
          <p:cNvSpPr>
            <a:spLocks noChangeShapeType="1"/>
          </p:cNvSpPr>
          <p:nvPr/>
        </p:nvSpPr>
        <p:spPr bwMode="auto">
          <a:xfrm flipH="1">
            <a:off x="3664744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2" name="Line 205"/>
          <p:cNvSpPr>
            <a:spLocks noChangeShapeType="1"/>
          </p:cNvSpPr>
          <p:nvPr/>
        </p:nvSpPr>
        <p:spPr bwMode="auto">
          <a:xfrm flipH="1">
            <a:off x="3647282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" name="Line 206"/>
          <p:cNvSpPr>
            <a:spLocks noChangeShapeType="1"/>
          </p:cNvSpPr>
          <p:nvPr/>
        </p:nvSpPr>
        <p:spPr bwMode="auto">
          <a:xfrm flipH="1">
            <a:off x="362981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" name="Line 207"/>
          <p:cNvSpPr>
            <a:spLocks noChangeShapeType="1"/>
          </p:cNvSpPr>
          <p:nvPr/>
        </p:nvSpPr>
        <p:spPr bwMode="auto">
          <a:xfrm flipH="1">
            <a:off x="361235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" name="Line 208"/>
          <p:cNvSpPr>
            <a:spLocks noChangeShapeType="1"/>
          </p:cNvSpPr>
          <p:nvPr/>
        </p:nvSpPr>
        <p:spPr bwMode="auto">
          <a:xfrm flipH="1">
            <a:off x="3596482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" name="Line 209"/>
          <p:cNvSpPr>
            <a:spLocks noChangeShapeType="1"/>
          </p:cNvSpPr>
          <p:nvPr/>
        </p:nvSpPr>
        <p:spPr bwMode="auto">
          <a:xfrm flipH="1">
            <a:off x="357901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7" name="Line 210"/>
          <p:cNvSpPr>
            <a:spLocks noChangeShapeType="1"/>
          </p:cNvSpPr>
          <p:nvPr/>
        </p:nvSpPr>
        <p:spPr bwMode="auto">
          <a:xfrm flipH="1">
            <a:off x="356155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8" name="Line 211"/>
          <p:cNvSpPr>
            <a:spLocks noChangeShapeType="1"/>
          </p:cNvSpPr>
          <p:nvPr/>
        </p:nvSpPr>
        <p:spPr bwMode="auto">
          <a:xfrm flipH="1">
            <a:off x="3544094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9" name="Line 212"/>
          <p:cNvSpPr>
            <a:spLocks noChangeShapeType="1"/>
          </p:cNvSpPr>
          <p:nvPr/>
        </p:nvSpPr>
        <p:spPr bwMode="auto">
          <a:xfrm flipH="1">
            <a:off x="3528219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0" name="Line 213"/>
          <p:cNvSpPr>
            <a:spLocks noChangeShapeType="1"/>
          </p:cNvSpPr>
          <p:nvPr/>
        </p:nvSpPr>
        <p:spPr bwMode="auto">
          <a:xfrm flipH="1">
            <a:off x="351075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1" name="Line 214"/>
          <p:cNvSpPr>
            <a:spLocks noChangeShapeType="1"/>
          </p:cNvSpPr>
          <p:nvPr/>
        </p:nvSpPr>
        <p:spPr bwMode="auto">
          <a:xfrm flipV="1">
            <a:off x="3502819" y="308927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2" name="Line 215"/>
          <p:cNvSpPr>
            <a:spLocks noChangeShapeType="1"/>
          </p:cNvSpPr>
          <p:nvPr/>
        </p:nvSpPr>
        <p:spPr bwMode="auto">
          <a:xfrm flipV="1">
            <a:off x="3502819" y="306705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" name="Line 216"/>
          <p:cNvSpPr>
            <a:spLocks noChangeShapeType="1"/>
          </p:cNvSpPr>
          <p:nvPr/>
        </p:nvSpPr>
        <p:spPr bwMode="auto">
          <a:xfrm flipV="1">
            <a:off x="3502819" y="304958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" name="Line 217"/>
          <p:cNvSpPr>
            <a:spLocks noChangeShapeType="1"/>
          </p:cNvSpPr>
          <p:nvPr/>
        </p:nvSpPr>
        <p:spPr bwMode="auto">
          <a:xfrm flipV="1">
            <a:off x="3502819" y="303847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5" name="Line 218"/>
          <p:cNvSpPr>
            <a:spLocks noChangeShapeType="1"/>
          </p:cNvSpPr>
          <p:nvPr/>
        </p:nvSpPr>
        <p:spPr bwMode="auto">
          <a:xfrm flipV="1">
            <a:off x="3502819" y="302101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6" name="Line 219"/>
          <p:cNvSpPr>
            <a:spLocks noChangeShapeType="1"/>
          </p:cNvSpPr>
          <p:nvPr/>
        </p:nvSpPr>
        <p:spPr bwMode="auto">
          <a:xfrm flipV="1">
            <a:off x="3502819" y="299878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7" name="Line 220"/>
          <p:cNvSpPr>
            <a:spLocks noChangeShapeType="1"/>
          </p:cNvSpPr>
          <p:nvPr/>
        </p:nvSpPr>
        <p:spPr bwMode="auto">
          <a:xfrm flipV="1">
            <a:off x="3502819" y="298132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8" name="Line 221"/>
          <p:cNvSpPr>
            <a:spLocks noChangeShapeType="1"/>
          </p:cNvSpPr>
          <p:nvPr/>
        </p:nvSpPr>
        <p:spPr bwMode="auto">
          <a:xfrm flipV="1">
            <a:off x="3502819" y="297021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9" name="Line 222"/>
          <p:cNvSpPr>
            <a:spLocks noChangeShapeType="1"/>
          </p:cNvSpPr>
          <p:nvPr/>
        </p:nvSpPr>
        <p:spPr bwMode="auto">
          <a:xfrm flipV="1">
            <a:off x="3502819" y="294798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0" name="Line 223"/>
          <p:cNvSpPr>
            <a:spLocks noChangeShapeType="1"/>
          </p:cNvSpPr>
          <p:nvPr/>
        </p:nvSpPr>
        <p:spPr bwMode="auto">
          <a:xfrm flipV="1">
            <a:off x="3502819" y="293052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1" name="Line 224"/>
          <p:cNvSpPr>
            <a:spLocks noChangeShapeType="1"/>
          </p:cNvSpPr>
          <p:nvPr/>
        </p:nvSpPr>
        <p:spPr bwMode="auto">
          <a:xfrm flipV="1">
            <a:off x="3502819" y="29130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2" name="Line 225"/>
          <p:cNvSpPr>
            <a:spLocks noChangeShapeType="1"/>
          </p:cNvSpPr>
          <p:nvPr/>
        </p:nvSpPr>
        <p:spPr bwMode="auto">
          <a:xfrm flipV="1">
            <a:off x="3502819" y="290195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" name="Line 226"/>
          <p:cNvSpPr>
            <a:spLocks noChangeShapeType="1"/>
          </p:cNvSpPr>
          <p:nvPr/>
        </p:nvSpPr>
        <p:spPr bwMode="auto">
          <a:xfrm flipV="1">
            <a:off x="3502819" y="287972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" name="Line 227"/>
          <p:cNvSpPr>
            <a:spLocks noChangeShapeType="1"/>
          </p:cNvSpPr>
          <p:nvPr/>
        </p:nvSpPr>
        <p:spPr bwMode="auto">
          <a:xfrm flipV="1">
            <a:off x="3502819" y="28622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" name="Line 228"/>
          <p:cNvSpPr>
            <a:spLocks noChangeShapeType="1"/>
          </p:cNvSpPr>
          <p:nvPr/>
        </p:nvSpPr>
        <p:spPr bwMode="auto">
          <a:xfrm flipV="1">
            <a:off x="3502819" y="285115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" name="Line 229"/>
          <p:cNvSpPr>
            <a:spLocks noChangeShapeType="1"/>
          </p:cNvSpPr>
          <p:nvPr/>
        </p:nvSpPr>
        <p:spPr bwMode="auto">
          <a:xfrm flipV="1">
            <a:off x="3502819" y="283368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7" name="Line 230"/>
          <p:cNvSpPr>
            <a:spLocks noChangeShapeType="1"/>
          </p:cNvSpPr>
          <p:nvPr/>
        </p:nvSpPr>
        <p:spPr bwMode="auto">
          <a:xfrm flipV="1">
            <a:off x="3502819" y="28114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8" name="Line 231"/>
          <p:cNvSpPr>
            <a:spLocks noChangeShapeType="1"/>
          </p:cNvSpPr>
          <p:nvPr/>
        </p:nvSpPr>
        <p:spPr bwMode="auto">
          <a:xfrm flipV="1">
            <a:off x="3502819" y="27940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9" name="Line 232"/>
          <p:cNvSpPr>
            <a:spLocks noChangeShapeType="1"/>
          </p:cNvSpPr>
          <p:nvPr/>
        </p:nvSpPr>
        <p:spPr bwMode="auto">
          <a:xfrm flipV="1">
            <a:off x="3502819" y="278288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0" name="Line 233"/>
          <p:cNvSpPr>
            <a:spLocks noChangeShapeType="1"/>
          </p:cNvSpPr>
          <p:nvPr/>
        </p:nvSpPr>
        <p:spPr bwMode="auto">
          <a:xfrm flipV="1">
            <a:off x="3502819" y="27606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1" name="Line 234"/>
          <p:cNvSpPr>
            <a:spLocks noChangeShapeType="1"/>
          </p:cNvSpPr>
          <p:nvPr/>
        </p:nvSpPr>
        <p:spPr bwMode="auto">
          <a:xfrm flipV="1">
            <a:off x="3502819" y="27432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2" name="Line 235"/>
          <p:cNvSpPr>
            <a:spLocks noChangeShapeType="1"/>
          </p:cNvSpPr>
          <p:nvPr/>
        </p:nvSpPr>
        <p:spPr bwMode="auto">
          <a:xfrm flipV="1">
            <a:off x="3502819" y="27257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3" name="Freeform 236"/>
          <p:cNvSpPr>
            <a:spLocks/>
          </p:cNvSpPr>
          <p:nvPr/>
        </p:nvSpPr>
        <p:spPr bwMode="auto">
          <a:xfrm>
            <a:off x="2237582" y="3684588"/>
            <a:ext cx="461962" cy="384175"/>
          </a:xfrm>
          <a:custGeom>
            <a:avLst/>
            <a:gdLst>
              <a:gd name="T0" fmla="*/ 0 w 291"/>
              <a:gd name="T1" fmla="*/ 241 h 242"/>
              <a:gd name="T2" fmla="*/ 0 w 291"/>
              <a:gd name="T3" fmla="*/ 0 h 242"/>
              <a:gd name="T4" fmla="*/ 290 w 291"/>
              <a:gd name="T5" fmla="*/ 0 h 242"/>
              <a:gd name="T6" fmla="*/ 290 w 291"/>
              <a:gd name="T7" fmla="*/ 241 h 242"/>
              <a:gd name="T8" fmla="*/ 0 w 291"/>
              <a:gd name="T9" fmla="*/ 24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1" h="242">
                <a:moveTo>
                  <a:pt x="0" y="241"/>
                </a:moveTo>
                <a:lnTo>
                  <a:pt x="0" y="0"/>
                </a:lnTo>
                <a:lnTo>
                  <a:pt x="290" y="0"/>
                </a:lnTo>
                <a:lnTo>
                  <a:pt x="290" y="241"/>
                </a:lnTo>
                <a:lnTo>
                  <a:pt x="0" y="24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" name="Freeform 237"/>
          <p:cNvSpPr>
            <a:spLocks/>
          </p:cNvSpPr>
          <p:nvPr/>
        </p:nvSpPr>
        <p:spPr bwMode="auto">
          <a:xfrm>
            <a:off x="4964907" y="2720975"/>
            <a:ext cx="542925" cy="379413"/>
          </a:xfrm>
          <a:custGeom>
            <a:avLst/>
            <a:gdLst>
              <a:gd name="T0" fmla="*/ 0 w 342"/>
              <a:gd name="T1" fmla="*/ 0 h 239"/>
              <a:gd name="T2" fmla="*/ 341 w 342"/>
              <a:gd name="T3" fmla="*/ 0 h 239"/>
              <a:gd name="T4" fmla="*/ 341 w 342"/>
              <a:gd name="T5" fmla="*/ 238 h 239"/>
              <a:gd name="T6" fmla="*/ 0 w 342"/>
              <a:gd name="T7" fmla="*/ 238 h 239"/>
              <a:gd name="T8" fmla="*/ 0 w 342"/>
              <a:gd name="T9" fmla="*/ 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2" h="239">
                <a:moveTo>
                  <a:pt x="0" y="0"/>
                </a:moveTo>
                <a:lnTo>
                  <a:pt x="341" y="0"/>
                </a:lnTo>
                <a:lnTo>
                  <a:pt x="341" y="238"/>
                </a:lnTo>
                <a:lnTo>
                  <a:pt x="0" y="23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" name="Freeform 238"/>
          <p:cNvSpPr>
            <a:spLocks/>
          </p:cNvSpPr>
          <p:nvPr/>
        </p:nvSpPr>
        <p:spPr bwMode="auto">
          <a:xfrm>
            <a:off x="4964907" y="2720975"/>
            <a:ext cx="542925" cy="379413"/>
          </a:xfrm>
          <a:custGeom>
            <a:avLst/>
            <a:gdLst>
              <a:gd name="T0" fmla="*/ 0 w 342"/>
              <a:gd name="T1" fmla="*/ 0 h 239"/>
              <a:gd name="T2" fmla="*/ 341 w 342"/>
              <a:gd name="T3" fmla="*/ 0 h 239"/>
              <a:gd name="T4" fmla="*/ 341 w 342"/>
              <a:gd name="T5" fmla="*/ 238 h 239"/>
              <a:gd name="T6" fmla="*/ 0 w 342"/>
              <a:gd name="T7" fmla="*/ 238 h 239"/>
              <a:gd name="T8" fmla="*/ 0 w 342"/>
              <a:gd name="T9" fmla="*/ 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2" h="239">
                <a:moveTo>
                  <a:pt x="0" y="0"/>
                </a:moveTo>
                <a:lnTo>
                  <a:pt x="341" y="0"/>
                </a:lnTo>
                <a:lnTo>
                  <a:pt x="341" y="238"/>
                </a:lnTo>
                <a:lnTo>
                  <a:pt x="0" y="238"/>
                </a:lnTo>
                <a:lnTo>
                  <a:pt x="0" y="0"/>
                </a:lnTo>
              </a:path>
            </a:pathLst>
          </a:custGeom>
          <a:pattFill prst="lgConfetti">
            <a:fgClr>
              <a:schemeClr val="tx1"/>
            </a:fgClr>
            <a:bgClr>
              <a:srgbClr val="FFFFFF"/>
            </a:bgClr>
          </a:patt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" name="Line 239"/>
          <p:cNvSpPr>
            <a:spLocks noChangeShapeType="1"/>
          </p:cNvSpPr>
          <p:nvPr/>
        </p:nvSpPr>
        <p:spPr bwMode="auto">
          <a:xfrm flipV="1">
            <a:off x="4964907" y="2714625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" name="Line 240"/>
          <p:cNvSpPr>
            <a:spLocks noChangeShapeType="1"/>
          </p:cNvSpPr>
          <p:nvPr/>
        </p:nvSpPr>
        <p:spPr bwMode="auto">
          <a:xfrm>
            <a:off x="4964907" y="2720975"/>
            <a:ext cx="1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" name="Line 241"/>
          <p:cNvSpPr>
            <a:spLocks noChangeShapeType="1"/>
          </p:cNvSpPr>
          <p:nvPr/>
        </p:nvSpPr>
        <p:spPr bwMode="auto">
          <a:xfrm>
            <a:off x="4964907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" name="Line 242"/>
          <p:cNvSpPr>
            <a:spLocks noChangeShapeType="1"/>
          </p:cNvSpPr>
          <p:nvPr/>
        </p:nvSpPr>
        <p:spPr bwMode="auto">
          <a:xfrm>
            <a:off x="4982369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" name="Line 243"/>
          <p:cNvSpPr>
            <a:spLocks noChangeShapeType="1"/>
          </p:cNvSpPr>
          <p:nvPr/>
        </p:nvSpPr>
        <p:spPr bwMode="auto">
          <a:xfrm>
            <a:off x="4999832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" name="Line 244"/>
          <p:cNvSpPr>
            <a:spLocks noChangeShapeType="1"/>
          </p:cNvSpPr>
          <p:nvPr/>
        </p:nvSpPr>
        <p:spPr bwMode="auto">
          <a:xfrm>
            <a:off x="5015707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" name="Line 245"/>
          <p:cNvSpPr>
            <a:spLocks noChangeShapeType="1"/>
          </p:cNvSpPr>
          <p:nvPr/>
        </p:nvSpPr>
        <p:spPr bwMode="auto">
          <a:xfrm>
            <a:off x="5033169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" name="Line 246"/>
          <p:cNvSpPr>
            <a:spLocks noChangeShapeType="1"/>
          </p:cNvSpPr>
          <p:nvPr/>
        </p:nvSpPr>
        <p:spPr bwMode="auto">
          <a:xfrm>
            <a:off x="5050632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" name="Line 247"/>
          <p:cNvSpPr>
            <a:spLocks noChangeShapeType="1"/>
          </p:cNvSpPr>
          <p:nvPr/>
        </p:nvSpPr>
        <p:spPr bwMode="auto">
          <a:xfrm>
            <a:off x="5068094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" name="Line 248"/>
          <p:cNvSpPr>
            <a:spLocks noChangeShapeType="1"/>
          </p:cNvSpPr>
          <p:nvPr/>
        </p:nvSpPr>
        <p:spPr bwMode="auto">
          <a:xfrm>
            <a:off x="5083969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" name="Line 249"/>
          <p:cNvSpPr>
            <a:spLocks noChangeShapeType="1"/>
          </p:cNvSpPr>
          <p:nvPr/>
        </p:nvSpPr>
        <p:spPr bwMode="auto">
          <a:xfrm>
            <a:off x="5101432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" name="Line 250"/>
          <p:cNvSpPr>
            <a:spLocks noChangeShapeType="1"/>
          </p:cNvSpPr>
          <p:nvPr/>
        </p:nvSpPr>
        <p:spPr bwMode="auto">
          <a:xfrm>
            <a:off x="5118894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" name="Line 251"/>
          <p:cNvSpPr>
            <a:spLocks noChangeShapeType="1"/>
          </p:cNvSpPr>
          <p:nvPr/>
        </p:nvSpPr>
        <p:spPr bwMode="auto">
          <a:xfrm>
            <a:off x="5136357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" name="Line 252"/>
          <p:cNvSpPr>
            <a:spLocks noChangeShapeType="1"/>
          </p:cNvSpPr>
          <p:nvPr/>
        </p:nvSpPr>
        <p:spPr bwMode="auto">
          <a:xfrm>
            <a:off x="5152232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" name="Line 253"/>
          <p:cNvSpPr>
            <a:spLocks noChangeShapeType="1"/>
          </p:cNvSpPr>
          <p:nvPr/>
        </p:nvSpPr>
        <p:spPr bwMode="auto">
          <a:xfrm>
            <a:off x="5169694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" name="Line 254"/>
          <p:cNvSpPr>
            <a:spLocks noChangeShapeType="1"/>
          </p:cNvSpPr>
          <p:nvPr/>
        </p:nvSpPr>
        <p:spPr bwMode="auto">
          <a:xfrm>
            <a:off x="5187157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" name="Line 255"/>
          <p:cNvSpPr>
            <a:spLocks noChangeShapeType="1"/>
          </p:cNvSpPr>
          <p:nvPr/>
        </p:nvSpPr>
        <p:spPr bwMode="auto">
          <a:xfrm>
            <a:off x="5204619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3" name="Line 256"/>
          <p:cNvSpPr>
            <a:spLocks noChangeShapeType="1"/>
          </p:cNvSpPr>
          <p:nvPr/>
        </p:nvSpPr>
        <p:spPr bwMode="auto">
          <a:xfrm>
            <a:off x="5220494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" name="Line 257"/>
          <p:cNvSpPr>
            <a:spLocks noChangeShapeType="1"/>
          </p:cNvSpPr>
          <p:nvPr/>
        </p:nvSpPr>
        <p:spPr bwMode="auto">
          <a:xfrm>
            <a:off x="5237957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5" name="Line 258"/>
          <p:cNvSpPr>
            <a:spLocks noChangeShapeType="1"/>
          </p:cNvSpPr>
          <p:nvPr/>
        </p:nvSpPr>
        <p:spPr bwMode="auto">
          <a:xfrm>
            <a:off x="5255419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6" name="Line 259"/>
          <p:cNvSpPr>
            <a:spLocks noChangeShapeType="1"/>
          </p:cNvSpPr>
          <p:nvPr/>
        </p:nvSpPr>
        <p:spPr bwMode="auto">
          <a:xfrm>
            <a:off x="5272882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7" name="Line 260"/>
          <p:cNvSpPr>
            <a:spLocks noChangeShapeType="1"/>
          </p:cNvSpPr>
          <p:nvPr/>
        </p:nvSpPr>
        <p:spPr bwMode="auto">
          <a:xfrm>
            <a:off x="5288757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8" name="Line 261"/>
          <p:cNvSpPr>
            <a:spLocks noChangeShapeType="1"/>
          </p:cNvSpPr>
          <p:nvPr/>
        </p:nvSpPr>
        <p:spPr bwMode="auto">
          <a:xfrm>
            <a:off x="5306219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9" name="Line 262"/>
          <p:cNvSpPr>
            <a:spLocks noChangeShapeType="1"/>
          </p:cNvSpPr>
          <p:nvPr/>
        </p:nvSpPr>
        <p:spPr bwMode="auto">
          <a:xfrm>
            <a:off x="5323682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0" name="Line 263"/>
          <p:cNvSpPr>
            <a:spLocks noChangeShapeType="1"/>
          </p:cNvSpPr>
          <p:nvPr/>
        </p:nvSpPr>
        <p:spPr bwMode="auto">
          <a:xfrm>
            <a:off x="5339557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1" name="Line 264"/>
          <p:cNvSpPr>
            <a:spLocks noChangeShapeType="1"/>
          </p:cNvSpPr>
          <p:nvPr/>
        </p:nvSpPr>
        <p:spPr bwMode="auto">
          <a:xfrm>
            <a:off x="5357019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2" name="Line 265"/>
          <p:cNvSpPr>
            <a:spLocks noChangeShapeType="1"/>
          </p:cNvSpPr>
          <p:nvPr/>
        </p:nvSpPr>
        <p:spPr bwMode="auto">
          <a:xfrm>
            <a:off x="5374482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3" name="Line 266"/>
          <p:cNvSpPr>
            <a:spLocks noChangeShapeType="1"/>
          </p:cNvSpPr>
          <p:nvPr/>
        </p:nvSpPr>
        <p:spPr bwMode="auto">
          <a:xfrm>
            <a:off x="5391944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" name="Line 267"/>
          <p:cNvSpPr>
            <a:spLocks noChangeShapeType="1"/>
          </p:cNvSpPr>
          <p:nvPr/>
        </p:nvSpPr>
        <p:spPr bwMode="auto">
          <a:xfrm>
            <a:off x="5407819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" name="Line 268"/>
          <p:cNvSpPr>
            <a:spLocks noChangeShapeType="1"/>
          </p:cNvSpPr>
          <p:nvPr/>
        </p:nvSpPr>
        <p:spPr bwMode="auto">
          <a:xfrm>
            <a:off x="5425282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6" name="Line 269"/>
          <p:cNvSpPr>
            <a:spLocks noChangeShapeType="1"/>
          </p:cNvSpPr>
          <p:nvPr/>
        </p:nvSpPr>
        <p:spPr bwMode="auto">
          <a:xfrm>
            <a:off x="5442744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7" name="Line 270"/>
          <p:cNvSpPr>
            <a:spLocks noChangeShapeType="1"/>
          </p:cNvSpPr>
          <p:nvPr/>
        </p:nvSpPr>
        <p:spPr bwMode="auto">
          <a:xfrm>
            <a:off x="5460207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8" name="Line 271"/>
          <p:cNvSpPr>
            <a:spLocks noChangeShapeType="1"/>
          </p:cNvSpPr>
          <p:nvPr/>
        </p:nvSpPr>
        <p:spPr bwMode="auto">
          <a:xfrm>
            <a:off x="5476082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9" name="Line 272"/>
          <p:cNvSpPr>
            <a:spLocks noChangeShapeType="1"/>
          </p:cNvSpPr>
          <p:nvPr/>
        </p:nvSpPr>
        <p:spPr bwMode="auto">
          <a:xfrm>
            <a:off x="5493544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0" name="Line 273"/>
          <p:cNvSpPr>
            <a:spLocks noChangeShapeType="1"/>
          </p:cNvSpPr>
          <p:nvPr/>
        </p:nvSpPr>
        <p:spPr bwMode="auto">
          <a:xfrm>
            <a:off x="5506244" y="272573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1" name="Line 274"/>
          <p:cNvSpPr>
            <a:spLocks noChangeShapeType="1"/>
          </p:cNvSpPr>
          <p:nvPr/>
        </p:nvSpPr>
        <p:spPr bwMode="auto">
          <a:xfrm>
            <a:off x="5506244" y="27416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2" name="Line 275"/>
          <p:cNvSpPr>
            <a:spLocks noChangeShapeType="1"/>
          </p:cNvSpPr>
          <p:nvPr/>
        </p:nvSpPr>
        <p:spPr bwMode="auto">
          <a:xfrm>
            <a:off x="5506244" y="27590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3" name="Line 276"/>
          <p:cNvSpPr>
            <a:spLocks noChangeShapeType="1"/>
          </p:cNvSpPr>
          <p:nvPr/>
        </p:nvSpPr>
        <p:spPr bwMode="auto">
          <a:xfrm>
            <a:off x="5506244" y="27765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4" name="Line 277"/>
          <p:cNvSpPr>
            <a:spLocks noChangeShapeType="1"/>
          </p:cNvSpPr>
          <p:nvPr/>
        </p:nvSpPr>
        <p:spPr bwMode="auto">
          <a:xfrm>
            <a:off x="5506244" y="279400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" name="Line 278"/>
          <p:cNvSpPr>
            <a:spLocks noChangeShapeType="1"/>
          </p:cNvSpPr>
          <p:nvPr/>
        </p:nvSpPr>
        <p:spPr bwMode="auto">
          <a:xfrm>
            <a:off x="5506244" y="28098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6" name="Line 279"/>
          <p:cNvSpPr>
            <a:spLocks noChangeShapeType="1"/>
          </p:cNvSpPr>
          <p:nvPr/>
        </p:nvSpPr>
        <p:spPr bwMode="auto">
          <a:xfrm>
            <a:off x="5506244" y="28273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7" name="Line 280"/>
          <p:cNvSpPr>
            <a:spLocks noChangeShapeType="1"/>
          </p:cNvSpPr>
          <p:nvPr/>
        </p:nvSpPr>
        <p:spPr bwMode="auto">
          <a:xfrm>
            <a:off x="5506244" y="284480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8" name="Line 281"/>
          <p:cNvSpPr>
            <a:spLocks noChangeShapeType="1"/>
          </p:cNvSpPr>
          <p:nvPr/>
        </p:nvSpPr>
        <p:spPr bwMode="auto">
          <a:xfrm>
            <a:off x="5506244" y="286226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9" name="Line 282"/>
          <p:cNvSpPr>
            <a:spLocks noChangeShapeType="1"/>
          </p:cNvSpPr>
          <p:nvPr/>
        </p:nvSpPr>
        <p:spPr bwMode="auto">
          <a:xfrm>
            <a:off x="5506244" y="28781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0" name="Line 283"/>
          <p:cNvSpPr>
            <a:spLocks noChangeShapeType="1"/>
          </p:cNvSpPr>
          <p:nvPr/>
        </p:nvSpPr>
        <p:spPr bwMode="auto">
          <a:xfrm>
            <a:off x="5506244" y="28956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1" name="Line 284"/>
          <p:cNvSpPr>
            <a:spLocks noChangeShapeType="1"/>
          </p:cNvSpPr>
          <p:nvPr/>
        </p:nvSpPr>
        <p:spPr bwMode="auto">
          <a:xfrm>
            <a:off x="5506244" y="291306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2" name="Line 285"/>
          <p:cNvSpPr>
            <a:spLocks noChangeShapeType="1"/>
          </p:cNvSpPr>
          <p:nvPr/>
        </p:nvSpPr>
        <p:spPr bwMode="auto">
          <a:xfrm>
            <a:off x="5506244" y="29289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3" name="Line 286"/>
          <p:cNvSpPr>
            <a:spLocks noChangeShapeType="1"/>
          </p:cNvSpPr>
          <p:nvPr/>
        </p:nvSpPr>
        <p:spPr bwMode="auto">
          <a:xfrm>
            <a:off x="5506244" y="29464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4" name="Line 287"/>
          <p:cNvSpPr>
            <a:spLocks noChangeShapeType="1"/>
          </p:cNvSpPr>
          <p:nvPr/>
        </p:nvSpPr>
        <p:spPr bwMode="auto">
          <a:xfrm>
            <a:off x="5506244" y="29638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" name="Line 288"/>
          <p:cNvSpPr>
            <a:spLocks noChangeShapeType="1"/>
          </p:cNvSpPr>
          <p:nvPr/>
        </p:nvSpPr>
        <p:spPr bwMode="auto">
          <a:xfrm>
            <a:off x="5506244" y="298132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" name="Line 289"/>
          <p:cNvSpPr>
            <a:spLocks noChangeShapeType="1"/>
          </p:cNvSpPr>
          <p:nvPr/>
        </p:nvSpPr>
        <p:spPr bwMode="auto">
          <a:xfrm>
            <a:off x="5506244" y="29972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7" name="Line 290"/>
          <p:cNvSpPr>
            <a:spLocks noChangeShapeType="1"/>
          </p:cNvSpPr>
          <p:nvPr/>
        </p:nvSpPr>
        <p:spPr bwMode="auto">
          <a:xfrm>
            <a:off x="5506244" y="30146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8" name="Line 291"/>
          <p:cNvSpPr>
            <a:spLocks noChangeShapeType="1"/>
          </p:cNvSpPr>
          <p:nvPr/>
        </p:nvSpPr>
        <p:spPr bwMode="auto">
          <a:xfrm>
            <a:off x="5506244" y="303212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9" name="Line 292"/>
          <p:cNvSpPr>
            <a:spLocks noChangeShapeType="1"/>
          </p:cNvSpPr>
          <p:nvPr/>
        </p:nvSpPr>
        <p:spPr bwMode="auto">
          <a:xfrm>
            <a:off x="5506244" y="30480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0" name="Line 293"/>
          <p:cNvSpPr>
            <a:spLocks noChangeShapeType="1"/>
          </p:cNvSpPr>
          <p:nvPr/>
        </p:nvSpPr>
        <p:spPr bwMode="auto">
          <a:xfrm>
            <a:off x="5506244" y="30654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1" name="Line 294"/>
          <p:cNvSpPr>
            <a:spLocks noChangeShapeType="1"/>
          </p:cNvSpPr>
          <p:nvPr/>
        </p:nvSpPr>
        <p:spPr bwMode="auto">
          <a:xfrm>
            <a:off x="5506244" y="308292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2" name="Line 295"/>
          <p:cNvSpPr>
            <a:spLocks noChangeShapeType="1"/>
          </p:cNvSpPr>
          <p:nvPr/>
        </p:nvSpPr>
        <p:spPr bwMode="auto">
          <a:xfrm flipH="1">
            <a:off x="5499894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3" name="Line 296"/>
          <p:cNvSpPr>
            <a:spLocks noChangeShapeType="1"/>
          </p:cNvSpPr>
          <p:nvPr/>
        </p:nvSpPr>
        <p:spPr bwMode="auto">
          <a:xfrm flipH="1">
            <a:off x="5482432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4" name="Line 297"/>
          <p:cNvSpPr>
            <a:spLocks noChangeShapeType="1"/>
          </p:cNvSpPr>
          <p:nvPr/>
        </p:nvSpPr>
        <p:spPr bwMode="auto">
          <a:xfrm flipH="1">
            <a:off x="546496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" name="Line 298"/>
          <p:cNvSpPr>
            <a:spLocks noChangeShapeType="1"/>
          </p:cNvSpPr>
          <p:nvPr/>
        </p:nvSpPr>
        <p:spPr bwMode="auto">
          <a:xfrm flipH="1">
            <a:off x="5449094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6" name="Line 299"/>
          <p:cNvSpPr>
            <a:spLocks noChangeShapeType="1"/>
          </p:cNvSpPr>
          <p:nvPr/>
        </p:nvSpPr>
        <p:spPr bwMode="auto">
          <a:xfrm flipH="1">
            <a:off x="5431632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7" name="Line 300"/>
          <p:cNvSpPr>
            <a:spLocks noChangeShapeType="1"/>
          </p:cNvSpPr>
          <p:nvPr/>
        </p:nvSpPr>
        <p:spPr bwMode="auto">
          <a:xfrm flipH="1">
            <a:off x="541416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8" name="Line 301"/>
          <p:cNvSpPr>
            <a:spLocks noChangeShapeType="1"/>
          </p:cNvSpPr>
          <p:nvPr/>
        </p:nvSpPr>
        <p:spPr bwMode="auto">
          <a:xfrm flipH="1">
            <a:off x="539670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9" name="Line 302"/>
          <p:cNvSpPr>
            <a:spLocks noChangeShapeType="1"/>
          </p:cNvSpPr>
          <p:nvPr/>
        </p:nvSpPr>
        <p:spPr bwMode="auto">
          <a:xfrm flipH="1">
            <a:off x="5380832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0" name="Line 303"/>
          <p:cNvSpPr>
            <a:spLocks noChangeShapeType="1"/>
          </p:cNvSpPr>
          <p:nvPr/>
        </p:nvSpPr>
        <p:spPr bwMode="auto">
          <a:xfrm flipH="1">
            <a:off x="536336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1" name="Line 304"/>
          <p:cNvSpPr>
            <a:spLocks noChangeShapeType="1"/>
          </p:cNvSpPr>
          <p:nvPr/>
        </p:nvSpPr>
        <p:spPr bwMode="auto">
          <a:xfrm flipH="1">
            <a:off x="534590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2" name="Line 305"/>
          <p:cNvSpPr>
            <a:spLocks noChangeShapeType="1"/>
          </p:cNvSpPr>
          <p:nvPr/>
        </p:nvSpPr>
        <p:spPr bwMode="auto">
          <a:xfrm flipH="1">
            <a:off x="5330032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3" name="Line 306"/>
          <p:cNvSpPr>
            <a:spLocks noChangeShapeType="1"/>
          </p:cNvSpPr>
          <p:nvPr/>
        </p:nvSpPr>
        <p:spPr bwMode="auto">
          <a:xfrm flipH="1">
            <a:off x="5312569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4" name="Line 307"/>
          <p:cNvSpPr>
            <a:spLocks noChangeShapeType="1"/>
          </p:cNvSpPr>
          <p:nvPr/>
        </p:nvSpPr>
        <p:spPr bwMode="auto">
          <a:xfrm flipH="1">
            <a:off x="529510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" name="Line 308"/>
          <p:cNvSpPr>
            <a:spLocks noChangeShapeType="1"/>
          </p:cNvSpPr>
          <p:nvPr/>
        </p:nvSpPr>
        <p:spPr bwMode="auto">
          <a:xfrm flipH="1">
            <a:off x="5277644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" name="Line 309"/>
          <p:cNvSpPr>
            <a:spLocks noChangeShapeType="1"/>
          </p:cNvSpPr>
          <p:nvPr/>
        </p:nvSpPr>
        <p:spPr bwMode="auto">
          <a:xfrm flipH="1">
            <a:off x="5261769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7" name="Line 310"/>
          <p:cNvSpPr>
            <a:spLocks noChangeShapeType="1"/>
          </p:cNvSpPr>
          <p:nvPr/>
        </p:nvSpPr>
        <p:spPr bwMode="auto">
          <a:xfrm flipH="1">
            <a:off x="5244307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8" name="Line 311"/>
          <p:cNvSpPr>
            <a:spLocks noChangeShapeType="1"/>
          </p:cNvSpPr>
          <p:nvPr/>
        </p:nvSpPr>
        <p:spPr bwMode="auto">
          <a:xfrm flipH="1">
            <a:off x="5226844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9" name="Line 312"/>
          <p:cNvSpPr>
            <a:spLocks noChangeShapeType="1"/>
          </p:cNvSpPr>
          <p:nvPr/>
        </p:nvSpPr>
        <p:spPr bwMode="auto">
          <a:xfrm flipH="1">
            <a:off x="5209382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0" name="Line 313"/>
          <p:cNvSpPr>
            <a:spLocks noChangeShapeType="1"/>
          </p:cNvSpPr>
          <p:nvPr/>
        </p:nvSpPr>
        <p:spPr bwMode="auto">
          <a:xfrm flipH="1">
            <a:off x="5193507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1" name="Line 314"/>
          <p:cNvSpPr>
            <a:spLocks noChangeShapeType="1"/>
          </p:cNvSpPr>
          <p:nvPr/>
        </p:nvSpPr>
        <p:spPr bwMode="auto">
          <a:xfrm flipH="1">
            <a:off x="5176044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2" name="Line 315"/>
          <p:cNvSpPr>
            <a:spLocks noChangeShapeType="1"/>
          </p:cNvSpPr>
          <p:nvPr/>
        </p:nvSpPr>
        <p:spPr bwMode="auto">
          <a:xfrm flipH="1">
            <a:off x="5158582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3" name="Line 316"/>
          <p:cNvSpPr>
            <a:spLocks noChangeShapeType="1"/>
          </p:cNvSpPr>
          <p:nvPr/>
        </p:nvSpPr>
        <p:spPr bwMode="auto">
          <a:xfrm flipH="1">
            <a:off x="514111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4" name="Line 317"/>
          <p:cNvSpPr>
            <a:spLocks noChangeShapeType="1"/>
          </p:cNvSpPr>
          <p:nvPr/>
        </p:nvSpPr>
        <p:spPr bwMode="auto">
          <a:xfrm flipH="1">
            <a:off x="5125244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5" name="Line 318"/>
          <p:cNvSpPr>
            <a:spLocks noChangeShapeType="1"/>
          </p:cNvSpPr>
          <p:nvPr/>
        </p:nvSpPr>
        <p:spPr bwMode="auto">
          <a:xfrm flipH="1">
            <a:off x="5107782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" name="Line 319"/>
          <p:cNvSpPr>
            <a:spLocks noChangeShapeType="1"/>
          </p:cNvSpPr>
          <p:nvPr/>
        </p:nvSpPr>
        <p:spPr bwMode="auto">
          <a:xfrm flipH="1">
            <a:off x="509031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7" name="Line 320"/>
          <p:cNvSpPr>
            <a:spLocks noChangeShapeType="1"/>
          </p:cNvSpPr>
          <p:nvPr/>
        </p:nvSpPr>
        <p:spPr bwMode="auto">
          <a:xfrm flipH="1">
            <a:off x="507285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8" name="Line 321"/>
          <p:cNvSpPr>
            <a:spLocks noChangeShapeType="1"/>
          </p:cNvSpPr>
          <p:nvPr/>
        </p:nvSpPr>
        <p:spPr bwMode="auto">
          <a:xfrm flipH="1">
            <a:off x="5056982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9" name="Line 322"/>
          <p:cNvSpPr>
            <a:spLocks noChangeShapeType="1"/>
          </p:cNvSpPr>
          <p:nvPr/>
        </p:nvSpPr>
        <p:spPr bwMode="auto">
          <a:xfrm flipH="1">
            <a:off x="503951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0" name="Line 323"/>
          <p:cNvSpPr>
            <a:spLocks noChangeShapeType="1"/>
          </p:cNvSpPr>
          <p:nvPr/>
        </p:nvSpPr>
        <p:spPr bwMode="auto">
          <a:xfrm flipH="1">
            <a:off x="502205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1" name="Line 324"/>
          <p:cNvSpPr>
            <a:spLocks noChangeShapeType="1"/>
          </p:cNvSpPr>
          <p:nvPr/>
        </p:nvSpPr>
        <p:spPr bwMode="auto">
          <a:xfrm flipH="1">
            <a:off x="5004594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2" name="Line 325"/>
          <p:cNvSpPr>
            <a:spLocks noChangeShapeType="1"/>
          </p:cNvSpPr>
          <p:nvPr/>
        </p:nvSpPr>
        <p:spPr bwMode="auto">
          <a:xfrm flipH="1">
            <a:off x="4988719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3" name="Line 326"/>
          <p:cNvSpPr>
            <a:spLocks noChangeShapeType="1"/>
          </p:cNvSpPr>
          <p:nvPr/>
        </p:nvSpPr>
        <p:spPr bwMode="auto">
          <a:xfrm flipH="1">
            <a:off x="497125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4" name="Line 327"/>
          <p:cNvSpPr>
            <a:spLocks noChangeShapeType="1"/>
          </p:cNvSpPr>
          <p:nvPr/>
        </p:nvSpPr>
        <p:spPr bwMode="auto">
          <a:xfrm flipV="1">
            <a:off x="4964907" y="308768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5" name="Line 328"/>
          <p:cNvSpPr>
            <a:spLocks noChangeShapeType="1"/>
          </p:cNvSpPr>
          <p:nvPr/>
        </p:nvSpPr>
        <p:spPr bwMode="auto">
          <a:xfrm flipV="1">
            <a:off x="4964907" y="30654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" name="Line 329"/>
          <p:cNvSpPr>
            <a:spLocks noChangeShapeType="1"/>
          </p:cNvSpPr>
          <p:nvPr/>
        </p:nvSpPr>
        <p:spPr bwMode="auto">
          <a:xfrm flipV="1">
            <a:off x="4964907" y="30480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" name="Line 330"/>
          <p:cNvSpPr>
            <a:spLocks noChangeShapeType="1"/>
          </p:cNvSpPr>
          <p:nvPr/>
        </p:nvSpPr>
        <p:spPr bwMode="auto">
          <a:xfrm flipV="1">
            <a:off x="4964907" y="30305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8" name="Line 331"/>
          <p:cNvSpPr>
            <a:spLocks noChangeShapeType="1"/>
          </p:cNvSpPr>
          <p:nvPr/>
        </p:nvSpPr>
        <p:spPr bwMode="auto">
          <a:xfrm flipV="1">
            <a:off x="4964907" y="301942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9" name="Line 332"/>
          <p:cNvSpPr>
            <a:spLocks noChangeShapeType="1"/>
          </p:cNvSpPr>
          <p:nvPr/>
        </p:nvSpPr>
        <p:spPr bwMode="auto">
          <a:xfrm flipV="1">
            <a:off x="4964907" y="29972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0" name="Line 333"/>
          <p:cNvSpPr>
            <a:spLocks noChangeShapeType="1"/>
          </p:cNvSpPr>
          <p:nvPr/>
        </p:nvSpPr>
        <p:spPr bwMode="auto">
          <a:xfrm flipV="1">
            <a:off x="4964907" y="29797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" name="Line 334"/>
          <p:cNvSpPr>
            <a:spLocks noChangeShapeType="1"/>
          </p:cNvSpPr>
          <p:nvPr/>
        </p:nvSpPr>
        <p:spPr bwMode="auto">
          <a:xfrm flipV="1">
            <a:off x="4964907" y="296862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2" name="Line 335"/>
          <p:cNvSpPr>
            <a:spLocks noChangeShapeType="1"/>
          </p:cNvSpPr>
          <p:nvPr/>
        </p:nvSpPr>
        <p:spPr bwMode="auto">
          <a:xfrm flipV="1">
            <a:off x="4964907" y="295116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3" name="Line 336"/>
          <p:cNvSpPr>
            <a:spLocks noChangeShapeType="1"/>
          </p:cNvSpPr>
          <p:nvPr/>
        </p:nvSpPr>
        <p:spPr bwMode="auto">
          <a:xfrm flipV="1">
            <a:off x="4964907" y="29289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4" name="Line 337"/>
          <p:cNvSpPr>
            <a:spLocks noChangeShapeType="1"/>
          </p:cNvSpPr>
          <p:nvPr/>
        </p:nvSpPr>
        <p:spPr bwMode="auto">
          <a:xfrm flipV="1">
            <a:off x="4964907" y="29114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5" name="Line 338"/>
          <p:cNvSpPr>
            <a:spLocks noChangeShapeType="1"/>
          </p:cNvSpPr>
          <p:nvPr/>
        </p:nvSpPr>
        <p:spPr bwMode="auto">
          <a:xfrm flipV="1">
            <a:off x="4964907" y="290036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" name="Line 339"/>
          <p:cNvSpPr>
            <a:spLocks noChangeShapeType="1"/>
          </p:cNvSpPr>
          <p:nvPr/>
        </p:nvSpPr>
        <p:spPr bwMode="auto">
          <a:xfrm flipV="1">
            <a:off x="4964907" y="28781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7" name="Line 340"/>
          <p:cNvSpPr>
            <a:spLocks noChangeShapeType="1"/>
          </p:cNvSpPr>
          <p:nvPr/>
        </p:nvSpPr>
        <p:spPr bwMode="auto">
          <a:xfrm flipV="1">
            <a:off x="4964907" y="28606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8" name="Line 341"/>
          <p:cNvSpPr>
            <a:spLocks noChangeShapeType="1"/>
          </p:cNvSpPr>
          <p:nvPr/>
        </p:nvSpPr>
        <p:spPr bwMode="auto">
          <a:xfrm flipV="1">
            <a:off x="4964907" y="28432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9" name="Line 342"/>
          <p:cNvSpPr>
            <a:spLocks noChangeShapeType="1"/>
          </p:cNvSpPr>
          <p:nvPr/>
        </p:nvSpPr>
        <p:spPr bwMode="auto">
          <a:xfrm flipV="1">
            <a:off x="4964907" y="283210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" name="Line 343"/>
          <p:cNvSpPr>
            <a:spLocks noChangeShapeType="1"/>
          </p:cNvSpPr>
          <p:nvPr/>
        </p:nvSpPr>
        <p:spPr bwMode="auto">
          <a:xfrm flipV="1">
            <a:off x="4964907" y="28098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1" name="Line 344"/>
          <p:cNvSpPr>
            <a:spLocks noChangeShapeType="1"/>
          </p:cNvSpPr>
          <p:nvPr/>
        </p:nvSpPr>
        <p:spPr bwMode="auto">
          <a:xfrm flipV="1">
            <a:off x="4964907" y="27924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2" name="Line 345"/>
          <p:cNvSpPr>
            <a:spLocks noChangeShapeType="1"/>
          </p:cNvSpPr>
          <p:nvPr/>
        </p:nvSpPr>
        <p:spPr bwMode="auto">
          <a:xfrm flipV="1">
            <a:off x="4964907" y="278130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3" name="Line 346"/>
          <p:cNvSpPr>
            <a:spLocks noChangeShapeType="1"/>
          </p:cNvSpPr>
          <p:nvPr/>
        </p:nvSpPr>
        <p:spPr bwMode="auto">
          <a:xfrm flipV="1">
            <a:off x="4964907" y="27590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4" name="Line 347"/>
          <p:cNvSpPr>
            <a:spLocks noChangeShapeType="1"/>
          </p:cNvSpPr>
          <p:nvPr/>
        </p:nvSpPr>
        <p:spPr bwMode="auto">
          <a:xfrm flipV="1">
            <a:off x="4964907" y="27416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5" name="Line 348"/>
          <p:cNvSpPr>
            <a:spLocks noChangeShapeType="1"/>
          </p:cNvSpPr>
          <p:nvPr/>
        </p:nvSpPr>
        <p:spPr bwMode="auto">
          <a:xfrm flipV="1">
            <a:off x="4964907" y="272415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" name="Rectangle 349"/>
          <p:cNvSpPr>
            <a:spLocks noChangeArrowheads="1"/>
          </p:cNvSpPr>
          <p:nvPr/>
        </p:nvSpPr>
        <p:spPr bwMode="auto">
          <a:xfrm>
            <a:off x="4914107" y="1612900"/>
            <a:ext cx="2036762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Bookman Old Style" pitchFamily="18" charset="0"/>
              </a:rPr>
              <a:t>(Directs search)</a:t>
            </a:r>
          </a:p>
        </p:txBody>
      </p:sp>
      <p:sp>
        <p:nvSpPr>
          <p:cNvPr id="717" name="Rectangle 350"/>
          <p:cNvSpPr>
            <a:spLocks noChangeArrowheads="1"/>
          </p:cNvSpPr>
          <p:nvPr/>
        </p:nvSpPr>
        <p:spPr bwMode="auto">
          <a:xfrm>
            <a:off x="3618707" y="4229100"/>
            <a:ext cx="17621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Bookman Old Style" pitchFamily="18" charset="0"/>
              </a:rPr>
              <a:t>Data Records</a:t>
            </a:r>
          </a:p>
        </p:txBody>
      </p:sp>
      <p:sp>
        <p:nvSpPr>
          <p:cNvPr id="718" name="Rectangle 351"/>
          <p:cNvSpPr>
            <a:spLocks noChangeArrowheads="1"/>
          </p:cNvSpPr>
          <p:nvPr/>
        </p:nvSpPr>
        <p:spPr bwMode="auto">
          <a:xfrm>
            <a:off x="4914107" y="1343025"/>
            <a:ext cx="84455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Bookman Old Style" pitchFamily="18" charset="0"/>
              </a:rPr>
              <a:t>Index</a:t>
            </a:r>
          </a:p>
        </p:txBody>
      </p:sp>
      <p:sp>
        <p:nvSpPr>
          <p:cNvPr id="719" name="Rectangle 352"/>
          <p:cNvSpPr>
            <a:spLocks noChangeArrowheads="1"/>
          </p:cNvSpPr>
          <p:nvPr/>
        </p:nvSpPr>
        <p:spPr bwMode="auto">
          <a:xfrm>
            <a:off x="5525294" y="2509838"/>
            <a:ext cx="1671638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Bookman Old Style" pitchFamily="18" charset="0"/>
              </a:rPr>
              <a:t>Data Entries</a:t>
            </a:r>
          </a:p>
        </p:txBody>
      </p:sp>
      <p:sp>
        <p:nvSpPr>
          <p:cNvPr id="720" name="Rectangle 353"/>
          <p:cNvSpPr>
            <a:spLocks noChangeArrowheads="1"/>
          </p:cNvSpPr>
          <p:nvPr/>
        </p:nvSpPr>
        <p:spPr bwMode="auto">
          <a:xfrm>
            <a:off x="5525294" y="2725738"/>
            <a:ext cx="170656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("Sequence set")</a:t>
            </a:r>
          </a:p>
        </p:txBody>
      </p:sp>
      <p:sp>
        <p:nvSpPr>
          <p:cNvPr id="721" name="Line 354"/>
          <p:cNvSpPr>
            <a:spLocks noChangeShapeType="1"/>
          </p:cNvSpPr>
          <p:nvPr/>
        </p:nvSpPr>
        <p:spPr bwMode="auto">
          <a:xfrm flipH="1">
            <a:off x="3064669" y="1295400"/>
            <a:ext cx="1143000" cy="1143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" name="Line 355"/>
          <p:cNvSpPr>
            <a:spLocks noChangeShapeType="1"/>
          </p:cNvSpPr>
          <p:nvPr/>
        </p:nvSpPr>
        <p:spPr bwMode="auto">
          <a:xfrm>
            <a:off x="4207669" y="1295400"/>
            <a:ext cx="1143000" cy="1143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3" name="Line 356"/>
          <p:cNvSpPr>
            <a:spLocks noChangeShapeType="1"/>
          </p:cNvSpPr>
          <p:nvPr/>
        </p:nvSpPr>
        <p:spPr bwMode="auto">
          <a:xfrm>
            <a:off x="3064669" y="2438400"/>
            <a:ext cx="22860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4" name="Line 357"/>
          <p:cNvSpPr>
            <a:spLocks noChangeShapeType="1"/>
          </p:cNvSpPr>
          <p:nvPr/>
        </p:nvSpPr>
        <p:spPr bwMode="auto">
          <a:xfrm>
            <a:off x="3750469" y="990600"/>
            <a:ext cx="457200" cy="304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5" name="Line 358"/>
          <p:cNvSpPr>
            <a:spLocks noChangeShapeType="1"/>
          </p:cNvSpPr>
          <p:nvPr/>
        </p:nvSpPr>
        <p:spPr bwMode="auto">
          <a:xfrm flipH="1">
            <a:off x="2912269" y="2438400"/>
            <a:ext cx="457200" cy="304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6" name="Line 359"/>
          <p:cNvSpPr>
            <a:spLocks noChangeShapeType="1"/>
          </p:cNvSpPr>
          <p:nvPr/>
        </p:nvSpPr>
        <p:spPr bwMode="auto">
          <a:xfrm>
            <a:off x="3826669" y="2438400"/>
            <a:ext cx="0" cy="304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" name="Line 360"/>
          <p:cNvSpPr>
            <a:spLocks noChangeShapeType="1"/>
          </p:cNvSpPr>
          <p:nvPr/>
        </p:nvSpPr>
        <p:spPr bwMode="auto">
          <a:xfrm>
            <a:off x="4969669" y="2438400"/>
            <a:ext cx="228600" cy="304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8" name="Line 361"/>
          <p:cNvSpPr>
            <a:spLocks noChangeShapeType="1"/>
          </p:cNvSpPr>
          <p:nvPr/>
        </p:nvSpPr>
        <p:spPr bwMode="auto">
          <a:xfrm>
            <a:off x="2759869" y="3124200"/>
            <a:ext cx="13716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9" name="Line 362"/>
          <p:cNvSpPr>
            <a:spLocks noChangeShapeType="1"/>
          </p:cNvSpPr>
          <p:nvPr/>
        </p:nvSpPr>
        <p:spPr bwMode="auto">
          <a:xfrm flipH="1">
            <a:off x="2455069" y="3124200"/>
            <a:ext cx="3810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0" name="Line 363"/>
          <p:cNvSpPr>
            <a:spLocks noChangeShapeType="1"/>
          </p:cNvSpPr>
          <p:nvPr/>
        </p:nvSpPr>
        <p:spPr bwMode="auto">
          <a:xfrm flipH="1">
            <a:off x="2607469" y="3048000"/>
            <a:ext cx="381000" cy="685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1" name="Line 364"/>
          <p:cNvSpPr>
            <a:spLocks noChangeShapeType="1"/>
          </p:cNvSpPr>
          <p:nvPr/>
        </p:nvSpPr>
        <p:spPr bwMode="auto">
          <a:xfrm>
            <a:off x="3064669" y="3124200"/>
            <a:ext cx="4572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2" name="Line 365"/>
          <p:cNvSpPr>
            <a:spLocks noChangeShapeType="1"/>
          </p:cNvSpPr>
          <p:nvPr/>
        </p:nvSpPr>
        <p:spPr bwMode="auto">
          <a:xfrm flipH="1">
            <a:off x="3598069" y="3124200"/>
            <a:ext cx="762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3" name="Line 366"/>
          <p:cNvSpPr>
            <a:spLocks noChangeShapeType="1"/>
          </p:cNvSpPr>
          <p:nvPr/>
        </p:nvSpPr>
        <p:spPr bwMode="auto">
          <a:xfrm flipH="1">
            <a:off x="2455069" y="3124200"/>
            <a:ext cx="1295400" cy="609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4" name="Line 367"/>
          <p:cNvSpPr>
            <a:spLocks noChangeShapeType="1"/>
          </p:cNvSpPr>
          <p:nvPr/>
        </p:nvSpPr>
        <p:spPr bwMode="auto">
          <a:xfrm>
            <a:off x="3826669" y="3124200"/>
            <a:ext cx="15240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5" name="Line 368"/>
          <p:cNvSpPr>
            <a:spLocks noChangeShapeType="1"/>
          </p:cNvSpPr>
          <p:nvPr/>
        </p:nvSpPr>
        <p:spPr bwMode="auto">
          <a:xfrm>
            <a:off x="3902869" y="3124200"/>
            <a:ext cx="3048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6" name="Line 369"/>
          <p:cNvSpPr>
            <a:spLocks noChangeShapeType="1"/>
          </p:cNvSpPr>
          <p:nvPr/>
        </p:nvSpPr>
        <p:spPr bwMode="auto">
          <a:xfrm flipH="1">
            <a:off x="3674269" y="3124200"/>
            <a:ext cx="14478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" name="Line 370"/>
          <p:cNvSpPr>
            <a:spLocks noChangeShapeType="1"/>
          </p:cNvSpPr>
          <p:nvPr/>
        </p:nvSpPr>
        <p:spPr bwMode="auto">
          <a:xfrm>
            <a:off x="5198269" y="3124200"/>
            <a:ext cx="3048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8" name="Line 371"/>
          <p:cNvSpPr>
            <a:spLocks noChangeShapeType="1"/>
          </p:cNvSpPr>
          <p:nvPr/>
        </p:nvSpPr>
        <p:spPr bwMode="auto">
          <a:xfrm flipH="1">
            <a:off x="4969669" y="3124200"/>
            <a:ext cx="3810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9" name="Line 372"/>
          <p:cNvSpPr>
            <a:spLocks noChangeShapeType="1"/>
          </p:cNvSpPr>
          <p:nvPr/>
        </p:nvSpPr>
        <p:spPr bwMode="auto">
          <a:xfrm>
            <a:off x="5426869" y="3124200"/>
            <a:ext cx="6858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71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76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/>
              <a:t>Using B+ Trees for </a:t>
            </a:r>
            <a:r>
              <a:rPr lang="en-US" dirty="0" smtClean="0"/>
              <a:t>External Sorting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181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>
                <a:solidFill>
                  <a:srgbClr val="0070C0"/>
                </a:solidFill>
              </a:rPr>
              <a:t>Scenario</a:t>
            </a:r>
            <a:r>
              <a:rPr lang="en-US" sz="3000" dirty="0"/>
              <a:t>: </a:t>
            </a:r>
            <a:r>
              <a:rPr lang="en-US" sz="3000" dirty="0" smtClean="0"/>
              <a:t>the relation </a:t>
            </a:r>
            <a:r>
              <a:rPr lang="en-US" sz="3000" dirty="0"/>
              <a:t>to be sorted has </a:t>
            </a:r>
            <a:r>
              <a:rPr lang="en-US" sz="3000" dirty="0" smtClean="0"/>
              <a:t>a B</a:t>
            </a:r>
            <a:r>
              <a:rPr lang="en-US" sz="3000" dirty="0"/>
              <a:t>+ tree index on </a:t>
            </a:r>
            <a:r>
              <a:rPr lang="en-US" sz="3000" dirty="0" smtClean="0"/>
              <a:t>its primary key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 smtClean="0">
                <a:solidFill>
                  <a:srgbClr val="0070C0"/>
                </a:solidFill>
              </a:rPr>
              <a:t>IDEA</a:t>
            </a:r>
            <a:r>
              <a:rPr lang="en-US" sz="3000" dirty="0" smtClean="0"/>
              <a:t>:</a:t>
            </a:r>
            <a:r>
              <a:rPr lang="en-US" sz="3000" dirty="0" smtClean="0">
                <a:solidFill>
                  <a:schemeClr val="folHlink"/>
                </a:solidFill>
              </a:rPr>
              <a:t> </a:t>
            </a:r>
            <a:r>
              <a:rPr lang="en-US" sz="3000" dirty="0"/>
              <a:t>Can retrieve records in order by traversing </a:t>
            </a:r>
            <a:r>
              <a:rPr lang="en-US" sz="3000" dirty="0" smtClean="0"/>
              <a:t>leaf pages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>
                <a:solidFill>
                  <a:srgbClr val="0070C0"/>
                </a:solidFill>
              </a:rPr>
              <a:t>Is this a good idea?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What if the B+ tree is clustered?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solidFill>
                  <a:srgbClr val="C00000"/>
                </a:solidFill>
              </a:rPr>
              <a:t>Good idea!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What if the B+ tree in un-clustered?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solidFill>
                  <a:srgbClr val="C00000"/>
                </a:solidFill>
              </a:rPr>
              <a:t>Could be a very bad idea!</a:t>
            </a:r>
          </a:p>
          <a:p>
            <a:pPr marL="457200" lvl="1" indent="0">
              <a:buNone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102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Summary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1816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External sorting is important; </a:t>
            </a:r>
            <a:r>
              <a:rPr lang="en-US" sz="3000" dirty="0" smtClean="0"/>
              <a:t>a DBMS </a:t>
            </a:r>
            <a:r>
              <a:rPr lang="en-US" sz="3000" dirty="0"/>
              <a:t>may dedicate part of </a:t>
            </a:r>
            <a:r>
              <a:rPr lang="en-US" sz="3000" dirty="0" smtClean="0"/>
              <a:t>its buffer </a:t>
            </a:r>
            <a:r>
              <a:rPr lang="en-US" sz="3000" dirty="0"/>
              <a:t>pool for </a:t>
            </a:r>
            <a:r>
              <a:rPr lang="en-US" sz="3000" dirty="0" smtClean="0"/>
              <a:t>sorting!</a:t>
            </a: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External merge-sorting: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Pass </a:t>
            </a:r>
            <a:r>
              <a:rPr lang="en-US" dirty="0"/>
              <a:t>1</a:t>
            </a:r>
            <a:r>
              <a:rPr lang="en-US" dirty="0" smtClean="0"/>
              <a:t>: </a:t>
            </a:r>
            <a:r>
              <a:rPr lang="en-US" dirty="0"/>
              <a:t>Produces sorted </a:t>
            </a:r>
            <a:r>
              <a:rPr lang="en-US" b="1" i="1" dirty="0"/>
              <a:t>runs</a:t>
            </a:r>
            <a:r>
              <a:rPr lang="en-US" dirty="0"/>
              <a:t> of size </a:t>
            </a:r>
            <a:r>
              <a:rPr lang="en-US" b="1" i="1" dirty="0"/>
              <a:t>B</a:t>
            </a:r>
            <a:r>
              <a:rPr lang="en-US" i="1" dirty="0"/>
              <a:t> </a:t>
            </a:r>
            <a:r>
              <a:rPr lang="en-US" dirty="0"/>
              <a:t>(# buffer </a:t>
            </a:r>
            <a:r>
              <a:rPr lang="en-US" dirty="0" smtClean="0"/>
              <a:t>pages)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dirty="0" smtClean="0"/>
              <a:t>Later </a:t>
            </a:r>
            <a:r>
              <a:rPr lang="en-US" dirty="0"/>
              <a:t>passes: </a:t>
            </a:r>
            <a:r>
              <a:rPr lang="en-US" b="1" i="1" dirty="0"/>
              <a:t>merge</a:t>
            </a:r>
            <a:r>
              <a:rPr lang="en-US" dirty="0"/>
              <a:t> </a:t>
            </a:r>
            <a:r>
              <a:rPr lang="en-US" dirty="0" smtClean="0"/>
              <a:t>runs</a:t>
            </a:r>
            <a:endParaRPr lang="en-US" dirty="0"/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dirty="0"/>
              <a:t># of runs merged at a time depends on </a:t>
            </a:r>
            <a:r>
              <a:rPr lang="en-US" b="1" i="1" dirty="0" smtClean="0"/>
              <a:t>B</a:t>
            </a:r>
            <a:r>
              <a:rPr lang="en-US" i="1" dirty="0" smtClean="0"/>
              <a:t> </a:t>
            </a:r>
            <a:r>
              <a:rPr lang="en-US" dirty="0"/>
              <a:t>and </a:t>
            </a:r>
            <a:r>
              <a:rPr lang="en-US" b="1" i="1" dirty="0"/>
              <a:t>block </a:t>
            </a:r>
            <a:r>
              <a:rPr lang="en-US" b="1" i="1" dirty="0" smtClean="0"/>
              <a:t>size</a:t>
            </a:r>
            <a:endParaRPr lang="en-US" dirty="0"/>
          </a:p>
          <a:p>
            <a:pPr lvl="2">
              <a:buSzPct val="75000"/>
              <a:buFont typeface="Wingdings" pitchFamily="2" charset="2"/>
              <a:buChar char="§"/>
            </a:pPr>
            <a:r>
              <a:rPr lang="en-US" sz="2600" dirty="0" smtClean="0"/>
              <a:t>A larger B means a smaller # of passes</a:t>
            </a:r>
            <a:endParaRPr lang="en-US" sz="2600" dirty="0"/>
          </a:p>
          <a:p>
            <a:pPr lvl="2">
              <a:buSzPct val="75000"/>
              <a:buFont typeface="Wingdings" pitchFamily="2" charset="2"/>
              <a:buChar char="§"/>
            </a:pPr>
            <a:r>
              <a:rPr lang="en-US" sz="2600" dirty="0" smtClean="0"/>
              <a:t>A larger </a:t>
            </a:r>
            <a:r>
              <a:rPr lang="en-US" sz="2600" dirty="0"/>
              <a:t>block size means less I/O cost per </a:t>
            </a:r>
            <a:r>
              <a:rPr lang="en-US" sz="2600" dirty="0" smtClean="0"/>
              <a:t>page, but potentially a larger </a:t>
            </a:r>
            <a:r>
              <a:rPr lang="en-US" sz="2600" dirty="0"/>
              <a:t># </a:t>
            </a:r>
            <a:r>
              <a:rPr lang="en-US" sz="2600" dirty="0" smtClean="0"/>
              <a:t>of passes</a:t>
            </a:r>
            <a:endParaRPr lang="en-US" sz="2600" dirty="0"/>
          </a:p>
          <a:p>
            <a:pPr lvl="1">
              <a:buSzPct val="75000"/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SzPct val="75000"/>
              <a:buFont typeface="Wingdings" pitchFamily="2" charset="2"/>
              <a:buChar char="§"/>
            </a:pPr>
            <a:r>
              <a:rPr lang="en-US" sz="2800" dirty="0"/>
              <a:t>Clustered B+ tree is good for sorting; </a:t>
            </a:r>
            <a:r>
              <a:rPr lang="en-US" sz="2800" dirty="0" smtClean="0"/>
              <a:t>un-clustered </a:t>
            </a:r>
            <a:r>
              <a:rPr lang="en-US" sz="2800" dirty="0"/>
              <a:t>tree is usually </a:t>
            </a:r>
            <a:r>
              <a:rPr lang="en-US" sz="2800" dirty="0" smtClean="0"/>
              <a:t>bad!</a:t>
            </a:r>
            <a:endParaRPr lang="en-US" sz="2800" dirty="0"/>
          </a:p>
          <a:p>
            <a:endParaRPr lang="en-US" sz="2800" dirty="0"/>
          </a:p>
          <a:p>
            <a:pPr marL="457200" lvl="1" indent="0">
              <a:buNone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800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DBMS Layers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Manager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Lock Manager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Manager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27554" y="2981563"/>
            <a:ext cx="3148013" cy="396875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020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23054</TotalTime>
  <Words>3070</Words>
  <Application>Microsoft Office PowerPoint</Application>
  <PresentationFormat>On-screen Show (4:3)</PresentationFormat>
  <Paragraphs>784</Paragraphs>
  <Slides>51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0" baseType="lpstr">
      <vt:lpstr>ＭＳ Ｐゴシック</vt:lpstr>
      <vt:lpstr>Arial</vt:lpstr>
      <vt:lpstr>Book Antiqua</vt:lpstr>
      <vt:lpstr>Bookman Old Style</vt:lpstr>
      <vt:lpstr>Calibri</vt:lpstr>
      <vt:lpstr>Times New Roman</vt:lpstr>
      <vt:lpstr>Wingdings</vt:lpstr>
      <vt:lpstr>Office Theme</vt:lpstr>
      <vt:lpstr>Equation</vt:lpstr>
      <vt:lpstr>Database Applications (15-415)  DBMS Internals- Part VI Lecture 17, March 22, 2016</vt:lpstr>
      <vt:lpstr>Today…</vt:lpstr>
      <vt:lpstr>DBMS Layers</vt:lpstr>
      <vt:lpstr>Using B+ Trees for External Sorting</vt:lpstr>
      <vt:lpstr>Using Clustered B+ Trees for Sorting</vt:lpstr>
      <vt:lpstr>Using Un-clustered B+ Trees for Sorting</vt:lpstr>
      <vt:lpstr>Using B+ Trees for External Sorting</vt:lpstr>
      <vt:lpstr>Summary</vt:lpstr>
      <vt:lpstr>DBMS Layers</vt:lpstr>
      <vt:lpstr>Outline</vt:lpstr>
      <vt:lpstr>Relational Operations</vt:lpstr>
      <vt:lpstr>Assumptions</vt:lpstr>
      <vt:lpstr>Outline</vt:lpstr>
      <vt:lpstr>The Selection Operation</vt:lpstr>
      <vt:lpstr>The Selection Operation: Basic Approach</vt:lpstr>
      <vt:lpstr>How to Improve Upon the Basic Approach for Selections?</vt:lpstr>
      <vt:lpstr>No Index, Unsorted Data</vt:lpstr>
      <vt:lpstr>No Index, Sorted Data</vt:lpstr>
      <vt:lpstr>B+ Tree Index</vt:lpstr>
      <vt:lpstr>B+ Tree Index (Cont’d)</vt:lpstr>
      <vt:lpstr>B+ Tree Index (Cont’d)</vt:lpstr>
      <vt:lpstr>Hash Index</vt:lpstr>
      <vt:lpstr>The Selection Operation</vt:lpstr>
      <vt:lpstr>General Selection Conditions</vt:lpstr>
      <vt:lpstr>Two General Cases</vt:lpstr>
      <vt:lpstr>Two General Cases</vt:lpstr>
      <vt:lpstr>Evaluating Selections without Disjunctions</vt:lpstr>
      <vt:lpstr>Evaluating Selections without Disjunctions</vt:lpstr>
      <vt:lpstr>The Single-Index Approach: Examples</vt:lpstr>
      <vt:lpstr>Evaluating Selections without Disjunctions</vt:lpstr>
      <vt:lpstr>The Multiple-Indices Approach:  An Example</vt:lpstr>
      <vt:lpstr>Two General Cases</vt:lpstr>
      <vt:lpstr>Evaluating Selections with Disjunctions</vt:lpstr>
      <vt:lpstr>Evaluating Selections with Disjunctions</vt:lpstr>
      <vt:lpstr>Evaluating Selections with Disjunctions</vt:lpstr>
      <vt:lpstr>Outline</vt:lpstr>
      <vt:lpstr>The Projection Operation</vt:lpstr>
      <vt:lpstr>The Projection Operation</vt:lpstr>
      <vt:lpstr>Projection Based on Sorting</vt:lpstr>
      <vt:lpstr>The Projection Operation: An Example</vt:lpstr>
      <vt:lpstr>Projection Based on Modified  External Sorting</vt:lpstr>
      <vt:lpstr>Projection Based on Modified  External Sorting: An Example</vt:lpstr>
      <vt:lpstr>The Projection Operation</vt:lpstr>
      <vt:lpstr>Projection Based on Hashing</vt:lpstr>
      <vt:lpstr>Projection Based on Hashing</vt:lpstr>
      <vt:lpstr>Projection Based on Hashing</vt:lpstr>
      <vt:lpstr>Projection Based on Hashing</vt:lpstr>
      <vt:lpstr>Projection Based on Hashing: An Example</vt:lpstr>
      <vt:lpstr>Sorting vs. Hashing</vt:lpstr>
      <vt:lpstr>Index-Only Scan</vt:lpstr>
      <vt:lpstr>Next Class</vt:lpstr>
    </vt:vector>
  </TitlesOfParts>
  <Company>Carnegie Mellon University in Qatar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Mohammad Hammoud</cp:lastModifiedBy>
  <cp:revision>2219</cp:revision>
  <dcterms:created xsi:type="dcterms:W3CDTF">2013-11-24T06:45:02Z</dcterms:created>
  <dcterms:modified xsi:type="dcterms:W3CDTF">2016-03-22T13:09:36Z</dcterms:modified>
</cp:coreProperties>
</file>