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1120" r:id="rId3"/>
    <p:sldId id="1199" r:id="rId4"/>
    <p:sldId id="1194" r:id="rId5"/>
    <p:sldId id="1195" r:id="rId6"/>
    <p:sldId id="1196" r:id="rId7"/>
    <p:sldId id="1197" r:id="rId8"/>
    <p:sldId id="1198" r:id="rId9"/>
    <p:sldId id="780" r:id="rId10"/>
    <p:sldId id="1163" r:id="rId11"/>
    <p:sldId id="1156" r:id="rId12"/>
    <p:sldId id="1157" r:id="rId13"/>
    <p:sldId id="1164" r:id="rId14"/>
    <p:sldId id="1167" r:id="rId15"/>
    <p:sldId id="1097" r:id="rId16"/>
    <p:sldId id="1121" r:id="rId17"/>
    <p:sldId id="1122" r:id="rId18"/>
    <p:sldId id="1123" r:id="rId19"/>
    <p:sldId id="1124" r:id="rId20"/>
    <p:sldId id="1125" r:id="rId21"/>
    <p:sldId id="1126" r:id="rId22"/>
    <p:sldId id="1127" r:id="rId23"/>
    <p:sldId id="1168" r:id="rId24"/>
    <p:sldId id="1128" r:id="rId25"/>
    <p:sldId id="1169" r:id="rId26"/>
    <p:sldId id="1170" r:id="rId27"/>
    <p:sldId id="1130" r:id="rId28"/>
    <p:sldId id="1200" r:id="rId29"/>
    <p:sldId id="1158" r:id="rId30"/>
    <p:sldId id="1131" r:id="rId31"/>
    <p:sldId id="1160" r:id="rId32"/>
    <p:sldId id="1171" r:id="rId33"/>
    <p:sldId id="1161" r:id="rId34"/>
    <p:sldId id="1201" r:id="rId35"/>
    <p:sldId id="1202" r:id="rId36"/>
    <p:sldId id="1165" r:id="rId37"/>
    <p:sldId id="1135" r:id="rId38"/>
    <p:sldId id="1172" r:id="rId39"/>
    <p:sldId id="1136" r:id="rId40"/>
    <p:sldId id="1137" r:id="rId41"/>
    <p:sldId id="1138" r:id="rId42"/>
    <p:sldId id="1139" r:id="rId43"/>
    <p:sldId id="1173" r:id="rId44"/>
    <p:sldId id="1140" r:id="rId45"/>
    <p:sldId id="1141" r:id="rId46"/>
    <p:sldId id="1142" r:id="rId47"/>
    <p:sldId id="1143" r:id="rId48"/>
    <p:sldId id="1144" r:id="rId49"/>
    <p:sldId id="1145" r:id="rId50"/>
    <p:sldId id="1146" r:id="rId51"/>
    <p:sldId id="993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Introduction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Selection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Projection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EF7E9C54-7E86-439C-90E9-28F6E54B8C92}" type="presOf" srcId="{6746164B-1731-47FB-B64F-C58BACAB2281}" destId="{C56633DC-E658-46D8-BE63-7CB1CCD3C8DC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B7073247-80B4-4C51-B050-FEAAD62D70B0}" type="presOf" srcId="{BE1645D6-1611-4DF4-8DF3-EEC32D8C4F8A}" destId="{8D4BB782-D1CB-4178-BD6C-378E667E109F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6FFDB083-91A8-422D-BAD1-A3222B710761}" type="presOf" srcId="{C4797427-72CE-41EC-9F4E-A308E1F1C0A5}" destId="{599AE00A-E511-4896-AA74-F6E900B4198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F0D96907-967B-47D6-8CBC-FB3A7E5E6773}" type="presOf" srcId="{28B79A80-DFE9-4DA9-B338-5A3F20975ABB}" destId="{58C1AF61-83DA-4C1D-AB86-12CF6B57BCC5}" srcOrd="0" destOrd="0" presId="urn:microsoft.com/office/officeart/2008/layout/VerticalCurvedList"/>
    <dgm:cxn modelId="{4F09574E-9BE5-4EB7-97DC-5DFAF837918B}" type="presOf" srcId="{B490C752-C9CA-4075-9727-BE4AA742E7F5}" destId="{7BD67296-9B9C-4E5A-8D96-0527826AE180}" srcOrd="0" destOrd="0" presId="urn:microsoft.com/office/officeart/2008/layout/VerticalCurvedList"/>
    <dgm:cxn modelId="{C34909B3-4D6B-4866-824F-30162356A94D}" type="presParOf" srcId="{8D4BB782-D1CB-4178-BD6C-378E667E109F}" destId="{30E5EA73-69FE-4C99-B7E6-D2785DA2F8C5}" srcOrd="0" destOrd="0" presId="urn:microsoft.com/office/officeart/2008/layout/VerticalCurvedList"/>
    <dgm:cxn modelId="{0632D350-177E-4EC5-BE43-73307A259163}" type="presParOf" srcId="{30E5EA73-69FE-4C99-B7E6-D2785DA2F8C5}" destId="{147482D8-F793-4B63-AC92-2D2E108DBAA0}" srcOrd="0" destOrd="0" presId="urn:microsoft.com/office/officeart/2008/layout/VerticalCurvedList"/>
    <dgm:cxn modelId="{3D18A3D0-EB6D-40FA-8050-7F63451A40A7}" type="presParOf" srcId="{147482D8-F793-4B63-AC92-2D2E108DBAA0}" destId="{F2410933-DB5E-4543-A714-4AF5A203C95C}" srcOrd="0" destOrd="0" presId="urn:microsoft.com/office/officeart/2008/layout/VerticalCurvedList"/>
    <dgm:cxn modelId="{DC0B3EBD-7D8C-49A7-B8CB-6830D984DBC6}" type="presParOf" srcId="{147482D8-F793-4B63-AC92-2D2E108DBAA0}" destId="{C56633DC-E658-46D8-BE63-7CB1CCD3C8DC}" srcOrd="1" destOrd="0" presId="urn:microsoft.com/office/officeart/2008/layout/VerticalCurvedList"/>
    <dgm:cxn modelId="{E8FE0D1F-EF0D-430C-AA33-072176B9C625}" type="presParOf" srcId="{147482D8-F793-4B63-AC92-2D2E108DBAA0}" destId="{82F03708-A2AD-459B-AB59-7BBD9EB44E67}" srcOrd="2" destOrd="0" presId="urn:microsoft.com/office/officeart/2008/layout/VerticalCurvedList"/>
    <dgm:cxn modelId="{F4EBAA07-0937-4B35-92E1-81ED2B8A5D57}" type="presParOf" srcId="{147482D8-F793-4B63-AC92-2D2E108DBAA0}" destId="{9C6C1869-E7B2-4FB9-A22B-16BADC04A189}" srcOrd="3" destOrd="0" presId="urn:microsoft.com/office/officeart/2008/layout/VerticalCurvedList"/>
    <dgm:cxn modelId="{C1652EB4-B22C-4C6A-9C7D-DBFF29DB5483}" type="presParOf" srcId="{30E5EA73-69FE-4C99-B7E6-D2785DA2F8C5}" destId="{58C1AF61-83DA-4C1D-AB86-12CF6B57BCC5}" srcOrd="1" destOrd="0" presId="urn:microsoft.com/office/officeart/2008/layout/VerticalCurvedList"/>
    <dgm:cxn modelId="{5D7CCB4F-9199-44B9-B02D-023EFE4C2C6B}" type="presParOf" srcId="{30E5EA73-69FE-4C99-B7E6-D2785DA2F8C5}" destId="{8F6F2BC9-C9E1-4BE2-B05C-C2439D8BCAA9}" srcOrd="2" destOrd="0" presId="urn:microsoft.com/office/officeart/2008/layout/VerticalCurvedList"/>
    <dgm:cxn modelId="{8C734880-811F-4411-A222-113DD42073E2}" type="presParOf" srcId="{8F6F2BC9-C9E1-4BE2-B05C-C2439D8BCAA9}" destId="{B754EC0E-654C-4EF0-9D56-C89787A35FDD}" srcOrd="0" destOrd="0" presId="urn:microsoft.com/office/officeart/2008/layout/VerticalCurvedList"/>
    <dgm:cxn modelId="{10224AE5-340F-421A-8D69-05E26C94CDD4}" type="presParOf" srcId="{30E5EA73-69FE-4C99-B7E6-D2785DA2F8C5}" destId="{7BD67296-9B9C-4E5A-8D96-0527826AE180}" srcOrd="3" destOrd="0" presId="urn:microsoft.com/office/officeart/2008/layout/VerticalCurvedList"/>
    <dgm:cxn modelId="{852C8689-6CC5-480A-9F43-293EEF4FCCBA}" type="presParOf" srcId="{30E5EA73-69FE-4C99-B7E6-D2785DA2F8C5}" destId="{D8B848BE-10D8-4E69-B32C-5A25293D14A7}" srcOrd="4" destOrd="0" presId="urn:microsoft.com/office/officeart/2008/layout/VerticalCurvedList"/>
    <dgm:cxn modelId="{CDFB2576-7540-4256-8BD0-8093E05F496C}" type="presParOf" srcId="{D8B848BE-10D8-4E69-B32C-5A25293D14A7}" destId="{5A5545A9-4864-4CB0-B4C5-F499246CB525}" srcOrd="0" destOrd="0" presId="urn:microsoft.com/office/officeart/2008/layout/VerticalCurvedList"/>
    <dgm:cxn modelId="{2B6974FD-13C3-4AA1-B415-8A80D38679AD}" type="presParOf" srcId="{30E5EA73-69FE-4C99-B7E6-D2785DA2F8C5}" destId="{599AE00A-E511-4896-AA74-F6E900B41983}" srcOrd="5" destOrd="0" presId="urn:microsoft.com/office/officeart/2008/layout/VerticalCurvedList"/>
    <dgm:cxn modelId="{B3C8159A-9D2C-4D5B-8A49-ABAC455AE802}" type="presParOf" srcId="{30E5EA73-69FE-4C99-B7E6-D2785DA2F8C5}" destId="{FC7DDA2D-C904-46F2-9AA5-90E50E52BBB1}" srcOrd="6" destOrd="0" presId="urn:microsoft.com/office/officeart/2008/layout/VerticalCurvedList"/>
    <dgm:cxn modelId="{2648EA20-32BB-400D-A3AB-BD6C7A206E8F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Introduction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Selection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Projection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FAC393A-3CF6-4068-AEB1-3DC6FC38D09F}" type="presOf" srcId="{28B79A80-DFE9-4DA9-B338-5A3F20975ABB}" destId="{58C1AF61-83DA-4C1D-AB86-12CF6B57BCC5}" srcOrd="0" destOrd="0" presId="urn:microsoft.com/office/officeart/2008/layout/VerticalCurvedList"/>
    <dgm:cxn modelId="{0BF4D263-9AAD-4705-973C-C4FF35204DD0}" type="presOf" srcId="{B490C752-C9CA-4075-9727-BE4AA742E7F5}" destId="{7BD67296-9B9C-4E5A-8D96-0527826AE180}" srcOrd="0" destOrd="0" presId="urn:microsoft.com/office/officeart/2008/layout/VerticalCurvedList"/>
    <dgm:cxn modelId="{664E3235-0C92-4E1C-A14D-B8ED69C50DFF}" type="presOf" srcId="{BE1645D6-1611-4DF4-8DF3-EEC32D8C4F8A}" destId="{8D4BB782-D1CB-4178-BD6C-378E667E109F}" srcOrd="0" destOrd="0" presId="urn:microsoft.com/office/officeart/2008/layout/VerticalCurvedList"/>
    <dgm:cxn modelId="{82764399-F16E-45E0-9A0C-0B0335EE7AB3}" type="presOf" srcId="{6746164B-1731-47FB-B64F-C58BACAB2281}" destId="{C56633DC-E658-46D8-BE63-7CB1CCD3C8DC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21FD336C-95CA-461A-8FA8-CA10989A761A}" type="presOf" srcId="{C4797427-72CE-41EC-9F4E-A308E1F1C0A5}" destId="{599AE00A-E511-4896-AA74-F6E900B4198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AEB9FF3A-A0DA-40E5-AB0C-16DB8F280A0D}" type="presParOf" srcId="{8D4BB782-D1CB-4178-BD6C-378E667E109F}" destId="{30E5EA73-69FE-4C99-B7E6-D2785DA2F8C5}" srcOrd="0" destOrd="0" presId="urn:microsoft.com/office/officeart/2008/layout/VerticalCurvedList"/>
    <dgm:cxn modelId="{D12BBAA9-0ACC-476F-ADCC-E5913DBE5925}" type="presParOf" srcId="{30E5EA73-69FE-4C99-B7E6-D2785DA2F8C5}" destId="{147482D8-F793-4B63-AC92-2D2E108DBAA0}" srcOrd="0" destOrd="0" presId="urn:microsoft.com/office/officeart/2008/layout/VerticalCurvedList"/>
    <dgm:cxn modelId="{195843FB-EBA0-48C2-A829-62C4AF0D59A1}" type="presParOf" srcId="{147482D8-F793-4B63-AC92-2D2E108DBAA0}" destId="{F2410933-DB5E-4543-A714-4AF5A203C95C}" srcOrd="0" destOrd="0" presId="urn:microsoft.com/office/officeart/2008/layout/VerticalCurvedList"/>
    <dgm:cxn modelId="{99641E36-BEEC-4F83-9EF6-41BB3E4ABEE5}" type="presParOf" srcId="{147482D8-F793-4B63-AC92-2D2E108DBAA0}" destId="{C56633DC-E658-46D8-BE63-7CB1CCD3C8DC}" srcOrd="1" destOrd="0" presId="urn:microsoft.com/office/officeart/2008/layout/VerticalCurvedList"/>
    <dgm:cxn modelId="{6A4E8C4A-70DB-4EEE-A028-04530E8226E2}" type="presParOf" srcId="{147482D8-F793-4B63-AC92-2D2E108DBAA0}" destId="{82F03708-A2AD-459B-AB59-7BBD9EB44E67}" srcOrd="2" destOrd="0" presId="urn:microsoft.com/office/officeart/2008/layout/VerticalCurvedList"/>
    <dgm:cxn modelId="{5CD91FA6-E34D-4395-A446-37B6BCF90816}" type="presParOf" srcId="{147482D8-F793-4B63-AC92-2D2E108DBAA0}" destId="{9C6C1869-E7B2-4FB9-A22B-16BADC04A189}" srcOrd="3" destOrd="0" presId="urn:microsoft.com/office/officeart/2008/layout/VerticalCurvedList"/>
    <dgm:cxn modelId="{53700FA7-B5D4-4545-B354-397B138982C7}" type="presParOf" srcId="{30E5EA73-69FE-4C99-B7E6-D2785DA2F8C5}" destId="{58C1AF61-83DA-4C1D-AB86-12CF6B57BCC5}" srcOrd="1" destOrd="0" presId="urn:microsoft.com/office/officeart/2008/layout/VerticalCurvedList"/>
    <dgm:cxn modelId="{8D8EFE0C-946C-4D18-A4F5-EAB98DF81ADB}" type="presParOf" srcId="{30E5EA73-69FE-4C99-B7E6-D2785DA2F8C5}" destId="{8F6F2BC9-C9E1-4BE2-B05C-C2439D8BCAA9}" srcOrd="2" destOrd="0" presId="urn:microsoft.com/office/officeart/2008/layout/VerticalCurvedList"/>
    <dgm:cxn modelId="{9A29113B-CB72-4D86-B0B8-6DEA694509D7}" type="presParOf" srcId="{8F6F2BC9-C9E1-4BE2-B05C-C2439D8BCAA9}" destId="{B754EC0E-654C-4EF0-9D56-C89787A35FDD}" srcOrd="0" destOrd="0" presId="urn:microsoft.com/office/officeart/2008/layout/VerticalCurvedList"/>
    <dgm:cxn modelId="{E6A52F64-C2DD-4B33-94BE-FF02695AC4FE}" type="presParOf" srcId="{30E5EA73-69FE-4C99-B7E6-D2785DA2F8C5}" destId="{7BD67296-9B9C-4E5A-8D96-0527826AE180}" srcOrd="3" destOrd="0" presId="urn:microsoft.com/office/officeart/2008/layout/VerticalCurvedList"/>
    <dgm:cxn modelId="{E916D3CE-7C44-4E1A-BD12-683E721157F1}" type="presParOf" srcId="{30E5EA73-69FE-4C99-B7E6-D2785DA2F8C5}" destId="{D8B848BE-10D8-4E69-B32C-5A25293D14A7}" srcOrd="4" destOrd="0" presId="urn:microsoft.com/office/officeart/2008/layout/VerticalCurvedList"/>
    <dgm:cxn modelId="{BA9B3DDC-09C1-4312-BF21-6210FEE1EC82}" type="presParOf" srcId="{D8B848BE-10D8-4E69-B32C-5A25293D14A7}" destId="{5A5545A9-4864-4CB0-B4C5-F499246CB525}" srcOrd="0" destOrd="0" presId="urn:microsoft.com/office/officeart/2008/layout/VerticalCurvedList"/>
    <dgm:cxn modelId="{BD6712DA-DE0D-48CF-8EC4-6BC75AC20681}" type="presParOf" srcId="{30E5EA73-69FE-4C99-B7E6-D2785DA2F8C5}" destId="{599AE00A-E511-4896-AA74-F6E900B41983}" srcOrd="5" destOrd="0" presId="urn:microsoft.com/office/officeart/2008/layout/VerticalCurvedList"/>
    <dgm:cxn modelId="{6397EE55-9B10-435C-A5DE-18D8EE527FE7}" type="presParOf" srcId="{30E5EA73-69FE-4C99-B7E6-D2785DA2F8C5}" destId="{FC7DDA2D-C904-46F2-9AA5-90E50E52BBB1}" srcOrd="6" destOrd="0" presId="urn:microsoft.com/office/officeart/2008/layout/VerticalCurvedList"/>
    <dgm:cxn modelId="{5249C746-7FD0-4F7E-A13C-332362E98A38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Introduction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Selection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Projection Operation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AFAD8769-6780-40B3-9D74-7952377DE69E}" type="presOf" srcId="{6746164B-1731-47FB-B64F-C58BACAB2281}" destId="{C56633DC-E658-46D8-BE63-7CB1CCD3C8DC}" srcOrd="0" destOrd="0" presId="urn:microsoft.com/office/officeart/2008/layout/VerticalCurvedList"/>
    <dgm:cxn modelId="{5B7A8211-DF15-4C9D-AC25-7E81DB477470}" type="presOf" srcId="{C4797427-72CE-41EC-9F4E-A308E1F1C0A5}" destId="{599AE00A-E511-4896-AA74-F6E900B41983}" srcOrd="0" destOrd="0" presId="urn:microsoft.com/office/officeart/2008/layout/VerticalCurvedList"/>
    <dgm:cxn modelId="{C6817BE8-AF9A-4AD3-85B3-AC775404229C}" type="presOf" srcId="{28B79A80-DFE9-4DA9-B338-5A3F20975ABB}" destId="{58C1AF61-83DA-4C1D-AB86-12CF6B57BCC5}" srcOrd="0" destOrd="0" presId="urn:microsoft.com/office/officeart/2008/layout/VerticalCurvedList"/>
    <dgm:cxn modelId="{9E82BAF9-C271-4EA8-B4B0-DDFAC575B3F5}" type="presOf" srcId="{B490C752-C9CA-4075-9727-BE4AA742E7F5}" destId="{7BD67296-9B9C-4E5A-8D96-0527826AE180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CE303763-3733-41C3-B1C7-64D70E5A3B59}" type="presOf" srcId="{BE1645D6-1611-4DF4-8DF3-EEC32D8C4F8A}" destId="{8D4BB782-D1CB-4178-BD6C-378E667E109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8592AAD9-2873-4A3F-B1E1-2E978B0B1EB8}" type="presParOf" srcId="{8D4BB782-D1CB-4178-BD6C-378E667E109F}" destId="{30E5EA73-69FE-4C99-B7E6-D2785DA2F8C5}" srcOrd="0" destOrd="0" presId="urn:microsoft.com/office/officeart/2008/layout/VerticalCurvedList"/>
    <dgm:cxn modelId="{D4C7945E-3560-4FF8-874A-8FD5074509C5}" type="presParOf" srcId="{30E5EA73-69FE-4C99-B7E6-D2785DA2F8C5}" destId="{147482D8-F793-4B63-AC92-2D2E108DBAA0}" srcOrd="0" destOrd="0" presId="urn:microsoft.com/office/officeart/2008/layout/VerticalCurvedList"/>
    <dgm:cxn modelId="{5DAD9066-907D-4DE1-8283-932112441A3A}" type="presParOf" srcId="{147482D8-F793-4B63-AC92-2D2E108DBAA0}" destId="{F2410933-DB5E-4543-A714-4AF5A203C95C}" srcOrd="0" destOrd="0" presId="urn:microsoft.com/office/officeart/2008/layout/VerticalCurvedList"/>
    <dgm:cxn modelId="{B4676305-D8FB-44E6-89F6-735609A719C8}" type="presParOf" srcId="{147482D8-F793-4B63-AC92-2D2E108DBAA0}" destId="{C56633DC-E658-46D8-BE63-7CB1CCD3C8DC}" srcOrd="1" destOrd="0" presId="urn:microsoft.com/office/officeart/2008/layout/VerticalCurvedList"/>
    <dgm:cxn modelId="{A7654D1B-732D-4195-A4AB-8538AD85C509}" type="presParOf" srcId="{147482D8-F793-4B63-AC92-2D2E108DBAA0}" destId="{82F03708-A2AD-459B-AB59-7BBD9EB44E67}" srcOrd="2" destOrd="0" presId="urn:microsoft.com/office/officeart/2008/layout/VerticalCurvedList"/>
    <dgm:cxn modelId="{33E0CDCD-B85C-4A3D-89BB-B861B6DE12B5}" type="presParOf" srcId="{147482D8-F793-4B63-AC92-2D2E108DBAA0}" destId="{9C6C1869-E7B2-4FB9-A22B-16BADC04A189}" srcOrd="3" destOrd="0" presId="urn:microsoft.com/office/officeart/2008/layout/VerticalCurvedList"/>
    <dgm:cxn modelId="{B4695CAF-17E3-47EC-9F84-D5E72DAD7F19}" type="presParOf" srcId="{30E5EA73-69FE-4C99-B7E6-D2785DA2F8C5}" destId="{58C1AF61-83DA-4C1D-AB86-12CF6B57BCC5}" srcOrd="1" destOrd="0" presId="urn:microsoft.com/office/officeart/2008/layout/VerticalCurvedList"/>
    <dgm:cxn modelId="{01ACCBEE-3EBF-4996-A110-4EE48740FDBE}" type="presParOf" srcId="{30E5EA73-69FE-4C99-B7E6-D2785DA2F8C5}" destId="{8F6F2BC9-C9E1-4BE2-B05C-C2439D8BCAA9}" srcOrd="2" destOrd="0" presId="urn:microsoft.com/office/officeart/2008/layout/VerticalCurvedList"/>
    <dgm:cxn modelId="{E0DB2650-1070-4065-8645-104BE23AF918}" type="presParOf" srcId="{8F6F2BC9-C9E1-4BE2-B05C-C2439D8BCAA9}" destId="{B754EC0E-654C-4EF0-9D56-C89787A35FDD}" srcOrd="0" destOrd="0" presId="urn:microsoft.com/office/officeart/2008/layout/VerticalCurvedList"/>
    <dgm:cxn modelId="{F3EC48F5-0D24-4267-8A58-30F0E472EEAA}" type="presParOf" srcId="{30E5EA73-69FE-4C99-B7E6-D2785DA2F8C5}" destId="{7BD67296-9B9C-4E5A-8D96-0527826AE180}" srcOrd="3" destOrd="0" presId="urn:microsoft.com/office/officeart/2008/layout/VerticalCurvedList"/>
    <dgm:cxn modelId="{14085347-8222-425A-9661-C34F8B50046B}" type="presParOf" srcId="{30E5EA73-69FE-4C99-B7E6-D2785DA2F8C5}" destId="{D8B848BE-10D8-4E69-B32C-5A25293D14A7}" srcOrd="4" destOrd="0" presId="urn:microsoft.com/office/officeart/2008/layout/VerticalCurvedList"/>
    <dgm:cxn modelId="{D72C2059-20B8-447A-91DC-C9D42B660CDC}" type="presParOf" srcId="{D8B848BE-10D8-4E69-B32C-5A25293D14A7}" destId="{5A5545A9-4864-4CB0-B4C5-F499246CB525}" srcOrd="0" destOrd="0" presId="urn:microsoft.com/office/officeart/2008/layout/VerticalCurvedList"/>
    <dgm:cxn modelId="{2C6F9F62-9D6A-472A-8AB5-0FDBCD326E16}" type="presParOf" srcId="{30E5EA73-69FE-4C99-B7E6-D2785DA2F8C5}" destId="{599AE00A-E511-4896-AA74-F6E900B41983}" srcOrd="5" destOrd="0" presId="urn:microsoft.com/office/officeart/2008/layout/VerticalCurvedList"/>
    <dgm:cxn modelId="{B3CC7DCB-1ACF-4142-9CE8-6CC08480A35E}" type="presParOf" srcId="{30E5EA73-69FE-4C99-B7E6-D2785DA2F8C5}" destId="{FC7DDA2D-C904-46F2-9AA5-90E50E52BBB1}" srcOrd="6" destOrd="0" presId="urn:microsoft.com/office/officeart/2008/layout/VerticalCurvedList"/>
    <dgm:cxn modelId="{BA109FD1-FE00-4BE1-9975-CCC259233371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Introduction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Selection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Projection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Introduction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Selection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Projection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Introduction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Selection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Projection Operation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43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89668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71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1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58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14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333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selective</a:t>
            </a:r>
            <a:r>
              <a:rPr lang="en-US" baseline="0" dirty="0" smtClean="0"/>
              <a:t> access path = </a:t>
            </a:r>
            <a:r>
              <a:rPr lang="en-US" dirty="0" smtClean="0"/>
              <a:t>An index or file scan that we estimate will require the fewest page I/</a:t>
            </a:r>
            <a:r>
              <a:rPr lang="en-US" dirty="0" err="1" smtClean="0"/>
              <a:t>Os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77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23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076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36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69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38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15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VI</a:t>
            </a:r>
            <a:br>
              <a:rPr lang="en-US" dirty="0" smtClean="0"/>
            </a:br>
            <a:r>
              <a:rPr lang="en-US" dirty="0" smtClean="0"/>
              <a:t>Lecture 17, March </a:t>
            </a:r>
            <a:r>
              <a:rPr lang="en-US" dirty="0" smtClean="0"/>
              <a:t>22, 2016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48238319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1752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Relational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3876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will consider how to implement: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Selection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Projection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Join</a:t>
            </a:r>
            <a:r>
              <a:rPr lang="en-US" sz="2400" dirty="0"/>
              <a:t>  (   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Set-difference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Union</a:t>
            </a:r>
            <a:r>
              <a:rPr lang="en-US" sz="2400" dirty="0"/>
              <a:t>  (     </a:t>
            </a:r>
            <a:r>
              <a:rPr lang="en-US" sz="2400" dirty="0" smtClean="0"/>
              <a:t>)</a:t>
            </a:r>
            <a:endParaRPr lang="en-US" sz="24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Aggregation</a:t>
            </a:r>
            <a:r>
              <a:rPr lang="en-US" sz="2400" dirty="0"/>
              <a:t>  (SUM, MIN, etc.) and GROUP </a:t>
            </a:r>
            <a:r>
              <a:rPr lang="en-US" sz="2400" dirty="0" smtClean="0"/>
              <a:t>BY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Since </a:t>
            </a:r>
            <a:r>
              <a:rPr lang="en-US" sz="2600" dirty="0" smtClean="0"/>
              <a:t>each operation returns </a:t>
            </a:r>
            <a:r>
              <a:rPr lang="en-US" sz="2600" dirty="0"/>
              <a:t>a relation, </a:t>
            </a:r>
            <a:r>
              <a:rPr lang="en-US" sz="2600" dirty="0" smtClean="0"/>
              <a:t>ops </a:t>
            </a:r>
            <a:r>
              <a:rPr lang="en-US" sz="2600" dirty="0"/>
              <a:t>can be </a:t>
            </a:r>
            <a:r>
              <a:rPr lang="en-US" sz="2600" i="1" dirty="0"/>
              <a:t>composed</a:t>
            </a:r>
            <a:r>
              <a:rPr lang="en-US" sz="2600" dirty="0" smtClean="0"/>
              <a:t>!</a:t>
            </a:r>
          </a:p>
          <a:p>
            <a:pPr>
              <a:buSzPct val="75000"/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After we cover </a:t>
            </a:r>
            <a:r>
              <a:rPr lang="en-US" sz="2600" dirty="0" smtClean="0"/>
              <a:t>how to implement </a:t>
            </a:r>
            <a:r>
              <a:rPr lang="en-US" sz="2600" dirty="0"/>
              <a:t>operations, we will discuss how to </a:t>
            </a:r>
            <a:r>
              <a:rPr lang="en-US" sz="2600" i="1" dirty="0"/>
              <a:t>optimize </a:t>
            </a:r>
            <a:r>
              <a:rPr lang="en-US" sz="2600" dirty="0"/>
              <a:t>queries </a:t>
            </a:r>
            <a:r>
              <a:rPr lang="en-US" sz="2600" dirty="0" smtClean="0"/>
              <a:t>(formed </a:t>
            </a:r>
            <a:r>
              <a:rPr lang="en-US" sz="2600" dirty="0"/>
              <a:t>by composing </a:t>
            </a:r>
            <a:r>
              <a:rPr lang="en-US" sz="2600" dirty="0" smtClean="0"/>
              <a:t>operators)</a:t>
            </a:r>
            <a:endParaRPr lang="en-US" sz="2600" dirty="0"/>
          </a:p>
          <a:p>
            <a:pPr marL="0" indent="0">
              <a:buNone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040469"/>
              </p:ext>
            </p:extLst>
          </p:nvPr>
        </p:nvGraphicFramePr>
        <p:xfrm>
          <a:off x="2377969" y="1828800"/>
          <a:ext cx="22018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8" name="Equation" r:id="rId4" imgW="2199631" imgH="736908" progId="Equation.3">
                  <p:embed/>
                </p:oleObj>
              </mc:Choice>
              <mc:Fallback>
                <p:oleObj name="Equation" r:id="rId4" imgW="2199631" imgH="73690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7969" y="1828800"/>
                        <a:ext cx="22018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455061"/>
              </p:ext>
            </p:extLst>
          </p:nvPr>
        </p:nvGraphicFramePr>
        <p:xfrm>
          <a:off x="2512298" y="2201016"/>
          <a:ext cx="20320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09" name="Equation" r:id="rId6" imgW="2030063" imgH="999976" progId="Equation.3">
                  <p:embed/>
                </p:oleObj>
              </mc:Choice>
              <mc:Fallback>
                <p:oleObj name="Equation" r:id="rId6" imgW="2030063" imgH="999976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298" y="2201016"/>
                        <a:ext cx="20320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886400"/>
              </p:ext>
            </p:extLst>
          </p:nvPr>
        </p:nvGraphicFramePr>
        <p:xfrm>
          <a:off x="1868011" y="2662873"/>
          <a:ext cx="5683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0" name="Equation" r:id="rId8" imgW="567940" imgH="359116" progId="Equation.3">
                  <p:embed/>
                </p:oleObj>
              </mc:Choice>
              <mc:Fallback>
                <p:oleObj name="Equation" r:id="rId8" imgW="567940" imgH="359116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011" y="2662873"/>
                        <a:ext cx="5683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743958"/>
              </p:ext>
            </p:extLst>
          </p:nvPr>
        </p:nvGraphicFramePr>
        <p:xfrm>
          <a:off x="2995136" y="3080518"/>
          <a:ext cx="508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1" name="Equation" r:id="rId10" imgW="508704" imgH="1396164" progId="Equation.3">
                  <p:embed/>
                </p:oleObj>
              </mc:Choice>
              <mc:Fallback>
                <p:oleObj name="Equation" r:id="rId10" imgW="508704" imgH="1396164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136" y="3080518"/>
                        <a:ext cx="50800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438131"/>
              </p:ext>
            </p:extLst>
          </p:nvPr>
        </p:nvGraphicFramePr>
        <p:xfrm>
          <a:off x="2097114" y="3461518"/>
          <a:ext cx="6270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12" name="Equation" r:id="rId12" imgW="626475" imgH="482512" progId="Equation.3">
                  <p:embed/>
                </p:oleObj>
              </mc:Choice>
              <mc:Fallback>
                <p:oleObj name="Equation" r:id="rId12" imgW="626475" imgH="482512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114" y="3461518"/>
                        <a:ext cx="6270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129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Assumptions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assume the following two relations: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Reserves, we assume:</a:t>
            </a:r>
            <a:endParaRPr lang="en-US" sz="28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40 bytes long,  100 tuples per page, 1000 </a:t>
            </a:r>
            <a:r>
              <a:rPr lang="en-US" sz="2600" dirty="0" smtClean="0"/>
              <a:t>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For Sailors, we assume:</a:t>
            </a:r>
            <a:endParaRPr lang="en-US" sz="28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50 bytes long,  80 tuples per page, 500 </a:t>
            </a:r>
            <a:r>
              <a:rPr lang="en-US" sz="2600" dirty="0" smtClean="0"/>
              <a:t>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Our cost metric is the number of I/</a:t>
            </a:r>
            <a:r>
              <a:rPr lang="en-US" sz="2800" dirty="0" err="1"/>
              <a:t>Os</a:t>
            </a:r>
            <a:r>
              <a:rPr lang="en-US" sz="28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ignore </a:t>
            </a:r>
            <a:r>
              <a:rPr lang="en-US" sz="2800" dirty="0" smtClean="0"/>
              <a:t>the computational and output costs</a:t>
            </a:r>
            <a:endParaRPr lang="en-US" dirty="0" smtClean="0"/>
          </a:p>
          <a:p>
            <a:pPr>
              <a:buSzPct val="75000"/>
            </a:pPr>
            <a:endParaRPr lang="en-US" sz="32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1600" y="1905000"/>
            <a:ext cx="6155532" cy="9207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Sailors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sname</a:t>
            </a:r>
            <a:r>
              <a:rPr lang="en-US" dirty="0">
                <a:latin typeface="Book Antiqua" pitchFamily="18" charset="0"/>
              </a:rPr>
              <a:t>: string, </a:t>
            </a:r>
            <a:r>
              <a:rPr lang="en-US" i="1" dirty="0">
                <a:latin typeface="Book Antiqua" pitchFamily="18" charset="0"/>
              </a:rPr>
              <a:t>rating</a:t>
            </a:r>
            <a:r>
              <a:rPr lang="en-US" dirty="0">
                <a:latin typeface="Book Antiqua" pitchFamily="18" charset="0"/>
              </a:rPr>
              <a:t>: integer, </a:t>
            </a:r>
            <a:r>
              <a:rPr lang="en-US" i="1" dirty="0">
                <a:latin typeface="Book Antiqua" pitchFamily="18" charset="0"/>
              </a:rPr>
              <a:t>age</a:t>
            </a:r>
            <a:r>
              <a:rPr lang="en-US" dirty="0">
                <a:latin typeface="Book Antiqua" pitchFamily="18" charset="0"/>
              </a:rPr>
              <a:t>: real</a:t>
            </a:r>
            <a:r>
              <a:rPr lang="en-US" dirty="0" smtClean="0">
                <a:latin typeface="Book Antiqua" pitchFamily="18" charset="0"/>
              </a:rPr>
              <a:t>)</a:t>
            </a:r>
          </a:p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Reserves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bid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day</a:t>
            </a:r>
            <a:r>
              <a:rPr lang="en-US" u="sng" dirty="0">
                <a:latin typeface="Book Antiqua" pitchFamily="18" charset="0"/>
              </a:rPr>
              <a:t>: dates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rname</a:t>
            </a:r>
            <a:r>
              <a:rPr lang="en-US" dirty="0">
                <a:latin typeface="Book Antiqua" pitchFamily="18" charset="0"/>
              </a:rPr>
              <a:t>: string)</a:t>
            </a:r>
          </a:p>
        </p:txBody>
      </p:sp>
    </p:spTree>
    <p:extLst>
      <p:ext uri="{BB962C8B-B14F-4D97-AF65-F5344CB8AC3E}">
        <p14:creationId xmlns:p14="http://schemas.microsoft.com/office/powerpoint/2010/main" val="18428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57489553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4378" y="3429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The Selection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Discussions on:</a:t>
            </a:r>
            <a:endParaRPr lang="en-US" sz="2800" dirty="0"/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Simple Selection Conditions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 rot="16200000">
            <a:off x="2011363" y="5227637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General Selection Conditions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342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The Selection Operation: Basic Approach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selection query, Q: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Scan Reserves entirely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Check the condition on each tuple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Add the tuple to the result if the condition is satisfied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1000 I/</a:t>
            </a:r>
            <a:r>
              <a:rPr lang="en-US" sz="2600" dirty="0" err="1" smtClean="0"/>
              <a:t>Os</a:t>
            </a:r>
            <a:r>
              <a:rPr lang="en-US" sz="2600" dirty="0" smtClean="0"/>
              <a:t> (since Reserves contains 1000 pages)! 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3637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r>
              <a:rPr lang="en-US" dirty="0" smtClean="0"/>
              <a:t> *</a:t>
            </a:r>
          </a:p>
          <a:p>
            <a:r>
              <a:rPr lang="en-US" b="1" dirty="0" smtClean="0"/>
              <a:t>FROM</a:t>
            </a:r>
            <a:r>
              <a:rPr lang="en-US" dirty="0" smtClean="0"/>
              <a:t> Reserves R</a:t>
            </a:r>
          </a:p>
          <a:p>
            <a:r>
              <a:rPr lang="en-US" b="1" dirty="0" smtClean="0"/>
              <a:t>WHERE</a:t>
            </a:r>
            <a:r>
              <a:rPr lang="en-US" dirty="0" smtClean="0"/>
              <a:t> </a:t>
            </a:r>
            <a:r>
              <a:rPr lang="en-US" dirty="0" err="1" smtClean="0"/>
              <a:t>R.rname</a:t>
            </a:r>
            <a:r>
              <a:rPr lang="en-US" dirty="0" smtClean="0"/>
              <a:t> = ‘Joe’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6172200"/>
            <a:ext cx="7086599" cy="4572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Can we do better?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167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How to Improve Upon the Basic Approach for Selections?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We can utilize the information in the selection condition and use an index (if a </a:t>
            </a:r>
            <a:r>
              <a:rPr lang="en-US" sz="2600" i="1" dirty="0" smtClean="0"/>
              <a:t>suitable</a:t>
            </a:r>
            <a:r>
              <a:rPr lang="en-US" sz="2600" dirty="0" smtClean="0"/>
              <a:t> index is available)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For instance, a B+ tree index on </a:t>
            </a:r>
            <a:r>
              <a:rPr lang="en-US" sz="2600" i="1" dirty="0" err="1" smtClean="0"/>
              <a:t>rname</a:t>
            </a:r>
            <a:r>
              <a:rPr lang="en-US" sz="2600" dirty="0" smtClean="0"/>
              <a:t> can be used to answer Q considerably faster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But, an index on bid (for example) would not be useful!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Different data organizations dictate different evaluations for the selection operation: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No Index, Unsorted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No Index, Sorted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B+ Tree Index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Hash Index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61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No Index, Unsorted Data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a selection operation of the form: 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If there is no index on </a:t>
            </a:r>
            <a:r>
              <a:rPr lang="en-US" sz="2600" b="1" i="1" dirty="0" err="1" smtClean="0"/>
              <a:t>R.attr</a:t>
            </a:r>
            <a:r>
              <a:rPr lang="en-US" sz="2600" dirty="0" smtClean="0"/>
              <a:t> and </a:t>
            </a:r>
            <a:r>
              <a:rPr lang="en-US" sz="2600" b="1" i="1" dirty="0" smtClean="0"/>
              <a:t>R</a:t>
            </a:r>
            <a:r>
              <a:rPr lang="en-US" sz="2600" dirty="0" smtClean="0"/>
              <a:t> is not sorted, we have to scan </a:t>
            </a:r>
            <a:r>
              <a:rPr lang="en-US" sz="2600" b="1" i="1" dirty="0" smtClean="0"/>
              <a:t>R</a:t>
            </a:r>
            <a:r>
              <a:rPr lang="en-US" sz="2600" dirty="0" smtClean="0"/>
              <a:t> entirely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Therefore, the </a:t>
            </a:r>
            <a:r>
              <a:rPr lang="en-US" sz="2600" i="1" u="sng" dirty="0" smtClean="0"/>
              <a:t>most selective access path</a:t>
            </a:r>
            <a:r>
              <a:rPr lang="en-US" sz="2600" dirty="0" smtClean="0"/>
              <a:t> is a </a:t>
            </a:r>
            <a:r>
              <a:rPr lang="en-US" sz="2600" dirty="0" smtClean="0">
                <a:solidFill>
                  <a:srgbClr val="FF0000"/>
                </a:solidFill>
              </a:rPr>
              <a:t>file scan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During the file scan, for each tuple, we test the condition </a:t>
            </a:r>
            <a:r>
              <a:rPr lang="en-US" sz="2600" b="1" i="1" dirty="0" err="1" smtClean="0"/>
              <a:t>R.attr</a:t>
            </a:r>
            <a:r>
              <a:rPr lang="en-US" sz="2600" b="1" dirty="0" smtClean="0"/>
              <a:t> </a:t>
            </a:r>
            <a:r>
              <a:rPr lang="en-US" sz="2600" b="1" i="1" dirty="0" smtClean="0"/>
              <a:t>op</a:t>
            </a:r>
            <a:r>
              <a:rPr lang="en-US" sz="2600" b="1" dirty="0" smtClean="0"/>
              <a:t> </a:t>
            </a:r>
            <a:r>
              <a:rPr lang="en-US" sz="2600" b="1" i="1" dirty="0" smtClean="0"/>
              <a:t>value</a:t>
            </a:r>
            <a:r>
              <a:rPr lang="en-US" sz="2600" b="1" dirty="0" smtClean="0"/>
              <a:t> </a:t>
            </a:r>
            <a:r>
              <a:rPr lang="en-US" sz="2600" dirty="0" smtClean="0"/>
              <a:t>and add the tuple to the result if the condition is satisfied (</a:t>
            </a:r>
            <a:r>
              <a:rPr lang="en-US" sz="2600" i="1" dirty="0" smtClean="0">
                <a:solidFill>
                  <a:srgbClr val="0070C0"/>
                </a:solidFill>
              </a:rPr>
              <a:t>this is the basic approach!</a:t>
            </a:r>
            <a:r>
              <a:rPr lang="en-US" sz="2600" dirty="0" smtClean="0"/>
              <a:t>)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4008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594508"/>
              </p:ext>
            </p:extLst>
          </p:nvPr>
        </p:nvGraphicFramePr>
        <p:xfrm>
          <a:off x="3429000" y="20574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6" name="Equation" r:id="rId5" imgW="977760" imgH="291960" progId="Equation.3">
                  <p:embed/>
                </p:oleObj>
              </mc:Choice>
              <mc:Fallback>
                <p:oleObj name="Equation" r:id="rId5" imgW="9777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089150" cy="5588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07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No Index, Sorted Data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a selection operation of the form: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can be done if there is no index on </a:t>
            </a:r>
            <a:r>
              <a:rPr lang="en-US" sz="2600" b="1" i="1" dirty="0" err="1" smtClean="0">
                <a:solidFill>
                  <a:srgbClr val="0070C0"/>
                </a:solidFill>
              </a:rPr>
              <a:t>R.attr</a:t>
            </a:r>
            <a:r>
              <a:rPr lang="en-US" sz="2600" dirty="0" smtClean="0">
                <a:solidFill>
                  <a:srgbClr val="0070C0"/>
                </a:solidFill>
              </a:rPr>
              <a:t> but </a:t>
            </a:r>
            <a:r>
              <a:rPr lang="en-US" sz="2600" b="1" i="1" dirty="0" smtClean="0">
                <a:solidFill>
                  <a:srgbClr val="0070C0"/>
                </a:solidFill>
              </a:rPr>
              <a:t>R</a:t>
            </a:r>
            <a:r>
              <a:rPr lang="en-US" sz="2600" dirty="0" smtClean="0">
                <a:solidFill>
                  <a:srgbClr val="0070C0"/>
                </a:solidFill>
              </a:rPr>
              <a:t> is sorted?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Do a binary search to locate the first tuple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Start at the located tuple and scan </a:t>
            </a:r>
            <a:r>
              <a:rPr lang="en-US" sz="2400" b="1" i="1" dirty="0" smtClean="0"/>
              <a:t>R</a:t>
            </a:r>
            <a:r>
              <a:rPr lang="en-US" sz="2400" dirty="0" smtClean="0"/>
              <a:t> until the selection condition is no more satisfied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Therefore, the most selective access path is a </a:t>
            </a:r>
            <a:r>
              <a:rPr lang="en-US" sz="2600" dirty="0" smtClean="0">
                <a:solidFill>
                  <a:srgbClr val="FF0000"/>
                </a:solidFill>
              </a:rPr>
              <a:t>sorted-file scan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I/O cost = O(log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</a:t>
            </a:r>
            <a:r>
              <a:rPr lang="en-US" sz="2600" b="1" i="1" dirty="0" smtClean="0"/>
              <a:t>M</a:t>
            </a:r>
            <a:r>
              <a:rPr lang="en-US" sz="2600" dirty="0" smtClean="0"/>
              <a:t>) + scan cost (which can vary from 0 to </a:t>
            </a:r>
            <a:r>
              <a:rPr lang="en-US" sz="2600" b="1" i="1" dirty="0" smtClean="0"/>
              <a:t>M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594508"/>
              </p:ext>
            </p:extLst>
          </p:nvPr>
        </p:nvGraphicFramePr>
        <p:xfrm>
          <a:off x="3429000" y="20574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9" name="Equation" r:id="rId4" imgW="977760" imgH="291960" progId="Equation.3">
                  <p:embed/>
                </p:oleObj>
              </mc:Choice>
              <mc:Fallback>
                <p:oleObj name="Equation" r:id="rId4" imgW="9777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0891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66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B+ Tree Index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Assume a selection operation of the form: 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can be done if there is a B+ tree index on </a:t>
            </a:r>
            <a:r>
              <a:rPr lang="en-US" sz="2600" b="1" i="1" dirty="0" err="1" smtClean="0">
                <a:solidFill>
                  <a:srgbClr val="0070C0"/>
                </a:solidFill>
              </a:rPr>
              <a:t>R.attr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Search the tree to locate the first index entry that points to a qualifying tuple of </a:t>
            </a:r>
            <a:r>
              <a:rPr lang="en-US" sz="2600" b="1" i="1" dirty="0" smtClean="0"/>
              <a:t>R</a:t>
            </a:r>
            <a:r>
              <a:rPr lang="en-US" sz="2600" dirty="0" smtClean="0"/>
              <a:t> (</a:t>
            </a:r>
            <a:r>
              <a:rPr lang="en-US" sz="2600" dirty="0" smtClean="0">
                <a:solidFill>
                  <a:srgbClr val="FF0000"/>
                </a:solidFill>
              </a:rPr>
              <a:t>STEP 1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Scan the leaf pages to retrieve all entries in which the key value satisfies the selection condition (</a:t>
            </a:r>
            <a:r>
              <a:rPr lang="en-US" sz="2600" dirty="0" smtClean="0">
                <a:solidFill>
                  <a:srgbClr val="FF0000"/>
                </a:solidFill>
              </a:rPr>
              <a:t>STEP 2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would be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STEP 1</a:t>
            </a:r>
            <a:r>
              <a:rPr lang="en-US" sz="2400" dirty="0" smtClean="0"/>
              <a:t>: 2 or 3 I/</a:t>
            </a:r>
            <a:r>
              <a:rPr lang="en-US" sz="2400" dirty="0" err="1" smtClean="0"/>
              <a:t>Os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STEP 2</a:t>
            </a:r>
            <a:r>
              <a:rPr lang="en-US" sz="2400" dirty="0" smtClean="0"/>
              <a:t>: Depends on the number of qualifying tuples, the employed alternative and whether the index is clustered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328378"/>
              </p:ext>
            </p:extLst>
          </p:nvPr>
        </p:nvGraphicFramePr>
        <p:xfrm>
          <a:off x="3352800" y="19558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1" name="Equation" r:id="rId4" imgW="977476" imgH="291973" progId="Equation.3">
                  <p:embed/>
                </p:oleObj>
              </mc:Choice>
              <mc:Fallback>
                <p:oleObj name="Equation" r:id="rId4" imgW="977476" imgH="291973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55800"/>
                        <a:ext cx="20891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328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</a:t>
            </a: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Two Sessions:</a:t>
            </a:r>
            <a:endParaRPr lang="en-US" sz="2800" dirty="0" smtClean="0">
              <a:solidFill>
                <a:srgbClr val="0070C0"/>
              </a:solidFill>
              <a:latin typeface="+mj-lt"/>
            </a:endParaRP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/>
              <a:t>External Sorting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Student Presentations for P2</a:t>
            </a:r>
            <a:endParaRPr lang="en-US" sz="30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VI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External Sorting (</a:t>
            </a:r>
            <a:r>
              <a:rPr lang="en-US" sz="2600" i="1" dirty="0" smtClean="0">
                <a:latin typeface="+mj-lt"/>
              </a:rPr>
              <a:t>Cont’d</a:t>
            </a:r>
            <a:r>
              <a:rPr lang="en-US" sz="2600" dirty="0" smtClean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Algorithms for Relational Operations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PS3 </a:t>
            </a:r>
            <a:r>
              <a:rPr lang="en-US" dirty="0"/>
              <a:t>is </a:t>
            </a:r>
            <a:r>
              <a:rPr lang="en-US" dirty="0" smtClean="0"/>
              <a:t>due </a:t>
            </a:r>
            <a:r>
              <a:rPr lang="en-US" dirty="0"/>
              <a:t>on </a:t>
            </a:r>
            <a:r>
              <a:rPr lang="en-US" dirty="0" smtClean="0"/>
              <a:t>Thursday, March </a:t>
            </a:r>
            <a:r>
              <a:rPr lang="en-US" dirty="0" smtClean="0"/>
              <a:t>24 </a:t>
            </a:r>
            <a:r>
              <a:rPr lang="en-US" dirty="0"/>
              <a:t>by </a:t>
            </a:r>
            <a:r>
              <a:rPr lang="en-US" dirty="0" smtClean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now posted. It is due on </a:t>
            </a:r>
            <a:r>
              <a:rPr lang="en-US" dirty="0" smtClean="0"/>
              <a:t>Sunday</a:t>
            </a:r>
            <a:r>
              <a:rPr lang="en-US" dirty="0" smtClean="0"/>
              <a:t>, </a:t>
            </a:r>
            <a:r>
              <a:rPr lang="en-US" dirty="0"/>
              <a:t>April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/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 smtClean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B+ Tree Index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the index uses </a:t>
            </a:r>
            <a:r>
              <a:rPr lang="en-US" sz="2600" i="1" dirty="0" smtClean="0">
                <a:solidFill>
                  <a:srgbClr val="0070C0"/>
                </a:solidFill>
              </a:rPr>
              <a:t>Alternative (1)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leaf pages contain the actual tuples and no additional cost </a:t>
            </a:r>
            <a:br>
              <a:rPr lang="en-US" sz="2400" dirty="0" smtClean="0"/>
            </a:br>
            <a:r>
              <a:rPr lang="en-US" sz="2400" dirty="0" smtClean="0"/>
              <a:t>is incurred</a:t>
            </a:r>
          </a:p>
          <a:p>
            <a:pPr lvl="1">
              <a:buFont typeface="Wingdings" pitchFamily="2" charset="2"/>
              <a:buChar char="§"/>
            </a:pPr>
            <a:endParaRPr lang="en-US" sz="10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the index is </a:t>
            </a:r>
            <a:r>
              <a:rPr lang="en-US" sz="2600" i="1" dirty="0" smtClean="0">
                <a:solidFill>
                  <a:srgbClr val="0070C0"/>
                </a:solidFill>
              </a:rPr>
              <a:t>clustered</a:t>
            </a:r>
            <a:r>
              <a:rPr lang="en-US" sz="2600" dirty="0" smtClean="0">
                <a:solidFill>
                  <a:srgbClr val="0070C0"/>
                </a:solidFill>
              </a:rPr>
              <a:t> and uses </a:t>
            </a:r>
            <a:r>
              <a:rPr lang="en-US" sz="2600" i="1" dirty="0" smtClean="0">
                <a:solidFill>
                  <a:srgbClr val="0070C0"/>
                </a:solidFill>
              </a:rPr>
              <a:t>Alternative (2)</a:t>
            </a:r>
            <a:r>
              <a:rPr lang="en-US" sz="2600" dirty="0" smtClean="0">
                <a:solidFill>
                  <a:srgbClr val="0070C0"/>
                </a:solidFill>
              </a:rPr>
              <a:t> or </a:t>
            </a:r>
            <a:r>
              <a:rPr lang="en-US" sz="2600" i="1" dirty="0" smtClean="0">
                <a:solidFill>
                  <a:srgbClr val="0070C0"/>
                </a:solidFill>
              </a:rPr>
              <a:t>(3)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Best case: 1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Worst case: # of leaf </a:t>
            </a:r>
            <a:r>
              <a:rPr lang="en-US" sz="2400" u="sng" dirty="0" smtClean="0"/>
              <a:t>pages</a:t>
            </a:r>
            <a:r>
              <a:rPr lang="en-US" sz="2400" dirty="0" smtClean="0"/>
              <a:t> scanned</a:t>
            </a:r>
          </a:p>
          <a:p>
            <a:pPr lvl="1">
              <a:buFont typeface="Wingdings" pitchFamily="2" charset="2"/>
              <a:buChar char="§"/>
            </a:pPr>
            <a:endParaRPr lang="en-US" sz="10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if the index is </a:t>
            </a:r>
            <a:r>
              <a:rPr lang="en-US" sz="2600" i="1" dirty="0" smtClean="0">
                <a:solidFill>
                  <a:srgbClr val="0070C0"/>
                </a:solidFill>
              </a:rPr>
              <a:t>un-clustered</a:t>
            </a:r>
            <a:r>
              <a:rPr lang="en-US" sz="2600" dirty="0" smtClean="0">
                <a:solidFill>
                  <a:srgbClr val="0070C0"/>
                </a:solidFill>
              </a:rPr>
              <a:t> and uses </a:t>
            </a:r>
            <a:r>
              <a:rPr lang="en-US" sz="2600" i="1" dirty="0" smtClean="0">
                <a:solidFill>
                  <a:srgbClr val="0070C0"/>
                </a:solidFill>
              </a:rPr>
              <a:t>Alternative (2)</a:t>
            </a:r>
            <a:r>
              <a:rPr lang="en-US" sz="2600" dirty="0" smtClean="0">
                <a:solidFill>
                  <a:srgbClr val="0070C0"/>
                </a:solidFill>
              </a:rPr>
              <a:t> or </a:t>
            </a:r>
            <a:r>
              <a:rPr lang="en-US" sz="2600" i="1" dirty="0" smtClean="0">
                <a:solidFill>
                  <a:srgbClr val="0070C0"/>
                </a:solidFill>
              </a:rPr>
              <a:t>(3)</a:t>
            </a:r>
            <a:r>
              <a:rPr lang="en-US" sz="2600" dirty="0" smtClean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Each index entry can point to a qualifying tuple on a different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Cost = 1 I/O </a:t>
            </a:r>
            <a:r>
              <a:rPr lang="en-US" sz="2400" u="sng" dirty="0" smtClean="0"/>
              <a:t>per a qualifying tuple</a:t>
            </a:r>
            <a:r>
              <a:rPr lang="en-US" sz="2400" dirty="0" smtClean="0"/>
              <a:t>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Can we do better?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71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B+ Tree Index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Important refinement for </a:t>
            </a:r>
            <a:r>
              <a:rPr lang="en-US" sz="2800" dirty="0" smtClean="0">
                <a:solidFill>
                  <a:srgbClr val="00B050"/>
                </a:solidFill>
              </a:rPr>
              <a:t>un-clustered </a:t>
            </a:r>
            <a:r>
              <a:rPr lang="en-US" sz="2800" dirty="0">
                <a:solidFill>
                  <a:srgbClr val="00B050"/>
                </a:solidFill>
              </a:rPr>
              <a:t>indexes</a:t>
            </a:r>
            <a:r>
              <a:rPr lang="en-US" sz="2800" dirty="0"/>
              <a:t>:  </a:t>
            </a: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Find qualifying </a:t>
            </a:r>
            <a:r>
              <a:rPr lang="en-US" sz="2600" dirty="0" smtClean="0"/>
              <a:t>index entries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Sort </a:t>
            </a:r>
            <a:r>
              <a:rPr lang="en-US" sz="2600" dirty="0"/>
              <a:t>the </a:t>
            </a:r>
            <a:r>
              <a:rPr lang="en-US" sz="2600" dirty="0" smtClean="0"/>
              <a:t>rids by their page-id component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Read tuples </a:t>
            </a:r>
            <a:r>
              <a:rPr lang="en-US" sz="2600" dirty="0"/>
              <a:t>in </a:t>
            </a:r>
            <a:r>
              <a:rPr lang="en-US" sz="2600" dirty="0" smtClean="0"/>
              <a:t>order  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This </a:t>
            </a:r>
            <a:r>
              <a:rPr lang="en-US" sz="2800" dirty="0"/>
              <a:t>ensures that each data page is </a:t>
            </a:r>
            <a:r>
              <a:rPr lang="en-US" sz="2800" dirty="0" smtClean="0"/>
              <a:t>fetched </a:t>
            </a:r>
            <a:r>
              <a:rPr lang="en-US" sz="2800" u="sng" dirty="0"/>
              <a:t>just </a:t>
            </a:r>
            <a:r>
              <a:rPr lang="en-US" sz="2800" u="sng" dirty="0" smtClean="0"/>
              <a:t>once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 smtClean="0"/>
              <a:t>I/O Cost = </a:t>
            </a:r>
            <a:r>
              <a:rPr lang="en-US" dirty="0"/>
              <a:t>1 I/O per a </a:t>
            </a:r>
            <a:r>
              <a:rPr lang="en-US" dirty="0" smtClean="0"/>
              <a:t>data page (vs. 1 I/O per a </a:t>
            </a:r>
            <a:br>
              <a:rPr lang="en-US" dirty="0" smtClean="0"/>
            </a:br>
            <a:r>
              <a:rPr lang="en-US" dirty="0" smtClean="0"/>
              <a:t>qualifying tuple)!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5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Index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673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</a:t>
            </a:r>
            <a:r>
              <a:rPr lang="en-US" sz="2800" dirty="0" smtClean="0"/>
              <a:t>an “equality” </a:t>
            </a:r>
            <a:r>
              <a:rPr lang="en-US" sz="2800" dirty="0"/>
              <a:t>selection operation </a:t>
            </a:r>
            <a:r>
              <a:rPr lang="en-US" sz="2800" b="1" i="1" dirty="0" smtClean="0"/>
              <a:t>S</a:t>
            </a:r>
            <a:r>
              <a:rPr lang="en-US" sz="2800" dirty="0" smtClean="0"/>
              <a:t> of </a:t>
            </a:r>
            <a:r>
              <a:rPr lang="en-US" sz="2800" dirty="0"/>
              <a:t>the </a:t>
            </a:r>
            <a:r>
              <a:rPr lang="en-US" sz="2800" dirty="0" smtClean="0"/>
              <a:t>form: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best way to implement </a:t>
            </a:r>
            <a:r>
              <a:rPr lang="en-US" sz="2800" b="1" i="1" dirty="0" smtClean="0"/>
              <a:t>S</a:t>
            </a:r>
            <a:r>
              <a:rPr lang="en-US" sz="2800" dirty="0" smtClean="0"/>
              <a:t> is to use a </a:t>
            </a:r>
            <a:r>
              <a:rPr lang="en-US" sz="2800" i="1" dirty="0" smtClean="0"/>
              <a:t>hash index </a:t>
            </a:r>
            <a:r>
              <a:rPr lang="en-US" sz="2800" dirty="0" smtClean="0"/>
              <a:t>(if available on </a:t>
            </a:r>
            <a:r>
              <a:rPr lang="en-US" sz="2800" b="1" i="1" dirty="0" err="1" smtClean="0"/>
              <a:t>R.attr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Cost = 1 or 2 I/</a:t>
            </a:r>
            <a:r>
              <a:rPr lang="en-US" sz="2800" dirty="0" err="1" smtClean="0"/>
              <a:t>Os</a:t>
            </a:r>
            <a:r>
              <a:rPr lang="en-US" sz="2800" dirty="0" smtClean="0"/>
              <a:t> (to retrieve the appropriate bucket page) + # of I/</a:t>
            </a:r>
            <a:r>
              <a:rPr lang="en-US" sz="2800" dirty="0" err="1" smtClean="0"/>
              <a:t>Os</a:t>
            </a:r>
            <a:r>
              <a:rPr lang="en-US" sz="2800" dirty="0" smtClean="0"/>
              <a:t> to retrieve qualifying tuples (could be 1 or </a:t>
            </a:r>
            <a:r>
              <a:rPr lang="en-US" sz="2800" i="1" dirty="0" smtClean="0"/>
              <a:t>many</a:t>
            </a:r>
            <a:r>
              <a:rPr lang="en-US" sz="28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cost of retrieving qualifying tuples depends on: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 number of such tuples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Whether the index is clustered or un-clustered!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549764"/>
              </p:ext>
            </p:extLst>
          </p:nvPr>
        </p:nvGraphicFramePr>
        <p:xfrm>
          <a:off x="3367088" y="1955800"/>
          <a:ext cx="20605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0" name="Equation" r:id="rId3" imgW="965160" imgH="291960" progId="Equation.3">
                  <p:embed/>
                </p:oleObj>
              </mc:Choice>
              <mc:Fallback>
                <p:oleObj name="Equation" r:id="rId3" imgW="9651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8" y="1955800"/>
                        <a:ext cx="2060575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258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The Selection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Discussions on:</a:t>
            </a:r>
            <a:endParaRPr lang="en-US" sz="2800" dirty="0"/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Simple Selection Conditions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 rot="16200000">
            <a:off x="6430963" y="5253275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General Selection Conditions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304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General Selection Conditions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Thus far, we have considered only simple selection conditions of the form </a:t>
            </a:r>
            <a:r>
              <a:rPr lang="en-US" sz="2600" i="1" dirty="0" err="1" smtClean="0">
                <a:solidFill>
                  <a:srgbClr val="00B050"/>
                </a:solidFill>
              </a:rPr>
              <a:t>R.attr</a:t>
            </a:r>
            <a:r>
              <a:rPr lang="en-US" sz="2600" i="1" dirty="0" smtClean="0">
                <a:solidFill>
                  <a:srgbClr val="00B050"/>
                </a:solidFill>
              </a:rPr>
              <a:t> op value</a:t>
            </a:r>
            <a:endParaRPr lang="en-US" sz="2600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 general, a selection condition is an expression with logical connectives (i.e., ˄ and ˅) of </a:t>
            </a:r>
            <a:r>
              <a:rPr lang="en-US" sz="2600" i="1" dirty="0" smtClean="0"/>
              <a:t>terms</a:t>
            </a:r>
            <a:r>
              <a:rPr lang="en-US" sz="2600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E.g., </a:t>
            </a:r>
            <a:r>
              <a:rPr lang="en-US" sz="2400" i="1" dirty="0" err="1" smtClean="0">
                <a:solidFill>
                  <a:srgbClr val="00B050"/>
                </a:solidFill>
              </a:rPr>
              <a:t>R.rname</a:t>
            </a:r>
            <a:r>
              <a:rPr lang="en-US" sz="2400" i="1" dirty="0">
                <a:solidFill>
                  <a:srgbClr val="00B050"/>
                </a:solidFill>
              </a:rPr>
              <a:t> </a:t>
            </a:r>
            <a:r>
              <a:rPr lang="en-US" sz="2400" i="1" dirty="0" smtClean="0">
                <a:solidFill>
                  <a:srgbClr val="00B050"/>
                </a:solidFill>
              </a:rPr>
              <a:t>= ‘Joe’ ˄ </a:t>
            </a:r>
            <a:r>
              <a:rPr lang="en-US" sz="2400" i="1" dirty="0" err="1" smtClean="0">
                <a:solidFill>
                  <a:srgbClr val="00B050"/>
                </a:solidFill>
              </a:rPr>
              <a:t>R.bid</a:t>
            </a:r>
            <a:r>
              <a:rPr lang="en-US" sz="2400" i="1" dirty="0" smtClean="0">
                <a:solidFill>
                  <a:srgbClr val="00B050"/>
                </a:solidFill>
              </a:rPr>
              <a:t>=r (R)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selection with </a:t>
            </a:r>
            <a:r>
              <a:rPr lang="en-US" sz="2600" i="1" dirty="0" smtClean="0"/>
              <a:t>conjunctions</a:t>
            </a:r>
            <a:r>
              <a:rPr lang="en-US" sz="2600" dirty="0" smtClean="0"/>
              <a:t> of conditions is said to be in </a:t>
            </a:r>
            <a:r>
              <a:rPr lang="en-US" sz="2600" i="1" dirty="0" smtClean="0">
                <a:solidFill>
                  <a:srgbClr val="0070C0"/>
                </a:solidFill>
              </a:rPr>
              <a:t>Conjunctive Normal Form </a:t>
            </a:r>
            <a:r>
              <a:rPr lang="en-US" sz="2600" dirty="0"/>
              <a:t>(</a:t>
            </a:r>
            <a:r>
              <a:rPr lang="en-US" sz="2600" i="1" dirty="0" smtClean="0">
                <a:solidFill>
                  <a:srgbClr val="0070C0"/>
                </a:solidFill>
              </a:rPr>
              <a:t>CNF</a:t>
            </a:r>
            <a:r>
              <a:rPr lang="en-US" sz="2600" dirty="0" smtClean="0"/>
              <a:t>) and each condition is </a:t>
            </a:r>
            <a:br>
              <a:rPr lang="en-US" sz="2600" dirty="0" smtClean="0"/>
            </a:br>
            <a:r>
              <a:rPr lang="en-US" sz="2600" dirty="0" smtClean="0"/>
              <a:t>called a </a:t>
            </a:r>
            <a:r>
              <a:rPr lang="en-US" sz="2600" i="1" dirty="0" smtClean="0">
                <a:solidFill>
                  <a:srgbClr val="0070C0"/>
                </a:solidFill>
              </a:rPr>
              <a:t>conjunct</a:t>
            </a:r>
          </a:p>
          <a:p>
            <a:pPr>
              <a:buFont typeface="Wingdings" pitchFamily="2" charset="2"/>
              <a:buChar char="§"/>
            </a:pPr>
            <a:endParaRPr lang="en-US" sz="2400" i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 conjunct can contain disjunctions and is said to </a:t>
            </a:r>
            <a:br>
              <a:rPr lang="en-US" sz="2600" dirty="0" smtClean="0"/>
            </a:br>
            <a:r>
              <a:rPr lang="en-US" sz="2600" dirty="0" smtClean="0"/>
              <a:t>be </a:t>
            </a:r>
            <a:r>
              <a:rPr lang="en-US" sz="2600" i="1" dirty="0" smtClean="0">
                <a:solidFill>
                  <a:srgbClr val="0070C0"/>
                </a:solidFill>
              </a:rPr>
              <a:t>disjunctive</a:t>
            </a:r>
            <a:endParaRPr lang="en-US" sz="2600" i="1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52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 smtClean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>
                <a:solidFill>
                  <a:srgbClr val="0070C0"/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>
                <a:solidFill>
                  <a:srgbClr val="0070C0"/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332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 General Cases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 smtClean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>
                <a:solidFill>
                  <a:srgbClr val="0070C0"/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>
                <a:solidFill>
                  <a:schemeClr val="bg1">
                    <a:lumMod val="95000"/>
                  </a:schemeClr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543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Evaluating Selections </a:t>
            </a:r>
            <a:r>
              <a:rPr lang="en-US" i="1" dirty="0" smtClean="0">
                <a:ea typeface="ＭＳ Ｐゴシック" pitchFamily="34" charset="-128"/>
              </a:rPr>
              <a:t>without</a:t>
            </a:r>
            <a:r>
              <a:rPr lang="en-US" dirty="0" smtClean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There are mainly </a:t>
            </a:r>
            <a:r>
              <a:rPr lang="en-US" u="sng" dirty="0" smtClean="0"/>
              <a:t>three cases </a:t>
            </a:r>
            <a:r>
              <a:rPr lang="en-US" dirty="0" smtClean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00B050"/>
                </a:solidFill>
              </a:rPr>
              <a:t>Case 1: No index is available on any of the conjuncts</a:t>
            </a:r>
            <a:endParaRPr lang="en-US" sz="3200" dirty="0" smtClean="0"/>
          </a:p>
          <a:p>
            <a:pPr lvl="2">
              <a:buFont typeface="Wingdings" pitchFamily="2" charset="2"/>
              <a:buChar char="§"/>
            </a:pPr>
            <a:r>
              <a:rPr lang="en-US" sz="3200" dirty="0" smtClean="0"/>
              <a:t>Scan the relation!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Example: </a:t>
            </a:r>
            <a:r>
              <a:rPr lang="en-US" sz="3200" dirty="0"/>
              <a:t>Consider </a:t>
            </a:r>
            <a:r>
              <a:rPr lang="en-US" sz="3200" dirty="0">
                <a:solidFill>
                  <a:srgbClr val="0070C0"/>
                </a:solidFill>
              </a:rPr>
              <a:t>day&lt;24/3/2015 AND bid=5 AND </a:t>
            </a:r>
            <a:r>
              <a:rPr lang="en-US" sz="3200" dirty="0" err="1" smtClean="0">
                <a:solidFill>
                  <a:srgbClr val="0070C0"/>
                </a:solidFill>
              </a:rPr>
              <a:t>sid</a:t>
            </a:r>
            <a:r>
              <a:rPr lang="en-US" sz="3200" dirty="0" smtClean="0">
                <a:solidFill>
                  <a:srgbClr val="0070C0"/>
                </a:solidFill>
              </a:rPr>
              <a:t>=3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Scan Reserves and retrieve tuples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For each retrieved tuple check </a:t>
            </a:r>
            <a:r>
              <a:rPr lang="en-US" sz="2800" dirty="0">
                <a:solidFill>
                  <a:srgbClr val="0070C0"/>
                </a:solidFill>
              </a:rPr>
              <a:t>day&lt;24/3/2015 AND bid=5 AND </a:t>
            </a:r>
            <a:r>
              <a:rPr lang="en-US" sz="2800" dirty="0" err="1">
                <a:solidFill>
                  <a:srgbClr val="0070C0"/>
                </a:solidFill>
              </a:rPr>
              <a:t>sid</a:t>
            </a:r>
            <a:r>
              <a:rPr lang="en-US" sz="2800" dirty="0">
                <a:solidFill>
                  <a:srgbClr val="0070C0"/>
                </a:solidFill>
              </a:rPr>
              <a:t>=3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387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Evaluating Selections </a:t>
            </a:r>
            <a:r>
              <a:rPr lang="en-US" i="1" dirty="0" smtClean="0">
                <a:ea typeface="ＭＳ Ｐゴシック" pitchFamily="34" charset="-128"/>
              </a:rPr>
              <a:t>without</a:t>
            </a:r>
            <a:r>
              <a:rPr lang="en-US" dirty="0" smtClean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There are mainly </a:t>
            </a:r>
            <a:r>
              <a:rPr lang="en-US" u="sng" dirty="0" smtClean="0"/>
              <a:t>three cases </a:t>
            </a:r>
            <a:r>
              <a:rPr lang="en-US" dirty="0" smtClean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>
                <a:solidFill>
                  <a:srgbClr val="00B050"/>
                </a:solidFill>
              </a:rPr>
              <a:t>Case 2: There is one index available for one of the conjuncts</a:t>
            </a:r>
            <a:endParaRPr lang="en-US" sz="3200" dirty="0" smtClean="0"/>
          </a:p>
          <a:p>
            <a:pPr lvl="2">
              <a:buFont typeface="Wingdings" pitchFamily="2" charset="2"/>
              <a:buChar char="§"/>
            </a:pPr>
            <a:r>
              <a:rPr lang="en-US" sz="3200" dirty="0" smtClean="0"/>
              <a:t>Use that index to retrieve tuples that satisfy the pertaining conjunct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 smtClean="0"/>
              <a:t>Check for each retrieved tuple any remaining conjunct which does not </a:t>
            </a:r>
            <a:br>
              <a:rPr lang="en-US" sz="3200" dirty="0" smtClean="0"/>
            </a:br>
            <a:r>
              <a:rPr lang="en-US" sz="3200" dirty="0" smtClean="0"/>
              <a:t>match the index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5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</a:t>
            </a:r>
            <a:r>
              <a:rPr lang="en-US" dirty="0">
                <a:ea typeface="ＭＳ Ｐゴシック" pitchFamily="34" charset="-128"/>
              </a:rPr>
              <a:t>Single-Index A</a:t>
            </a:r>
            <a:r>
              <a:rPr lang="en-US" dirty="0" smtClean="0">
                <a:ea typeface="ＭＳ Ｐゴシック" pitchFamily="34" charset="-128"/>
              </a:rPr>
              <a:t>pproach: Examples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Consider </a:t>
            </a:r>
            <a:r>
              <a:rPr lang="en-US" dirty="0" smtClean="0">
                <a:solidFill>
                  <a:srgbClr val="0070C0"/>
                </a:solidFill>
              </a:rPr>
              <a:t>day&lt;24/3/2015 </a:t>
            </a:r>
            <a:r>
              <a:rPr lang="en-US" dirty="0">
                <a:solidFill>
                  <a:srgbClr val="0070C0"/>
                </a:solidFill>
              </a:rPr>
              <a:t>AND bid=5 AND </a:t>
            </a:r>
            <a:r>
              <a:rPr lang="en-US" dirty="0" err="1" smtClean="0">
                <a:solidFill>
                  <a:srgbClr val="0070C0"/>
                </a:solidFill>
              </a:rPr>
              <a:t>sid</a:t>
            </a:r>
            <a:r>
              <a:rPr lang="en-US" dirty="0" smtClean="0">
                <a:solidFill>
                  <a:srgbClr val="0070C0"/>
                </a:solidFill>
              </a:rPr>
              <a:t>=3</a:t>
            </a:r>
            <a:r>
              <a:rPr lang="en-US" dirty="0" smtClean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FF0000"/>
                </a:solidFill>
              </a:rPr>
              <a:t>Example 1: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A B+ tree index on </a:t>
            </a:r>
            <a:r>
              <a:rPr lang="en-US" sz="2600" i="1" dirty="0" smtClean="0"/>
              <a:t>day</a:t>
            </a:r>
            <a:r>
              <a:rPr lang="en-US" sz="2600" dirty="0" smtClean="0"/>
              <a:t> is available; hence, use that index to retrieve tuples that satisfy </a:t>
            </a:r>
            <a:r>
              <a:rPr lang="en-US" sz="2600" dirty="0" smtClean="0">
                <a:solidFill>
                  <a:srgbClr val="0070C0"/>
                </a:solidFill>
              </a:rPr>
              <a:t>day &lt; 24/3/2015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For each retrieved tuple check </a:t>
            </a:r>
            <a:r>
              <a:rPr lang="en-US" sz="2600" dirty="0">
                <a:solidFill>
                  <a:srgbClr val="0070C0"/>
                </a:solidFill>
              </a:rPr>
              <a:t>bid=5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0C0"/>
                </a:solidFill>
              </a:rPr>
              <a:t>and</a:t>
            </a:r>
            <a:r>
              <a:rPr lang="en-US" sz="2600" dirty="0"/>
              <a:t> </a:t>
            </a:r>
            <a:r>
              <a:rPr lang="en-US" sz="2600" dirty="0" err="1" smtClean="0">
                <a:solidFill>
                  <a:srgbClr val="0070C0"/>
                </a:solidFill>
              </a:rPr>
              <a:t>sid</a:t>
            </a:r>
            <a:r>
              <a:rPr lang="en-US" sz="2600" dirty="0" smtClean="0">
                <a:solidFill>
                  <a:srgbClr val="0070C0"/>
                </a:solidFill>
              </a:rPr>
              <a:t>=3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FF0000"/>
                </a:solidFill>
              </a:rPr>
              <a:t>Example 2: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A </a:t>
            </a:r>
            <a:r>
              <a:rPr lang="en-US" sz="2600" dirty="0"/>
              <a:t>hash index on </a:t>
            </a:r>
            <a:r>
              <a:rPr lang="en-US" sz="2600" i="1" dirty="0"/>
              <a:t>&lt;bid, </a:t>
            </a:r>
            <a:r>
              <a:rPr lang="en-US" sz="2600" i="1" dirty="0" err="1"/>
              <a:t>sid</a:t>
            </a:r>
            <a:r>
              <a:rPr lang="en-US" sz="2600" i="1" dirty="0"/>
              <a:t>&gt; </a:t>
            </a:r>
            <a:r>
              <a:rPr lang="en-US" sz="2600" dirty="0" smtClean="0"/>
              <a:t>is available; hence, use that index to retrieve tuples that satisfy </a:t>
            </a:r>
            <a:r>
              <a:rPr lang="en-US" sz="2600" dirty="0" smtClean="0">
                <a:solidFill>
                  <a:srgbClr val="0070C0"/>
                </a:solidFill>
              </a:rPr>
              <a:t>bid=5 </a:t>
            </a:r>
            <a:br>
              <a:rPr lang="en-US" sz="2600" dirty="0" smtClean="0">
                <a:solidFill>
                  <a:srgbClr val="0070C0"/>
                </a:solidFill>
              </a:rPr>
            </a:br>
            <a:r>
              <a:rPr lang="en-US" sz="2600" dirty="0" smtClean="0">
                <a:solidFill>
                  <a:srgbClr val="0070C0"/>
                </a:solidFill>
              </a:rPr>
              <a:t>and </a:t>
            </a:r>
            <a:r>
              <a:rPr lang="en-US" sz="2600" dirty="0" err="1" smtClean="0">
                <a:solidFill>
                  <a:srgbClr val="0070C0"/>
                </a:solidFill>
              </a:rPr>
              <a:t>sid</a:t>
            </a:r>
            <a:r>
              <a:rPr lang="en-US" sz="2600" dirty="0" smtClean="0">
                <a:solidFill>
                  <a:srgbClr val="0070C0"/>
                </a:solidFill>
              </a:rPr>
              <a:t>= 3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For </a:t>
            </a:r>
            <a:r>
              <a:rPr lang="en-US" sz="2600" dirty="0"/>
              <a:t>each retrieved </a:t>
            </a:r>
            <a:r>
              <a:rPr lang="en-US" sz="2600" dirty="0" smtClean="0"/>
              <a:t>tuple check </a:t>
            </a:r>
            <a:r>
              <a:rPr lang="en-US" sz="2600" dirty="0" smtClean="0">
                <a:solidFill>
                  <a:srgbClr val="0070C0"/>
                </a:solidFill>
              </a:rPr>
              <a:t>day</a:t>
            </a:r>
            <a:r>
              <a:rPr lang="en-US" sz="2600" dirty="0">
                <a:solidFill>
                  <a:srgbClr val="0070C0"/>
                </a:solidFill>
              </a:rPr>
              <a:t>&lt; 24/3/2015</a:t>
            </a:r>
          </a:p>
          <a:p>
            <a:pPr lvl="2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84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9906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606756"/>
            <a:ext cx="495909" cy="58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67206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 with </a:t>
            </a:r>
            <a:br>
              <a:rPr lang="en-US" i="1" dirty="0" smtClean="0"/>
            </a:br>
            <a:r>
              <a:rPr lang="en-US" i="1" dirty="0" smtClean="0"/>
              <a:t>External Sorting</a:t>
            </a:r>
            <a:endParaRPr lang="en-US" i="1" dirty="0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06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without </a:t>
            </a:r>
            <a:r>
              <a:rPr lang="en-US" dirty="0">
                <a:ea typeface="ＭＳ Ｐゴシック" pitchFamily="34" charset="-128"/>
              </a:rPr>
              <a:t>Disjunctions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There are mainly </a:t>
            </a:r>
            <a:r>
              <a:rPr lang="en-US" u="sng" dirty="0"/>
              <a:t>three cases </a:t>
            </a:r>
            <a:r>
              <a:rPr lang="en-US" dirty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B050"/>
                </a:solidFill>
              </a:rPr>
              <a:t>Case 3: Multiple indices </a:t>
            </a:r>
            <a:r>
              <a:rPr lang="en-US" sz="3000" dirty="0">
                <a:solidFill>
                  <a:srgbClr val="00B050"/>
                </a:solidFill>
              </a:rPr>
              <a:t>a</a:t>
            </a:r>
            <a:r>
              <a:rPr lang="en-US" sz="3000" dirty="0" smtClean="0">
                <a:solidFill>
                  <a:srgbClr val="00B050"/>
                </a:solidFill>
              </a:rPr>
              <a:t>re available</a:t>
            </a:r>
            <a:endParaRPr lang="en-US" sz="3000" dirty="0" smtClean="0"/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Get </a:t>
            </a:r>
            <a:r>
              <a:rPr lang="en-US" sz="3000" dirty="0"/>
              <a:t>sets of rids </a:t>
            </a:r>
            <a:r>
              <a:rPr lang="en-US" sz="3000" dirty="0" smtClean="0"/>
              <a:t>(assuming Alternative (2) or (3)) using </a:t>
            </a:r>
            <a:r>
              <a:rPr lang="en-US" sz="3000" dirty="0"/>
              <a:t>each matching </a:t>
            </a:r>
            <a:r>
              <a:rPr lang="en-US" sz="3000" dirty="0" smtClean="0"/>
              <a:t>index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i="1" u="sng" dirty="0" smtClean="0"/>
              <a:t>Intersect</a:t>
            </a:r>
            <a:r>
              <a:rPr lang="en-US" sz="3000" dirty="0" smtClean="0"/>
              <a:t> </a:t>
            </a:r>
            <a:r>
              <a:rPr lang="en-US" sz="3000" dirty="0"/>
              <a:t>these sets of </a:t>
            </a:r>
            <a:r>
              <a:rPr lang="en-US" sz="3000" dirty="0" smtClean="0"/>
              <a:t>rids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Retrieve the </a:t>
            </a:r>
            <a:r>
              <a:rPr lang="en-US" sz="3000" dirty="0" smtClean="0"/>
              <a:t>tuples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Check for each retrieved tuple any remaining </a:t>
            </a:r>
            <a:r>
              <a:rPr lang="en-US" sz="3000" dirty="0" smtClean="0"/>
              <a:t>conjuncts </a:t>
            </a:r>
            <a:r>
              <a:rPr lang="en-US" sz="3000" dirty="0"/>
              <a:t>which do not match </a:t>
            </a:r>
            <a:r>
              <a:rPr lang="en-US" sz="3000" dirty="0" smtClean="0"/>
              <a:t>indices</a:t>
            </a:r>
          </a:p>
          <a:p>
            <a:pPr lvl="3">
              <a:buFont typeface="Wingdings" pitchFamily="2" charset="2"/>
              <a:buChar char="§"/>
            </a:pPr>
            <a:endParaRPr lang="en-US" dirty="0" smtClean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5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The Multiple-Indices </a:t>
            </a:r>
            <a:r>
              <a:rPr lang="en-US" dirty="0">
                <a:ea typeface="ＭＳ Ｐゴシック" pitchFamily="34" charset="-128"/>
              </a:rPr>
              <a:t>A</a:t>
            </a:r>
            <a:r>
              <a:rPr lang="en-US" dirty="0" smtClean="0">
                <a:ea typeface="ＭＳ Ｐゴシック" pitchFamily="34" charset="-128"/>
              </a:rPr>
              <a:t>pproach: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Consider </a:t>
            </a:r>
            <a:r>
              <a:rPr lang="en-US" dirty="0" smtClean="0">
                <a:solidFill>
                  <a:srgbClr val="0070C0"/>
                </a:solidFill>
              </a:rPr>
              <a:t>day&lt;24/3/2015 </a:t>
            </a:r>
            <a:r>
              <a:rPr lang="en-US" dirty="0">
                <a:solidFill>
                  <a:srgbClr val="0070C0"/>
                </a:solidFill>
              </a:rPr>
              <a:t>AND bid=5 AND </a:t>
            </a:r>
            <a:r>
              <a:rPr lang="en-US" dirty="0" err="1" smtClean="0">
                <a:solidFill>
                  <a:srgbClr val="0070C0"/>
                </a:solidFill>
              </a:rPr>
              <a:t>sid</a:t>
            </a:r>
            <a:r>
              <a:rPr lang="en-US" dirty="0" smtClean="0">
                <a:solidFill>
                  <a:srgbClr val="0070C0"/>
                </a:solidFill>
              </a:rPr>
              <a:t>=3</a:t>
            </a:r>
            <a:r>
              <a:rPr lang="en-US" dirty="0" smtClean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If we have a B+ tree index on </a:t>
            </a:r>
            <a:r>
              <a:rPr lang="en-US" sz="3200" i="1" dirty="0" smtClean="0"/>
              <a:t>day</a:t>
            </a:r>
            <a:r>
              <a:rPr lang="en-US" sz="3200" dirty="0" smtClean="0"/>
              <a:t> (</a:t>
            </a:r>
            <a:r>
              <a:rPr lang="en-US" sz="3200" b="1" i="1" dirty="0" smtClean="0"/>
              <a:t>I</a:t>
            </a:r>
            <a:r>
              <a:rPr lang="en-US" sz="3200" b="1" i="1" baseline="-25000" dirty="0" smtClean="0"/>
              <a:t>d</a:t>
            </a:r>
            <a:r>
              <a:rPr lang="en-US" sz="3200" dirty="0" smtClean="0"/>
              <a:t>) and an index on </a:t>
            </a:r>
            <a:r>
              <a:rPr lang="en-US" sz="3200" dirty="0" err="1" smtClean="0"/>
              <a:t>sid</a:t>
            </a:r>
            <a:r>
              <a:rPr lang="en-US" sz="3200" dirty="0" smtClean="0"/>
              <a:t> (</a:t>
            </a:r>
            <a:r>
              <a:rPr lang="en-US" sz="3200" b="1" i="1" dirty="0" smtClean="0"/>
              <a:t>I</a:t>
            </a:r>
            <a:r>
              <a:rPr lang="en-US" sz="3200" b="1" i="1" baseline="-25000" dirty="0" smtClean="0"/>
              <a:t>s</a:t>
            </a:r>
            <a:r>
              <a:rPr lang="en-US" sz="3200" dirty="0" smtClean="0"/>
              <a:t>), we can: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 smtClean="0"/>
              <a:t>Retrieve </a:t>
            </a:r>
            <a:r>
              <a:rPr lang="en-US" sz="3200" i="1" dirty="0" smtClean="0"/>
              <a:t>rids</a:t>
            </a:r>
            <a:r>
              <a:rPr lang="en-US" sz="3200" dirty="0" smtClean="0"/>
              <a:t> satisfying </a:t>
            </a:r>
            <a:r>
              <a:rPr lang="en-US" sz="3200" dirty="0" smtClean="0">
                <a:solidFill>
                  <a:srgbClr val="0070C0"/>
                </a:solidFill>
              </a:rPr>
              <a:t>day &lt; 24/3/2015</a:t>
            </a:r>
            <a:r>
              <a:rPr lang="en-US" sz="3200" dirty="0" smtClean="0"/>
              <a:t> using 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d</a:t>
            </a:r>
            <a:r>
              <a:rPr lang="en-US" sz="3200" dirty="0" smtClean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 smtClean="0"/>
              <a:t>Retrieve </a:t>
            </a:r>
            <a:r>
              <a:rPr lang="en-US" sz="3200" i="1" dirty="0" smtClean="0"/>
              <a:t>rids</a:t>
            </a:r>
            <a:r>
              <a:rPr lang="en-US" sz="3200" dirty="0" smtClean="0"/>
              <a:t> satisfying </a:t>
            </a:r>
            <a:r>
              <a:rPr lang="en-US" sz="3200" dirty="0" err="1" smtClean="0">
                <a:solidFill>
                  <a:srgbClr val="0070C0"/>
                </a:solidFill>
              </a:rPr>
              <a:t>sid</a:t>
            </a:r>
            <a:r>
              <a:rPr lang="en-US" sz="3200" dirty="0" smtClean="0">
                <a:solidFill>
                  <a:srgbClr val="0070C0"/>
                </a:solidFill>
              </a:rPr>
              <a:t>=3</a:t>
            </a:r>
            <a:r>
              <a:rPr lang="en-US" sz="3200" dirty="0" smtClean="0"/>
              <a:t> using </a:t>
            </a:r>
            <a:r>
              <a:rPr lang="en-US" sz="3200" b="1" i="1" dirty="0" smtClean="0"/>
              <a:t>I</a:t>
            </a:r>
            <a:r>
              <a:rPr lang="en-US" sz="3200" b="1" i="1" baseline="-25000" dirty="0" smtClean="0"/>
              <a:t>s</a:t>
            </a:r>
            <a:r>
              <a:rPr lang="en-US" sz="3200" dirty="0" smtClean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 smtClean="0"/>
              <a:t>Intersect results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 smtClean="0"/>
              <a:t>Retrieve tuples and check</a:t>
            </a:r>
            <a:r>
              <a:rPr lang="en-US" sz="3200" dirty="0" smtClean="0">
                <a:solidFill>
                  <a:srgbClr val="0070C0"/>
                </a:solidFill>
              </a:rPr>
              <a:t> bid=5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456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 smtClean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>
                <a:solidFill>
                  <a:schemeClr val="bg1">
                    <a:lumMod val="95000"/>
                  </a:schemeClr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 smtClean="0">
                <a:solidFill>
                  <a:srgbClr val="0070C0"/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92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 smtClean="0">
                <a:ea typeface="ＭＳ Ｐゴシック" pitchFamily="34" charset="-128"/>
              </a:rPr>
              <a:t>with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Disjunctions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 smtClean="0"/>
              <a:t>to consider:</a:t>
            </a:r>
            <a:endParaRPr lang="en-US" sz="2800" dirty="0" smtClean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CASE 1</a:t>
            </a:r>
            <a:r>
              <a:rPr lang="en-US" sz="2400" dirty="0" smtClean="0"/>
              <a:t>: If a conjunct, </a:t>
            </a:r>
            <a:r>
              <a:rPr lang="en-US" sz="2400" b="1" i="1" dirty="0" smtClean="0"/>
              <a:t>C</a:t>
            </a:r>
            <a:r>
              <a:rPr lang="en-US" sz="2400" dirty="0" smtClean="0"/>
              <a:t>, is a disjunction of terms and one term requires a file scan, testing</a:t>
            </a:r>
            <a:r>
              <a:rPr lang="en-US" sz="2400" b="1" i="1" dirty="0" smtClean="0"/>
              <a:t> C</a:t>
            </a:r>
            <a:r>
              <a:rPr lang="en-US" sz="2400" dirty="0" smtClean="0"/>
              <a:t> would require a file scan</a:t>
            </a:r>
          </a:p>
          <a:p>
            <a:pPr lvl="2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Example</a:t>
            </a:r>
            <a:r>
              <a:rPr lang="en-US" sz="2400" dirty="0" smtClean="0"/>
              <a:t>: Consider </a:t>
            </a:r>
            <a:r>
              <a:rPr lang="en-US" sz="2400" i="1" dirty="0">
                <a:solidFill>
                  <a:srgbClr val="0070C0"/>
                </a:solidFill>
              </a:rPr>
              <a:t>day&lt;8/9/94 </a:t>
            </a:r>
            <a:r>
              <a:rPr lang="en-US" sz="2400" i="1" dirty="0" smtClean="0">
                <a:solidFill>
                  <a:srgbClr val="0070C0"/>
                </a:solidFill>
              </a:rPr>
              <a:t>OR </a:t>
            </a:r>
            <a:r>
              <a:rPr lang="en-US" sz="2400" i="1" dirty="0" err="1" smtClean="0">
                <a:solidFill>
                  <a:srgbClr val="0070C0"/>
                </a:solidFill>
              </a:rPr>
              <a:t>rname</a:t>
            </a:r>
            <a:r>
              <a:rPr lang="en-US" sz="2400" i="1" dirty="0" smtClean="0">
                <a:solidFill>
                  <a:srgbClr val="0070C0"/>
                </a:solidFill>
              </a:rPr>
              <a:t>=‘Omar’ </a:t>
            </a:r>
            <a:r>
              <a:rPr lang="en-US" sz="2400" dirty="0" smtClean="0"/>
              <a:t>and assume hash indices on </a:t>
            </a:r>
            <a:r>
              <a:rPr lang="en-US" sz="2400" i="1" dirty="0" err="1" smtClean="0"/>
              <a:t>rname</a:t>
            </a:r>
            <a:r>
              <a:rPr lang="en-US" sz="2400" dirty="0" smtClean="0"/>
              <a:t> (i.e., </a:t>
            </a:r>
            <a:r>
              <a:rPr lang="en-US" sz="2400" b="1" i="1" dirty="0" smtClean="0"/>
              <a:t>I</a:t>
            </a:r>
            <a:r>
              <a:rPr lang="en-US" sz="2400" b="1" i="1" baseline="-25000" dirty="0" smtClean="0"/>
              <a:t>1</a:t>
            </a:r>
            <a:r>
              <a:rPr lang="en-US" sz="2400" dirty="0" smtClean="0"/>
              <a:t>) and </a:t>
            </a:r>
            <a:r>
              <a:rPr lang="en-US" sz="2400" i="1" dirty="0" err="1" smtClean="0"/>
              <a:t>sid</a:t>
            </a:r>
            <a:r>
              <a:rPr lang="en-US" sz="2400" dirty="0" smtClean="0"/>
              <a:t> (i.e., </a:t>
            </a:r>
            <a:r>
              <a:rPr lang="en-US" sz="2400" b="1" i="1" dirty="0" smtClean="0"/>
              <a:t>I</a:t>
            </a:r>
            <a:r>
              <a:rPr lang="en-US" sz="2400" b="1" i="1" baseline="-25000" dirty="0" smtClean="0"/>
              <a:t>2</a:t>
            </a:r>
            <a:r>
              <a:rPr lang="en-US" sz="2400" dirty="0" smtClean="0"/>
              <a:t>) are available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 smtClean="0"/>
              <a:t>We can retrieve tuples satisfying </a:t>
            </a:r>
            <a:r>
              <a:rPr lang="en-US" sz="2300" i="1" dirty="0" err="1" smtClean="0">
                <a:solidFill>
                  <a:srgbClr val="0070C0"/>
                </a:solidFill>
              </a:rPr>
              <a:t>rname</a:t>
            </a:r>
            <a:r>
              <a:rPr lang="en-US" sz="2300" i="1" dirty="0" smtClean="0">
                <a:solidFill>
                  <a:srgbClr val="0070C0"/>
                </a:solidFill>
              </a:rPr>
              <a:t> = ‘Omar’ </a:t>
            </a:r>
            <a:r>
              <a:rPr lang="en-US" sz="2300" dirty="0" smtClean="0"/>
              <a:t>using </a:t>
            </a:r>
            <a:r>
              <a:rPr lang="en-US" sz="2300" b="1" i="1" dirty="0" smtClean="0"/>
              <a:t>I</a:t>
            </a:r>
            <a:r>
              <a:rPr lang="en-US" sz="2300" b="1" i="1" baseline="-25000" dirty="0" smtClean="0"/>
              <a:t>1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 smtClean="0"/>
              <a:t>However, </a:t>
            </a:r>
            <a:r>
              <a:rPr lang="en-US" sz="2300" i="1" dirty="0" smtClean="0">
                <a:solidFill>
                  <a:srgbClr val="0070C0"/>
                </a:solidFill>
              </a:rPr>
              <a:t>day&lt;8/9/94</a:t>
            </a:r>
            <a:r>
              <a:rPr lang="en-US" sz="2300" dirty="0" smtClean="0"/>
              <a:t> requires a file scan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 smtClean="0"/>
              <a:t>Hence, as the file scan is to be done, we can check the condition </a:t>
            </a:r>
            <a:r>
              <a:rPr lang="en-US" sz="2300" i="1" dirty="0" err="1" smtClean="0">
                <a:solidFill>
                  <a:srgbClr val="0070C0"/>
                </a:solidFill>
              </a:rPr>
              <a:t>rname</a:t>
            </a:r>
            <a:r>
              <a:rPr lang="en-US" sz="2300" i="1" dirty="0" smtClean="0">
                <a:solidFill>
                  <a:srgbClr val="0070C0"/>
                </a:solidFill>
              </a:rPr>
              <a:t>=‘Omar’ </a:t>
            </a:r>
            <a:r>
              <a:rPr lang="en-US" sz="2300" dirty="0" smtClean="0"/>
              <a:t>and preclude using </a:t>
            </a:r>
            <a:r>
              <a:rPr lang="en-US" sz="2300" b="1" i="1" dirty="0" smtClean="0"/>
              <a:t>I</a:t>
            </a:r>
            <a:r>
              <a:rPr lang="en-US" sz="2300" b="1" i="1" baseline="-25000" dirty="0" smtClean="0"/>
              <a:t>1</a:t>
            </a:r>
            <a:r>
              <a:rPr lang="en-US" sz="2300" b="1" i="1" dirty="0" smtClean="0"/>
              <a:t> </a:t>
            </a:r>
            <a:r>
              <a:rPr lang="en-US" sz="2300" dirty="0" smtClean="0"/>
              <a:t>at first place</a:t>
            </a:r>
            <a:endParaRPr lang="en-US" sz="2300" baseline="-25000" dirty="0" smtClean="0"/>
          </a:p>
          <a:p>
            <a:pPr lvl="2">
              <a:buFont typeface="Wingdings" pitchFamily="2" charset="2"/>
              <a:buChar char="§"/>
            </a:pPr>
            <a:r>
              <a:rPr lang="en-US" sz="2300" dirty="0" smtClean="0"/>
              <a:t>Therefore, the most selective access path is a file scan </a:t>
            </a:r>
            <a:r>
              <a:rPr lang="en-US" sz="2300" i="1" u="sng" dirty="0" smtClean="0"/>
              <a:t>only</a:t>
            </a:r>
          </a:p>
          <a:p>
            <a:pPr lvl="3">
              <a:buFont typeface="Wingdings" pitchFamily="2" charset="2"/>
              <a:buChar char="§"/>
            </a:pPr>
            <a:endParaRPr lang="en-US" dirty="0" smtClean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361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 smtClean="0">
                <a:ea typeface="ＭＳ Ｐゴシック" pitchFamily="34" charset="-128"/>
              </a:rPr>
              <a:t>with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Disjunctions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 smtClean="0"/>
              <a:t>to consider:</a:t>
            </a:r>
            <a:endParaRPr lang="en-US" sz="2800" dirty="0" smtClean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2</a:t>
            </a:r>
            <a:r>
              <a:rPr lang="en-US" sz="2400" dirty="0"/>
              <a:t>: If the selection condition is CNF and contains a conjunct with a disjunction, we can take advantage of other conjuncts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/>
              <a:t>: Consider 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 smtClean="0">
                <a:solidFill>
                  <a:srgbClr val="0070C0"/>
                </a:solidFill>
              </a:rPr>
              <a:t>day&lt;1/1/99 </a:t>
            </a:r>
            <a:r>
              <a:rPr lang="en-US" sz="2400" i="1" dirty="0">
                <a:solidFill>
                  <a:srgbClr val="0070C0"/>
                </a:solidFill>
              </a:rPr>
              <a:t>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>
                <a:solidFill>
                  <a:srgbClr val="0070C0"/>
                </a:solidFill>
              </a:rPr>
              <a:t>=‘Joe’) AND </a:t>
            </a:r>
            <a:r>
              <a:rPr lang="en-US" sz="2400" i="1" dirty="0" err="1">
                <a:solidFill>
                  <a:srgbClr val="0070C0"/>
                </a:solidFill>
              </a:rPr>
              <a:t>sid</a:t>
            </a:r>
            <a:r>
              <a:rPr lang="en-US" sz="2400" i="1" dirty="0">
                <a:solidFill>
                  <a:srgbClr val="0070C0"/>
                </a:solidFill>
              </a:rPr>
              <a:t>=3</a:t>
            </a:r>
            <a:r>
              <a:rPr lang="en-US" sz="2400" i="1" dirty="0"/>
              <a:t>. </a:t>
            </a:r>
            <a:r>
              <a:rPr lang="en-US" sz="2400" dirty="0"/>
              <a:t>Suppose also the existence of a hash index </a:t>
            </a:r>
            <a:r>
              <a:rPr lang="en-US" sz="2400" dirty="0" smtClean="0"/>
              <a:t>on </a:t>
            </a:r>
            <a:r>
              <a:rPr lang="en-US" sz="2400" i="1" dirty="0" err="1"/>
              <a:t>sid</a:t>
            </a:r>
            <a:r>
              <a:rPr lang="en-US" sz="2400" i="1" dirty="0"/>
              <a:t> </a:t>
            </a:r>
            <a:r>
              <a:rPr lang="en-US" sz="2400" dirty="0"/>
              <a:t>(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s</a:t>
            </a:r>
            <a:r>
              <a:rPr lang="en-US" sz="24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use </a:t>
            </a:r>
            <a:r>
              <a:rPr lang="en-US" b="1" i="1" dirty="0"/>
              <a:t>I</a:t>
            </a:r>
            <a:r>
              <a:rPr lang="en-US" b="1" i="1" baseline="-25000" dirty="0"/>
              <a:t>s</a:t>
            </a:r>
            <a:r>
              <a:rPr lang="en-US" dirty="0"/>
              <a:t> to find qualifying tuples on </a:t>
            </a:r>
            <a:r>
              <a:rPr lang="en-US" i="1" dirty="0" err="1"/>
              <a:t>sid</a:t>
            </a:r>
            <a:r>
              <a:rPr lang="en-US" dirty="0"/>
              <a:t> and check for each retrieved tuple </a:t>
            </a:r>
            <a:r>
              <a:rPr lang="en-US" i="1" dirty="0" smtClean="0">
                <a:solidFill>
                  <a:srgbClr val="0070C0"/>
                </a:solidFill>
              </a:rPr>
              <a:t>day&lt;1/1/99 </a:t>
            </a:r>
            <a:r>
              <a:rPr lang="en-US" i="1" dirty="0">
                <a:solidFill>
                  <a:srgbClr val="0070C0"/>
                </a:solidFill>
              </a:rPr>
              <a:t>OR </a:t>
            </a:r>
            <a:r>
              <a:rPr lang="en-US" i="1" dirty="0" err="1">
                <a:solidFill>
                  <a:srgbClr val="0070C0"/>
                </a:solidFill>
              </a:rPr>
              <a:t>rname</a:t>
            </a:r>
            <a:r>
              <a:rPr lang="en-US" i="1" dirty="0">
                <a:solidFill>
                  <a:srgbClr val="0070C0"/>
                </a:solidFill>
              </a:rPr>
              <a:t>=‘Joe’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Therefore, the most selective access path is the index </a:t>
            </a:r>
            <a:br>
              <a:rPr lang="en-US" dirty="0"/>
            </a:br>
            <a:r>
              <a:rPr lang="en-US" dirty="0"/>
              <a:t>on </a:t>
            </a:r>
            <a:r>
              <a:rPr lang="en-US" i="1" dirty="0" err="1"/>
              <a:t>sid</a:t>
            </a:r>
            <a:endParaRPr lang="en-US" i="1" dirty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43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 smtClean="0">
                <a:ea typeface="ＭＳ Ｐゴシック" pitchFamily="34" charset="-128"/>
              </a:rPr>
              <a:t>with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>
                <a:ea typeface="ＭＳ Ｐゴシック" pitchFamily="34" charset="-128"/>
              </a:rPr>
              <a:t>Disjunctions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 smtClean="0"/>
              <a:t>to consider:</a:t>
            </a:r>
            <a:endParaRPr lang="en-US" sz="2800" dirty="0" smtClean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3</a:t>
            </a:r>
            <a:r>
              <a:rPr lang="en-US" sz="2400" dirty="0"/>
              <a:t>: If every term in a disjunction has a matching index, we can retrieve candidate tuples using the indices and </a:t>
            </a:r>
            <a:r>
              <a:rPr lang="en-US" sz="2400" i="1" u="sng" dirty="0"/>
              <a:t>union</a:t>
            </a:r>
            <a:r>
              <a:rPr lang="en-US" sz="2400" u="sng" dirty="0"/>
              <a:t> </a:t>
            </a:r>
            <a:r>
              <a:rPr lang="en-US" sz="2400" dirty="0"/>
              <a:t>them </a:t>
            </a:r>
            <a:r>
              <a:rPr lang="en-US" sz="2400" dirty="0" smtClean="0"/>
              <a:t>all</a:t>
            </a:r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Example</a:t>
            </a:r>
            <a:r>
              <a:rPr lang="en-US" sz="2400" dirty="0" smtClean="0"/>
              <a:t>: </a:t>
            </a:r>
            <a:r>
              <a:rPr lang="en-US" sz="2400" dirty="0"/>
              <a:t>Consider </a:t>
            </a:r>
            <a:r>
              <a:rPr lang="en-US" sz="2400" i="1" dirty="0">
                <a:solidFill>
                  <a:srgbClr val="0070C0"/>
                </a:solidFill>
              </a:rPr>
              <a:t>day&lt;8/9/94 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 smtClean="0">
                <a:solidFill>
                  <a:srgbClr val="0070C0"/>
                </a:solidFill>
              </a:rPr>
              <a:t>=‘Alice’ </a:t>
            </a:r>
            <a:r>
              <a:rPr lang="en-US" sz="2400" dirty="0"/>
              <a:t>and suppose B+ indices on </a:t>
            </a:r>
            <a:r>
              <a:rPr lang="en-US" sz="2400" i="1" dirty="0"/>
              <a:t>day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1</a:t>
            </a:r>
            <a:r>
              <a:rPr lang="en-US" sz="2400" dirty="0"/>
              <a:t>) and </a:t>
            </a:r>
            <a:r>
              <a:rPr lang="en-US" sz="2400" i="1" dirty="0" err="1"/>
              <a:t>rname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2</a:t>
            </a:r>
            <a:r>
              <a:rPr lang="en-US" sz="2400" dirty="0" smtClean="0"/>
              <a:t>) </a:t>
            </a:r>
            <a:r>
              <a:rPr lang="en-US" sz="2400" dirty="0"/>
              <a:t>are available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retrieve tuples satisfying </a:t>
            </a:r>
            <a:r>
              <a:rPr lang="en-US" i="1" dirty="0">
                <a:solidFill>
                  <a:srgbClr val="0070C0"/>
                </a:solidFill>
              </a:rPr>
              <a:t>day&lt;8/9/94 </a:t>
            </a:r>
            <a:r>
              <a:rPr lang="en-US" dirty="0"/>
              <a:t>using </a:t>
            </a:r>
            <a:r>
              <a:rPr lang="en-US" b="1" i="1" dirty="0"/>
              <a:t>I</a:t>
            </a:r>
            <a:r>
              <a:rPr lang="en-US" b="1" i="1" baseline="-25000" dirty="0"/>
              <a:t>1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/>
              <a:t>In addition, we can retrieve tuples satisfying </a:t>
            </a:r>
            <a:r>
              <a:rPr lang="en-US" i="1" dirty="0" err="1">
                <a:solidFill>
                  <a:srgbClr val="0070C0"/>
                </a:solidFill>
              </a:rPr>
              <a:t>rname</a:t>
            </a:r>
            <a:r>
              <a:rPr lang="en-US" i="1" dirty="0">
                <a:solidFill>
                  <a:srgbClr val="0070C0"/>
                </a:solidFill>
              </a:rPr>
              <a:t> = </a:t>
            </a:r>
            <a:r>
              <a:rPr lang="en-US" i="1" dirty="0" smtClean="0">
                <a:solidFill>
                  <a:srgbClr val="0070C0"/>
                </a:solidFill>
              </a:rPr>
              <a:t>‘Alice’</a:t>
            </a:r>
            <a:r>
              <a:rPr lang="en-US" dirty="0" smtClean="0"/>
              <a:t> </a:t>
            </a:r>
            <a:r>
              <a:rPr lang="en-US" dirty="0"/>
              <a:t>using </a:t>
            </a:r>
            <a:r>
              <a:rPr lang="en-US" b="1" i="1" dirty="0"/>
              <a:t>I</a:t>
            </a:r>
            <a:r>
              <a:rPr lang="en-US" b="1" i="1" baseline="-25000" dirty="0"/>
              <a:t>2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subsequently union their results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976036"/>
            <a:ext cx="81534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Q: What if all matching indices use Alternative (2) or (3)?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6418906"/>
            <a:ext cx="8153400" cy="3810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A</a:t>
            </a:r>
            <a:r>
              <a:rPr lang="en-US" sz="2200" dirty="0" smtClean="0">
                <a:solidFill>
                  <a:schemeClr val="tx1"/>
                </a:solidFill>
              </a:rPr>
              <a:t>: Apply the refinement for un-clustered indices! 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60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63645912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7396" y="4876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18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Projection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the following query, Q, which implies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a projection: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Scan R and remove unwanted attributes (</a:t>
            </a:r>
            <a:r>
              <a:rPr lang="en-US" sz="2600" dirty="0" smtClean="0">
                <a:solidFill>
                  <a:srgbClr val="FF0000"/>
                </a:solidFill>
              </a:rPr>
              <a:t>STEP 1</a:t>
            </a:r>
            <a:r>
              <a:rPr lang="en-US" sz="26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Eliminate any duplicate tuples (</a:t>
            </a:r>
            <a:r>
              <a:rPr lang="en-US" sz="2600" dirty="0" smtClean="0">
                <a:solidFill>
                  <a:srgbClr val="FF0000"/>
                </a:solidFill>
              </a:rPr>
              <a:t>STEP 2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FF0000"/>
                </a:solidFill>
              </a:rPr>
              <a:t>STEP2</a:t>
            </a:r>
            <a:r>
              <a:rPr lang="en-US" sz="3000" dirty="0" smtClean="0"/>
              <a:t> is difficult and can be pursued using </a:t>
            </a:r>
            <a:r>
              <a:rPr lang="en-US" sz="3000" i="1" dirty="0" smtClean="0"/>
              <a:t>two</a:t>
            </a:r>
            <a:r>
              <a:rPr lang="en-US" sz="3000" dirty="0" smtClean="0"/>
              <a:t> basic approaches: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Projection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Projection Based on Hashing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71800" y="22098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r>
              <a:rPr lang="en-US" dirty="0" smtClean="0"/>
              <a:t> </a:t>
            </a:r>
            <a:r>
              <a:rPr lang="en-US" b="1" dirty="0" smtClean="0"/>
              <a:t>DISTINCT</a:t>
            </a:r>
            <a:r>
              <a:rPr lang="en-US" dirty="0" smtClean="0"/>
              <a:t> </a:t>
            </a:r>
            <a:r>
              <a:rPr lang="en-US" dirty="0" err="1" smtClean="0"/>
              <a:t>R.sid</a:t>
            </a:r>
            <a:r>
              <a:rPr lang="en-US" dirty="0" smtClean="0"/>
              <a:t>, </a:t>
            </a:r>
            <a:r>
              <a:rPr lang="en-US" dirty="0" err="1" smtClean="0"/>
              <a:t>R.bid</a:t>
            </a:r>
            <a:endParaRPr lang="en-US" dirty="0" smtClean="0"/>
          </a:p>
          <a:p>
            <a:r>
              <a:rPr lang="en-US" b="1" dirty="0" smtClean="0"/>
              <a:t>FROM</a:t>
            </a:r>
            <a:r>
              <a:rPr lang="en-US" dirty="0" smtClean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11589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Discussions on:</a:t>
            </a:r>
            <a:endParaRPr lang="en-US" sz="2800" dirty="0"/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Projection Based on Sorting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 rot="16200000">
            <a:off x="1935163" y="5380037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</a:t>
            </a:r>
            <a:r>
              <a:rPr lang="en-US" sz="2400" dirty="0" smtClean="0">
                <a:solidFill>
                  <a:schemeClr val="tx1"/>
                </a:solidFill>
              </a:rPr>
              <a:t>Hashing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33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Projection Based on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approach based on sorting has the following steps: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Step 1</a:t>
            </a:r>
            <a:r>
              <a:rPr lang="en-US" sz="2400" dirty="0" smtClean="0"/>
              <a:t>: Scan </a:t>
            </a:r>
            <a:r>
              <a:rPr lang="en-US" sz="2400" b="1" i="1" dirty="0" smtClean="0"/>
              <a:t>R </a:t>
            </a:r>
            <a:r>
              <a:rPr lang="en-US" sz="2400" dirty="0" smtClean="0"/>
              <a:t>and produce a set of tuples, </a:t>
            </a:r>
            <a:r>
              <a:rPr lang="en-US" sz="2400" b="1" i="1" dirty="0" smtClean="0"/>
              <a:t>S</a:t>
            </a:r>
            <a:r>
              <a:rPr lang="en-US" sz="2400" dirty="0" smtClean="0"/>
              <a:t>, which contains only the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Step 2</a:t>
            </a:r>
            <a:r>
              <a:rPr lang="en-US" sz="2400" dirty="0" smtClean="0"/>
              <a:t>: Sort </a:t>
            </a:r>
            <a:r>
              <a:rPr lang="en-US" sz="2400" b="1" i="1" dirty="0" smtClean="0"/>
              <a:t>S</a:t>
            </a:r>
            <a:r>
              <a:rPr lang="en-US" sz="2400" dirty="0" smtClean="0"/>
              <a:t> using </a:t>
            </a:r>
            <a:r>
              <a:rPr lang="en-US" sz="2400" i="1" dirty="0" smtClean="0"/>
              <a:t>external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Step 3</a:t>
            </a:r>
            <a:r>
              <a:rPr lang="en-US" sz="2400" dirty="0" smtClean="0"/>
              <a:t>: Scan the sorted result, compare adjacent tuples, and discard duplicates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What is the I/O cost (assuming we use </a:t>
            </a:r>
            <a:r>
              <a:rPr lang="en-US" sz="2600" i="1" dirty="0" smtClean="0">
                <a:solidFill>
                  <a:srgbClr val="0070C0"/>
                </a:solidFill>
              </a:rPr>
              <a:t>temporary </a:t>
            </a:r>
            <a:r>
              <a:rPr lang="en-US" sz="2600" dirty="0" smtClean="0">
                <a:solidFill>
                  <a:srgbClr val="0070C0"/>
                </a:solidFill>
              </a:rPr>
              <a:t>relations)?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B050"/>
                </a:solidFill>
              </a:rPr>
              <a:t>Step 1</a:t>
            </a:r>
            <a:r>
              <a:rPr lang="en-US" sz="2200" dirty="0" smtClean="0"/>
              <a:t>: </a:t>
            </a:r>
            <a:r>
              <a:rPr lang="en-US" sz="2200" b="1" i="1" dirty="0" smtClean="0"/>
              <a:t>M</a:t>
            </a:r>
            <a:r>
              <a:rPr lang="en-US" sz="2200" dirty="0" smtClean="0"/>
              <a:t> + </a:t>
            </a:r>
            <a:r>
              <a:rPr lang="en-US" sz="2200" b="1" i="1" dirty="0" smtClean="0"/>
              <a:t>T</a:t>
            </a:r>
            <a:r>
              <a:rPr lang="en-US" sz="2200" dirty="0" smtClean="0"/>
              <a:t> I/</a:t>
            </a:r>
            <a:r>
              <a:rPr lang="en-US" sz="2200" dirty="0" err="1" smtClean="0"/>
              <a:t>Os</a:t>
            </a:r>
            <a:r>
              <a:rPr lang="en-US" sz="2200" dirty="0" smtClean="0"/>
              <a:t>, where </a:t>
            </a:r>
            <a:r>
              <a:rPr lang="en-US" sz="2200" b="1" i="1" dirty="0" smtClean="0"/>
              <a:t>M </a:t>
            </a:r>
            <a:r>
              <a:rPr lang="en-US" sz="2200" dirty="0" smtClean="0"/>
              <a:t>is the number of pages of </a:t>
            </a:r>
            <a:r>
              <a:rPr lang="en-US" sz="2200" b="1" i="1" dirty="0" smtClean="0"/>
              <a:t>R</a:t>
            </a:r>
            <a:r>
              <a:rPr lang="en-US" sz="2200" dirty="0" smtClean="0"/>
              <a:t> and </a:t>
            </a:r>
            <a:r>
              <a:rPr lang="en-US" sz="2200" b="1" i="1" dirty="0" smtClean="0"/>
              <a:t>T</a:t>
            </a:r>
            <a:r>
              <a:rPr lang="en-US" sz="2200" dirty="0" smtClean="0"/>
              <a:t> is the number of pages of the temporary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B050"/>
                </a:solidFill>
              </a:rPr>
              <a:t>Step 2</a:t>
            </a:r>
            <a:r>
              <a:rPr lang="en-US" sz="2200" dirty="0" smtClean="0"/>
              <a:t>: 2</a:t>
            </a:r>
            <a:r>
              <a:rPr lang="en-US" sz="2200" b="1" i="1" dirty="0" smtClean="0"/>
              <a:t>T</a:t>
            </a:r>
            <a:r>
              <a:rPr lang="en-US" sz="2200" dirty="0" smtClean="0"/>
              <a:t> × # of passes I/</a:t>
            </a:r>
            <a:r>
              <a:rPr lang="en-US" sz="2200" dirty="0" err="1" smtClean="0"/>
              <a:t>Os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B050"/>
                </a:solidFill>
              </a:rPr>
              <a:t>Step 3</a:t>
            </a:r>
            <a:r>
              <a:rPr lang="en-US" sz="2200" dirty="0" smtClean="0"/>
              <a:t>: </a:t>
            </a:r>
            <a:r>
              <a:rPr lang="en-US" sz="2200" b="1" i="1" dirty="0" smtClean="0"/>
              <a:t>T </a:t>
            </a:r>
            <a:r>
              <a:rPr lang="en-US" sz="2200" dirty="0" smtClean="0"/>
              <a:t>I/</a:t>
            </a:r>
            <a:r>
              <a:rPr lang="en-US" sz="2200" dirty="0" err="1" smtClean="0"/>
              <a:t>Os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B+ Trees for </a:t>
            </a:r>
            <a:r>
              <a:rPr lang="en-US" dirty="0" smtClean="0"/>
              <a:t>External Sorting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Scenario</a:t>
            </a:r>
            <a:r>
              <a:rPr lang="en-US" sz="3000" dirty="0"/>
              <a:t>: </a:t>
            </a:r>
            <a:r>
              <a:rPr lang="en-US" sz="3000" dirty="0" smtClean="0"/>
              <a:t>the relation </a:t>
            </a:r>
            <a:r>
              <a:rPr lang="en-US" sz="3000" dirty="0"/>
              <a:t>to be sorted has </a:t>
            </a:r>
            <a:r>
              <a:rPr lang="en-US" sz="3000" dirty="0" smtClean="0"/>
              <a:t>a B</a:t>
            </a:r>
            <a:r>
              <a:rPr lang="en-US" sz="3000" dirty="0"/>
              <a:t>+ tree index on </a:t>
            </a:r>
            <a:r>
              <a:rPr lang="en-US" sz="3000" dirty="0" smtClean="0"/>
              <a:t>its primary key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70C0"/>
                </a:solidFill>
              </a:rPr>
              <a:t>IDEA</a:t>
            </a:r>
            <a:r>
              <a:rPr lang="en-US" sz="3000" dirty="0" smtClean="0"/>
              <a:t>:</a:t>
            </a:r>
            <a:r>
              <a:rPr lang="en-US" sz="3000" dirty="0" smtClean="0">
                <a:solidFill>
                  <a:schemeClr val="folHlink"/>
                </a:solidFill>
              </a:rPr>
              <a:t> </a:t>
            </a:r>
            <a:r>
              <a:rPr lang="en-US" sz="3000" dirty="0" smtClean="0"/>
              <a:t>retrieve </a:t>
            </a:r>
            <a:r>
              <a:rPr lang="en-US" sz="3000" dirty="0"/>
              <a:t>records in order by traversing </a:t>
            </a:r>
            <a:r>
              <a:rPr lang="en-US" sz="3000" dirty="0" smtClean="0"/>
              <a:t/>
            </a:r>
            <a:br>
              <a:rPr lang="en-US" sz="3000" dirty="0" smtClean="0"/>
            </a:br>
            <a:r>
              <a:rPr lang="en-US" sz="3000" dirty="0" smtClean="0"/>
              <a:t>leaf pages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Is this a good idea?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What if the B+ tree is clustered?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What if the B+ tree in un-clustered?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97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Projection Operation: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many I/</a:t>
            </a:r>
            <a:r>
              <a:rPr lang="en-US" sz="2800" dirty="0" err="1" smtClean="0">
                <a:solidFill>
                  <a:srgbClr val="0070C0"/>
                </a:solidFill>
              </a:rPr>
              <a:t>Os</a:t>
            </a:r>
            <a:r>
              <a:rPr lang="en-US" sz="2800" dirty="0" smtClean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Step 1</a:t>
            </a:r>
            <a:r>
              <a:rPr lang="en-US" sz="2600" dirty="0" smtClean="0"/>
              <a:t>: </a:t>
            </a:r>
            <a:r>
              <a:rPr lang="en-US" sz="2600" b="1" i="1" dirty="0" smtClean="0"/>
              <a:t>M</a:t>
            </a:r>
            <a:r>
              <a:rPr lang="en-US" sz="2600" dirty="0" smtClean="0"/>
              <a:t> + </a:t>
            </a:r>
            <a:r>
              <a:rPr lang="en-US" sz="2600" b="1" i="1" dirty="0" smtClean="0"/>
              <a:t>T</a:t>
            </a:r>
            <a:r>
              <a:rPr lang="en-US" sz="2600" dirty="0" smtClean="0"/>
              <a:t> = 1000 I/</a:t>
            </a:r>
            <a:r>
              <a:rPr lang="en-US" sz="2600" dirty="0" err="1" smtClean="0"/>
              <a:t>Os</a:t>
            </a:r>
            <a:r>
              <a:rPr lang="en-US" sz="2600" dirty="0" smtClean="0"/>
              <a:t> + 250 I/</a:t>
            </a:r>
            <a:r>
              <a:rPr lang="en-US" sz="2600" dirty="0" err="1" smtClean="0"/>
              <a:t>Os</a:t>
            </a:r>
            <a:r>
              <a:rPr lang="en-US" sz="2600" dirty="0" smtClean="0"/>
              <a:t>, assuming each tuple written in the temporary relation is 10 bytes long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Step 2</a:t>
            </a:r>
            <a:r>
              <a:rPr lang="en-US" sz="2600" dirty="0" smtClean="0"/>
              <a:t>: if </a:t>
            </a:r>
            <a:r>
              <a:rPr lang="en-US" sz="2600" b="1" i="1" dirty="0" smtClean="0"/>
              <a:t>B</a:t>
            </a:r>
            <a:r>
              <a:rPr lang="en-US" sz="2600" dirty="0" smtClean="0"/>
              <a:t> (say) is 20, we can sort the temporary relation in 2 passes at a cost of </a:t>
            </a:r>
            <a:r>
              <a:rPr lang="en-US" sz="2600" dirty="0"/>
              <a:t>2×250×2 </a:t>
            </a:r>
            <a:r>
              <a:rPr lang="en-US" sz="2600" dirty="0" smtClean="0"/>
              <a:t>= 1000 I/</a:t>
            </a:r>
            <a:r>
              <a:rPr lang="en-US" sz="2600" dirty="0" err="1" smtClean="0"/>
              <a:t>Os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Step 3</a:t>
            </a:r>
            <a:r>
              <a:rPr lang="en-US" sz="2600" dirty="0" smtClean="0"/>
              <a:t>: add another 250 I/</a:t>
            </a:r>
            <a:r>
              <a:rPr lang="en-US" sz="2600" dirty="0" err="1" smtClean="0"/>
              <a:t>Os</a:t>
            </a:r>
            <a:r>
              <a:rPr lang="en-US" sz="2600" dirty="0" smtClean="0"/>
              <a:t> for the scan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Total = 2500 I/</a:t>
            </a:r>
            <a:r>
              <a:rPr lang="en-US" sz="2600" dirty="0" err="1" smtClean="0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r>
              <a:rPr lang="en-US" dirty="0" smtClean="0"/>
              <a:t> </a:t>
            </a:r>
            <a:r>
              <a:rPr lang="en-US" b="1" dirty="0" smtClean="0"/>
              <a:t>DISTINCT</a:t>
            </a:r>
            <a:r>
              <a:rPr lang="en-US" dirty="0" smtClean="0"/>
              <a:t> </a:t>
            </a:r>
            <a:r>
              <a:rPr lang="en-US" dirty="0" err="1" smtClean="0"/>
              <a:t>R.sid</a:t>
            </a:r>
            <a:r>
              <a:rPr lang="en-US" dirty="0" smtClean="0"/>
              <a:t>, </a:t>
            </a:r>
            <a:r>
              <a:rPr lang="en-US" dirty="0" err="1" smtClean="0"/>
              <a:t>R.bid</a:t>
            </a:r>
            <a:endParaRPr lang="en-US" dirty="0" smtClean="0"/>
          </a:p>
          <a:p>
            <a:r>
              <a:rPr lang="en-US" b="1" dirty="0" smtClean="0"/>
              <a:t>FROM</a:t>
            </a:r>
            <a:r>
              <a:rPr lang="en-US" dirty="0" smtClean="0"/>
              <a:t> Reserves 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58667" y="62484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Can we do better?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49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Projection Based on </a:t>
            </a:r>
            <a:r>
              <a:rPr lang="en-US" i="1" dirty="0" smtClean="0">
                <a:ea typeface="ＭＳ Ｐゴシック" pitchFamily="34" charset="-128"/>
              </a:rPr>
              <a:t>Modified</a:t>
            </a:r>
            <a:r>
              <a:rPr lang="en-US" dirty="0" smtClean="0">
                <a:ea typeface="ＭＳ Ｐゴシック" pitchFamily="34" charset="-128"/>
              </a:rPr>
              <a:t>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Projection based on sorting can be simply done by </a:t>
            </a:r>
            <a:r>
              <a:rPr lang="en-US" sz="2800" i="1" dirty="0" smtClean="0"/>
              <a:t>modifying</a:t>
            </a:r>
            <a:r>
              <a:rPr lang="en-US" sz="2800" dirty="0" smtClean="0"/>
              <a:t> the external sorting algorithm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can this be achieved?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Pass 0</a:t>
            </a:r>
            <a:r>
              <a:rPr lang="en-US" sz="2600" dirty="0" smtClean="0"/>
              <a:t>: Project out unwanted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Passes </a:t>
            </a:r>
            <a:r>
              <a:rPr lang="en-US" sz="2600" dirty="0" smtClean="0">
                <a:solidFill>
                  <a:srgbClr val="00B050"/>
                </a:solidFill>
              </a:rPr>
              <a:t>1, 2</a:t>
            </a:r>
            <a:r>
              <a:rPr lang="en-US" sz="2600" dirty="0" smtClean="0">
                <a:solidFill>
                  <a:srgbClr val="00B050"/>
                </a:solidFill>
              </a:rPr>
              <a:t>, 3, etc.</a:t>
            </a:r>
            <a:r>
              <a:rPr lang="en-US" sz="2600" dirty="0" smtClean="0"/>
              <a:t>: Eliminate duplicates during merging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</a:t>
            </a:r>
            <a:r>
              <a:rPr lang="en-US" sz="2800" dirty="0" smtClean="0">
                <a:solidFill>
                  <a:srgbClr val="0070C0"/>
                </a:solidFill>
              </a:rPr>
              <a:t>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Pass 0</a:t>
            </a:r>
            <a:r>
              <a:rPr lang="en-US" sz="2600" dirty="0" smtClean="0"/>
              <a:t>: </a:t>
            </a:r>
            <a:r>
              <a:rPr lang="en-US" sz="2600" b="1" i="1" dirty="0" smtClean="0"/>
              <a:t>M</a:t>
            </a:r>
            <a:r>
              <a:rPr lang="en-US" sz="2600" dirty="0" smtClean="0"/>
              <a:t> + </a:t>
            </a:r>
            <a:r>
              <a:rPr lang="en-US" sz="2600" b="1" i="1" dirty="0" smtClean="0"/>
              <a:t>T</a:t>
            </a:r>
            <a:r>
              <a:rPr lang="en-US" sz="2600" dirty="0" smtClean="0"/>
              <a:t> I/</a:t>
            </a:r>
            <a:r>
              <a:rPr lang="en-US" sz="2600" dirty="0" err="1" smtClean="0"/>
              <a:t>Os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B050"/>
                </a:solidFill>
              </a:rPr>
              <a:t>Passes </a:t>
            </a:r>
            <a:r>
              <a:rPr lang="en-US" sz="2600" dirty="0" smtClean="0">
                <a:solidFill>
                  <a:srgbClr val="00B050"/>
                </a:solidFill>
              </a:rPr>
              <a:t>1, 2</a:t>
            </a:r>
            <a:r>
              <a:rPr lang="en-US" sz="2600" dirty="0" smtClean="0">
                <a:solidFill>
                  <a:srgbClr val="00B050"/>
                </a:solidFill>
              </a:rPr>
              <a:t>, 3, etc.</a:t>
            </a:r>
            <a:r>
              <a:rPr lang="en-US" sz="2600" dirty="0" smtClean="0"/>
              <a:t>: Cost of merging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68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i="1" dirty="0">
                <a:ea typeface="ＭＳ Ｐゴシック" pitchFamily="34" charset="-128"/>
              </a:rPr>
              <a:t>Modified</a:t>
            </a: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External Sorting: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70C0"/>
                </a:solidFill>
              </a:rPr>
              <a:t>How many I/</a:t>
            </a:r>
            <a:r>
              <a:rPr lang="en-US" sz="3000" dirty="0" err="1" smtClean="0">
                <a:solidFill>
                  <a:srgbClr val="0070C0"/>
                </a:solidFill>
              </a:rPr>
              <a:t>Os</a:t>
            </a:r>
            <a:r>
              <a:rPr lang="en-US" sz="3000" dirty="0" smtClean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Pass 0</a:t>
            </a:r>
            <a:r>
              <a:rPr lang="en-US" dirty="0" smtClean="0"/>
              <a:t>: </a:t>
            </a:r>
            <a:r>
              <a:rPr lang="en-US" b="1" i="1" dirty="0" smtClean="0"/>
              <a:t>M</a:t>
            </a:r>
            <a:r>
              <a:rPr lang="en-US" dirty="0" smtClean="0"/>
              <a:t> + </a:t>
            </a:r>
            <a:r>
              <a:rPr lang="en-US" b="1" i="1" dirty="0" smtClean="0"/>
              <a:t>T</a:t>
            </a:r>
            <a:r>
              <a:rPr lang="en-US" dirty="0" smtClean="0"/>
              <a:t> = 1000 + 250 I/</a:t>
            </a:r>
            <a:r>
              <a:rPr lang="en-US" dirty="0" err="1" smtClean="0"/>
              <a:t>Os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B050"/>
                </a:solidFill>
              </a:rPr>
              <a:t>Pass 1</a:t>
            </a:r>
            <a:r>
              <a:rPr lang="en-US" dirty="0" smtClean="0"/>
              <a:t>: read the runs (total of 250 pages) and </a:t>
            </a:r>
            <a:br>
              <a:rPr lang="en-US" dirty="0" smtClean="0"/>
            </a:br>
            <a:r>
              <a:rPr lang="en-US" dirty="0" smtClean="0"/>
              <a:t>merge them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Grand Total = 1500 I/</a:t>
            </a:r>
            <a:r>
              <a:rPr lang="en-US" dirty="0" err="1" smtClean="0"/>
              <a:t>Os</a:t>
            </a:r>
            <a:r>
              <a:rPr lang="en-US" dirty="0" smtClean="0"/>
              <a:t> (as opposed to 2500 I/</a:t>
            </a:r>
            <a:r>
              <a:rPr lang="en-US" dirty="0" err="1" smtClean="0"/>
              <a:t>Os</a:t>
            </a:r>
            <a:r>
              <a:rPr lang="en-US" dirty="0" smtClean="0"/>
              <a:t> using the </a:t>
            </a:r>
            <a:r>
              <a:rPr lang="en-US" i="1" dirty="0" smtClean="0"/>
              <a:t>unmodified</a:t>
            </a:r>
            <a:r>
              <a:rPr lang="en-US" dirty="0" smtClean="0"/>
              <a:t> version!)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0" y="2173069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r>
              <a:rPr lang="en-US" dirty="0" smtClean="0"/>
              <a:t> DISTINCT </a:t>
            </a:r>
            <a:r>
              <a:rPr lang="en-US" dirty="0" err="1" smtClean="0"/>
              <a:t>R.sid</a:t>
            </a:r>
            <a:r>
              <a:rPr lang="en-US" dirty="0" smtClean="0"/>
              <a:t>, </a:t>
            </a:r>
            <a:r>
              <a:rPr lang="en-US" dirty="0" err="1" smtClean="0"/>
              <a:t>R.bid</a:t>
            </a:r>
            <a:endParaRPr lang="en-US" dirty="0" smtClean="0"/>
          </a:p>
          <a:p>
            <a:r>
              <a:rPr lang="en-US" b="1" dirty="0" smtClean="0"/>
              <a:t>FROM</a:t>
            </a:r>
            <a:r>
              <a:rPr lang="en-US" dirty="0" smtClean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372573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>
                <a:ea typeface="ＭＳ Ｐゴシック" pitchFamily="34" charset="-128"/>
              </a:rPr>
              <a:t>The Projection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smtClean="0"/>
              <a:t>Discussions on:</a:t>
            </a:r>
            <a:endParaRPr lang="en-US" sz="2800" dirty="0"/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Projection Based on Sorting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 rot="16200000">
            <a:off x="6463708" y="5361253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</a:t>
            </a:r>
            <a:r>
              <a:rPr lang="en-US" sz="2400" dirty="0" smtClean="0">
                <a:solidFill>
                  <a:schemeClr val="tx1"/>
                </a:solidFill>
              </a:rPr>
              <a:t>Hashing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02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Partitioning Phase </a:t>
            </a:r>
            <a:r>
              <a:rPr lang="en-US" sz="2800" dirty="0" smtClean="0"/>
              <a:t>(</a:t>
            </a:r>
            <a:r>
              <a:rPr lang="en-US" sz="2800" i="1" dirty="0" smtClean="0"/>
              <a:t>assuming B buffers</a:t>
            </a:r>
            <a:r>
              <a:rPr lang="en-US" sz="2800" dirty="0" smtClean="0"/>
              <a:t>):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Read </a:t>
            </a:r>
            <a:r>
              <a:rPr lang="en-US" sz="2600" b="1" i="1" dirty="0"/>
              <a:t>R </a:t>
            </a:r>
            <a:r>
              <a:rPr lang="en-US" sz="2600" dirty="0"/>
              <a:t>using </a:t>
            </a:r>
            <a:r>
              <a:rPr lang="en-US" sz="2600" dirty="0" smtClean="0"/>
              <a:t>1 </a:t>
            </a:r>
            <a:r>
              <a:rPr lang="en-US" sz="2600" dirty="0"/>
              <a:t>input </a:t>
            </a:r>
            <a:r>
              <a:rPr lang="en-US" sz="2600" dirty="0" smtClean="0"/>
              <a:t>buffer, </a:t>
            </a:r>
            <a:r>
              <a:rPr lang="en-US" sz="2600" i="1" dirty="0" smtClean="0"/>
              <a:t>one</a:t>
            </a:r>
            <a:r>
              <a:rPr lang="en-US" sz="2600" dirty="0" smtClean="0"/>
              <a:t> page at a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For each </a:t>
            </a:r>
            <a:r>
              <a:rPr lang="en-US" sz="2600" dirty="0" smtClean="0"/>
              <a:t>tuple in the input page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Discard </a:t>
            </a:r>
            <a:r>
              <a:rPr lang="en-US" dirty="0"/>
              <a:t>unwanted </a:t>
            </a:r>
            <a:r>
              <a:rPr lang="en-US" dirty="0" smtClean="0"/>
              <a:t>fields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Apply </a:t>
            </a:r>
            <a:r>
              <a:rPr lang="en-US" dirty="0"/>
              <a:t>hash function </a:t>
            </a:r>
            <a:r>
              <a:rPr lang="en-US" b="1" i="1" dirty="0"/>
              <a:t>h1</a:t>
            </a:r>
            <a:r>
              <a:rPr lang="en-US" dirty="0"/>
              <a:t> to choose one of </a:t>
            </a:r>
            <a:r>
              <a:rPr lang="en-US" b="1" i="1" dirty="0"/>
              <a:t>B</a:t>
            </a:r>
            <a:r>
              <a:rPr lang="en-US" dirty="0"/>
              <a:t>-1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output buffers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Partitioning Phase</a:t>
            </a:r>
            <a:r>
              <a:rPr lang="en-US" sz="2800" dirty="0" smtClean="0"/>
              <a:t>: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835150" y="3810000"/>
            <a:ext cx="5661025" cy="2971800"/>
            <a:chOff x="2164" y="207"/>
            <a:chExt cx="3566" cy="1872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936" y="1833"/>
              <a:ext cx="1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 main memory buffers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6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6" name="Freeform 17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8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9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 eaLnBrk="0" hangingPunct="0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h1</a:t>
              </a: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4090" y="1405"/>
              <a:ext cx="2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5398" y="1542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grpSp>
          <p:nvGrpSpPr>
            <p:cNvPr id="33" name="Group 37"/>
            <p:cNvGrpSpPr>
              <a:grpSpLocks/>
            </p:cNvGrpSpPr>
            <p:nvPr/>
          </p:nvGrpSpPr>
          <p:grpSpPr bwMode="auto">
            <a:xfrm>
              <a:off x="2205" y="628"/>
              <a:ext cx="579" cy="1230"/>
              <a:chOff x="2205" y="628"/>
              <a:chExt cx="579" cy="1230"/>
            </a:xfrm>
          </p:grpSpPr>
          <p:sp>
            <p:nvSpPr>
              <p:cNvPr id="52" name="Oval 38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39"/>
              <p:cNvSpPr>
                <a:spLocks noChangeShapeType="1"/>
              </p:cNvSpPr>
              <p:nvPr/>
            </p:nvSpPr>
            <p:spPr bwMode="auto">
              <a:xfrm>
                <a:off x="2209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40"/>
              <p:cNvSpPr>
                <a:spLocks noChangeShapeType="1"/>
              </p:cNvSpPr>
              <p:nvPr/>
            </p:nvSpPr>
            <p:spPr bwMode="auto">
              <a:xfrm>
                <a:off x="2784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rc 41"/>
              <p:cNvSpPr>
                <a:spLocks/>
              </p:cNvSpPr>
              <p:nvPr/>
            </p:nvSpPr>
            <p:spPr bwMode="auto">
              <a:xfrm>
                <a:off x="2205" y="1782"/>
                <a:ext cx="575" cy="76"/>
              </a:xfrm>
              <a:custGeom>
                <a:avLst/>
                <a:gdLst>
                  <a:gd name="T0" fmla="*/ 0 w 43200"/>
                  <a:gd name="T1" fmla="*/ 0 h 22187"/>
                  <a:gd name="T2" fmla="*/ 0 w 43200"/>
                  <a:gd name="T3" fmla="*/ 0 h 22187"/>
                  <a:gd name="T4" fmla="*/ 0 w 43200"/>
                  <a:gd name="T5" fmla="*/ 0 h 2218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7"/>
                  <a:gd name="T11" fmla="*/ 43200 w 43200"/>
                  <a:gd name="T12" fmla="*/ 22187 h 221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7" fill="none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</a:path>
                  <a:path w="43200" h="22187" stroke="0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  <a:lnTo>
                      <a:pt x="21600" y="587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Rectangle 42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43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chemeClr val="tx2"/>
                  </a:solidFill>
                </a:rPr>
                <a:t>. . .</a:t>
              </a:r>
            </a:p>
          </p:txBody>
        </p:sp>
        <p:grpSp>
          <p:nvGrpSpPr>
            <p:cNvPr id="38" name="Group 46"/>
            <p:cNvGrpSpPr>
              <a:grpSpLocks/>
            </p:cNvGrpSpPr>
            <p:nvPr/>
          </p:nvGrpSpPr>
          <p:grpSpPr bwMode="auto">
            <a:xfrm>
              <a:off x="4749" y="628"/>
              <a:ext cx="675" cy="1244"/>
              <a:chOff x="4749" y="628"/>
              <a:chExt cx="675" cy="1244"/>
            </a:xfrm>
          </p:grpSpPr>
          <p:sp>
            <p:nvSpPr>
              <p:cNvPr id="48" name="Oval 47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4753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5424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Arc 50"/>
              <p:cNvSpPr>
                <a:spLocks/>
              </p:cNvSpPr>
              <p:nvPr/>
            </p:nvSpPr>
            <p:spPr bwMode="auto">
              <a:xfrm>
                <a:off x="4749" y="1796"/>
                <a:ext cx="671" cy="76"/>
              </a:xfrm>
              <a:custGeom>
                <a:avLst/>
                <a:gdLst>
                  <a:gd name="T0" fmla="*/ 0 w 43200"/>
                  <a:gd name="T1" fmla="*/ 0 h 22186"/>
                  <a:gd name="T2" fmla="*/ 0 w 43200"/>
                  <a:gd name="T3" fmla="*/ 0 h 22186"/>
                  <a:gd name="T4" fmla="*/ 0 w 43200"/>
                  <a:gd name="T5" fmla="*/ 0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  <a:lnTo>
                      <a:pt x="21600" y="586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785" y="1296"/>
              <a:ext cx="239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52"/>
            <p:cNvSpPr>
              <a:spLocks noChangeShapeType="1"/>
            </p:cNvSpPr>
            <p:nvPr/>
          </p:nvSpPr>
          <p:spPr bwMode="auto">
            <a:xfrm flipV="1">
              <a:off x="3793" y="913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53"/>
            <p:cNvSpPr>
              <a:spLocks noChangeShapeType="1"/>
            </p:cNvSpPr>
            <p:nvPr/>
          </p:nvSpPr>
          <p:spPr bwMode="auto">
            <a:xfrm flipV="1">
              <a:off x="3793" y="1201"/>
              <a:ext cx="335" cy="9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3793" y="1297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55"/>
            <p:cNvSpPr>
              <a:spLocks noChangeShapeType="1"/>
            </p:cNvSpPr>
            <p:nvPr/>
          </p:nvSpPr>
          <p:spPr bwMode="auto">
            <a:xfrm>
              <a:off x="4417" y="864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56"/>
            <p:cNvSpPr>
              <a:spLocks noChangeShapeType="1"/>
            </p:cNvSpPr>
            <p:nvPr/>
          </p:nvSpPr>
          <p:spPr bwMode="auto">
            <a:xfrm>
              <a:off x="4417" y="1152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57"/>
            <p:cNvSpPr>
              <a:spLocks noChangeShapeType="1"/>
            </p:cNvSpPr>
            <p:nvPr/>
          </p:nvSpPr>
          <p:spPr bwMode="auto">
            <a:xfrm>
              <a:off x="4417" y="1680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58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59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97325" y="3182815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Two tuples that belong to different partitions are </a:t>
            </a:r>
            <a:br>
              <a:rPr lang="en-US" dirty="0" smtClean="0"/>
            </a:br>
            <a:r>
              <a:rPr lang="en-US" dirty="0" smtClean="0"/>
              <a:t>guaranteed not to be duplicates </a:t>
            </a:r>
            <a:endParaRPr lang="en-US" dirty="0"/>
          </a:p>
        </p:txBody>
      </p:sp>
      <p:cxnSp>
        <p:nvCxnSpPr>
          <p:cNvPr id="59" name="Straight Arrow Connector 58"/>
          <p:cNvCxnSpPr>
            <a:endCxn id="30" idx="3"/>
          </p:cNvCxnSpPr>
          <p:nvPr/>
        </p:nvCxnSpPr>
        <p:spPr>
          <a:xfrm flipH="1">
            <a:off x="7308850" y="3829146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5" name="Straight Arrow Connector 26624"/>
          <p:cNvCxnSpPr/>
          <p:nvPr/>
        </p:nvCxnSpPr>
        <p:spPr>
          <a:xfrm flipH="1">
            <a:off x="7232650" y="3829146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3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Duplicate Elimination Phase</a:t>
            </a:r>
            <a:r>
              <a:rPr lang="en-US" sz="2800" dirty="0" smtClean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Read each partition </a:t>
            </a:r>
            <a:r>
              <a:rPr lang="en-US" sz="2600" dirty="0"/>
              <a:t>and build </a:t>
            </a:r>
            <a:r>
              <a:rPr lang="en-US" sz="2600" dirty="0" smtClean="0"/>
              <a:t>a corresponding </a:t>
            </a:r>
            <a:r>
              <a:rPr lang="en-US" sz="2600" i="1" dirty="0"/>
              <a:t>in-memory</a:t>
            </a:r>
            <a:r>
              <a:rPr lang="en-US" sz="2600" dirty="0"/>
              <a:t> hash table, using hash </a:t>
            </a:r>
            <a:r>
              <a:rPr lang="en-US" sz="2600" dirty="0" smtClean="0"/>
              <a:t>function </a:t>
            </a:r>
            <a:r>
              <a:rPr lang="en-US" sz="2600" b="1" i="1" dirty="0"/>
              <a:t>h2</a:t>
            </a:r>
            <a:r>
              <a:rPr lang="en-US" sz="2600" dirty="0"/>
              <a:t> (&lt;&gt; </a:t>
            </a:r>
            <a:r>
              <a:rPr lang="en-US" sz="2600" b="1" i="1" dirty="0"/>
              <a:t>h1</a:t>
            </a:r>
            <a:r>
              <a:rPr lang="en-US" sz="2600" dirty="0"/>
              <a:t>) on all fields, while discarding </a:t>
            </a:r>
            <a:r>
              <a:rPr lang="en-US" sz="2600" dirty="0" smtClean="0"/>
              <a:t>duplicates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</a:t>
            </a:r>
            <a:r>
              <a:rPr lang="en-US" sz="2600" dirty="0" smtClean="0"/>
              <a:t>a partition </a:t>
            </a:r>
            <a:r>
              <a:rPr lang="en-US" sz="2600" b="1" i="1" dirty="0" smtClean="0"/>
              <a:t>P</a:t>
            </a:r>
            <a:r>
              <a:rPr lang="en-US" sz="2600" dirty="0" smtClean="0"/>
              <a:t> does </a:t>
            </a:r>
            <a:r>
              <a:rPr lang="en-US" sz="2600" dirty="0"/>
              <a:t>not fit in memory, </a:t>
            </a:r>
            <a:r>
              <a:rPr lang="en-US" sz="2600" dirty="0" smtClean="0"/>
              <a:t>apply </a:t>
            </a:r>
            <a:r>
              <a:rPr lang="en-US" sz="2600" dirty="0"/>
              <a:t>hash-based projection algorithm </a:t>
            </a:r>
            <a:r>
              <a:rPr lang="en-US" sz="2600" i="1" dirty="0"/>
              <a:t>recursively</a:t>
            </a:r>
            <a:r>
              <a:rPr lang="en-US" sz="2600" dirty="0"/>
              <a:t> </a:t>
            </a:r>
            <a:r>
              <a:rPr lang="en-US" sz="2600" dirty="0" smtClean="0"/>
              <a:t>on </a:t>
            </a:r>
            <a:r>
              <a:rPr lang="en-US" sz="2600" b="1" i="1" dirty="0" smtClean="0"/>
              <a:t>P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76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I/O cost of hash-based projection?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Partitioning phase = </a:t>
            </a:r>
            <a:r>
              <a:rPr lang="en-US" sz="2600" b="1" i="1" dirty="0" smtClean="0"/>
              <a:t>M</a:t>
            </a:r>
            <a:r>
              <a:rPr lang="en-US" sz="2600" dirty="0" smtClean="0"/>
              <a:t> (to read </a:t>
            </a:r>
            <a:r>
              <a:rPr lang="en-US" sz="2600" b="1" i="1" dirty="0" smtClean="0"/>
              <a:t>R</a:t>
            </a:r>
            <a:r>
              <a:rPr lang="en-US" sz="2600" dirty="0" smtClean="0"/>
              <a:t>) + </a:t>
            </a:r>
            <a:r>
              <a:rPr lang="en-US" sz="2600" b="1" i="1" dirty="0" smtClean="0"/>
              <a:t>T</a:t>
            </a:r>
            <a:r>
              <a:rPr lang="en-US" sz="2600" dirty="0" smtClean="0"/>
              <a:t> (to write out the projected tuples) I/</a:t>
            </a:r>
            <a:r>
              <a:rPr lang="en-US" sz="2600" dirty="0" err="1" smtClean="0"/>
              <a:t>Os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Duplicate Elimination phase = </a:t>
            </a:r>
            <a:r>
              <a:rPr lang="en-US" sz="2600" b="1" i="1" dirty="0" smtClean="0"/>
              <a:t>T</a:t>
            </a:r>
            <a:r>
              <a:rPr lang="en-US" sz="2600" dirty="0" smtClean="0"/>
              <a:t> (to read in every partition) (CPU and final writing costs are ignored)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Total Cost = </a:t>
            </a:r>
            <a:r>
              <a:rPr lang="en-US" sz="2600" b="1" i="1" dirty="0" smtClean="0"/>
              <a:t>M</a:t>
            </a:r>
            <a:r>
              <a:rPr lang="en-US" sz="2600" dirty="0" smtClean="0"/>
              <a:t> + 2</a:t>
            </a:r>
            <a:r>
              <a:rPr lang="en-US" sz="2600" b="1" i="1" dirty="0" smtClean="0"/>
              <a:t>T</a:t>
            </a:r>
          </a:p>
          <a:p>
            <a:pPr lvl="1">
              <a:buFont typeface="Wingdings" pitchFamily="2" charset="2"/>
              <a:buChar char="§"/>
            </a:pPr>
            <a:endParaRPr lang="en-US" b="1" i="1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3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dirty="0" smtClean="0">
                <a:ea typeface="ＭＳ Ｐゴシック" pitchFamily="34" charset="-128"/>
              </a:rPr>
              <a:t>Hashing: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many I/</a:t>
            </a:r>
            <a:r>
              <a:rPr lang="en-US" sz="2800" dirty="0" err="1" smtClean="0">
                <a:solidFill>
                  <a:srgbClr val="0070C0"/>
                </a:solidFill>
              </a:rPr>
              <a:t>Os</a:t>
            </a:r>
            <a:r>
              <a:rPr lang="en-US" sz="2800" dirty="0" smtClean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Partitioning phase: </a:t>
            </a:r>
            <a:r>
              <a:rPr lang="en-US" sz="2600" b="1" i="1" dirty="0" smtClean="0"/>
              <a:t>M</a:t>
            </a:r>
            <a:r>
              <a:rPr lang="en-US" sz="2600" dirty="0" smtClean="0"/>
              <a:t> + </a:t>
            </a:r>
            <a:r>
              <a:rPr lang="en-US" sz="2600" b="1" i="1" dirty="0" smtClean="0"/>
              <a:t>T</a:t>
            </a:r>
            <a:r>
              <a:rPr lang="en-US" sz="2600" dirty="0" smtClean="0"/>
              <a:t> = 1000 + 250 I/</a:t>
            </a:r>
            <a:r>
              <a:rPr lang="en-US" sz="2600" dirty="0" err="1" smtClean="0"/>
              <a:t>Os</a:t>
            </a:r>
            <a:r>
              <a:rPr lang="en-US" sz="2600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Duplicate Elimination phase: </a:t>
            </a:r>
            <a:r>
              <a:rPr lang="en-US" sz="2600" b="1" dirty="0" smtClean="0"/>
              <a:t>T</a:t>
            </a:r>
            <a:r>
              <a:rPr lang="en-US" sz="2600" dirty="0" smtClean="0"/>
              <a:t> = 250 I/</a:t>
            </a:r>
            <a:r>
              <a:rPr lang="en-US" sz="2600" dirty="0" err="1" smtClean="0"/>
              <a:t>Os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Total = 1500 I/</a:t>
            </a:r>
            <a:r>
              <a:rPr lang="en-US" sz="2600" dirty="0" err="1" smtClean="0"/>
              <a:t>Os</a:t>
            </a:r>
            <a:r>
              <a:rPr lang="en-US" sz="2600" dirty="0" smtClean="0"/>
              <a:t> (as opposed to 2500 I/</a:t>
            </a:r>
            <a:r>
              <a:rPr lang="en-US" sz="2600" dirty="0" err="1" smtClean="0"/>
              <a:t>Os</a:t>
            </a:r>
            <a:r>
              <a:rPr lang="en-US" sz="2600" dirty="0" smtClean="0"/>
              <a:t> and 1500 I/</a:t>
            </a:r>
            <a:r>
              <a:rPr lang="en-US" sz="2600" dirty="0" err="1" smtClean="0"/>
              <a:t>Os</a:t>
            </a:r>
            <a:r>
              <a:rPr lang="en-US" sz="2600" dirty="0" smtClean="0"/>
              <a:t> using </a:t>
            </a:r>
            <a:r>
              <a:rPr lang="en-US" sz="2600" i="1" dirty="0" smtClean="0"/>
              <a:t>projection based on sorting </a:t>
            </a:r>
            <a:r>
              <a:rPr lang="en-US" sz="2600" dirty="0" smtClean="0"/>
              <a:t>and </a:t>
            </a:r>
            <a:r>
              <a:rPr lang="en-US" sz="2600" i="1" dirty="0" smtClean="0"/>
              <a:t>projection based on modified external sorting</a:t>
            </a:r>
            <a:r>
              <a:rPr lang="en-US" sz="2600" dirty="0" smtClean="0"/>
              <a:t>, respectively)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SELECT</a:t>
            </a:r>
            <a:r>
              <a:rPr lang="en-US" dirty="0" smtClean="0"/>
              <a:t> DISTINCT </a:t>
            </a:r>
            <a:r>
              <a:rPr lang="en-US" dirty="0" err="1" smtClean="0"/>
              <a:t>R.sid</a:t>
            </a:r>
            <a:r>
              <a:rPr lang="en-US" dirty="0" smtClean="0"/>
              <a:t>, </a:t>
            </a:r>
            <a:r>
              <a:rPr lang="en-US" dirty="0" err="1" smtClean="0"/>
              <a:t>R.bid</a:t>
            </a:r>
            <a:endParaRPr lang="en-US" dirty="0" smtClean="0"/>
          </a:p>
          <a:p>
            <a:r>
              <a:rPr lang="en-US" b="1" dirty="0" smtClean="0"/>
              <a:t>FROM</a:t>
            </a:r>
            <a:r>
              <a:rPr lang="en-US" dirty="0" smtClean="0"/>
              <a:t> Reserves 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5955350"/>
            <a:ext cx="7467600" cy="67405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Which one is better, </a:t>
            </a:r>
            <a:r>
              <a:rPr lang="en-US" sz="2000" i="1" dirty="0" smtClean="0">
                <a:solidFill>
                  <a:schemeClr val="tx1"/>
                </a:solidFill>
              </a:rPr>
              <a:t>projection based on modified external sorting </a:t>
            </a:r>
            <a:r>
              <a:rPr lang="en-US" sz="2000" dirty="0" smtClean="0">
                <a:solidFill>
                  <a:schemeClr val="tx1"/>
                </a:solidFill>
              </a:rPr>
              <a:t>or </a:t>
            </a:r>
            <a:r>
              <a:rPr lang="en-US" sz="2000" i="1" dirty="0" smtClean="0">
                <a:solidFill>
                  <a:schemeClr val="tx1"/>
                </a:solidFill>
              </a:rPr>
              <a:t>projection based on hashing</a:t>
            </a:r>
            <a:r>
              <a:rPr lang="en-US" sz="2000" dirty="0" smtClean="0">
                <a:solidFill>
                  <a:schemeClr val="tx1"/>
                </a:solidFill>
              </a:rPr>
              <a:t>?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68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Sorting vs.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sorting-based approach is superior </a:t>
            </a:r>
            <a:r>
              <a:rPr lang="en-US" sz="2800" i="1" dirty="0" smtClean="0"/>
              <a:t>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 </a:t>
            </a:r>
            <a:r>
              <a:rPr lang="en-US" sz="2600" dirty="0" smtClean="0">
                <a:solidFill>
                  <a:srgbClr val="FF0000"/>
                </a:solidFill>
              </a:rPr>
              <a:t>duplicate frequency</a:t>
            </a:r>
            <a:r>
              <a:rPr lang="en-US" sz="2600" dirty="0" smtClean="0"/>
              <a:t> is high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Or the </a:t>
            </a:r>
            <a:r>
              <a:rPr lang="en-US" sz="2600" dirty="0" smtClean="0">
                <a:solidFill>
                  <a:srgbClr val="FF0000"/>
                </a:solidFill>
              </a:rPr>
              <a:t>distribution</a:t>
            </a:r>
            <a:r>
              <a:rPr lang="en-US" sz="2600" dirty="0" smtClean="0"/>
              <a:t> of (hash) values is very </a:t>
            </a:r>
            <a:r>
              <a:rPr lang="en-US" sz="2600" dirty="0" smtClean="0">
                <a:solidFill>
                  <a:srgbClr val="FF0000"/>
                </a:solidFill>
              </a:rPr>
              <a:t>skewed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With the sorting-based approach the result is </a:t>
            </a:r>
            <a:r>
              <a:rPr lang="en-US" sz="2800" dirty="0" smtClean="0">
                <a:solidFill>
                  <a:srgbClr val="FF0000"/>
                </a:solidFill>
              </a:rPr>
              <a:t>sorted</a:t>
            </a:r>
            <a:r>
              <a:rPr lang="en-US" sz="2800" dirty="0" smtClean="0"/>
              <a:t>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Most DBMSs incorporate a </a:t>
            </a:r>
            <a:r>
              <a:rPr lang="en-US" sz="2800" i="1" dirty="0" smtClean="0"/>
              <a:t>sorting utility</a:t>
            </a:r>
            <a:r>
              <a:rPr lang="en-US" sz="2800" dirty="0" smtClean="0"/>
              <a:t>, which can be used to implement projection relatively easy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Hence, sorting is the standard approach for projection!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b="1" i="1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3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</a:t>
            </a:r>
            <a:r>
              <a:rPr lang="en-US" dirty="0" smtClean="0"/>
              <a:t>Clustered B</a:t>
            </a:r>
            <a:r>
              <a:rPr lang="en-US" dirty="0"/>
              <a:t>+ Trees for </a:t>
            </a:r>
            <a:r>
              <a:rPr lang="en-US" dirty="0" smtClean="0"/>
              <a:t>Sorting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2774268" y="39131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3387043" y="39131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4001406" y="39131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4615768" y="3913188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228543" y="39131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841318" y="39131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2558368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2558368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2558368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558368" y="29495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583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5758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25932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26091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6266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6440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6615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26774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26948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27123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27298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27456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27631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27806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7980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8139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28314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28488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28663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28822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28996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2917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29346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9504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29679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2"/>
          <p:cNvSpPr>
            <a:spLocks noChangeShapeType="1"/>
          </p:cNvSpPr>
          <p:nvPr/>
        </p:nvSpPr>
        <p:spPr bwMode="auto">
          <a:xfrm>
            <a:off x="29854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>
            <a:off x="30028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4"/>
          <p:cNvSpPr>
            <a:spLocks noChangeShapeType="1"/>
          </p:cNvSpPr>
          <p:nvPr/>
        </p:nvSpPr>
        <p:spPr bwMode="auto">
          <a:xfrm>
            <a:off x="30187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5"/>
          <p:cNvSpPr>
            <a:spLocks noChangeShapeType="1"/>
          </p:cNvSpPr>
          <p:nvPr/>
        </p:nvSpPr>
        <p:spPr bwMode="auto">
          <a:xfrm>
            <a:off x="30362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6"/>
          <p:cNvSpPr>
            <a:spLocks noChangeShapeType="1"/>
          </p:cNvSpPr>
          <p:nvPr/>
        </p:nvSpPr>
        <p:spPr bwMode="auto">
          <a:xfrm>
            <a:off x="30536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>
            <a:off x="30711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8"/>
          <p:cNvSpPr>
            <a:spLocks noChangeShapeType="1"/>
          </p:cNvSpPr>
          <p:nvPr/>
        </p:nvSpPr>
        <p:spPr bwMode="auto">
          <a:xfrm>
            <a:off x="30870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49"/>
          <p:cNvSpPr>
            <a:spLocks noChangeShapeType="1"/>
          </p:cNvSpPr>
          <p:nvPr/>
        </p:nvSpPr>
        <p:spPr bwMode="auto">
          <a:xfrm>
            <a:off x="3099706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0"/>
          <p:cNvSpPr>
            <a:spLocks noChangeShapeType="1"/>
          </p:cNvSpPr>
          <p:nvPr/>
        </p:nvSpPr>
        <p:spPr bwMode="auto">
          <a:xfrm>
            <a:off x="3099706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1"/>
          <p:cNvSpPr>
            <a:spLocks noChangeShapeType="1"/>
          </p:cNvSpPr>
          <p:nvPr/>
        </p:nvSpPr>
        <p:spPr bwMode="auto">
          <a:xfrm>
            <a:off x="3099706" y="29876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3099706" y="30035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3"/>
          <p:cNvSpPr>
            <a:spLocks noChangeShapeType="1"/>
          </p:cNvSpPr>
          <p:nvPr/>
        </p:nvSpPr>
        <p:spPr bwMode="auto">
          <a:xfrm>
            <a:off x="3099706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4"/>
          <p:cNvSpPr>
            <a:spLocks noChangeShapeType="1"/>
          </p:cNvSpPr>
          <p:nvPr/>
        </p:nvSpPr>
        <p:spPr bwMode="auto">
          <a:xfrm>
            <a:off x="3099706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5"/>
          <p:cNvSpPr>
            <a:spLocks noChangeShapeType="1"/>
          </p:cNvSpPr>
          <p:nvPr/>
        </p:nvSpPr>
        <p:spPr bwMode="auto">
          <a:xfrm>
            <a:off x="3099706" y="30559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6"/>
          <p:cNvSpPr>
            <a:spLocks noChangeShapeType="1"/>
          </p:cNvSpPr>
          <p:nvPr/>
        </p:nvSpPr>
        <p:spPr bwMode="auto">
          <a:xfrm>
            <a:off x="3099706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>
            <a:off x="3099706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8"/>
          <p:cNvSpPr>
            <a:spLocks noChangeShapeType="1"/>
          </p:cNvSpPr>
          <p:nvPr/>
        </p:nvSpPr>
        <p:spPr bwMode="auto">
          <a:xfrm>
            <a:off x="3099706" y="3106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59"/>
          <p:cNvSpPr>
            <a:spLocks noChangeShapeType="1"/>
          </p:cNvSpPr>
          <p:nvPr/>
        </p:nvSpPr>
        <p:spPr bwMode="auto">
          <a:xfrm>
            <a:off x="3099706" y="3122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60"/>
          <p:cNvSpPr>
            <a:spLocks noChangeShapeType="1"/>
          </p:cNvSpPr>
          <p:nvPr/>
        </p:nvSpPr>
        <p:spPr bwMode="auto">
          <a:xfrm>
            <a:off x="3099706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61"/>
          <p:cNvSpPr>
            <a:spLocks noChangeShapeType="1"/>
          </p:cNvSpPr>
          <p:nvPr/>
        </p:nvSpPr>
        <p:spPr bwMode="auto">
          <a:xfrm>
            <a:off x="3099706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62"/>
          <p:cNvSpPr>
            <a:spLocks noChangeShapeType="1"/>
          </p:cNvSpPr>
          <p:nvPr/>
        </p:nvSpPr>
        <p:spPr bwMode="auto">
          <a:xfrm>
            <a:off x="3099706" y="3175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63"/>
          <p:cNvSpPr>
            <a:spLocks noChangeShapeType="1"/>
          </p:cNvSpPr>
          <p:nvPr/>
        </p:nvSpPr>
        <p:spPr bwMode="auto">
          <a:xfrm>
            <a:off x="3099706" y="3190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4"/>
          <p:cNvSpPr>
            <a:spLocks noChangeShapeType="1"/>
          </p:cNvSpPr>
          <p:nvPr/>
        </p:nvSpPr>
        <p:spPr bwMode="auto">
          <a:xfrm>
            <a:off x="3099706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5"/>
          <p:cNvSpPr>
            <a:spLocks noChangeShapeType="1"/>
          </p:cNvSpPr>
          <p:nvPr/>
        </p:nvSpPr>
        <p:spPr bwMode="auto">
          <a:xfrm>
            <a:off x="3099706" y="3225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66"/>
          <p:cNvSpPr>
            <a:spLocks noChangeShapeType="1"/>
          </p:cNvSpPr>
          <p:nvPr/>
        </p:nvSpPr>
        <p:spPr bwMode="auto">
          <a:xfrm>
            <a:off x="3099706" y="3241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3099706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68"/>
          <p:cNvSpPr>
            <a:spLocks noChangeShapeType="1"/>
          </p:cNvSpPr>
          <p:nvPr/>
        </p:nvSpPr>
        <p:spPr bwMode="auto">
          <a:xfrm>
            <a:off x="3099706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69"/>
          <p:cNvSpPr>
            <a:spLocks noChangeShapeType="1"/>
          </p:cNvSpPr>
          <p:nvPr/>
        </p:nvSpPr>
        <p:spPr bwMode="auto">
          <a:xfrm>
            <a:off x="3099706" y="3294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70"/>
          <p:cNvSpPr>
            <a:spLocks noChangeShapeType="1"/>
          </p:cNvSpPr>
          <p:nvPr/>
        </p:nvSpPr>
        <p:spPr bwMode="auto">
          <a:xfrm>
            <a:off x="3099706" y="3309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71"/>
          <p:cNvSpPr>
            <a:spLocks noChangeShapeType="1"/>
          </p:cNvSpPr>
          <p:nvPr/>
        </p:nvSpPr>
        <p:spPr bwMode="auto">
          <a:xfrm flipH="1">
            <a:off x="30949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 flipH="1">
            <a:off x="30774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73"/>
          <p:cNvSpPr>
            <a:spLocks noChangeShapeType="1"/>
          </p:cNvSpPr>
          <p:nvPr/>
        </p:nvSpPr>
        <p:spPr bwMode="auto">
          <a:xfrm flipH="1">
            <a:off x="30616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74"/>
          <p:cNvSpPr>
            <a:spLocks noChangeShapeType="1"/>
          </p:cNvSpPr>
          <p:nvPr/>
        </p:nvSpPr>
        <p:spPr bwMode="auto">
          <a:xfrm flipH="1">
            <a:off x="30441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75"/>
          <p:cNvSpPr>
            <a:spLocks noChangeShapeType="1"/>
          </p:cNvSpPr>
          <p:nvPr/>
        </p:nvSpPr>
        <p:spPr bwMode="auto">
          <a:xfrm flipH="1">
            <a:off x="30266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76"/>
          <p:cNvSpPr>
            <a:spLocks noChangeShapeType="1"/>
          </p:cNvSpPr>
          <p:nvPr/>
        </p:nvSpPr>
        <p:spPr bwMode="auto">
          <a:xfrm flipH="1">
            <a:off x="30092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77"/>
          <p:cNvSpPr>
            <a:spLocks noChangeShapeType="1"/>
          </p:cNvSpPr>
          <p:nvPr/>
        </p:nvSpPr>
        <p:spPr bwMode="auto">
          <a:xfrm flipH="1">
            <a:off x="29933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78"/>
          <p:cNvSpPr>
            <a:spLocks noChangeShapeType="1"/>
          </p:cNvSpPr>
          <p:nvPr/>
        </p:nvSpPr>
        <p:spPr bwMode="auto">
          <a:xfrm flipH="1">
            <a:off x="29758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79"/>
          <p:cNvSpPr>
            <a:spLocks noChangeShapeType="1"/>
          </p:cNvSpPr>
          <p:nvPr/>
        </p:nvSpPr>
        <p:spPr bwMode="auto">
          <a:xfrm flipH="1">
            <a:off x="29584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80"/>
          <p:cNvSpPr>
            <a:spLocks noChangeShapeType="1"/>
          </p:cNvSpPr>
          <p:nvPr/>
        </p:nvSpPr>
        <p:spPr bwMode="auto">
          <a:xfrm flipH="1">
            <a:off x="29409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81"/>
          <p:cNvSpPr>
            <a:spLocks noChangeShapeType="1"/>
          </p:cNvSpPr>
          <p:nvPr/>
        </p:nvSpPr>
        <p:spPr bwMode="auto">
          <a:xfrm flipH="1">
            <a:off x="292508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82"/>
          <p:cNvSpPr>
            <a:spLocks noChangeShapeType="1"/>
          </p:cNvSpPr>
          <p:nvPr/>
        </p:nvSpPr>
        <p:spPr bwMode="auto">
          <a:xfrm flipH="1">
            <a:off x="29076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83"/>
          <p:cNvSpPr>
            <a:spLocks noChangeShapeType="1"/>
          </p:cNvSpPr>
          <p:nvPr/>
        </p:nvSpPr>
        <p:spPr bwMode="auto">
          <a:xfrm flipH="1">
            <a:off x="28901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84"/>
          <p:cNvSpPr>
            <a:spLocks noChangeShapeType="1"/>
          </p:cNvSpPr>
          <p:nvPr/>
        </p:nvSpPr>
        <p:spPr bwMode="auto">
          <a:xfrm flipH="1">
            <a:off x="28726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85"/>
          <p:cNvSpPr>
            <a:spLocks noChangeShapeType="1"/>
          </p:cNvSpPr>
          <p:nvPr/>
        </p:nvSpPr>
        <p:spPr bwMode="auto">
          <a:xfrm flipH="1">
            <a:off x="28568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86"/>
          <p:cNvSpPr>
            <a:spLocks noChangeShapeType="1"/>
          </p:cNvSpPr>
          <p:nvPr/>
        </p:nvSpPr>
        <p:spPr bwMode="auto">
          <a:xfrm flipH="1">
            <a:off x="28393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87"/>
          <p:cNvSpPr>
            <a:spLocks noChangeShapeType="1"/>
          </p:cNvSpPr>
          <p:nvPr/>
        </p:nvSpPr>
        <p:spPr bwMode="auto">
          <a:xfrm flipH="1">
            <a:off x="28218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88"/>
          <p:cNvSpPr>
            <a:spLocks noChangeShapeType="1"/>
          </p:cNvSpPr>
          <p:nvPr/>
        </p:nvSpPr>
        <p:spPr bwMode="auto">
          <a:xfrm flipH="1">
            <a:off x="28044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89"/>
          <p:cNvSpPr>
            <a:spLocks noChangeShapeType="1"/>
          </p:cNvSpPr>
          <p:nvPr/>
        </p:nvSpPr>
        <p:spPr bwMode="auto">
          <a:xfrm flipH="1">
            <a:off x="27885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90"/>
          <p:cNvSpPr>
            <a:spLocks noChangeShapeType="1"/>
          </p:cNvSpPr>
          <p:nvPr/>
        </p:nvSpPr>
        <p:spPr bwMode="auto">
          <a:xfrm flipH="1">
            <a:off x="27710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91"/>
          <p:cNvSpPr>
            <a:spLocks noChangeShapeType="1"/>
          </p:cNvSpPr>
          <p:nvPr/>
        </p:nvSpPr>
        <p:spPr bwMode="auto">
          <a:xfrm flipH="1">
            <a:off x="27536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92"/>
          <p:cNvSpPr>
            <a:spLocks noChangeShapeType="1"/>
          </p:cNvSpPr>
          <p:nvPr/>
        </p:nvSpPr>
        <p:spPr bwMode="auto">
          <a:xfrm flipH="1">
            <a:off x="27361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93"/>
          <p:cNvSpPr>
            <a:spLocks noChangeShapeType="1"/>
          </p:cNvSpPr>
          <p:nvPr/>
        </p:nvSpPr>
        <p:spPr bwMode="auto">
          <a:xfrm flipH="1">
            <a:off x="27202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94"/>
          <p:cNvSpPr>
            <a:spLocks noChangeShapeType="1"/>
          </p:cNvSpPr>
          <p:nvPr/>
        </p:nvSpPr>
        <p:spPr bwMode="auto">
          <a:xfrm flipH="1">
            <a:off x="27028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95"/>
          <p:cNvSpPr>
            <a:spLocks noChangeShapeType="1"/>
          </p:cNvSpPr>
          <p:nvPr/>
        </p:nvSpPr>
        <p:spPr bwMode="auto">
          <a:xfrm flipH="1">
            <a:off x="26853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96"/>
          <p:cNvSpPr>
            <a:spLocks noChangeShapeType="1"/>
          </p:cNvSpPr>
          <p:nvPr/>
        </p:nvSpPr>
        <p:spPr bwMode="auto">
          <a:xfrm flipH="1">
            <a:off x="26679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97"/>
          <p:cNvSpPr>
            <a:spLocks noChangeShapeType="1"/>
          </p:cNvSpPr>
          <p:nvPr/>
        </p:nvSpPr>
        <p:spPr bwMode="auto">
          <a:xfrm flipH="1">
            <a:off x="26520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98"/>
          <p:cNvSpPr>
            <a:spLocks noChangeShapeType="1"/>
          </p:cNvSpPr>
          <p:nvPr/>
        </p:nvSpPr>
        <p:spPr bwMode="auto">
          <a:xfrm flipH="1">
            <a:off x="26345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 flipH="1">
            <a:off x="26171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100"/>
          <p:cNvSpPr>
            <a:spLocks noChangeShapeType="1"/>
          </p:cNvSpPr>
          <p:nvPr/>
        </p:nvSpPr>
        <p:spPr bwMode="auto">
          <a:xfrm flipH="1">
            <a:off x="25996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101"/>
          <p:cNvSpPr>
            <a:spLocks noChangeShapeType="1"/>
          </p:cNvSpPr>
          <p:nvPr/>
        </p:nvSpPr>
        <p:spPr bwMode="auto">
          <a:xfrm flipH="1">
            <a:off x="25837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Line 102"/>
          <p:cNvSpPr>
            <a:spLocks noChangeShapeType="1"/>
          </p:cNvSpPr>
          <p:nvPr/>
        </p:nvSpPr>
        <p:spPr bwMode="auto">
          <a:xfrm flipH="1">
            <a:off x="25663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Line 103"/>
          <p:cNvSpPr>
            <a:spLocks noChangeShapeType="1"/>
          </p:cNvSpPr>
          <p:nvPr/>
        </p:nvSpPr>
        <p:spPr bwMode="auto">
          <a:xfrm flipV="1">
            <a:off x="2558368" y="3317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104"/>
          <p:cNvSpPr>
            <a:spLocks noChangeShapeType="1"/>
          </p:cNvSpPr>
          <p:nvPr/>
        </p:nvSpPr>
        <p:spPr bwMode="auto">
          <a:xfrm flipV="1">
            <a:off x="2558368" y="32956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105"/>
          <p:cNvSpPr>
            <a:spLocks noChangeShapeType="1"/>
          </p:cNvSpPr>
          <p:nvPr/>
        </p:nvSpPr>
        <p:spPr bwMode="auto">
          <a:xfrm flipV="1">
            <a:off x="2558368" y="3278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06"/>
          <p:cNvSpPr>
            <a:spLocks noChangeShapeType="1"/>
          </p:cNvSpPr>
          <p:nvPr/>
        </p:nvSpPr>
        <p:spPr bwMode="auto">
          <a:xfrm flipV="1">
            <a:off x="2558368" y="3267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07"/>
          <p:cNvSpPr>
            <a:spLocks noChangeShapeType="1"/>
          </p:cNvSpPr>
          <p:nvPr/>
        </p:nvSpPr>
        <p:spPr bwMode="auto">
          <a:xfrm flipV="1">
            <a:off x="2558368" y="32496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2558368" y="3227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09"/>
          <p:cNvSpPr>
            <a:spLocks noChangeShapeType="1"/>
          </p:cNvSpPr>
          <p:nvPr/>
        </p:nvSpPr>
        <p:spPr bwMode="auto">
          <a:xfrm flipV="1">
            <a:off x="2558368" y="3209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0"/>
          <p:cNvSpPr>
            <a:spLocks noChangeShapeType="1"/>
          </p:cNvSpPr>
          <p:nvPr/>
        </p:nvSpPr>
        <p:spPr bwMode="auto">
          <a:xfrm flipV="1">
            <a:off x="2558368" y="31988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1"/>
          <p:cNvSpPr>
            <a:spLocks noChangeShapeType="1"/>
          </p:cNvSpPr>
          <p:nvPr/>
        </p:nvSpPr>
        <p:spPr bwMode="auto">
          <a:xfrm flipV="1">
            <a:off x="2558368" y="3176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12"/>
          <p:cNvSpPr>
            <a:spLocks noChangeShapeType="1"/>
          </p:cNvSpPr>
          <p:nvPr/>
        </p:nvSpPr>
        <p:spPr bwMode="auto">
          <a:xfrm flipV="1">
            <a:off x="2558368" y="31591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13"/>
          <p:cNvSpPr>
            <a:spLocks noChangeShapeType="1"/>
          </p:cNvSpPr>
          <p:nvPr/>
        </p:nvSpPr>
        <p:spPr bwMode="auto">
          <a:xfrm flipV="1">
            <a:off x="2558368" y="3141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14"/>
          <p:cNvSpPr>
            <a:spLocks noChangeShapeType="1"/>
          </p:cNvSpPr>
          <p:nvPr/>
        </p:nvSpPr>
        <p:spPr bwMode="auto">
          <a:xfrm flipV="1">
            <a:off x="2558368" y="31305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15"/>
          <p:cNvSpPr>
            <a:spLocks noChangeShapeType="1"/>
          </p:cNvSpPr>
          <p:nvPr/>
        </p:nvSpPr>
        <p:spPr bwMode="auto">
          <a:xfrm flipV="1">
            <a:off x="2558368" y="3108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16"/>
          <p:cNvSpPr>
            <a:spLocks noChangeShapeType="1"/>
          </p:cNvSpPr>
          <p:nvPr/>
        </p:nvSpPr>
        <p:spPr bwMode="auto">
          <a:xfrm flipV="1">
            <a:off x="2558368" y="3090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17"/>
          <p:cNvSpPr>
            <a:spLocks noChangeShapeType="1"/>
          </p:cNvSpPr>
          <p:nvPr/>
        </p:nvSpPr>
        <p:spPr bwMode="auto">
          <a:xfrm flipV="1">
            <a:off x="2558368" y="30797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18"/>
          <p:cNvSpPr>
            <a:spLocks noChangeShapeType="1"/>
          </p:cNvSpPr>
          <p:nvPr/>
        </p:nvSpPr>
        <p:spPr bwMode="auto">
          <a:xfrm flipV="1">
            <a:off x="2558368" y="3062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19"/>
          <p:cNvSpPr>
            <a:spLocks noChangeShapeType="1"/>
          </p:cNvSpPr>
          <p:nvPr/>
        </p:nvSpPr>
        <p:spPr bwMode="auto">
          <a:xfrm flipV="1">
            <a:off x="2558368" y="3040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20"/>
          <p:cNvSpPr>
            <a:spLocks noChangeShapeType="1"/>
          </p:cNvSpPr>
          <p:nvPr/>
        </p:nvSpPr>
        <p:spPr bwMode="auto">
          <a:xfrm flipV="1">
            <a:off x="2558368" y="3022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21"/>
          <p:cNvSpPr>
            <a:spLocks noChangeShapeType="1"/>
          </p:cNvSpPr>
          <p:nvPr/>
        </p:nvSpPr>
        <p:spPr bwMode="auto">
          <a:xfrm flipV="1">
            <a:off x="2558368" y="30114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22"/>
          <p:cNvSpPr>
            <a:spLocks noChangeShapeType="1"/>
          </p:cNvSpPr>
          <p:nvPr/>
        </p:nvSpPr>
        <p:spPr bwMode="auto">
          <a:xfrm flipV="1">
            <a:off x="2558368" y="2989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123"/>
          <p:cNvSpPr>
            <a:spLocks noChangeShapeType="1"/>
          </p:cNvSpPr>
          <p:nvPr/>
        </p:nvSpPr>
        <p:spPr bwMode="auto">
          <a:xfrm flipV="1">
            <a:off x="2558368" y="2971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124"/>
          <p:cNvSpPr>
            <a:spLocks noChangeShapeType="1"/>
          </p:cNvSpPr>
          <p:nvPr/>
        </p:nvSpPr>
        <p:spPr bwMode="auto">
          <a:xfrm flipV="1">
            <a:off x="2558368" y="2954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25"/>
          <p:cNvSpPr>
            <a:spLocks/>
          </p:cNvSpPr>
          <p:nvPr/>
        </p:nvSpPr>
        <p:spPr bwMode="auto">
          <a:xfrm>
            <a:off x="3425143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26"/>
          <p:cNvSpPr>
            <a:spLocks/>
          </p:cNvSpPr>
          <p:nvPr/>
        </p:nvSpPr>
        <p:spPr bwMode="auto">
          <a:xfrm>
            <a:off x="3425143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127"/>
          <p:cNvSpPr>
            <a:spLocks noChangeShapeType="1"/>
          </p:cNvSpPr>
          <p:nvPr/>
        </p:nvSpPr>
        <p:spPr bwMode="auto">
          <a:xfrm flipV="1">
            <a:off x="3425143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128"/>
          <p:cNvSpPr>
            <a:spLocks noChangeShapeType="1"/>
          </p:cNvSpPr>
          <p:nvPr/>
        </p:nvSpPr>
        <p:spPr bwMode="auto">
          <a:xfrm>
            <a:off x="3425143" y="29495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129"/>
          <p:cNvSpPr>
            <a:spLocks noChangeShapeType="1"/>
          </p:cNvSpPr>
          <p:nvPr/>
        </p:nvSpPr>
        <p:spPr bwMode="auto">
          <a:xfrm>
            <a:off x="3425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30"/>
          <p:cNvSpPr>
            <a:spLocks noChangeShapeType="1"/>
          </p:cNvSpPr>
          <p:nvPr/>
        </p:nvSpPr>
        <p:spPr bwMode="auto">
          <a:xfrm>
            <a:off x="34426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31"/>
          <p:cNvSpPr>
            <a:spLocks noChangeShapeType="1"/>
          </p:cNvSpPr>
          <p:nvPr/>
        </p:nvSpPr>
        <p:spPr bwMode="auto">
          <a:xfrm>
            <a:off x="34600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32"/>
          <p:cNvSpPr>
            <a:spLocks noChangeShapeType="1"/>
          </p:cNvSpPr>
          <p:nvPr/>
        </p:nvSpPr>
        <p:spPr bwMode="auto">
          <a:xfrm>
            <a:off x="34759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33"/>
          <p:cNvSpPr>
            <a:spLocks noChangeShapeType="1"/>
          </p:cNvSpPr>
          <p:nvPr/>
        </p:nvSpPr>
        <p:spPr bwMode="auto">
          <a:xfrm>
            <a:off x="34934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34"/>
          <p:cNvSpPr>
            <a:spLocks noChangeShapeType="1"/>
          </p:cNvSpPr>
          <p:nvPr/>
        </p:nvSpPr>
        <p:spPr bwMode="auto">
          <a:xfrm>
            <a:off x="35108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35"/>
          <p:cNvSpPr>
            <a:spLocks noChangeShapeType="1"/>
          </p:cNvSpPr>
          <p:nvPr/>
        </p:nvSpPr>
        <p:spPr bwMode="auto">
          <a:xfrm>
            <a:off x="35283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36"/>
          <p:cNvSpPr>
            <a:spLocks noChangeShapeType="1"/>
          </p:cNvSpPr>
          <p:nvPr/>
        </p:nvSpPr>
        <p:spPr bwMode="auto">
          <a:xfrm>
            <a:off x="35442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37"/>
          <p:cNvSpPr>
            <a:spLocks noChangeShapeType="1"/>
          </p:cNvSpPr>
          <p:nvPr/>
        </p:nvSpPr>
        <p:spPr bwMode="auto">
          <a:xfrm>
            <a:off x="35616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38"/>
          <p:cNvSpPr>
            <a:spLocks noChangeShapeType="1"/>
          </p:cNvSpPr>
          <p:nvPr/>
        </p:nvSpPr>
        <p:spPr bwMode="auto">
          <a:xfrm>
            <a:off x="35791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39"/>
          <p:cNvSpPr>
            <a:spLocks noChangeShapeType="1"/>
          </p:cNvSpPr>
          <p:nvPr/>
        </p:nvSpPr>
        <p:spPr bwMode="auto">
          <a:xfrm>
            <a:off x="35965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40"/>
          <p:cNvSpPr>
            <a:spLocks noChangeShapeType="1"/>
          </p:cNvSpPr>
          <p:nvPr/>
        </p:nvSpPr>
        <p:spPr bwMode="auto">
          <a:xfrm>
            <a:off x="36124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41"/>
          <p:cNvSpPr>
            <a:spLocks noChangeShapeType="1"/>
          </p:cNvSpPr>
          <p:nvPr/>
        </p:nvSpPr>
        <p:spPr bwMode="auto">
          <a:xfrm>
            <a:off x="36299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42"/>
          <p:cNvSpPr>
            <a:spLocks noChangeShapeType="1"/>
          </p:cNvSpPr>
          <p:nvPr/>
        </p:nvSpPr>
        <p:spPr bwMode="auto">
          <a:xfrm>
            <a:off x="36473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43"/>
          <p:cNvSpPr>
            <a:spLocks noChangeShapeType="1"/>
          </p:cNvSpPr>
          <p:nvPr/>
        </p:nvSpPr>
        <p:spPr bwMode="auto">
          <a:xfrm>
            <a:off x="36648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44"/>
          <p:cNvSpPr>
            <a:spLocks noChangeShapeType="1"/>
          </p:cNvSpPr>
          <p:nvPr/>
        </p:nvSpPr>
        <p:spPr bwMode="auto">
          <a:xfrm>
            <a:off x="36807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45"/>
          <p:cNvSpPr>
            <a:spLocks noChangeShapeType="1"/>
          </p:cNvSpPr>
          <p:nvPr/>
        </p:nvSpPr>
        <p:spPr bwMode="auto">
          <a:xfrm>
            <a:off x="36981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46"/>
          <p:cNvSpPr>
            <a:spLocks noChangeShapeType="1"/>
          </p:cNvSpPr>
          <p:nvPr/>
        </p:nvSpPr>
        <p:spPr bwMode="auto">
          <a:xfrm>
            <a:off x="37156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47"/>
          <p:cNvSpPr>
            <a:spLocks noChangeShapeType="1"/>
          </p:cNvSpPr>
          <p:nvPr/>
        </p:nvSpPr>
        <p:spPr bwMode="auto">
          <a:xfrm>
            <a:off x="37331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Line 148"/>
          <p:cNvSpPr>
            <a:spLocks noChangeShapeType="1"/>
          </p:cNvSpPr>
          <p:nvPr/>
        </p:nvSpPr>
        <p:spPr bwMode="auto">
          <a:xfrm>
            <a:off x="37489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Line 149"/>
          <p:cNvSpPr>
            <a:spLocks noChangeShapeType="1"/>
          </p:cNvSpPr>
          <p:nvPr/>
        </p:nvSpPr>
        <p:spPr bwMode="auto">
          <a:xfrm>
            <a:off x="37664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Line 150"/>
          <p:cNvSpPr>
            <a:spLocks noChangeShapeType="1"/>
          </p:cNvSpPr>
          <p:nvPr/>
        </p:nvSpPr>
        <p:spPr bwMode="auto">
          <a:xfrm>
            <a:off x="37839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Line 151"/>
          <p:cNvSpPr>
            <a:spLocks noChangeShapeType="1"/>
          </p:cNvSpPr>
          <p:nvPr/>
        </p:nvSpPr>
        <p:spPr bwMode="auto">
          <a:xfrm>
            <a:off x="38013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Line 152"/>
          <p:cNvSpPr>
            <a:spLocks noChangeShapeType="1"/>
          </p:cNvSpPr>
          <p:nvPr/>
        </p:nvSpPr>
        <p:spPr bwMode="auto">
          <a:xfrm>
            <a:off x="38172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Line 153"/>
          <p:cNvSpPr>
            <a:spLocks noChangeShapeType="1"/>
          </p:cNvSpPr>
          <p:nvPr/>
        </p:nvSpPr>
        <p:spPr bwMode="auto">
          <a:xfrm>
            <a:off x="38347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Line 154"/>
          <p:cNvSpPr>
            <a:spLocks noChangeShapeType="1"/>
          </p:cNvSpPr>
          <p:nvPr/>
        </p:nvSpPr>
        <p:spPr bwMode="auto">
          <a:xfrm>
            <a:off x="38521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Line 155"/>
          <p:cNvSpPr>
            <a:spLocks noChangeShapeType="1"/>
          </p:cNvSpPr>
          <p:nvPr/>
        </p:nvSpPr>
        <p:spPr bwMode="auto">
          <a:xfrm>
            <a:off x="38680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Line 156"/>
          <p:cNvSpPr>
            <a:spLocks noChangeShapeType="1"/>
          </p:cNvSpPr>
          <p:nvPr/>
        </p:nvSpPr>
        <p:spPr bwMode="auto">
          <a:xfrm>
            <a:off x="38855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>
            <a:off x="39029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Line 158"/>
          <p:cNvSpPr>
            <a:spLocks noChangeShapeType="1"/>
          </p:cNvSpPr>
          <p:nvPr/>
        </p:nvSpPr>
        <p:spPr bwMode="auto">
          <a:xfrm>
            <a:off x="39204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Line 159"/>
          <p:cNvSpPr>
            <a:spLocks noChangeShapeType="1"/>
          </p:cNvSpPr>
          <p:nvPr/>
        </p:nvSpPr>
        <p:spPr bwMode="auto">
          <a:xfrm>
            <a:off x="39363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Line 160"/>
          <p:cNvSpPr>
            <a:spLocks noChangeShapeType="1"/>
          </p:cNvSpPr>
          <p:nvPr/>
        </p:nvSpPr>
        <p:spPr bwMode="auto">
          <a:xfrm>
            <a:off x="39537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Line 161"/>
          <p:cNvSpPr>
            <a:spLocks noChangeShapeType="1"/>
          </p:cNvSpPr>
          <p:nvPr/>
        </p:nvSpPr>
        <p:spPr bwMode="auto">
          <a:xfrm>
            <a:off x="3966481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Line 162"/>
          <p:cNvSpPr>
            <a:spLocks noChangeShapeType="1"/>
          </p:cNvSpPr>
          <p:nvPr/>
        </p:nvSpPr>
        <p:spPr bwMode="auto">
          <a:xfrm>
            <a:off x="3966481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Line 163"/>
          <p:cNvSpPr>
            <a:spLocks noChangeShapeType="1"/>
          </p:cNvSpPr>
          <p:nvPr/>
        </p:nvSpPr>
        <p:spPr bwMode="auto">
          <a:xfrm>
            <a:off x="3966481" y="29876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Line 164"/>
          <p:cNvSpPr>
            <a:spLocks noChangeShapeType="1"/>
          </p:cNvSpPr>
          <p:nvPr/>
        </p:nvSpPr>
        <p:spPr bwMode="auto">
          <a:xfrm>
            <a:off x="3966481" y="30035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65"/>
          <p:cNvSpPr>
            <a:spLocks noChangeShapeType="1"/>
          </p:cNvSpPr>
          <p:nvPr/>
        </p:nvSpPr>
        <p:spPr bwMode="auto">
          <a:xfrm>
            <a:off x="3966481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66"/>
          <p:cNvSpPr>
            <a:spLocks noChangeShapeType="1"/>
          </p:cNvSpPr>
          <p:nvPr/>
        </p:nvSpPr>
        <p:spPr bwMode="auto">
          <a:xfrm>
            <a:off x="3966481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67"/>
          <p:cNvSpPr>
            <a:spLocks noChangeShapeType="1"/>
          </p:cNvSpPr>
          <p:nvPr/>
        </p:nvSpPr>
        <p:spPr bwMode="auto">
          <a:xfrm>
            <a:off x="3966481" y="30559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68"/>
          <p:cNvSpPr>
            <a:spLocks noChangeShapeType="1"/>
          </p:cNvSpPr>
          <p:nvPr/>
        </p:nvSpPr>
        <p:spPr bwMode="auto">
          <a:xfrm>
            <a:off x="3966481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69"/>
          <p:cNvSpPr>
            <a:spLocks noChangeShapeType="1"/>
          </p:cNvSpPr>
          <p:nvPr/>
        </p:nvSpPr>
        <p:spPr bwMode="auto">
          <a:xfrm>
            <a:off x="3966481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70"/>
          <p:cNvSpPr>
            <a:spLocks noChangeShapeType="1"/>
          </p:cNvSpPr>
          <p:nvPr/>
        </p:nvSpPr>
        <p:spPr bwMode="auto">
          <a:xfrm>
            <a:off x="3966481" y="3106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71"/>
          <p:cNvSpPr>
            <a:spLocks noChangeShapeType="1"/>
          </p:cNvSpPr>
          <p:nvPr/>
        </p:nvSpPr>
        <p:spPr bwMode="auto">
          <a:xfrm>
            <a:off x="3966481" y="3122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72"/>
          <p:cNvSpPr>
            <a:spLocks noChangeShapeType="1"/>
          </p:cNvSpPr>
          <p:nvPr/>
        </p:nvSpPr>
        <p:spPr bwMode="auto">
          <a:xfrm>
            <a:off x="3966481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73"/>
          <p:cNvSpPr>
            <a:spLocks noChangeShapeType="1"/>
          </p:cNvSpPr>
          <p:nvPr/>
        </p:nvSpPr>
        <p:spPr bwMode="auto">
          <a:xfrm>
            <a:off x="3966481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74"/>
          <p:cNvSpPr>
            <a:spLocks noChangeShapeType="1"/>
          </p:cNvSpPr>
          <p:nvPr/>
        </p:nvSpPr>
        <p:spPr bwMode="auto">
          <a:xfrm>
            <a:off x="3966481" y="3175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75"/>
          <p:cNvSpPr>
            <a:spLocks noChangeShapeType="1"/>
          </p:cNvSpPr>
          <p:nvPr/>
        </p:nvSpPr>
        <p:spPr bwMode="auto">
          <a:xfrm>
            <a:off x="3966481" y="3190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76"/>
          <p:cNvSpPr>
            <a:spLocks noChangeShapeType="1"/>
          </p:cNvSpPr>
          <p:nvPr/>
        </p:nvSpPr>
        <p:spPr bwMode="auto">
          <a:xfrm>
            <a:off x="3966481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77"/>
          <p:cNvSpPr>
            <a:spLocks noChangeShapeType="1"/>
          </p:cNvSpPr>
          <p:nvPr/>
        </p:nvSpPr>
        <p:spPr bwMode="auto">
          <a:xfrm>
            <a:off x="3966481" y="3225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78"/>
          <p:cNvSpPr>
            <a:spLocks noChangeShapeType="1"/>
          </p:cNvSpPr>
          <p:nvPr/>
        </p:nvSpPr>
        <p:spPr bwMode="auto">
          <a:xfrm>
            <a:off x="3966481" y="3241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79"/>
          <p:cNvSpPr>
            <a:spLocks noChangeShapeType="1"/>
          </p:cNvSpPr>
          <p:nvPr/>
        </p:nvSpPr>
        <p:spPr bwMode="auto">
          <a:xfrm>
            <a:off x="3966481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Line 180"/>
          <p:cNvSpPr>
            <a:spLocks noChangeShapeType="1"/>
          </p:cNvSpPr>
          <p:nvPr/>
        </p:nvSpPr>
        <p:spPr bwMode="auto">
          <a:xfrm>
            <a:off x="3966481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Line 181"/>
          <p:cNvSpPr>
            <a:spLocks noChangeShapeType="1"/>
          </p:cNvSpPr>
          <p:nvPr/>
        </p:nvSpPr>
        <p:spPr bwMode="auto">
          <a:xfrm>
            <a:off x="3966481" y="3294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Line 182"/>
          <p:cNvSpPr>
            <a:spLocks noChangeShapeType="1"/>
          </p:cNvSpPr>
          <p:nvPr/>
        </p:nvSpPr>
        <p:spPr bwMode="auto">
          <a:xfrm>
            <a:off x="3966481" y="3309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Line 183"/>
          <p:cNvSpPr>
            <a:spLocks noChangeShapeType="1"/>
          </p:cNvSpPr>
          <p:nvPr/>
        </p:nvSpPr>
        <p:spPr bwMode="auto">
          <a:xfrm flipH="1">
            <a:off x="39617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Line 184"/>
          <p:cNvSpPr>
            <a:spLocks noChangeShapeType="1"/>
          </p:cNvSpPr>
          <p:nvPr/>
        </p:nvSpPr>
        <p:spPr bwMode="auto">
          <a:xfrm flipH="1">
            <a:off x="39442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Line 185"/>
          <p:cNvSpPr>
            <a:spLocks noChangeShapeType="1"/>
          </p:cNvSpPr>
          <p:nvPr/>
        </p:nvSpPr>
        <p:spPr bwMode="auto">
          <a:xfrm flipH="1">
            <a:off x="392838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Line 186"/>
          <p:cNvSpPr>
            <a:spLocks noChangeShapeType="1"/>
          </p:cNvSpPr>
          <p:nvPr/>
        </p:nvSpPr>
        <p:spPr bwMode="auto">
          <a:xfrm flipH="1">
            <a:off x="39109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Line 187"/>
          <p:cNvSpPr>
            <a:spLocks noChangeShapeType="1"/>
          </p:cNvSpPr>
          <p:nvPr/>
        </p:nvSpPr>
        <p:spPr bwMode="auto">
          <a:xfrm flipH="1">
            <a:off x="38934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Line 188"/>
          <p:cNvSpPr>
            <a:spLocks noChangeShapeType="1"/>
          </p:cNvSpPr>
          <p:nvPr/>
        </p:nvSpPr>
        <p:spPr bwMode="auto">
          <a:xfrm flipH="1">
            <a:off x="38759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Line 189"/>
          <p:cNvSpPr>
            <a:spLocks noChangeShapeType="1"/>
          </p:cNvSpPr>
          <p:nvPr/>
        </p:nvSpPr>
        <p:spPr bwMode="auto">
          <a:xfrm flipH="1">
            <a:off x="38601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Line 190"/>
          <p:cNvSpPr>
            <a:spLocks noChangeShapeType="1"/>
          </p:cNvSpPr>
          <p:nvPr/>
        </p:nvSpPr>
        <p:spPr bwMode="auto">
          <a:xfrm flipH="1">
            <a:off x="38426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Line 191"/>
          <p:cNvSpPr>
            <a:spLocks noChangeShapeType="1"/>
          </p:cNvSpPr>
          <p:nvPr/>
        </p:nvSpPr>
        <p:spPr bwMode="auto">
          <a:xfrm flipH="1">
            <a:off x="38251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Line 192"/>
          <p:cNvSpPr>
            <a:spLocks noChangeShapeType="1"/>
          </p:cNvSpPr>
          <p:nvPr/>
        </p:nvSpPr>
        <p:spPr bwMode="auto">
          <a:xfrm flipH="1">
            <a:off x="38077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Line 193"/>
          <p:cNvSpPr>
            <a:spLocks noChangeShapeType="1"/>
          </p:cNvSpPr>
          <p:nvPr/>
        </p:nvSpPr>
        <p:spPr bwMode="auto">
          <a:xfrm flipH="1">
            <a:off x="37918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Line 194"/>
          <p:cNvSpPr>
            <a:spLocks noChangeShapeType="1"/>
          </p:cNvSpPr>
          <p:nvPr/>
        </p:nvSpPr>
        <p:spPr bwMode="auto">
          <a:xfrm flipH="1">
            <a:off x="37743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Line 195"/>
          <p:cNvSpPr>
            <a:spLocks noChangeShapeType="1"/>
          </p:cNvSpPr>
          <p:nvPr/>
        </p:nvSpPr>
        <p:spPr bwMode="auto">
          <a:xfrm flipH="1">
            <a:off x="37569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Line 196"/>
          <p:cNvSpPr>
            <a:spLocks noChangeShapeType="1"/>
          </p:cNvSpPr>
          <p:nvPr/>
        </p:nvSpPr>
        <p:spPr bwMode="auto">
          <a:xfrm flipH="1">
            <a:off x="37394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Line 197"/>
          <p:cNvSpPr>
            <a:spLocks noChangeShapeType="1"/>
          </p:cNvSpPr>
          <p:nvPr/>
        </p:nvSpPr>
        <p:spPr bwMode="auto">
          <a:xfrm flipH="1">
            <a:off x="37235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Line 198"/>
          <p:cNvSpPr>
            <a:spLocks noChangeShapeType="1"/>
          </p:cNvSpPr>
          <p:nvPr/>
        </p:nvSpPr>
        <p:spPr bwMode="auto">
          <a:xfrm flipH="1">
            <a:off x="37061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Line 199"/>
          <p:cNvSpPr>
            <a:spLocks noChangeShapeType="1"/>
          </p:cNvSpPr>
          <p:nvPr/>
        </p:nvSpPr>
        <p:spPr bwMode="auto">
          <a:xfrm flipH="1">
            <a:off x="36886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Line 200"/>
          <p:cNvSpPr>
            <a:spLocks noChangeShapeType="1"/>
          </p:cNvSpPr>
          <p:nvPr/>
        </p:nvSpPr>
        <p:spPr bwMode="auto">
          <a:xfrm flipH="1">
            <a:off x="36712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Line 201"/>
          <p:cNvSpPr>
            <a:spLocks noChangeShapeType="1"/>
          </p:cNvSpPr>
          <p:nvPr/>
        </p:nvSpPr>
        <p:spPr bwMode="auto">
          <a:xfrm flipH="1">
            <a:off x="36553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Line 202"/>
          <p:cNvSpPr>
            <a:spLocks noChangeShapeType="1"/>
          </p:cNvSpPr>
          <p:nvPr/>
        </p:nvSpPr>
        <p:spPr bwMode="auto">
          <a:xfrm flipH="1">
            <a:off x="36378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Line 203"/>
          <p:cNvSpPr>
            <a:spLocks noChangeShapeType="1"/>
          </p:cNvSpPr>
          <p:nvPr/>
        </p:nvSpPr>
        <p:spPr bwMode="auto">
          <a:xfrm flipH="1">
            <a:off x="36204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Line 204"/>
          <p:cNvSpPr>
            <a:spLocks noChangeShapeType="1"/>
          </p:cNvSpPr>
          <p:nvPr/>
        </p:nvSpPr>
        <p:spPr bwMode="auto">
          <a:xfrm flipH="1">
            <a:off x="36029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Line 205"/>
          <p:cNvSpPr>
            <a:spLocks noChangeShapeType="1"/>
          </p:cNvSpPr>
          <p:nvPr/>
        </p:nvSpPr>
        <p:spPr bwMode="auto">
          <a:xfrm flipH="1">
            <a:off x="35870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Line 206"/>
          <p:cNvSpPr>
            <a:spLocks noChangeShapeType="1"/>
          </p:cNvSpPr>
          <p:nvPr/>
        </p:nvSpPr>
        <p:spPr bwMode="auto">
          <a:xfrm flipH="1">
            <a:off x="35696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Line 207"/>
          <p:cNvSpPr>
            <a:spLocks noChangeShapeType="1"/>
          </p:cNvSpPr>
          <p:nvPr/>
        </p:nvSpPr>
        <p:spPr bwMode="auto">
          <a:xfrm flipH="1">
            <a:off x="35521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Line 208"/>
          <p:cNvSpPr>
            <a:spLocks noChangeShapeType="1"/>
          </p:cNvSpPr>
          <p:nvPr/>
        </p:nvSpPr>
        <p:spPr bwMode="auto">
          <a:xfrm flipH="1">
            <a:off x="35346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Line 209"/>
          <p:cNvSpPr>
            <a:spLocks noChangeShapeType="1"/>
          </p:cNvSpPr>
          <p:nvPr/>
        </p:nvSpPr>
        <p:spPr bwMode="auto">
          <a:xfrm flipH="1">
            <a:off x="35188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Line 210"/>
          <p:cNvSpPr>
            <a:spLocks noChangeShapeType="1"/>
          </p:cNvSpPr>
          <p:nvPr/>
        </p:nvSpPr>
        <p:spPr bwMode="auto">
          <a:xfrm flipH="1">
            <a:off x="35013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Line 211"/>
          <p:cNvSpPr>
            <a:spLocks noChangeShapeType="1"/>
          </p:cNvSpPr>
          <p:nvPr/>
        </p:nvSpPr>
        <p:spPr bwMode="auto">
          <a:xfrm flipH="1">
            <a:off x="34838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Line 212"/>
          <p:cNvSpPr>
            <a:spLocks noChangeShapeType="1"/>
          </p:cNvSpPr>
          <p:nvPr/>
        </p:nvSpPr>
        <p:spPr bwMode="auto">
          <a:xfrm flipH="1">
            <a:off x="34664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Line 213"/>
          <p:cNvSpPr>
            <a:spLocks noChangeShapeType="1"/>
          </p:cNvSpPr>
          <p:nvPr/>
        </p:nvSpPr>
        <p:spPr bwMode="auto">
          <a:xfrm flipH="1">
            <a:off x="34505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Line 214"/>
          <p:cNvSpPr>
            <a:spLocks noChangeShapeType="1"/>
          </p:cNvSpPr>
          <p:nvPr/>
        </p:nvSpPr>
        <p:spPr bwMode="auto">
          <a:xfrm flipH="1">
            <a:off x="34330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Line 215"/>
          <p:cNvSpPr>
            <a:spLocks noChangeShapeType="1"/>
          </p:cNvSpPr>
          <p:nvPr/>
        </p:nvSpPr>
        <p:spPr bwMode="auto">
          <a:xfrm flipV="1">
            <a:off x="3425143" y="3317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Line 216"/>
          <p:cNvSpPr>
            <a:spLocks noChangeShapeType="1"/>
          </p:cNvSpPr>
          <p:nvPr/>
        </p:nvSpPr>
        <p:spPr bwMode="auto">
          <a:xfrm flipV="1">
            <a:off x="3425143" y="32956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217"/>
          <p:cNvSpPr>
            <a:spLocks noChangeShapeType="1"/>
          </p:cNvSpPr>
          <p:nvPr/>
        </p:nvSpPr>
        <p:spPr bwMode="auto">
          <a:xfrm flipV="1">
            <a:off x="3425143" y="3278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218"/>
          <p:cNvSpPr>
            <a:spLocks noChangeShapeType="1"/>
          </p:cNvSpPr>
          <p:nvPr/>
        </p:nvSpPr>
        <p:spPr bwMode="auto">
          <a:xfrm flipV="1">
            <a:off x="3425143" y="3267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Line 219"/>
          <p:cNvSpPr>
            <a:spLocks noChangeShapeType="1"/>
          </p:cNvSpPr>
          <p:nvPr/>
        </p:nvSpPr>
        <p:spPr bwMode="auto">
          <a:xfrm flipV="1">
            <a:off x="3425143" y="32496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Line 220"/>
          <p:cNvSpPr>
            <a:spLocks noChangeShapeType="1"/>
          </p:cNvSpPr>
          <p:nvPr/>
        </p:nvSpPr>
        <p:spPr bwMode="auto">
          <a:xfrm flipV="1">
            <a:off x="3425143" y="3227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Line 221"/>
          <p:cNvSpPr>
            <a:spLocks noChangeShapeType="1"/>
          </p:cNvSpPr>
          <p:nvPr/>
        </p:nvSpPr>
        <p:spPr bwMode="auto">
          <a:xfrm flipV="1">
            <a:off x="3425143" y="3209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Line 222"/>
          <p:cNvSpPr>
            <a:spLocks noChangeShapeType="1"/>
          </p:cNvSpPr>
          <p:nvPr/>
        </p:nvSpPr>
        <p:spPr bwMode="auto">
          <a:xfrm flipV="1">
            <a:off x="3425143" y="31988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Line 223"/>
          <p:cNvSpPr>
            <a:spLocks noChangeShapeType="1"/>
          </p:cNvSpPr>
          <p:nvPr/>
        </p:nvSpPr>
        <p:spPr bwMode="auto">
          <a:xfrm flipV="1">
            <a:off x="3425143" y="3176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Line 224"/>
          <p:cNvSpPr>
            <a:spLocks noChangeShapeType="1"/>
          </p:cNvSpPr>
          <p:nvPr/>
        </p:nvSpPr>
        <p:spPr bwMode="auto">
          <a:xfrm flipV="1">
            <a:off x="3425143" y="31591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Line 225"/>
          <p:cNvSpPr>
            <a:spLocks noChangeShapeType="1"/>
          </p:cNvSpPr>
          <p:nvPr/>
        </p:nvSpPr>
        <p:spPr bwMode="auto">
          <a:xfrm flipV="1">
            <a:off x="3425143" y="3141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Line 226"/>
          <p:cNvSpPr>
            <a:spLocks noChangeShapeType="1"/>
          </p:cNvSpPr>
          <p:nvPr/>
        </p:nvSpPr>
        <p:spPr bwMode="auto">
          <a:xfrm flipV="1">
            <a:off x="3425143" y="31305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Line 227"/>
          <p:cNvSpPr>
            <a:spLocks noChangeShapeType="1"/>
          </p:cNvSpPr>
          <p:nvPr/>
        </p:nvSpPr>
        <p:spPr bwMode="auto">
          <a:xfrm flipV="1">
            <a:off x="3425143" y="3108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Line 228"/>
          <p:cNvSpPr>
            <a:spLocks noChangeShapeType="1"/>
          </p:cNvSpPr>
          <p:nvPr/>
        </p:nvSpPr>
        <p:spPr bwMode="auto">
          <a:xfrm flipV="1">
            <a:off x="3425143" y="3090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Line 229"/>
          <p:cNvSpPr>
            <a:spLocks noChangeShapeType="1"/>
          </p:cNvSpPr>
          <p:nvPr/>
        </p:nvSpPr>
        <p:spPr bwMode="auto">
          <a:xfrm flipV="1">
            <a:off x="3425143" y="30797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Line 230"/>
          <p:cNvSpPr>
            <a:spLocks noChangeShapeType="1"/>
          </p:cNvSpPr>
          <p:nvPr/>
        </p:nvSpPr>
        <p:spPr bwMode="auto">
          <a:xfrm flipV="1">
            <a:off x="3425143" y="3062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Line 231"/>
          <p:cNvSpPr>
            <a:spLocks noChangeShapeType="1"/>
          </p:cNvSpPr>
          <p:nvPr/>
        </p:nvSpPr>
        <p:spPr bwMode="auto">
          <a:xfrm flipV="1">
            <a:off x="3425143" y="3040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Line 232"/>
          <p:cNvSpPr>
            <a:spLocks noChangeShapeType="1"/>
          </p:cNvSpPr>
          <p:nvPr/>
        </p:nvSpPr>
        <p:spPr bwMode="auto">
          <a:xfrm flipV="1">
            <a:off x="3425143" y="3022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Line 233"/>
          <p:cNvSpPr>
            <a:spLocks noChangeShapeType="1"/>
          </p:cNvSpPr>
          <p:nvPr/>
        </p:nvSpPr>
        <p:spPr bwMode="auto">
          <a:xfrm flipV="1">
            <a:off x="3425143" y="30114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Line 234"/>
          <p:cNvSpPr>
            <a:spLocks noChangeShapeType="1"/>
          </p:cNvSpPr>
          <p:nvPr/>
        </p:nvSpPr>
        <p:spPr bwMode="auto">
          <a:xfrm flipV="1">
            <a:off x="3425143" y="2989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Line 235"/>
          <p:cNvSpPr>
            <a:spLocks noChangeShapeType="1"/>
          </p:cNvSpPr>
          <p:nvPr/>
        </p:nvSpPr>
        <p:spPr bwMode="auto">
          <a:xfrm flipV="1">
            <a:off x="3425143" y="2971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Line 236"/>
          <p:cNvSpPr>
            <a:spLocks noChangeShapeType="1"/>
          </p:cNvSpPr>
          <p:nvPr/>
        </p:nvSpPr>
        <p:spPr bwMode="auto">
          <a:xfrm flipV="1">
            <a:off x="3425143" y="2954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237"/>
          <p:cNvSpPr>
            <a:spLocks/>
          </p:cNvSpPr>
          <p:nvPr/>
        </p:nvSpPr>
        <p:spPr bwMode="auto">
          <a:xfrm>
            <a:off x="2159906" y="39131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238"/>
          <p:cNvSpPr>
            <a:spLocks/>
          </p:cNvSpPr>
          <p:nvPr/>
        </p:nvSpPr>
        <p:spPr bwMode="auto">
          <a:xfrm>
            <a:off x="4887231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239"/>
          <p:cNvSpPr>
            <a:spLocks/>
          </p:cNvSpPr>
          <p:nvPr/>
        </p:nvSpPr>
        <p:spPr bwMode="auto">
          <a:xfrm>
            <a:off x="4887231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Line 240"/>
          <p:cNvSpPr>
            <a:spLocks noChangeShapeType="1"/>
          </p:cNvSpPr>
          <p:nvPr/>
        </p:nvSpPr>
        <p:spPr bwMode="auto">
          <a:xfrm flipV="1">
            <a:off x="4887231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Line 241"/>
          <p:cNvSpPr>
            <a:spLocks noChangeShapeType="1"/>
          </p:cNvSpPr>
          <p:nvPr/>
        </p:nvSpPr>
        <p:spPr bwMode="auto">
          <a:xfrm>
            <a:off x="4887231" y="29495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Line 242"/>
          <p:cNvSpPr>
            <a:spLocks noChangeShapeType="1"/>
          </p:cNvSpPr>
          <p:nvPr/>
        </p:nvSpPr>
        <p:spPr bwMode="auto">
          <a:xfrm>
            <a:off x="48872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Line 243"/>
          <p:cNvSpPr>
            <a:spLocks noChangeShapeType="1"/>
          </p:cNvSpPr>
          <p:nvPr/>
        </p:nvSpPr>
        <p:spPr bwMode="auto">
          <a:xfrm>
            <a:off x="49046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Line 244"/>
          <p:cNvSpPr>
            <a:spLocks noChangeShapeType="1"/>
          </p:cNvSpPr>
          <p:nvPr/>
        </p:nvSpPr>
        <p:spPr bwMode="auto">
          <a:xfrm>
            <a:off x="49221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Line 245"/>
          <p:cNvSpPr>
            <a:spLocks noChangeShapeType="1"/>
          </p:cNvSpPr>
          <p:nvPr/>
        </p:nvSpPr>
        <p:spPr bwMode="auto">
          <a:xfrm>
            <a:off x="49380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Line 246"/>
          <p:cNvSpPr>
            <a:spLocks noChangeShapeType="1"/>
          </p:cNvSpPr>
          <p:nvPr/>
        </p:nvSpPr>
        <p:spPr bwMode="auto">
          <a:xfrm>
            <a:off x="49554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Line 247"/>
          <p:cNvSpPr>
            <a:spLocks noChangeShapeType="1"/>
          </p:cNvSpPr>
          <p:nvPr/>
        </p:nvSpPr>
        <p:spPr bwMode="auto">
          <a:xfrm>
            <a:off x="49729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Line 248"/>
          <p:cNvSpPr>
            <a:spLocks noChangeShapeType="1"/>
          </p:cNvSpPr>
          <p:nvPr/>
        </p:nvSpPr>
        <p:spPr bwMode="auto">
          <a:xfrm>
            <a:off x="49904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Line 249"/>
          <p:cNvSpPr>
            <a:spLocks noChangeShapeType="1"/>
          </p:cNvSpPr>
          <p:nvPr/>
        </p:nvSpPr>
        <p:spPr bwMode="auto">
          <a:xfrm>
            <a:off x="50062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Line 250"/>
          <p:cNvSpPr>
            <a:spLocks noChangeShapeType="1"/>
          </p:cNvSpPr>
          <p:nvPr/>
        </p:nvSpPr>
        <p:spPr bwMode="auto">
          <a:xfrm>
            <a:off x="50237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Line 251"/>
          <p:cNvSpPr>
            <a:spLocks noChangeShapeType="1"/>
          </p:cNvSpPr>
          <p:nvPr/>
        </p:nvSpPr>
        <p:spPr bwMode="auto">
          <a:xfrm>
            <a:off x="50412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Line 252"/>
          <p:cNvSpPr>
            <a:spLocks noChangeShapeType="1"/>
          </p:cNvSpPr>
          <p:nvPr/>
        </p:nvSpPr>
        <p:spPr bwMode="auto">
          <a:xfrm>
            <a:off x="50586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Line 253"/>
          <p:cNvSpPr>
            <a:spLocks noChangeShapeType="1"/>
          </p:cNvSpPr>
          <p:nvPr/>
        </p:nvSpPr>
        <p:spPr bwMode="auto">
          <a:xfrm>
            <a:off x="50745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Line 254"/>
          <p:cNvSpPr>
            <a:spLocks noChangeShapeType="1"/>
          </p:cNvSpPr>
          <p:nvPr/>
        </p:nvSpPr>
        <p:spPr bwMode="auto">
          <a:xfrm>
            <a:off x="50920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Line 255"/>
          <p:cNvSpPr>
            <a:spLocks noChangeShapeType="1"/>
          </p:cNvSpPr>
          <p:nvPr/>
        </p:nvSpPr>
        <p:spPr bwMode="auto">
          <a:xfrm>
            <a:off x="51094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Line 256"/>
          <p:cNvSpPr>
            <a:spLocks noChangeShapeType="1"/>
          </p:cNvSpPr>
          <p:nvPr/>
        </p:nvSpPr>
        <p:spPr bwMode="auto">
          <a:xfrm>
            <a:off x="51269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Line 257"/>
          <p:cNvSpPr>
            <a:spLocks noChangeShapeType="1"/>
          </p:cNvSpPr>
          <p:nvPr/>
        </p:nvSpPr>
        <p:spPr bwMode="auto">
          <a:xfrm>
            <a:off x="51428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Line 258"/>
          <p:cNvSpPr>
            <a:spLocks noChangeShapeType="1"/>
          </p:cNvSpPr>
          <p:nvPr/>
        </p:nvSpPr>
        <p:spPr bwMode="auto">
          <a:xfrm>
            <a:off x="51602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Line 259"/>
          <p:cNvSpPr>
            <a:spLocks noChangeShapeType="1"/>
          </p:cNvSpPr>
          <p:nvPr/>
        </p:nvSpPr>
        <p:spPr bwMode="auto">
          <a:xfrm>
            <a:off x="51777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260"/>
          <p:cNvSpPr>
            <a:spLocks noChangeShapeType="1"/>
          </p:cNvSpPr>
          <p:nvPr/>
        </p:nvSpPr>
        <p:spPr bwMode="auto">
          <a:xfrm>
            <a:off x="51952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261"/>
          <p:cNvSpPr>
            <a:spLocks noChangeShapeType="1"/>
          </p:cNvSpPr>
          <p:nvPr/>
        </p:nvSpPr>
        <p:spPr bwMode="auto">
          <a:xfrm>
            <a:off x="52110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262"/>
          <p:cNvSpPr>
            <a:spLocks noChangeShapeType="1"/>
          </p:cNvSpPr>
          <p:nvPr/>
        </p:nvSpPr>
        <p:spPr bwMode="auto">
          <a:xfrm>
            <a:off x="52285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Line 263"/>
          <p:cNvSpPr>
            <a:spLocks noChangeShapeType="1"/>
          </p:cNvSpPr>
          <p:nvPr/>
        </p:nvSpPr>
        <p:spPr bwMode="auto">
          <a:xfrm>
            <a:off x="52460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Line 264"/>
          <p:cNvSpPr>
            <a:spLocks noChangeShapeType="1"/>
          </p:cNvSpPr>
          <p:nvPr/>
        </p:nvSpPr>
        <p:spPr bwMode="auto">
          <a:xfrm>
            <a:off x="52618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Line 265"/>
          <p:cNvSpPr>
            <a:spLocks noChangeShapeType="1"/>
          </p:cNvSpPr>
          <p:nvPr/>
        </p:nvSpPr>
        <p:spPr bwMode="auto">
          <a:xfrm>
            <a:off x="52793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Line 266"/>
          <p:cNvSpPr>
            <a:spLocks noChangeShapeType="1"/>
          </p:cNvSpPr>
          <p:nvPr/>
        </p:nvSpPr>
        <p:spPr bwMode="auto">
          <a:xfrm>
            <a:off x="52968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Line 267"/>
          <p:cNvSpPr>
            <a:spLocks noChangeShapeType="1"/>
          </p:cNvSpPr>
          <p:nvPr/>
        </p:nvSpPr>
        <p:spPr bwMode="auto">
          <a:xfrm>
            <a:off x="53142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Line 268"/>
          <p:cNvSpPr>
            <a:spLocks noChangeShapeType="1"/>
          </p:cNvSpPr>
          <p:nvPr/>
        </p:nvSpPr>
        <p:spPr bwMode="auto">
          <a:xfrm>
            <a:off x="5330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Line 269"/>
          <p:cNvSpPr>
            <a:spLocks noChangeShapeType="1"/>
          </p:cNvSpPr>
          <p:nvPr/>
        </p:nvSpPr>
        <p:spPr bwMode="auto">
          <a:xfrm>
            <a:off x="53476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Line 270"/>
          <p:cNvSpPr>
            <a:spLocks noChangeShapeType="1"/>
          </p:cNvSpPr>
          <p:nvPr/>
        </p:nvSpPr>
        <p:spPr bwMode="auto">
          <a:xfrm>
            <a:off x="53650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Line 271"/>
          <p:cNvSpPr>
            <a:spLocks noChangeShapeType="1"/>
          </p:cNvSpPr>
          <p:nvPr/>
        </p:nvSpPr>
        <p:spPr bwMode="auto">
          <a:xfrm>
            <a:off x="53825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Line 272"/>
          <p:cNvSpPr>
            <a:spLocks noChangeShapeType="1"/>
          </p:cNvSpPr>
          <p:nvPr/>
        </p:nvSpPr>
        <p:spPr bwMode="auto">
          <a:xfrm>
            <a:off x="53984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Line 273"/>
          <p:cNvSpPr>
            <a:spLocks noChangeShapeType="1"/>
          </p:cNvSpPr>
          <p:nvPr/>
        </p:nvSpPr>
        <p:spPr bwMode="auto">
          <a:xfrm>
            <a:off x="54158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274"/>
          <p:cNvSpPr>
            <a:spLocks noChangeShapeType="1"/>
          </p:cNvSpPr>
          <p:nvPr/>
        </p:nvSpPr>
        <p:spPr bwMode="auto">
          <a:xfrm>
            <a:off x="5428568" y="2954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275"/>
          <p:cNvSpPr>
            <a:spLocks noChangeShapeType="1"/>
          </p:cNvSpPr>
          <p:nvPr/>
        </p:nvSpPr>
        <p:spPr bwMode="auto">
          <a:xfrm>
            <a:off x="5428568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276"/>
          <p:cNvSpPr>
            <a:spLocks noChangeShapeType="1"/>
          </p:cNvSpPr>
          <p:nvPr/>
        </p:nvSpPr>
        <p:spPr bwMode="auto">
          <a:xfrm>
            <a:off x="5428568" y="2987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Line 277"/>
          <p:cNvSpPr>
            <a:spLocks noChangeShapeType="1"/>
          </p:cNvSpPr>
          <p:nvPr/>
        </p:nvSpPr>
        <p:spPr bwMode="auto">
          <a:xfrm>
            <a:off x="5428568" y="3005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Line 278"/>
          <p:cNvSpPr>
            <a:spLocks noChangeShapeType="1"/>
          </p:cNvSpPr>
          <p:nvPr/>
        </p:nvSpPr>
        <p:spPr bwMode="auto">
          <a:xfrm>
            <a:off x="5428568" y="30226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Line 279"/>
          <p:cNvSpPr>
            <a:spLocks noChangeShapeType="1"/>
          </p:cNvSpPr>
          <p:nvPr/>
        </p:nvSpPr>
        <p:spPr bwMode="auto">
          <a:xfrm>
            <a:off x="5428568" y="3038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Line 280"/>
          <p:cNvSpPr>
            <a:spLocks noChangeShapeType="1"/>
          </p:cNvSpPr>
          <p:nvPr/>
        </p:nvSpPr>
        <p:spPr bwMode="auto">
          <a:xfrm>
            <a:off x="5428568" y="3055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Line 281"/>
          <p:cNvSpPr>
            <a:spLocks noChangeShapeType="1"/>
          </p:cNvSpPr>
          <p:nvPr/>
        </p:nvSpPr>
        <p:spPr bwMode="auto">
          <a:xfrm>
            <a:off x="5428568" y="3073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Line 282"/>
          <p:cNvSpPr>
            <a:spLocks noChangeShapeType="1"/>
          </p:cNvSpPr>
          <p:nvPr/>
        </p:nvSpPr>
        <p:spPr bwMode="auto">
          <a:xfrm>
            <a:off x="5428568" y="30908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Line 283"/>
          <p:cNvSpPr>
            <a:spLocks noChangeShapeType="1"/>
          </p:cNvSpPr>
          <p:nvPr/>
        </p:nvSpPr>
        <p:spPr bwMode="auto">
          <a:xfrm>
            <a:off x="5428568" y="3106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Line 284"/>
          <p:cNvSpPr>
            <a:spLocks noChangeShapeType="1"/>
          </p:cNvSpPr>
          <p:nvPr/>
        </p:nvSpPr>
        <p:spPr bwMode="auto">
          <a:xfrm>
            <a:off x="5428568" y="3124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Line 285"/>
          <p:cNvSpPr>
            <a:spLocks noChangeShapeType="1"/>
          </p:cNvSpPr>
          <p:nvPr/>
        </p:nvSpPr>
        <p:spPr bwMode="auto">
          <a:xfrm>
            <a:off x="5428568" y="31416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Line 286"/>
          <p:cNvSpPr>
            <a:spLocks noChangeShapeType="1"/>
          </p:cNvSpPr>
          <p:nvPr/>
        </p:nvSpPr>
        <p:spPr bwMode="auto">
          <a:xfrm>
            <a:off x="5428568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Line 287"/>
          <p:cNvSpPr>
            <a:spLocks noChangeShapeType="1"/>
          </p:cNvSpPr>
          <p:nvPr/>
        </p:nvSpPr>
        <p:spPr bwMode="auto">
          <a:xfrm>
            <a:off x="5428568" y="3175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Line 288"/>
          <p:cNvSpPr>
            <a:spLocks noChangeShapeType="1"/>
          </p:cNvSpPr>
          <p:nvPr/>
        </p:nvSpPr>
        <p:spPr bwMode="auto">
          <a:xfrm>
            <a:off x="5428568" y="3192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Line 289"/>
          <p:cNvSpPr>
            <a:spLocks noChangeShapeType="1"/>
          </p:cNvSpPr>
          <p:nvPr/>
        </p:nvSpPr>
        <p:spPr bwMode="auto">
          <a:xfrm>
            <a:off x="5428568" y="32099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Line 290"/>
          <p:cNvSpPr>
            <a:spLocks noChangeShapeType="1"/>
          </p:cNvSpPr>
          <p:nvPr/>
        </p:nvSpPr>
        <p:spPr bwMode="auto">
          <a:xfrm>
            <a:off x="5428568" y="3225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Line 291"/>
          <p:cNvSpPr>
            <a:spLocks noChangeShapeType="1"/>
          </p:cNvSpPr>
          <p:nvPr/>
        </p:nvSpPr>
        <p:spPr bwMode="auto">
          <a:xfrm>
            <a:off x="5428568" y="3243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Line 292"/>
          <p:cNvSpPr>
            <a:spLocks noChangeShapeType="1"/>
          </p:cNvSpPr>
          <p:nvPr/>
        </p:nvSpPr>
        <p:spPr bwMode="auto">
          <a:xfrm>
            <a:off x="5428568" y="32607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Line 293"/>
          <p:cNvSpPr>
            <a:spLocks noChangeShapeType="1"/>
          </p:cNvSpPr>
          <p:nvPr/>
        </p:nvSpPr>
        <p:spPr bwMode="auto">
          <a:xfrm>
            <a:off x="5428568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Line 294"/>
          <p:cNvSpPr>
            <a:spLocks noChangeShapeType="1"/>
          </p:cNvSpPr>
          <p:nvPr/>
        </p:nvSpPr>
        <p:spPr bwMode="auto">
          <a:xfrm>
            <a:off x="5428568" y="3294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Line 295"/>
          <p:cNvSpPr>
            <a:spLocks noChangeShapeType="1"/>
          </p:cNvSpPr>
          <p:nvPr/>
        </p:nvSpPr>
        <p:spPr bwMode="auto">
          <a:xfrm>
            <a:off x="5428568" y="3311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Line 296"/>
          <p:cNvSpPr>
            <a:spLocks noChangeShapeType="1"/>
          </p:cNvSpPr>
          <p:nvPr/>
        </p:nvSpPr>
        <p:spPr bwMode="auto">
          <a:xfrm flipH="1">
            <a:off x="54222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Line 297"/>
          <p:cNvSpPr>
            <a:spLocks noChangeShapeType="1"/>
          </p:cNvSpPr>
          <p:nvPr/>
        </p:nvSpPr>
        <p:spPr bwMode="auto">
          <a:xfrm flipH="1">
            <a:off x="54047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Line 298"/>
          <p:cNvSpPr>
            <a:spLocks noChangeShapeType="1"/>
          </p:cNvSpPr>
          <p:nvPr/>
        </p:nvSpPr>
        <p:spPr bwMode="auto">
          <a:xfrm flipH="1">
            <a:off x="53872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Line 299"/>
          <p:cNvSpPr>
            <a:spLocks noChangeShapeType="1"/>
          </p:cNvSpPr>
          <p:nvPr/>
        </p:nvSpPr>
        <p:spPr bwMode="auto">
          <a:xfrm flipH="1">
            <a:off x="53714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Line 300"/>
          <p:cNvSpPr>
            <a:spLocks noChangeShapeType="1"/>
          </p:cNvSpPr>
          <p:nvPr/>
        </p:nvSpPr>
        <p:spPr bwMode="auto">
          <a:xfrm flipH="1">
            <a:off x="53539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Line 301"/>
          <p:cNvSpPr>
            <a:spLocks noChangeShapeType="1"/>
          </p:cNvSpPr>
          <p:nvPr/>
        </p:nvSpPr>
        <p:spPr bwMode="auto">
          <a:xfrm flipH="1">
            <a:off x="53364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Line 302"/>
          <p:cNvSpPr>
            <a:spLocks noChangeShapeType="1"/>
          </p:cNvSpPr>
          <p:nvPr/>
        </p:nvSpPr>
        <p:spPr bwMode="auto">
          <a:xfrm flipH="1">
            <a:off x="53190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Line 303"/>
          <p:cNvSpPr>
            <a:spLocks noChangeShapeType="1"/>
          </p:cNvSpPr>
          <p:nvPr/>
        </p:nvSpPr>
        <p:spPr bwMode="auto">
          <a:xfrm flipH="1">
            <a:off x="53031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Line 304"/>
          <p:cNvSpPr>
            <a:spLocks noChangeShapeType="1"/>
          </p:cNvSpPr>
          <p:nvPr/>
        </p:nvSpPr>
        <p:spPr bwMode="auto">
          <a:xfrm flipH="1">
            <a:off x="52856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Line 305"/>
          <p:cNvSpPr>
            <a:spLocks noChangeShapeType="1"/>
          </p:cNvSpPr>
          <p:nvPr/>
        </p:nvSpPr>
        <p:spPr bwMode="auto">
          <a:xfrm flipH="1">
            <a:off x="52682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Line 306"/>
          <p:cNvSpPr>
            <a:spLocks noChangeShapeType="1"/>
          </p:cNvSpPr>
          <p:nvPr/>
        </p:nvSpPr>
        <p:spPr bwMode="auto">
          <a:xfrm flipH="1">
            <a:off x="52523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Line 307"/>
          <p:cNvSpPr>
            <a:spLocks noChangeShapeType="1"/>
          </p:cNvSpPr>
          <p:nvPr/>
        </p:nvSpPr>
        <p:spPr bwMode="auto">
          <a:xfrm flipH="1">
            <a:off x="52348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Line 308"/>
          <p:cNvSpPr>
            <a:spLocks noChangeShapeType="1"/>
          </p:cNvSpPr>
          <p:nvPr/>
        </p:nvSpPr>
        <p:spPr bwMode="auto">
          <a:xfrm flipH="1">
            <a:off x="52174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Line 309"/>
          <p:cNvSpPr>
            <a:spLocks noChangeShapeType="1"/>
          </p:cNvSpPr>
          <p:nvPr/>
        </p:nvSpPr>
        <p:spPr bwMode="auto">
          <a:xfrm flipH="1">
            <a:off x="51999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Line 310"/>
          <p:cNvSpPr>
            <a:spLocks noChangeShapeType="1"/>
          </p:cNvSpPr>
          <p:nvPr/>
        </p:nvSpPr>
        <p:spPr bwMode="auto">
          <a:xfrm flipH="1">
            <a:off x="51840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Line 311"/>
          <p:cNvSpPr>
            <a:spLocks noChangeShapeType="1"/>
          </p:cNvSpPr>
          <p:nvPr/>
        </p:nvSpPr>
        <p:spPr bwMode="auto">
          <a:xfrm flipH="1">
            <a:off x="51666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Line 312"/>
          <p:cNvSpPr>
            <a:spLocks noChangeShapeType="1"/>
          </p:cNvSpPr>
          <p:nvPr/>
        </p:nvSpPr>
        <p:spPr bwMode="auto">
          <a:xfrm flipH="1">
            <a:off x="51491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Line 313"/>
          <p:cNvSpPr>
            <a:spLocks noChangeShapeType="1"/>
          </p:cNvSpPr>
          <p:nvPr/>
        </p:nvSpPr>
        <p:spPr bwMode="auto">
          <a:xfrm flipH="1">
            <a:off x="51317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Line 314"/>
          <p:cNvSpPr>
            <a:spLocks noChangeShapeType="1"/>
          </p:cNvSpPr>
          <p:nvPr/>
        </p:nvSpPr>
        <p:spPr bwMode="auto">
          <a:xfrm flipH="1">
            <a:off x="51158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Line 315"/>
          <p:cNvSpPr>
            <a:spLocks noChangeShapeType="1"/>
          </p:cNvSpPr>
          <p:nvPr/>
        </p:nvSpPr>
        <p:spPr bwMode="auto">
          <a:xfrm flipH="1">
            <a:off x="50983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Line 316"/>
          <p:cNvSpPr>
            <a:spLocks noChangeShapeType="1"/>
          </p:cNvSpPr>
          <p:nvPr/>
        </p:nvSpPr>
        <p:spPr bwMode="auto">
          <a:xfrm flipH="1">
            <a:off x="50809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Line 317"/>
          <p:cNvSpPr>
            <a:spLocks noChangeShapeType="1"/>
          </p:cNvSpPr>
          <p:nvPr/>
        </p:nvSpPr>
        <p:spPr bwMode="auto">
          <a:xfrm flipH="1">
            <a:off x="50634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Line 318"/>
          <p:cNvSpPr>
            <a:spLocks noChangeShapeType="1"/>
          </p:cNvSpPr>
          <p:nvPr/>
        </p:nvSpPr>
        <p:spPr bwMode="auto">
          <a:xfrm flipH="1">
            <a:off x="50475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Line 319"/>
          <p:cNvSpPr>
            <a:spLocks noChangeShapeType="1"/>
          </p:cNvSpPr>
          <p:nvPr/>
        </p:nvSpPr>
        <p:spPr bwMode="auto">
          <a:xfrm flipH="1">
            <a:off x="50301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Line 320"/>
          <p:cNvSpPr>
            <a:spLocks noChangeShapeType="1"/>
          </p:cNvSpPr>
          <p:nvPr/>
        </p:nvSpPr>
        <p:spPr bwMode="auto">
          <a:xfrm flipH="1">
            <a:off x="50126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Line 321"/>
          <p:cNvSpPr>
            <a:spLocks noChangeShapeType="1"/>
          </p:cNvSpPr>
          <p:nvPr/>
        </p:nvSpPr>
        <p:spPr bwMode="auto">
          <a:xfrm flipH="1">
            <a:off x="49951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Line 322"/>
          <p:cNvSpPr>
            <a:spLocks noChangeShapeType="1"/>
          </p:cNvSpPr>
          <p:nvPr/>
        </p:nvSpPr>
        <p:spPr bwMode="auto">
          <a:xfrm flipH="1">
            <a:off x="49793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Line 323"/>
          <p:cNvSpPr>
            <a:spLocks noChangeShapeType="1"/>
          </p:cNvSpPr>
          <p:nvPr/>
        </p:nvSpPr>
        <p:spPr bwMode="auto">
          <a:xfrm flipH="1">
            <a:off x="49618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Line 324"/>
          <p:cNvSpPr>
            <a:spLocks noChangeShapeType="1"/>
          </p:cNvSpPr>
          <p:nvPr/>
        </p:nvSpPr>
        <p:spPr bwMode="auto">
          <a:xfrm flipH="1">
            <a:off x="49443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Line 325"/>
          <p:cNvSpPr>
            <a:spLocks noChangeShapeType="1"/>
          </p:cNvSpPr>
          <p:nvPr/>
        </p:nvSpPr>
        <p:spPr bwMode="auto">
          <a:xfrm flipH="1">
            <a:off x="49269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Line 326"/>
          <p:cNvSpPr>
            <a:spLocks noChangeShapeType="1"/>
          </p:cNvSpPr>
          <p:nvPr/>
        </p:nvSpPr>
        <p:spPr bwMode="auto">
          <a:xfrm flipH="1">
            <a:off x="49110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Line 327"/>
          <p:cNvSpPr>
            <a:spLocks noChangeShapeType="1"/>
          </p:cNvSpPr>
          <p:nvPr/>
        </p:nvSpPr>
        <p:spPr bwMode="auto">
          <a:xfrm flipH="1">
            <a:off x="48935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Line 328"/>
          <p:cNvSpPr>
            <a:spLocks noChangeShapeType="1"/>
          </p:cNvSpPr>
          <p:nvPr/>
        </p:nvSpPr>
        <p:spPr bwMode="auto">
          <a:xfrm flipV="1">
            <a:off x="4887231" y="3316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Line 329"/>
          <p:cNvSpPr>
            <a:spLocks noChangeShapeType="1"/>
          </p:cNvSpPr>
          <p:nvPr/>
        </p:nvSpPr>
        <p:spPr bwMode="auto">
          <a:xfrm flipV="1">
            <a:off x="4887231" y="3294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Line 330"/>
          <p:cNvSpPr>
            <a:spLocks noChangeShapeType="1"/>
          </p:cNvSpPr>
          <p:nvPr/>
        </p:nvSpPr>
        <p:spPr bwMode="auto">
          <a:xfrm flipV="1">
            <a:off x="4887231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Line 331"/>
          <p:cNvSpPr>
            <a:spLocks noChangeShapeType="1"/>
          </p:cNvSpPr>
          <p:nvPr/>
        </p:nvSpPr>
        <p:spPr bwMode="auto">
          <a:xfrm flipV="1">
            <a:off x="4887231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Line 332"/>
          <p:cNvSpPr>
            <a:spLocks noChangeShapeType="1"/>
          </p:cNvSpPr>
          <p:nvPr/>
        </p:nvSpPr>
        <p:spPr bwMode="auto">
          <a:xfrm flipV="1">
            <a:off x="4887231" y="32480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Line 333"/>
          <p:cNvSpPr>
            <a:spLocks noChangeShapeType="1"/>
          </p:cNvSpPr>
          <p:nvPr/>
        </p:nvSpPr>
        <p:spPr bwMode="auto">
          <a:xfrm flipV="1">
            <a:off x="4887231" y="3225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Line 334"/>
          <p:cNvSpPr>
            <a:spLocks noChangeShapeType="1"/>
          </p:cNvSpPr>
          <p:nvPr/>
        </p:nvSpPr>
        <p:spPr bwMode="auto">
          <a:xfrm flipV="1">
            <a:off x="4887231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Line 335"/>
          <p:cNvSpPr>
            <a:spLocks noChangeShapeType="1"/>
          </p:cNvSpPr>
          <p:nvPr/>
        </p:nvSpPr>
        <p:spPr bwMode="auto">
          <a:xfrm flipV="1">
            <a:off x="4887231" y="31972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Line 336"/>
          <p:cNvSpPr>
            <a:spLocks noChangeShapeType="1"/>
          </p:cNvSpPr>
          <p:nvPr/>
        </p:nvSpPr>
        <p:spPr bwMode="auto">
          <a:xfrm flipV="1">
            <a:off x="4887231" y="31797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Line 337"/>
          <p:cNvSpPr>
            <a:spLocks noChangeShapeType="1"/>
          </p:cNvSpPr>
          <p:nvPr/>
        </p:nvSpPr>
        <p:spPr bwMode="auto">
          <a:xfrm flipV="1">
            <a:off x="4887231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Line 338"/>
          <p:cNvSpPr>
            <a:spLocks noChangeShapeType="1"/>
          </p:cNvSpPr>
          <p:nvPr/>
        </p:nvSpPr>
        <p:spPr bwMode="auto">
          <a:xfrm flipV="1">
            <a:off x="4887231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Line 339"/>
          <p:cNvSpPr>
            <a:spLocks noChangeShapeType="1"/>
          </p:cNvSpPr>
          <p:nvPr/>
        </p:nvSpPr>
        <p:spPr bwMode="auto">
          <a:xfrm flipV="1">
            <a:off x="4887231" y="31289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Line 340"/>
          <p:cNvSpPr>
            <a:spLocks noChangeShapeType="1"/>
          </p:cNvSpPr>
          <p:nvPr/>
        </p:nvSpPr>
        <p:spPr bwMode="auto">
          <a:xfrm flipV="1">
            <a:off x="4887231" y="3106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Line 341"/>
          <p:cNvSpPr>
            <a:spLocks noChangeShapeType="1"/>
          </p:cNvSpPr>
          <p:nvPr/>
        </p:nvSpPr>
        <p:spPr bwMode="auto">
          <a:xfrm flipV="1">
            <a:off x="4887231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Line 342"/>
          <p:cNvSpPr>
            <a:spLocks noChangeShapeType="1"/>
          </p:cNvSpPr>
          <p:nvPr/>
        </p:nvSpPr>
        <p:spPr bwMode="auto">
          <a:xfrm flipV="1">
            <a:off x="4887231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Line 343"/>
          <p:cNvSpPr>
            <a:spLocks noChangeShapeType="1"/>
          </p:cNvSpPr>
          <p:nvPr/>
        </p:nvSpPr>
        <p:spPr bwMode="auto">
          <a:xfrm flipV="1">
            <a:off x="4887231" y="30607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Line 344"/>
          <p:cNvSpPr>
            <a:spLocks noChangeShapeType="1"/>
          </p:cNvSpPr>
          <p:nvPr/>
        </p:nvSpPr>
        <p:spPr bwMode="auto">
          <a:xfrm flipV="1">
            <a:off x="4887231" y="3038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Line 345"/>
          <p:cNvSpPr>
            <a:spLocks noChangeShapeType="1"/>
          </p:cNvSpPr>
          <p:nvPr/>
        </p:nvSpPr>
        <p:spPr bwMode="auto">
          <a:xfrm flipV="1">
            <a:off x="4887231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Line 346"/>
          <p:cNvSpPr>
            <a:spLocks noChangeShapeType="1"/>
          </p:cNvSpPr>
          <p:nvPr/>
        </p:nvSpPr>
        <p:spPr bwMode="auto">
          <a:xfrm flipV="1">
            <a:off x="4887231" y="30099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Line 347"/>
          <p:cNvSpPr>
            <a:spLocks noChangeShapeType="1"/>
          </p:cNvSpPr>
          <p:nvPr/>
        </p:nvSpPr>
        <p:spPr bwMode="auto">
          <a:xfrm flipV="1">
            <a:off x="4887231" y="2987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Line 348"/>
          <p:cNvSpPr>
            <a:spLocks noChangeShapeType="1"/>
          </p:cNvSpPr>
          <p:nvPr/>
        </p:nvSpPr>
        <p:spPr bwMode="auto">
          <a:xfrm flipV="1">
            <a:off x="4887231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Line 349"/>
          <p:cNvSpPr>
            <a:spLocks noChangeShapeType="1"/>
          </p:cNvSpPr>
          <p:nvPr/>
        </p:nvSpPr>
        <p:spPr bwMode="auto">
          <a:xfrm flipV="1">
            <a:off x="4887231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" name="Rectangle 350"/>
          <p:cNvSpPr>
            <a:spLocks noChangeArrowheads="1"/>
          </p:cNvSpPr>
          <p:nvPr/>
        </p:nvSpPr>
        <p:spPr bwMode="auto">
          <a:xfrm>
            <a:off x="4834843" y="1843088"/>
            <a:ext cx="20367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(Directs search)</a:t>
            </a:r>
          </a:p>
        </p:txBody>
      </p:sp>
      <p:sp>
        <p:nvSpPr>
          <p:cNvPr id="349" name="Rectangle 351"/>
          <p:cNvSpPr>
            <a:spLocks noChangeArrowheads="1"/>
          </p:cNvSpPr>
          <p:nvPr/>
        </p:nvSpPr>
        <p:spPr bwMode="auto">
          <a:xfrm>
            <a:off x="3541031" y="4457700"/>
            <a:ext cx="17621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Records</a:t>
            </a:r>
          </a:p>
        </p:txBody>
      </p:sp>
      <p:sp>
        <p:nvSpPr>
          <p:cNvPr id="350" name="Rectangle 352"/>
          <p:cNvSpPr>
            <a:spLocks noChangeArrowheads="1"/>
          </p:cNvSpPr>
          <p:nvPr/>
        </p:nvSpPr>
        <p:spPr bwMode="auto">
          <a:xfrm>
            <a:off x="4834843" y="1573213"/>
            <a:ext cx="8445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Index</a:t>
            </a:r>
          </a:p>
        </p:txBody>
      </p:sp>
      <p:sp>
        <p:nvSpPr>
          <p:cNvPr id="351" name="Rectangle 353"/>
          <p:cNvSpPr>
            <a:spLocks noChangeArrowheads="1"/>
          </p:cNvSpPr>
          <p:nvPr/>
        </p:nvSpPr>
        <p:spPr bwMode="auto">
          <a:xfrm>
            <a:off x="5446031" y="2740025"/>
            <a:ext cx="16716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Entries</a:t>
            </a:r>
          </a:p>
        </p:txBody>
      </p:sp>
      <p:sp>
        <p:nvSpPr>
          <p:cNvPr id="352" name="Rectangle 354"/>
          <p:cNvSpPr>
            <a:spLocks noChangeArrowheads="1"/>
          </p:cNvSpPr>
          <p:nvPr/>
        </p:nvSpPr>
        <p:spPr bwMode="auto">
          <a:xfrm>
            <a:off x="5447618" y="2954338"/>
            <a:ext cx="17065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353" name="Line 355"/>
          <p:cNvSpPr>
            <a:spLocks noChangeShapeType="1"/>
          </p:cNvSpPr>
          <p:nvPr/>
        </p:nvSpPr>
        <p:spPr bwMode="auto">
          <a:xfrm>
            <a:off x="3672793" y="12192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4" name="Line 356"/>
          <p:cNvSpPr>
            <a:spLocks noChangeShapeType="1"/>
          </p:cNvSpPr>
          <p:nvPr/>
        </p:nvSpPr>
        <p:spPr bwMode="auto">
          <a:xfrm flipH="1">
            <a:off x="2834593" y="26670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357"/>
          <p:cNvSpPr>
            <a:spLocks noChangeShapeType="1"/>
          </p:cNvSpPr>
          <p:nvPr/>
        </p:nvSpPr>
        <p:spPr bwMode="auto">
          <a:xfrm>
            <a:off x="3748993" y="26670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" name="Line 358"/>
          <p:cNvSpPr>
            <a:spLocks noChangeShapeType="1"/>
          </p:cNvSpPr>
          <p:nvPr/>
        </p:nvSpPr>
        <p:spPr bwMode="auto">
          <a:xfrm>
            <a:off x="4891993" y="26670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7" name="Line 359"/>
          <p:cNvSpPr>
            <a:spLocks noChangeShapeType="1"/>
          </p:cNvSpPr>
          <p:nvPr/>
        </p:nvSpPr>
        <p:spPr bwMode="auto">
          <a:xfrm flipH="1">
            <a:off x="2224993" y="33528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" name="Line 360"/>
          <p:cNvSpPr>
            <a:spLocks noChangeShapeType="1"/>
          </p:cNvSpPr>
          <p:nvPr/>
        </p:nvSpPr>
        <p:spPr bwMode="auto">
          <a:xfrm flipH="1">
            <a:off x="2377393" y="33528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" name="Line 361"/>
          <p:cNvSpPr>
            <a:spLocks noChangeShapeType="1"/>
          </p:cNvSpPr>
          <p:nvPr/>
        </p:nvSpPr>
        <p:spPr bwMode="auto">
          <a:xfrm flipH="1">
            <a:off x="2529793" y="32766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" name="Line 362"/>
          <p:cNvSpPr>
            <a:spLocks noChangeShapeType="1"/>
          </p:cNvSpPr>
          <p:nvPr/>
        </p:nvSpPr>
        <p:spPr bwMode="auto">
          <a:xfrm>
            <a:off x="2986993" y="3352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1" name="Line 363"/>
          <p:cNvSpPr>
            <a:spLocks noChangeShapeType="1"/>
          </p:cNvSpPr>
          <p:nvPr/>
        </p:nvSpPr>
        <p:spPr bwMode="auto">
          <a:xfrm flipH="1">
            <a:off x="35203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" name="Line 364"/>
          <p:cNvSpPr>
            <a:spLocks noChangeShapeType="1"/>
          </p:cNvSpPr>
          <p:nvPr/>
        </p:nvSpPr>
        <p:spPr bwMode="auto">
          <a:xfrm flipH="1">
            <a:off x="35965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3" name="Line 365"/>
          <p:cNvSpPr>
            <a:spLocks noChangeShapeType="1"/>
          </p:cNvSpPr>
          <p:nvPr/>
        </p:nvSpPr>
        <p:spPr bwMode="auto">
          <a:xfrm flipH="1">
            <a:off x="36727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" name="Line 366"/>
          <p:cNvSpPr>
            <a:spLocks noChangeShapeType="1"/>
          </p:cNvSpPr>
          <p:nvPr/>
        </p:nvSpPr>
        <p:spPr bwMode="auto">
          <a:xfrm flipH="1">
            <a:off x="37489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" name="Line 367"/>
          <p:cNvSpPr>
            <a:spLocks noChangeShapeType="1"/>
          </p:cNvSpPr>
          <p:nvPr/>
        </p:nvSpPr>
        <p:spPr bwMode="auto">
          <a:xfrm>
            <a:off x="5044393" y="33528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" name="Line 368"/>
          <p:cNvSpPr>
            <a:spLocks noChangeShapeType="1"/>
          </p:cNvSpPr>
          <p:nvPr/>
        </p:nvSpPr>
        <p:spPr bwMode="auto">
          <a:xfrm>
            <a:off x="5120593" y="33528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" name="Line 369"/>
          <p:cNvSpPr>
            <a:spLocks noChangeShapeType="1"/>
          </p:cNvSpPr>
          <p:nvPr/>
        </p:nvSpPr>
        <p:spPr bwMode="auto">
          <a:xfrm>
            <a:off x="5272993" y="33528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" name="Line 370"/>
          <p:cNvSpPr>
            <a:spLocks noChangeShapeType="1"/>
          </p:cNvSpPr>
          <p:nvPr/>
        </p:nvSpPr>
        <p:spPr bwMode="auto">
          <a:xfrm>
            <a:off x="5349193" y="33528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" name="Line 371"/>
          <p:cNvSpPr>
            <a:spLocks noChangeShapeType="1"/>
          </p:cNvSpPr>
          <p:nvPr/>
        </p:nvSpPr>
        <p:spPr bwMode="auto">
          <a:xfrm flipH="1">
            <a:off x="2986993" y="15240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" name="Line 372"/>
          <p:cNvSpPr>
            <a:spLocks noChangeShapeType="1"/>
          </p:cNvSpPr>
          <p:nvPr/>
        </p:nvSpPr>
        <p:spPr bwMode="auto">
          <a:xfrm>
            <a:off x="4129993" y="15240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" name="Line 373"/>
          <p:cNvSpPr>
            <a:spLocks noChangeShapeType="1"/>
          </p:cNvSpPr>
          <p:nvPr/>
        </p:nvSpPr>
        <p:spPr bwMode="auto">
          <a:xfrm>
            <a:off x="2986993" y="26670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" name="Rectangle 3"/>
          <p:cNvSpPr txBox="1">
            <a:spLocks noChangeArrowheads="1"/>
          </p:cNvSpPr>
          <p:nvPr/>
        </p:nvSpPr>
        <p:spPr>
          <a:xfrm>
            <a:off x="457200" y="12954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What if Alternative (1)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Cost:</a:t>
            </a:r>
            <a:r>
              <a:rPr lang="en-US" sz="2400" dirty="0"/>
              <a:t> root to the left-most leaf, then retrieve all leaf </a:t>
            </a:r>
            <a:r>
              <a:rPr lang="en-US" sz="2400" dirty="0" smtClean="0"/>
              <a:t>pages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What if Alternative (2) or (3)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Cost:</a:t>
            </a:r>
            <a:r>
              <a:rPr lang="en-US" sz="2400" dirty="0" smtClean="0"/>
              <a:t> </a:t>
            </a:r>
            <a:r>
              <a:rPr lang="en-US" sz="2400" dirty="0"/>
              <a:t>root to the left-most </a:t>
            </a:r>
            <a:r>
              <a:rPr lang="en-US" sz="2400" dirty="0" smtClean="0"/>
              <a:t>leaf, then fetch each </a:t>
            </a:r>
            <a:r>
              <a:rPr lang="en-US" sz="2400" dirty="0"/>
              <a:t>page </a:t>
            </a:r>
            <a:r>
              <a:rPr lang="en-US" sz="2400" u="sng" dirty="0" smtClean="0"/>
              <a:t>just </a:t>
            </a:r>
            <a:r>
              <a:rPr lang="en-US" sz="2400" u="sng" dirty="0"/>
              <a:t>once</a:t>
            </a:r>
            <a:r>
              <a:rPr lang="en-US" sz="2400" u="sng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2313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Index-Only Scan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Can an index be used for projections?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Useful if the key includes </a:t>
            </a:r>
            <a:r>
              <a:rPr lang="en-US" sz="2600" i="1" dirty="0" smtClean="0"/>
              <a:t>all</a:t>
            </a:r>
            <a:r>
              <a:rPr lang="en-US" sz="2600" dirty="0" smtClean="0"/>
              <a:t>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 such, key values can be simply retrieved from the index without ever accessing the actual relation!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technique is referred to as </a:t>
            </a:r>
            <a:r>
              <a:rPr lang="en-US" sz="2600" dirty="0" smtClean="0">
                <a:solidFill>
                  <a:srgbClr val="00B050"/>
                </a:solidFill>
              </a:rPr>
              <a:t>index-only scan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an ordered (i.e., tree) index contains all wanted attributes as </a:t>
            </a:r>
            <a:r>
              <a:rPr lang="en-US" sz="2800" i="1" dirty="0"/>
              <a:t>prefix </a:t>
            </a:r>
            <a:r>
              <a:rPr lang="en-US" sz="2800" dirty="0"/>
              <a:t>of search key, </a:t>
            </a:r>
            <a:r>
              <a:rPr lang="en-US" sz="2800" dirty="0" smtClean="0"/>
              <a:t>we can:</a:t>
            </a:r>
            <a:endParaRPr lang="en-US" sz="28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Retrieve </a:t>
            </a:r>
            <a:r>
              <a:rPr lang="en-US" sz="2600" dirty="0" smtClean="0"/>
              <a:t>index </a:t>
            </a:r>
            <a:r>
              <a:rPr lang="en-US" sz="2600" dirty="0"/>
              <a:t>entries in order (index-only </a:t>
            </a:r>
            <a:r>
              <a:rPr lang="en-US" sz="2600" dirty="0" smtClean="0"/>
              <a:t>scan)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D</a:t>
            </a:r>
            <a:r>
              <a:rPr lang="en-US" sz="2600" dirty="0" smtClean="0"/>
              <a:t>iscard </a:t>
            </a:r>
            <a:r>
              <a:rPr lang="en-US" sz="2600" dirty="0"/>
              <a:t>unwanted </a:t>
            </a:r>
            <a:r>
              <a:rPr lang="en-US" sz="2600" dirty="0" smtClean="0"/>
              <a:t>fields and </a:t>
            </a:r>
            <a:r>
              <a:rPr lang="en-US" sz="2600" dirty="0"/>
              <a:t>compare adjacent tuples to </a:t>
            </a:r>
            <a:r>
              <a:rPr lang="en-US" sz="2600" dirty="0" smtClean="0"/>
              <a:t>eliminate </a:t>
            </a:r>
            <a:r>
              <a:rPr lang="en-US" sz="2600" dirty="0"/>
              <a:t>duplicates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b="1" i="1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38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486581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671247"/>
            <a:ext cx="390333" cy="49899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</a:t>
            </a:r>
            <a:r>
              <a:rPr lang="en-US" dirty="0" smtClean="0"/>
              <a:t>Un-clustered B</a:t>
            </a:r>
            <a:r>
              <a:rPr lang="en-US" dirty="0"/>
              <a:t>+ Trees for </a:t>
            </a:r>
            <a:r>
              <a:rPr lang="en-US" dirty="0" smtClean="0"/>
              <a:t>Sorting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2" name="Rectangle 3"/>
          <p:cNvSpPr txBox="1">
            <a:spLocks noChangeArrowheads="1"/>
          </p:cNvSpPr>
          <p:nvPr/>
        </p:nvSpPr>
        <p:spPr>
          <a:xfrm>
            <a:off x="457200" y="14478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Is Alternative (1) an option?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No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What if Alternative (2) or (3)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Cost:</a:t>
            </a:r>
            <a:r>
              <a:rPr lang="en-US" sz="2400" dirty="0" smtClean="0"/>
              <a:t> </a:t>
            </a:r>
            <a:r>
              <a:rPr lang="en-US" sz="2400" dirty="0"/>
              <a:t>root to the left-most </a:t>
            </a:r>
            <a:r>
              <a:rPr lang="en-US" sz="2400" dirty="0" smtClean="0"/>
              <a:t>leaf, then fetch pages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Worst-case: 1 I/O per each data record!</a:t>
            </a: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73" name="Freeform 6"/>
          <p:cNvSpPr>
            <a:spLocks/>
          </p:cNvSpPr>
          <p:nvPr/>
        </p:nvSpPr>
        <p:spPr bwMode="auto">
          <a:xfrm>
            <a:off x="2851944" y="36845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" name="Freeform 7"/>
          <p:cNvSpPr>
            <a:spLocks/>
          </p:cNvSpPr>
          <p:nvPr/>
        </p:nvSpPr>
        <p:spPr bwMode="auto">
          <a:xfrm>
            <a:off x="3464719" y="36845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Freeform 8"/>
          <p:cNvSpPr>
            <a:spLocks/>
          </p:cNvSpPr>
          <p:nvPr/>
        </p:nvSpPr>
        <p:spPr bwMode="auto">
          <a:xfrm>
            <a:off x="4079082" y="36845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" name="Freeform 9"/>
          <p:cNvSpPr>
            <a:spLocks/>
          </p:cNvSpPr>
          <p:nvPr/>
        </p:nvSpPr>
        <p:spPr bwMode="auto">
          <a:xfrm>
            <a:off x="4693444" y="3684588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7" name="Freeform 10"/>
          <p:cNvSpPr>
            <a:spLocks/>
          </p:cNvSpPr>
          <p:nvPr/>
        </p:nvSpPr>
        <p:spPr bwMode="auto">
          <a:xfrm>
            <a:off x="5306219" y="36845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" name="Freeform 11"/>
          <p:cNvSpPr>
            <a:spLocks/>
          </p:cNvSpPr>
          <p:nvPr/>
        </p:nvSpPr>
        <p:spPr bwMode="auto">
          <a:xfrm>
            <a:off x="5918994" y="36845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" name="Freeform 12"/>
          <p:cNvSpPr>
            <a:spLocks/>
          </p:cNvSpPr>
          <p:nvPr/>
        </p:nvSpPr>
        <p:spPr bwMode="auto">
          <a:xfrm>
            <a:off x="2636044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" name="Freeform 13"/>
          <p:cNvSpPr>
            <a:spLocks/>
          </p:cNvSpPr>
          <p:nvPr/>
        </p:nvSpPr>
        <p:spPr bwMode="auto">
          <a:xfrm>
            <a:off x="2636044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" name="Line 14"/>
          <p:cNvSpPr>
            <a:spLocks noChangeShapeType="1"/>
          </p:cNvSpPr>
          <p:nvPr/>
        </p:nvSpPr>
        <p:spPr bwMode="auto">
          <a:xfrm flipV="1">
            <a:off x="2636044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" name="Line 15"/>
          <p:cNvSpPr>
            <a:spLocks noChangeShapeType="1"/>
          </p:cNvSpPr>
          <p:nvPr/>
        </p:nvSpPr>
        <p:spPr bwMode="auto">
          <a:xfrm>
            <a:off x="2636044" y="27209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3" name="Line 16"/>
          <p:cNvSpPr>
            <a:spLocks noChangeShapeType="1"/>
          </p:cNvSpPr>
          <p:nvPr/>
        </p:nvSpPr>
        <p:spPr bwMode="auto">
          <a:xfrm>
            <a:off x="26360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" name="Line 17"/>
          <p:cNvSpPr>
            <a:spLocks noChangeShapeType="1"/>
          </p:cNvSpPr>
          <p:nvPr/>
        </p:nvSpPr>
        <p:spPr bwMode="auto">
          <a:xfrm>
            <a:off x="26535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" name="Line 18"/>
          <p:cNvSpPr>
            <a:spLocks noChangeShapeType="1"/>
          </p:cNvSpPr>
          <p:nvPr/>
        </p:nvSpPr>
        <p:spPr bwMode="auto">
          <a:xfrm>
            <a:off x="26709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" name="Line 19"/>
          <p:cNvSpPr>
            <a:spLocks noChangeShapeType="1"/>
          </p:cNvSpPr>
          <p:nvPr/>
        </p:nvSpPr>
        <p:spPr bwMode="auto">
          <a:xfrm>
            <a:off x="26868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" name="Line 20"/>
          <p:cNvSpPr>
            <a:spLocks noChangeShapeType="1"/>
          </p:cNvSpPr>
          <p:nvPr/>
        </p:nvSpPr>
        <p:spPr bwMode="auto">
          <a:xfrm>
            <a:off x="27043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" name="Line 21"/>
          <p:cNvSpPr>
            <a:spLocks noChangeShapeType="1"/>
          </p:cNvSpPr>
          <p:nvPr/>
        </p:nvSpPr>
        <p:spPr bwMode="auto">
          <a:xfrm>
            <a:off x="27217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" name="Line 22"/>
          <p:cNvSpPr>
            <a:spLocks noChangeShapeType="1"/>
          </p:cNvSpPr>
          <p:nvPr/>
        </p:nvSpPr>
        <p:spPr bwMode="auto">
          <a:xfrm>
            <a:off x="27392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" name="Line 23"/>
          <p:cNvSpPr>
            <a:spLocks noChangeShapeType="1"/>
          </p:cNvSpPr>
          <p:nvPr/>
        </p:nvSpPr>
        <p:spPr bwMode="auto">
          <a:xfrm>
            <a:off x="27551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" name="Line 24"/>
          <p:cNvSpPr>
            <a:spLocks noChangeShapeType="1"/>
          </p:cNvSpPr>
          <p:nvPr/>
        </p:nvSpPr>
        <p:spPr bwMode="auto">
          <a:xfrm>
            <a:off x="27725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" name="Line 25"/>
          <p:cNvSpPr>
            <a:spLocks noChangeShapeType="1"/>
          </p:cNvSpPr>
          <p:nvPr/>
        </p:nvSpPr>
        <p:spPr bwMode="auto">
          <a:xfrm>
            <a:off x="27900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3" name="Line 26"/>
          <p:cNvSpPr>
            <a:spLocks noChangeShapeType="1"/>
          </p:cNvSpPr>
          <p:nvPr/>
        </p:nvSpPr>
        <p:spPr bwMode="auto">
          <a:xfrm>
            <a:off x="28074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4" name="Line 27"/>
          <p:cNvSpPr>
            <a:spLocks noChangeShapeType="1"/>
          </p:cNvSpPr>
          <p:nvPr/>
        </p:nvSpPr>
        <p:spPr bwMode="auto">
          <a:xfrm>
            <a:off x="28233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" name="Line 28"/>
          <p:cNvSpPr>
            <a:spLocks noChangeShapeType="1"/>
          </p:cNvSpPr>
          <p:nvPr/>
        </p:nvSpPr>
        <p:spPr bwMode="auto">
          <a:xfrm>
            <a:off x="28408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6" name="Line 29"/>
          <p:cNvSpPr>
            <a:spLocks noChangeShapeType="1"/>
          </p:cNvSpPr>
          <p:nvPr/>
        </p:nvSpPr>
        <p:spPr bwMode="auto">
          <a:xfrm>
            <a:off x="28582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" name="Line 30"/>
          <p:cNvSpPr>
            <a:spLocks noChangeShapeType="1"/>
          </p:cNvSpPr>
          <p:nvPr/>
        </p:nvSpPr>
        <p:spPr bwMode="auto">
          <a:xfrm>
            <a:off x="28757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" name="Line 31"/>
          <p:cNvSpPr>
            <a:spLocks noChangeShapeType="1"/>
          </p:cNvSpPr>
          <p:nvPr/>
        </p:nvSpPr>
        <p:spPr bwMode="auto">
          <a:xfrm>
            <a:off x="28916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" name="Line 32"/>
          <p:cNvSpPr>
            <a:spLocks noChangeShapeType="1"/>
          </p:cNvSpPr>
          <p:nvPr/>
        </p:nvSpPr>
        <p:spPr bwMode="auto">
          <a:xfrm>
            <a:off x="29090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" name="Line 33"/>
          <p:cNvSpPr>
            <a:spLocks noChangeShapeType="1"/>
          </p:cNvSpPr>
          <p:nvPr/>
        </p:nvSpPr>
        <p:spPr bwMode="auto">
          <a:xfrm>
            <a:off x="29265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" name="Line 34"/>
          <p:cNvSpPr>
            <a:spLocks noChangeShapeType="1"/>
          </p:cNvSpPr>
          <p:nvPr/>
        </p:nvSpPr>
        <p:spPr bwMode="auto">
          <a:xfrm>
            <a:off x="29440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" name="Line 35"/>
          <p:cNvSpPr>
            <a:spLocks noChangeShapeType="1"/>
          </p:cNvSpPr>
          <p:nvPr/>
        </p:nvSpPr>
        <p:spPr bwMode="auto">
          <a:xfrm>
            <a:off x="29598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" name="Line 36"/>
          <p:cNvSpPr>
            <a:spLocks noChangeShapeType="1"/>
          </p:cNvSpPr>
          <p:nvPr/>
        </p:nvSpPr>
        <p:spPr bwMode="auto">
          <a:xfrm>
            <a:off x="29773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" name="Line 37"/>
          <p:cNvSpPr>
            <a:spLocks noChangeShapeType="1"/>
          </p:cNvSpPr>
          <p:nvPr/>
        </p:nvSpPr>
        <p:spPr bwMode="auto">
          <a:xfrm>
            <a:off x="2994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" name="Line 38"/>
          <p:cNvSpPr>
            <a:spLocks noChangeShapeType="1"/>
          </p:cNvSpPr>
          <p:nvPr/>
        </p:nvSpPr>
        <p:spPr bwMode="auto">
          <a:xfrm>
            <a:off x="30122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" name="Line 39"/>
          <p:cNvSpPr>
            <a:spLocks noChangeShapeType="1"/>
          </p:cNvSpPr>
          <p:nvPr/>
        </p:nvSpPr>
        <p:spPr bwMode="auto">
          <a:xfrm>
            <a:off x="30281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" name="Line 40"/>
          <p:cNvSpPr>
            <a:spLocks noChangeShapeType="1"/>
          </p:cNvSpPr>
          <p:nvPr/>
        </p:nvSpPr>
        <p:spPr bwMode="auto">
          <a:xfrm>
            <a:off x="30456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" name="Line 41"/>
          <p:cNvSpPr>
            <a:spLocks noChangeShapeType="1"/>
          </p:cNvSpPr>
          <p:nvPr/>
        </p:nvSpPr>
        <p:spPr bwMode="auto">
          <a:xfrm>
            <a:off x="30630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" name="Line 42"/>
          <p:cNvSpPr>
            <a:spLocks noChangeShapeType="1"/>
          </p:cNvSpPr>
          <p:nvPr/>
        </p:nvSpPr>
        <p:spPr bwMode="auto">
          <a:xfrm>
            <a:off x="30805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" name="Line 43"/>
          <p:cNvSpPr>
            <a:spLocks noChangeShapeType="1"/>
          </p:cNvSpPr>
          <p:nvPr/>
        </p:nvSpPr>
        <p:spPr bwMode="auto">
          <a:xfrm>
            <a:off x="30964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" name="Line 44"/>
          <p:cNvSpPr>
            <a:spLocks noChangeShapeType="1"/>
          </p:cNvSpPr>
          <p:nvPr/>
        </p:nvSpPr>
        <p:spPr bwMode="auto">
          <a:xfrm>
            <a:off x="31138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" name="Line 45"/>
          <p:cNvSpPr>
            <a:spLocks noChangeShapeType="1"/>
          </p:cNvSpPr>
          <p:nvPr/>
        </p:nvSpPr>
        <p:spPr bwMode="auto">
          <a:xfrm>
            <a:off x="31313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" name="Line 46"/>
          <p:cNvSpPr>
            <a:spLocks noChangeShapeType="1"/>
          </p:cNvSpPr>
          <p:nvPr/>
        </p:nvSpPr>
        <p:spPr bwMode="auto">
          <a:xfrm>
            <a:off x="31488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" name="Line 47"/>
          <p:cNvSpPr>
            <a:spLocks noChangeShapeType="1"/>
          </p:cNvSpPr>
          <p:nvPr/>
        </p:nvSpPr>
        <p:spPr bwMode="auto">
          <a:xfrm>
            <a:off x="31646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" name="Line 48"/>
          <p:cNvSpPr>
            <a:spLocks noChangeShapeType="1"/>
          </p:cNvSpPr>
          <p:nvPr/>
        </p:nvSpPr>
        <p:spPr bwMode="auto">
          <a:xfrm>
            <a:off x="3177382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" name="Line 49"/>
          <p:cNvSpPr>
            <a:spLocks noChangeShapeType="1"/>
          </p:cNvSpPr>
          <p:nvPr/>
        </p:nvSpPr>
        <p:spPr bwMode="auto">
          <a:xfrm>
            <a:off x="3177382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" name="Line 50"/>
          <p:cNvSpPr>
            <a:spLocks noChangeShapeType="1"/>
          </p:cNvSpPr>
          <p:nvPr/>
        </p:nvSpPr>
        <p:spPr bwMode="auto">
          <a:xfrm>
            <a:off x="3177382" y="2759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" name="Line 51"/>
          <p:cNvSpPr>
            <a:spLocks noChangeShapeType="1"/>
          </p:cNvSpPr>
          <p:nvPr/>
        </p:nvSpPr>
        <p:spPr bwMode="auto">
          <a:xfrm>
            <a:off x="3177382" y="27749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" name="Line 52"/>
          <p:cNvSpPr>
            <a:spLocks noChangeShapeType="1"/>
          </p:cNvSpPr>
          <p:nvPr/>
        </p:nvSpPr>
        <p:spPr bwMode="auto">
          <a:xfrm>
            <a:off x="3177382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" name="Line 53"/>
          <p:cNvSpPr>
            <a:spLocks noChangeShapeType="1"/>
          </p:cNvSpPr>
          <p:nvPr/>
        </p:nvSpPr>
        <p:spPr bwMode="auto">
          <a:xfrm>
            <a:off x="3177382" y="2809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" name="Line 54"/>
          <p:cNvSpPr>
            <a:spLocks noChangeShapeType="1"/>
          </p:cNvSpPr>
          <p:nvPr/>
        </p:nvSpPr>
        <p:spPr bwMode="auto">
          <a:xfrm>
            <a:off x="3177382" y="2827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" name="Line 55"/>
          <p:cNvSpPr>
            <a:spLocks noChangeShapeType="1"/>
          </p:cNvSpPr>
          <p:nvPr/>
        </p:nvSpPr>
        <p:spPr bwMode="auto">
          <a:xfrm>
            <a:off x="3177382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3" name="Line 56"/>
          <p:cNvSpPr>
            <a:spLocks noChangeShapeType="1"/>
          </p:cNvSpPr>
          <p:nvPr/>
        </p:nvSpPr>
        <p:spPr bwMode="auto">
          <a:xfrm>
            <a:off x="3177382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4" name="Line 57"/>
          <p:cNvSpPr>
            <a:spLocks noChangeShapeType="1"/>
          </p:cNvSpPr>
          <p:nvPr/>
        </p:nvSpPr>
        <p:spPr bwMode="auto">
          <a:xfrm>
            <a:off x="3177382" y="28781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" name="Line 58"/>
          <p:cNvSpPr>
            <a:spLocks noChangeShapeType="1"/>
          </p:cNvSpPr>
          <p:nvPr/>
        </p:nvSpPr>
        <p:spPr bwMode="auto">
          <a:xfrm>
            <a:off x="3177382" y="2894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" name="Line 59"/>
          <p:cNvSpPr>
            <a:spLocks noChangeShapeType="1"/>
          </p:cNvSpPr>
          <p:nvPr/>
        </p:nvSpPr>
        <p:spPr bwMode="auto">
          <a:xfrm>
            <a:off x="3177382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" name="Line 60"/>
          <p:cNvSpPr>
            <a:spLocks noChangeShapeType="1"/>
          </p:cNvSpPr>
          <p:nvPr/>
        </p:nvSpPr>
        <p:spPr bwMode="auto">
          <a:xfrm>
            <a:off x="3177382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" name="Line 61"/>
          <p:cNvSpPr>
            <a:spLocks noChangeShapeType="1"/>
          </p:cNvSpPr>
          <p:nvPr/>
        </p:nvSpPr>
        <p:spPr bwMode="auto">
          <a:xfrm>
            <a:off x="3177382" y="2946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9" name="Line 62"/>
          <p:cNvSpPr>
            <a:spLocks noChangeShapeType="1"/>
          </p:cNvSpPr>
          <p:nvPr/>
        </p:nvSpPr>
        <p:spPr bwMode="auto">
          <a:xfrm>
            <a:off x="3177382" y="2962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" name="Line 63"/>
          <p:cNvSpPr>
            <a:spLocks noChangeShapeType="1"/>
          </p:cNvSpPr>
          <p:nvPr/>
        </p:nvSpPr>
        <p:spPr bwMode="auto">
          <a:xfrm>
            <a:off x="3177382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" name="Line 64"/>
          <p:cNvSpPr>
            <a:spLocks noChangeShapeType="1"/>
          </p:cNvSpPr>
          <p:nvPr/>
        </p:nvSpPr>
        <p:spPr bwMode="auto">
          <a:xfrm>
            <a:off x="3177382" y="29972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2" name="Line 65"/>
          <p:cNvSpPr>
            <a:spLocks noChangeShapeType="1"/>
          </p:cNvSpPr>
          <p:nvPr/>
        </p:nvSpPr>
        <p:spPr bwMode="auto">
          <a:xfrm>
            <a:off x="3177382" y="3013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3" name="Line 66"/>
          <p:cNvSpPr>
            <a:spLocks noChangeShapeType="1"/>
          </p:cNvSpPr>
          <p:nvPr/>
        </p:nvSpPr>
        <p:spPr bwMode="auto">
          <a:xfrm>
            <a:off x="3177382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4" name="Line 67"/>
          <p:cNvSpPr>
            <a:spLocks noChangeShapeType="1"/>
          </p:cNvSpPr>
          <p:nvPr/>
        </p:nvSpPr>
        <p:spPr bwMode="auto">
          <a:xfrm>
            <a:off x="3177382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5" name="Line 68"/>
          <p:cNvSpPr>
            <a:spLocks noChangeShapeType="1"/>
          </p:cNvSpPr>
          <p:nvPr/>
        </p:nvSpPr>
        <p:spPr bwMode="auto">
          <a:xfrm>
            <a:off x="3177382" y="30654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" name="Line 69"/>
          <p:cNvSpPr>
            <a:spLocks noChangeShapeType="1"/>
          </p:cNvSpPr>
          <p:nvPr/>
        </p:nvSpPr>
        <p:spPr bwMode="auto">
          <a:xfrm>
            <a:off x="3177382" y="3081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" name="Line 70"/>
          <p:cNvSpPr>
            <a:spLocks noChangeShapeType="1"/>
          </p:cNvSpPr>
          <p:nvPr/>
        </p:nvSpPr>
        <p:spPr bwMode="auto">
          <a:xfrm flipH="1">
            <a:off x="31726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8" name="Line 71"/>
          <p:cNvSpPr>
            <a:spLocks noChangeShapeType="1"/>
          </p:cNvSpPr>
          <p:nvPr/>
        </p:nvSpPr>
        <p:spPr bwMode="auto">
          <a:xfrm flipH="1">
            <a:off x="31551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9" name="Line 72"/>
          <p:cNvSpPr>
            <a:spLocks noChangeShapeType="1"/>
          </p:cNvSpPr>
          <p:nvPr/>
        </p:nvSpPr>
        <p:spPr bwMode="auto">
          <a:xfrm flipH="1">
            <a:off x="31392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" name="Line 73"/>
          <p:cNvSpPr>
            <a:spLocks noChangeShapeType="1"/>
          </p:cNvSpPr>
          <p:nvPr/>
        </p:nvSpPr>
        <p:spPr bwMode="auto">
          <a:xfrm flipH="1">
            <a:off x="31218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1" name="Line 74"/>
          <p:cNvSpPr>
            <a:spLocks noChangeShapeType="1"/>
          </p:cNvSpPr>
          <p:nvPr/>
        </p:nvSpPr>
        <p:spPr bwMode="auto">
          <a:xfrm flipH="1">
            <a:off x="31043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" name="Line 75"/>
          <p:cNvSpPr>
            <a:spLocks noChangeShapeType="1"/>
          </p:cNvSpPr>
          <p:nvPr/>
        </p:nvSpPr>
        <p:spPr bwMode="auto">
          <a:xfrm flipH="1">
            <a:off x="30868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" name="Line 76"/>
          <p:cNvSpPr>
            <a:spLocks noChangeShapeType="1"/>
          </p:cNvSpPr>
          <p:nvPr/>
        </p:nvSpPr>
        <p:spPr bwMode="auto">
          <a:xfrm flipH="1">
            <a:off x="30710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" name="Line 77"/>
          <p:cNvSpPr>
            <a:spLocks noChangeShapeType="1"/>
          </p:cNvSpPr>
          <p:nvPr/>
        </p:nvSpPr>
        <p:spPr bwMode="auto">
          <a:xfrm flipH="1">
            <a:off x="30535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5" name="Line 78"/>
          <p:cNvSpPr>
            <a:spLocks noChangeShapeType="1"/>
          </p:cNvSpPr>
          <p:nvPr/>
        </p:nvSpPr>
        <p:spPr bwMode="auto">
          <a:xfrm flipH="1">
            <a:off x="30360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" name="Line 79"/>
          <p:cNvSpPr>
            <a:spLocks noChangeShapeType="1"/>
          </p:cNvSpPr>
          <p:nvPr/>
        </p:nvSpPr>
        <p:spPr bwMode="auto">
          <a:xfrm flipH="1">
            <a:off x="30186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7" name="Line 80"/>
          <p:cNvSpPr>
            <a:spLocks noChangeShapeType="1"/>
          </p:cNvSpPr>
          <p:nvPr/>
        </p:nvSpPr>
        <p:spPr bwMode="auto">
          <a:xfrm flipH="1">
            <a:off x="300275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8" name="Line 81"/>
          <p:cNvSpPr>
            <a:spLocks noChangeShapeType="1"/>
          </p:cNvSpPr>
          <p:nvPr/>
        </p:nvSpPr>
        <p:spPr bwMode="auto">
          <a:xfrm flipH="1">
            <a:off x="29852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9" name="Line 82"/>
          <p:cNvSpPr>
            <a:spLocks noChangeShapeType="1"/>
          </p:cNvSpPr>
          <p:nvPr/>
        </p:nvSpPr>
        <p:spPr bwMode="auto">
          <a:xfrm flipH="1">
            <a:off x="29678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" name="Line 83"/>
          <p:cNvSpPr>
            <a:spLocks noChangeShapeType="1"/>
          </p:cNvSpPr>
          <p:nvPr/>
        </p:nvSpPr>
        <p:spPr bwMode="auto">
          <a:xfrm flipH="1">
            <a:off x="29503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" name="Line 84"/>
          <p:cNvSpPr>
            <a:spLocks noChangeShapeType="1"/>
          </p:cNvSpPr>
          <p:nvPr/>
        </p:nvSpPr>
        <p:spPr bwMode="auto">
          <a:xfrm flipH="1">
            <a:off x="29344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2" name="Line 85"/>
          <p:cNvSpPr>
            <a:spLocks noChangeShapeType="1"/>
          </p:cNvSpPr>
          <p:nvPr/>
        </p:nvSpPr>
        <p:spPr bwMode="auto">
          <a:xfrm flipH="1">
            <a:off x="29170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3" name="Line 86"/>
          <p:cNvSpPr>
            <a:spLocks noChangeShapeType="1"/>
          </p:cNvSpPr>
          <p:nvPr/>
        </p:nvSpPr>
        <p:spPr bwMode="auto">
          <a:xfrm flipH="1">
            <a:off x="28995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4" name="Line 87"/>
          <p:cNvSpPr>
            <a:spLocks noChangeShapeType="1"/>
          </p:cNvSpPr>
          <p:nvPr/>
        </p:nvSpPr>
        <p:spPr bwMode="auto">
          <a:xfrm flipH="1">
            <a:off x="28821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" name="Line 88"/>
          <p:cNvSpPr>
            <a:spLocks noChangeShapeType="1"/>
          </p:cNvSpPr>
          <p:nvPr/>
        </p:nvSpPr>
        <p:spPr bwMode="auto">
          <a:xfrm flipH="1">
            <a:off x="28662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6" name="Line 89"/>
          <p:cNvSpPr>
            <a:spLocks noChangeShapeType="1"/>
          </p:cNvSpPr>
          <p:nvPr/>
        </p:nvSpPr>
        <p:spPr bwMode="auto">
          <a:xfrm flipH="1">
            <a:off x="28487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" name="Line 90"/>
          <p:cNvSpPr>
            <a:spLocks noChangeShapeType="1"/>
          </p:cNvSpPr>
          <p:nvPr/>
        </p:nvSpPr>
        <p:spPr bwMode="auto">
          <a:xfrm flipH="1">
            <a:off x="28313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8" name="Line 91"/>
          <p:cNvSpPr>
            <a:spLocks noChangeShapeType="1"/>
          </p:cNvSpPr>
          <p:nvPr/>
        </p:nvSpPr>
        <p:spPr bwMode="auto">
          <a:xfrm flipH="1">
            <a:off x="28138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" name="Line 92"/>
          <p:cNvSpPr>
            <a:spLocks noChangeShapeType="1"/>
          </p:cNvSpPr>
          <p:nvPr/>
        </p:nvSpPr>
        <p:spPr bwMode="auto">
          <a:xfrm flipH="1">
            <a:off x="27979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" name="Line 93"/>
          <p:cNvSpPr>
            <a:spLocks noChangeShapeType="1"/>
          </p:cNvSpPr>
          <p:nvPr/>
        </p:nvSpPr>
        <p:spPr bwMode="auto">
          <a:xfrm flipH="1">
            <a:off x="27805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" name="Line 94"/>
          <p:cNvSpPr>
            <a:spLocks noChangeShapeType="1"/>
          </p:cNvSpPr>
          <p:nvPr/>
        </p:nvSpPr>
        <p:spPr bwMode="auto">
          <a:xfrm flipH="1">
            <a:off x="27630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" name="Line 95"/>
          <p:cNvSpPr>
            <a:spLocks noChangeShapeType="1"/>
          </p:cNvSpPr>
          <p:nvPr/>
        </p:nvSpPr>
        <p:spPr bwMode="auto">
          <a:xfrm flipH="1">
            <a:off x="27455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" name="Line 96"/>
          <p:cNvSpPr>
            <a:spLocks noChangeShapeType="1"/>
          </p:cNvSpPr>
          <p:nvPr/>
        </p:nvSpPr>
        <p:spPr bwMode="auto">
          <a:xfrm flipH="1">
            <a:off x="27297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" name="Line 97"/>
          <p:cNvSpPr>
            <a:spLocks noChangeShapeType="1"/>
          </p:cNvSpPr>
          <p:nvPr/>
        </p:nvSpPr>
        <p:spPr bwMode="auto">
          <a:xfrm flipH="1">
            <a:off x="27122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" name="Line 98"/>
          <p:cNvSpPr>
            <a:spLocks noChangeShapeType="1"/>
          </p:cNvSpPr>
          <p:nvPr/>
        </p:nvSpPr>
        <p:spPr bwMode="auto">
          <a:xfrm flipH="1">
            <a:off x="26947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" name="Line 99"/>
          <p:cNvSpPr>
            <a:spLocks noChangeShapeType="1"/>
          </p:cNvSpPr>
          <p:nvPr/>
        </p:nvSpPr>
        <p:spPr bwMode="auto">
          <a:xfrm flipH="1">
            <a:off x="26773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" name="Line 100"/>
          <p:cNvSpPr>
            <a:spLocks noChangeShapeType="1"/>
          </p:cNvSpPr>
          <p:nvPr/>
        </p:nvSpPr>
        <p:spPr bwMode="auto">
          <a:xfrm flipH="1">
            <a:off x="26614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" name="Line 101"/>
          <p:cNvSpPr>
            <a:spLocks noChangeShapeType="1"/>
          </p:cNvSpPr>
          <p:nvPr/>
        </p:nvSpPr>
        <p:spPr bwMode="auto">
          <a:xfrm flipH="1">
            <a:off x="26439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9" name="Line 102"/>
          <p:cNvSpPr>
            <a:spLocks noChangeShapeType="1"/>
          </p:cNvSpPr>
          <p:nvPr/>
        </p:nvSpPr>
        <p:spPr bwMode="auto">
          <a:xfrm flipV="1">
            <a:off x="2636044" y="30892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0" name="Line 103"/>
          <p:cNvSpPr>
            <a:spLocks noChangeShapeType="1"/>
          </p:cNvSpPr>
          <p:nvPr/>
        </p:nvSpPr>
        <p:spPr bwMode="auto">
          <a:xfrm flipV="1">
            <a:off x="2636044" y="30670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" name="Line 104"/>
          <p:cNvSpPr>
            <a:spLocks noChangeShapeType="1"/>
          </p:cNvSpPr>
          <p:nvPr/>
        </p:nvSpPr>
        <p:spPr bwMode="auto">
          <a:xfrm flipV="1">
            <a:off x="2636044" y="3049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" name="Line 105"/>
          <p:cNvSpPr>
            <a:spLocks noChangeShapeType="1"/>
          </p:cNvSpPr>
          <p:nvPr/>
        </p:nvSpPr>
        <p:spPr bwMode="auto">
          <a:xfrm flipV="1">
            <a:off x="2636044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" name="Line 106"/>
          <p:cNvSpPr>
            <a:spLocks noChangeShapeType="1"/>
          </p:cNvSpPr>
          <p:nvPr/>
        </p:nvSpPr>
        <p:spPr bwMode="auto">
          <a:xfrm flipV="1">
            <a:off x="2636044" y="30210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" name="Line 107"/>
          <p:cNvSpPr>
            <a:spLocks noChangeShapeType="1"/>
          </p:cNvSpPr>
          <p:nvPr/>
        </p:nvSpPr>
        <p:spPr bwMode="auto">
          <a:xfrm flipV="1">
            <a:off x="2636044" y="2998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" name="Line 108"/>
          <p:cNvSpPr>
            <a:spLocks noChangeShapeType="1"/>
          </p:cNvSpPr>
          <p:nvPr/>
        </p:nvSpPr>
        <p:spPr bwMode="auto">
          <a:xfrm flipV="1">
            <a:off x="2636044" y="2981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" name="Line 109"/>
          <p:cNvSpPr>
            <a:spLocks noChangeShapeType="1"/>
          </p:cNvSpPr>
          <p:nvPr/>
        </p:nvSpPr>
        <p:spPr bwMode="auto">
          <a:xfrm flipV="1">
            <a:off x="2636044" y="29702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7" name="Line 110"/>
          <p:cNvSpPr>
            <a:spLocks noChangeShapeType="1"/>
          </p:cNvSpPr>
          <p:nvPr/>
        </p:nvSpPr>
        <p:spPr bwMode="auto">
          <a:xfrm flipV="1">
            <a:off x="2636044" y="2947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8" name="Line 111"/>
          <p:cNvSpPr>
            <a:spLocks noChangeShapeType="1"/>
          </p:cNvSpPr>
          <p:nvPr/>
        </p:nvSpPr>
        <p:spPr bwMode="auto">
          <a:xfrm flipV="1">
            <a:off x="2636044" y="2930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" name="Line 112"/>
          <p:cNvSpPr>
            <a:spLocks noChangeShapeType="1"/>
          </p:cNvSpPr>
          <p:nvPr/>
        </p:nvSpPr>
        <p:spPr bwMode="auto">
          <a:xfrm flipV="1">
            <a:off x="2636044" y="2913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" name="Line 113"/>
          <p:cNvSpPr>
            <a:spLocks noChangeShapeType="1"/>
          </p:cNvSpPr>
          <p:nvPr/>
        </p:nvSpPr>
        <p:spPr bwMode="auto">
          <a:xfrm flipV="1">
            <a:off x="2636044" y="29019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" name="Line 114"/>
          <p:cNvSpPr>
            <a:spLocks noChangeShapeType="1"/>
          </p:cNvSpPr>
          <p:nvPr/>
        </p:nvSpPr>
        <p:spPr bwMode="auto">
          <a:xfrm flipV="1">
            <a:off x="2636044" y="28797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" name="Line 115"/>
          <p:cNvSpPr>
            <a:spLocks noChangeShapeType="1"/>
          </p:cNvSpPr>
          <p:nvPr/>
        </p:nvSpPr>
        <p:spPr bwMode="auto">
          <a:xfrm flipV="1">
            <a:off x="2636044" y="2862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3" name="Line 116"/>
          <p:cNvSpPr>
            <a:spLocks noChangeShapeType="1"/>
          </p:cNvSpPr>
          <p:nvPr/>
        </p:nvSpPr>
        <p:spPr bwMode="auto">
          <a:xfrm flipV="1">
            <a:off x="2636044" y="28511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" name="Line 117"/>
          <p:cNvSpPr>
            <a:spLocks noChangeShapeType="1"/>
          </p:cNvSpPr>
          <p:nvPr/>
        </p:nvSpPr>
        <p:spPr bwMode="auto">
          <a:xfrm flipV="1">
            <a:off x="2636044" y="2833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5" name="Line 118"/>
          <p:cNvSpPr>
            <a:spLocks noChangeShapeType="1"/>
          </p:cNvSpPr>
          <p:nvPr/>
        </p:nvSpPr>
        <p:spPr bwMode="auto">
          <a:xfrm flipV="1">
            <a:off x="2636044" y="2811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" name="Line 119"/>
          <p:cNvSpPr>
            <a:spLocks noChangeShapeType="1"/>
          </p:cNvSpPr>
          <p:nvPr/>
        </p:nvSpPr>
        <p:spPr bwMode="auto">
          <a:xfrm flipV="1">
            <a:off x="2636044" y="2794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" name="Line 120"/>
          <p:cNvSpPr>
            <a:spLocks noChangeShapeType="1"/>
          </p:cNvSpPr>
          <p:nvPr/>
        </p:nvSpPr>
        <p:spPr bwMode="auto">
          <a:xfrm flipV="1">
            <a:off x="2636044" y="27828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" name="Line 121"/>
          <p:cNvSpPr>
            <a:spLocks noChangeShapeType="1"/>
          </p:cNvSpPr>
          <p:nvPr/>
        </p:nvSpPr>
        <p:spPr bwMode="auto">
          <a:xfrm flipV="1">
            <a:off x="2636044" y="2760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" name="Line 122"/>
          <p:cNvSpPr>
            <a:spLocks noChangeShapeType="1"/>
          </p:cNvSpPr>
          <p:nvPr/>
        </p:nvSpPr>
        <p:spPr bwMode="auto">
          <a:xfrm flipV="1">
            <a:off x="2636044" y="2743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0" name="Line 123"/>
          <p:cNvSpPr>
            <a:spLocks noChangeShapeType="1"/>
          </p:cNvSpPr>
          <p:nvPr/>
        </p:nvSpPr>
        <p:spPr bwMode="auto">
          <a:xfrm flipV="1">
            <a:off x="2636044" y="2725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" name="Freeform 124"/>
          <p:cNvSpPr>
            <a:spLocks/>
          </p:cNvSpPr>
          <p:nvPr/>
        </p:nvSpPr>
        <p:spPr bwMode="auto">
          <a:xfrm>
            <a:off x="3502819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" name="Freeform 125"/>
          <p:cNvSpPr>
            <a:spLocks/>
          </p:cNvSpPr>
          <p:nvPr/>
        </p:nvSpPr>
        <p:spPr bwMode="auto">
          <a:xfrm>
            <a:off x="3502819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" name="Line 126"/>
          <p:cNvSpPr>
            <a:spLocks noChangeShapeType="1"/>
          </p:cNvSpPr>
          <p:nvPr/>
        </p:nvSpPr>
        <p:spPr bwMode="auto">
          <a:xfrm flipV="1">
            <a:off x="3502819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4" name="Line 127"/>
          <p:cNvSpPr>
            <a:spLocks noChangeShapeType="1"/>
          </p:cNvSpPr>
          <p:nvPr/>
        </p:nvSpPr>
        <p:spPr bwMode="auto">
          <a:xfrm>
            <a:off x="3502819" y="27209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" name="Line 128"/>
          <p:cNvSpPr>
            <a:spLocks noChangeShapeType="1"/>
          </p:cNvSpPr>
          <p:nvPr/>
        </p:nvSpPr>
        <p:spPr bwMode="auto">
          <a:xfrm>
            <a:off x="3502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6" name="Line 129"/>
          <p:cNvSpPr>
            <a:spLocks noChangeShapeType="1"/>
          </p:cNvSpPr>
          <p:nvPr/>
        </p:nvSpPr>
        <p:spPr bwMode="auto">
          <a:xfrm>
            <a:off x="35202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7" name="Line 130"/>
          <p:cNvSpPr>
            <a:spLocks noChangeShapeType="1"/>
          </p:cNvSpPr>
          <p:nvPr/>
        </p:nvSpPr>
        <p:spPr bwMode="auto">
          <a:xfrm>
            <a:off x="35377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8" name="Line 131"/>
          <p:cNvSpPr>
            <a:spLocks noChangeShapeType="1"/>
          </p:cNvSpPr>
          <p:nvPr/>
        </p:nvSpPr>
        <p:spPr bwMode="auto">
          <a:xfrm>
            <a:off x="35536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9" name="Line 132"/>
          <p:cNvSpPr>
            <a:spLocks noChangeShapeType="1"/>
          </p:cNvSpPr>
          <p:nvPr/>
        </p:nvSpPr>
        <p:spPr bwMode="auto">
          <a:xfrm>
            <a:off x="35710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" name="Line 133"/>
          <p:cNvSpPr>
            <a:spLocks noChangeShapeType="1"/>
          </p:cNvSpPr>
          <p:nvPr/>
        </p:nvSpPr>
        <p:spPr bwMode="auto">
          <a:xfrm>
            <a:off x="35885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" name="Line 134"/>
          <p:cNvSpPr>
            <a:spLocks noChangeShapeType="1"/>
          </p:cNvSpPr>
          <p:nvPr/>
        </p:nvSpPr>
        <p:spPr bwMode="auto">
          <a:xfrm>
            <a:off x="36060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" name="Line 135"/>
          <p:cNvSpPr>
            <a:spLocks noChangeShapeType="1"/>
          </p:cNvSpPr>
          <p:nvPr/>
        </p:nvSpPr>
        <p:spPr bwMode="auto">
          <a:xfrm>
            <a:off x="36218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" name="Line 136"/>
          <p:cNvSpPr>
            <a:spLocks noChangeShapeType="1"/>
          </p:cNvSpPr>
          <p:nvPr/>
        </p:nvSpPr>
        <p:spPr bwMode="auto">
          <a:xfrm>
            <a:off x="36393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4" name="Line 137"/>
          <p:cNvSpPr>
            <a:spLocks noChangeShapeType="1"/>
          </p:cNvSpPr>
          <p:nvPr/>
        </p:nvSpPr>
        <p:spPr bwMode="auto">
          <a:xfrm>
            <a:off x="36568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" name="Line 138"/>
          <p:cNvSpPr>
            <a:spLocks noChangeShapeType="1"/>
          </p:cNvSpPr>
          <p:nvPr/>
        </p:nvSpPr>
        <p:spPr bwMode="auto">
          <a:xfrm>
            <a:off x="36742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" name="Line 139"/>
          <p:cNvSpPr>
            <a:spLocks noChangeShapeType="1"/>
          </p:cNvSpPr>
          <p:nvPr/>
        </p:nvSpPr>
        <p:spPr bwMode="auto">
          <a:xfrm>
            <a:off x="36901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7" name="Line 140"/>
          <p:cNvSpPr>
            <a:spLocks noChangeShapeType="1"/>
          </p:cNvSpPr>
          <p:nvPr/>
        </p:nvSpPr>
        <p:spPr bwMode="auto">
          <a:xfrm>
            <a:off x="37076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" name="Line 141"/>
          <p:cNvSpPr>
            <a:spLocks noChangeShapeType="1"/>
          </p:cNvSpPr>
          <p:nvPr/>
        </p:nvSpPr>
        <p:spPr bwMode="auto">
          <a:xfrm>
            <a:off x="37250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" name="Line 142"/>
          <p:cNvSpPr>
            <a:spLocks noChangeShapeType="1"/>
          </p:cNvSpPr>
          <p:nvPr/>
        </p:nvSpPr>
        <p:spPr bwMode="auto">
          <a:xfrm>
            <a:off x="37425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" name="Line 143"/>
          <p:cNvSpPr>
            <a:spLocks noChangeShapeType="1"/>
          </p:cNvSpPr>
          <p:nvPr/>
        </p:nvSpPr>
        <p:spPr bwMode="auto">
          <a:xfrm>
            <a:off x="37584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1" name="Line 144"/>
          <p:cNvSpPr>
            <a:spLocks noChangeShapeType="1"/>
          </p:cNvSpPr>
          <p:nvPr/>
        </p:nvSpPr>
        <p:spPr bwMode="auto">
          <a:xfrm>
            <a:off x="37758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" name="Line 145"/>
          <p:cNvSpPr>
            <a:spLocks noChangeShapeType="1"/>
          </p:cNvSpPr>
          <p:nvPr/>
        </p:nvSpPr>
        <p:spPr bwMode="auto">
          <a:xfrm>
            <a:off x="37933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" name="Line 146"/>
          <p:cNvSpPr>
            <a:spLocks noChangeShapeType="1"/>
          </p:cNvSpPr>
          <p:nvPr/>
        </p:nvSpPr>
        <p:spPr bwMode="auto">
          <a:xfrm>
            <a:off x="38107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" name="Line 147"/>
          <p:cNvSpPr>
            <a:spLocks noChangeShapeType="1"/>
          </p:cNvSpPr>
          <p:nvPr/>
        </p:nvSpPr>
        <p:spPr bwMode="auto">
          <a:xfrm>
            <a:off x="38266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" name="Line 148"/>
          <p:cNvSpPr>
            <a:spLocks noChangeShapeType="1"/>
          </p:cNvSpPr>
          <p:nvPr/>
        </p:nvSpPr>
        <p:spPr bwMode="auto">
          <a:xfrm>
            <a:off x="38441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" name="Line 149"/>
          <p:cNvSpPr>
            <a:spLocks noChangeShapeType="1"/>
          </p:cNvSpPr>
          <p:nvPr/>
        </p:nvSpPr>
        <p:spPr bwMode="auto">
          <a:xfrm>
            <a:off x="38615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" name="Line 150"/>
          <p:cNvSpPr>
            <a:spLocks noChangeShapeType="1"/>
          </p:cNvSpPr>
          <p:nvPr/>
        </p:nvSpPr>
        <p:spPr bwMode="auto">
          <a:xfrm>
            <a:off x="38790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" name="Line 151"/>
          <p:cNvSpPr>
            <a:spLocks noChangeShapeType="1"/>
          </p:cNvSpPr>
          <p:nvPr/>
        </p:nvSpPr>
        <p:spPr bwMode="auto">
          <a:xfrm>
            <a:off x="38949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9" name="Line 152"/>
          <p:cNvSpPr>
            <a:spLocks noChangeShapeType="1"/>
          </p:cNvSpPr>
          <p:nvPr/>
        </p:nvSpPr>
        <p:spPr bwMode="auto">
          <a:xfrm>
            <a:off x="39123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" name="Line 153"/>
          <p:cNvSpPr>
            <a:spLocks noChangeShapeType="1"/>
          </p:cNvSpPr>
          <p:nvPr/>
        </p:nvSpPr>
        <p:spPr bwMode="auto">
          <a:xfrm>
            <a:off x="39298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" name="Line 154"/>
          <p:cNvSpPr>
            <a:spLocks noChangeShapeType="1"/>
          </p:cNvSpPr>
          <p:nvPr/>
        </p:nvSpPr>
        <p:spPr bwMode="auto">
          <a:xfrm>
            <a:off x="39457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" name="Line 155"/>
          <p:cNvSpPr>
            <a:spLocks noChangeShapeType="1"/>
          </p:cNvSpPr>
          <p:nvPr/>
        </p:nvSpPr>
        <p:spPr bwMode="auto">
          <a:xfrm>
            <a:off x="39631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" name="Line 156"/>
          <p:cNvSpPr>
            <a:spLocks noChangeShapeType="1"/>
          </p:cNvSpPr>
          <p:nvPr/>
        </p:nvSpPr>
        <p:spPr bwMode="auto">
          <a:xfrm>
            <a:off x="39806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" name="Line 157"/>
          <p:cNvSpPr>
            <a:spLocks noChangeShapeType="1"/>
          </p:cNvSpPr>
          <p:nvPr/>
        </p:nvSpPr>
        <p:spPr bwMode="auto">
          <a:xfrm>
            <a:off x="39981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" name="Line 158"/>
          <p:cNvSpPr>
            <a:spLocks noChangeShapeType="1"/>
          </p:cNvSpPr>
          <p:nvPr/>
        </p:nvSpPr>
        <p:spPr bwMode="auto">
          <a:xfrm>
            <a:off x="40139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" name="Line 159"/>
          <p:cNvSpPr>
            <a:spLocks noChangeShapeType="1"/>
          </p:cNvSpPr>
          <p:nvPr/>
        </p:nvSpPr>
        <p:spPr bwMode="auto">
          <a:xfrm>
            <a:off x="40314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7" name="Line 160"/>
          <p:cNvSpPr>
            <a:spLocks noChangeShapeType="1"/>
          </p:cNvSpPr>
          <p:nvPr/>
        </p:nvSpPr>
        <p:spPr bwMode="auto">
          <a:xfrm>
            <a:off x="4044157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8" name="Line 161"/>
          <p:cNvSpPr>
            <a:spLocks noChangeShapeType="1"/>
          </p:cNvSpPr>
          <p:nvPr/>
        </p:nvSpPr>
        <p:spPr bwMode="auto">
          <a:xfrm>
            <a:off x="4044157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9" name="Line 162"/>
          <p:cNvSpPr>
            <a:spLocks noChangeShapeType="1"/>
          </p:cNvSpPr>
          <p:nvPr/>
        </p:nvSpPr>
        <p:spPr bwMode="auto">
          <a:xfrm>
            <a:off x="4044157" y="2759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" name="Line 163"/>
          <p:cNvSpPr>
            <a:spLocks noChangeShapeType="1"/>
          </p:cNvSpPr>
          <p:nvPr/>
        </p:nvSpPr>
        <p:spPr bwMode="auto">
          <a:xfrm>
            <a:off x="4044157" y="27749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" name="Line 164"/>
          <p:cNvSpPr>
            <a:spLocks noChangeShapeType="1"/>
          </p:cNvSpPr>
          <p:nvPr/>
        </p:nvSpPr>
        <p:spPr bwMode="auto">
          <a:xfrm>
            <a:off x="4044157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" name="Line 165"/>
          <p:cNvSpPr>
            <a:spLocks noChangeShapeType="1"/>
          </p:cNvSpPr>
          <p:nvPr/>
        </p:nvSpPr>
        <p:spPr bwMode="auto">
          <a:xfrm>
            <a:off x="4044157" y="2809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" name="Line 166"/>
          <p:cNvSpPr>
            <a:spLocks noChangeShapeType="1"/>
          </p:cNvSpPr>
          <p:nvPr/>
        </p:nvSpPr>
        <p:spPr bwMode="auto">
          <a:xfrm>
            <a:off x="4044157" y="2827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" name="Line 167"/>
          <p:cNvSpPr>
            <a:spLocks noChangeShapeType="1"/>
          </p:cNvSpPr>
          <p:nvPr/>
        </p:nvSpPr>
        <p:spPr bwMode="auto">
          <a:xfrm>
            <a:off x="4044157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" name="Line 168"/>
          <p:cNvSpPr>
            <a:spLocks noChangeShapeType="1"/>
          </p:cNvSpPr>
          <p:nvPr/>
        </p:nvSpPr>
        <p:spPr bwMode="auto">
          <a:xfrm>
            <a:off x="4044157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6" name="Line 169"/>
          <p:cNvSpPr>
            <a:spLocks noChangeShapeType="1"/>
          </p:cNvSpPr>
          <p:nvPr/>
        </p:nvSpPr>
        <p:spPr bwMode="auto">
          <a:xfrm>
            <a:off x="4044157" y="28781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7" name="Line 170"/>
          <p:cNvSpPr>
            <a:spLocks noChangeShapeType="1"/>
          </p:cNvSpPr>
          <p:nvPr/>
        </p:nvSpPr>
        <p:spPr bwMode="auto">
          <a:xfrm>
            <a:off x="4044157" y="2894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8" name="Line 171"/>
          <p:cNvSpPr>
            <a:spLocks noChangeShapeType="1"/>
          </p:cNvSpPr>
          <p:nvPr/>
        </p:nvSpPr>
        <p:spPr bwMode="auto">
          <a:xfrm>
            <a:off x="4044157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9" name="Line 172"/>
          <p:cNvSpPr>
            <a:spLocks noChangeShapeType="1"/>
          </p:cNvSpPr>
          <p:nvPr/>
        </p:nvSpPr>
        <p:spPr bwMode="auto">
          <a:xfrm>
            <a:off x="4044157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0" name="Line 173"/>
          <p:cNvSpPr>
            <a:spLocks noChangeShapeType="1"/>
          </p:cNvSpPr>
          <p:nvPr/>
        </p:nvSpPr>
        <p:spPr bwMode="auto">
          <a:xfrm>
            <a:off x="4044157" y="2946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1" name="Line 174"/>
          <p:cNvSpPr>
            <a:spLocks noChangeShapeType="1"/>
          </p:cNvSpPr>
          <p:nvPr/>
        </p:nvSpPr>
        <p:spPr bwMode="auto">
          <a:xfrm>
            <a:off x="4044157" y="2962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" name="Line 175"/>
          <p:cNvSpPr>
            <a:spLocks noChangeShapeType="1"/>
          </p:cNvSpPr>
          <p:nvPr/>
        </p:nvSpPr>
        <p:spPr bwMode="auto">
          <a:xfrm>
            <a:off x="4044157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" name="Line 176"/>
          <p:cNvSpPr>
            <a:spLocks noChangeShapeType="1"/>
          </p:cNvSpPr>
          <p:nvPr/>
        </p:nvSpPr>
        <p:spPr bwMode="auto">
          <a:xfrm>
            <a:off x="4044157" y="29972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4" name="Line 177"/>
          <p:cNvSpPr>
            <a:spLocks noChangeShapeType="1"/>
          </p:cNvSpPr>
          <p:nvPr/>
        </p:nvSpPr>
        <p:spPr bwMode="auto">
          <a:xfrm>
            <a:off x="4044157" y="3013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5" name="Line 178"/>
          <p:cNvSpPr>
            <a:spLocks noChangeShapeType="1"/>
          </p:cNvSpPr>
          <p:nvPr/>
        </p:nvSpPr>
        <p:spPr bwMode="auto">
          <a:xfrm>
            <a:off x="4044157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" name="Line 179"/>
          <p:cNvSpPr>
            <a:spLocks noChangeShapeType="1"/>
          </p:cNvSpPr>
          <p:nvPr/>
        </p:nvSpPr>
        <p:spPr bwMode="auto">
          <a:xfrm>
            <a:off x="4044157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" name="Line 180"/>
          <p:cNvSpPr>
            <a:spLocks noChangeShapeType="1"/>
          </p:cNvSpPr>
          <p:nvPr/>
        </p:nvSpPr>
        <p:spPr bwMode="auto">
          <a:xfrm>
            <a:off x="4044157" y="30654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" name="Line 181"/>
          <p:cNvSpPr>
            <a:spLocks noChangeShapeType="1"/>
          </p:cNvSpPr>
          <p:nvPr/>
        </p:nvSpPr>
        <p:spPr bwMode="auto">
          <a:xfrm>
            <a:off x="4044157" y="3081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9" name="Line 182"/>
          <p:cNvSpPr>
            <a:spLocks noChangeShapeType="1"/>
          </p:cNvSpPr>
          <p:nvPr/>
        </p:nvSpPr>
        <p:spPr bwMode="auto">
          <a:xfrm flipH="1">
            <a:off x="40393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" name="Line 183"/>
          <p:cNvSpPr>
            <a:spLocks noChangeShapeType="1"/>
          </p:cNvSpPr>
          <p:nvPr/>
        </p:nvSpPr>
        <p:spPr bwMode="auto">
          <a:xfrm flipH="1">
            <a:off x="40219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1" name="Line 184"/>
          <p:cNvSpPr>
            <a:spLocks noChangeShapeType="1"/>
          </p:cNvSpPr>
          <p:nvPr/>
        </p:nvSpPr>
        <p:spPr bwMode="auto">
          <a:xfrm flipH="1">
            <a:off x="400605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" name="Line 185"/>
          <p:cNvSpPr>
            <a:spLocks noChangeShapeType="1"/>
          </p:cNvSpPr>
          <p:nvPr/>
        </p:nvSpPr>
        <p:spPr bwMode="auto">
          <a:xfrm flipH="1">
            <a:off x="39885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" name="Line 186"/>
          <p:cNvSpPr>
            <a:spLocks noChangeShapeType="1"/>
          </p:cNvSpPr>
          <p:nvPr/>
        </p:nvSpPr>
        <p:spPr bwMode="auto">
          <a:xfrm flipH="1">
            <a:off x="39711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4" name="Line 187"/>
          <p:cNvSpPr>
            <a:spLocks noChangeShapeType="1"/>
          </p:cNvSpPr>
          <p:nvPr/>
        </p:nvSpPr>
        <p:spPr bwMode="auto">
          <a:xfrm flipH="1">
            <a:off x="39536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" name="Line 188"/>
          <p:cNvSpPr>
            <a:spLocks noChangeShapeType="1"/>
          </p:cNvSpPr>
          <p:nvPr/>
        </p:nvSpPr>
        <p:spPr bwMode="auto">
          <a:xfrm flipH="1">
            <a:off x="39377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" name="Line 189"/>
          <p:cNvSpPr>
            <a:spLocks noChangeShapeType="1"/>
          </p:cNvSpPr>
          <p:nvPr/>
        </p:nvSpPr>
        <p:spPr bwMode="auto">
          <a:xfrm flipH="1">
            <a:off x="39203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" name="Line 190"/>
          <p:cNvSpPr>
            <a:spLocks noChangeShapeType="1"/>
          </p:cNvSpPr>
          <p:nvPr/>
        </p:nvSpPr>
        <p:spPr bwMode="auto">
          <a:xfrm flipH="1">
            <a:off x="39028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8" name="Line 191"/>
          <p:cNvSpPr>
            <a:spLocks noChangeShapeType="1"/>
          </p:cNvSpPr>
          <p:nvPr/>
        </p:nvSpPr>
        <p:spPr bwMode="auto">
          <a:xfrm flipH="1">
            <a:off x="38854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9" name="Line 192"/>
          <p:cNvSpPr>
            <a:spLocks noChangeShapeType="1"/>
          </p:cNvSpPr>
          <p:nvPr/>
        </p:nvSpPr>
        <p:spPr bwMode="auto">
          <a:xfrm flipH="1">
            <a:off x="38695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0" name="Line 193"/>
          <p:cNvSpPr>
            <a:spLocks noChangeShapeType="1"/>
          </p:cNvSpPr>
          <p:nvPr/>
        </p:nvSpPr>
        <p:spPr bwMode="auto">
          <a:xfrm flipH="1">
            <a:off x="38520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1" name="Line 194"/>
          <p:cNvSpPr>
            <a:spLocks noChangeShapeType="1"/>
          </p:cNvSpPr>
          <p:nvPr/>
        </p:nvSpPr>
        <p:spPr bwMode="auto">
          <a:xfrm flipH="1">
            <a:off x="38346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" name="Line 195"/>
          <p:cNvSpPr>
            <a:spLocks noChangeShapeType="1"/>
          </p:cNvSpPr>
          <p:nvPr/>
        </p:nvSpPr>
        <p:spPr bwMode="auto">
          <a:xfrm flipH="1">
            <a:off x="38171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" name="Line 196"/>
          <p:cNvSpPr>
            <a:spLocks noChangeShapeType="1"/>
          </p:cNvSpPr>
          <p:nvPr/>
        </p:nvSpPr>
        <p:spPr bwMode="auto">
          <a:xfrm flipH="1">
            <a:off x="38012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" name="Line 197"/>
          <p:cNvSpPr>
            <a:spLocks noChangeShapeType="1"/>
          </p:cNvSpPr>
          <p:nvPr/>
        </p:nvSpPr>
        <p:spPr bwMode="auto">
          <a:xfrm flipH="1">
            <a:off x="37838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" name="Line 198"/>
          <p:cNvSpPr>
            <a:spLocks noChangeShapeType="1"/>
          </p:cNvSpPr>
          <p:nvPr/>
        </p:nvSpPr>
        <p:spPr bwMode="auto">
          <a:xfrm flipH="1">
            <a:off x="37663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" name="Line 199"/>
          <p:cNvSpPr>
            <a:spLocks noChangeShapeType="1"/>
          </p:cNvSpPr>
          <p:nvPr/>
        </p:nvSpPr>
        <p:spPr bwMode="auto">
          <a:xfrm flipH="1">
            <a:off x="37488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" name="Line 200"/>
          <p:cNvSpPr>
            <a:spLocks noChangeShapeType="1"/>
          </p:cNvSpPr>
          <p:nvPr/>
        </p:nvSpPr>
        <p:spPr bwMode="auto">
          <a:xfrm flipH="1">
            <a:off x="37330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8" name="Line 201"/>
          <p:cNvSpPr>
            <a:spLocks noChangeShapeType="1"/>
          </p:cNvSpPr>
          <p:nvPr/>
        </p:nvSpPr>
        <p:spPr bwMode="auto">
          <a:xfrm flipH="1">
            <a:off x="37155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" name="Line 202"/>
          <p:cNvSpPr>
            <a:spLocks noChangeShapeType="1"/>
          </p:cNvSpPr>
          <p:nvPr/>
        </p:nvSpPr>
        <p:spPr bwMode="auto">
          <a:xfrm flipH="1">
            <a:off x="36980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" name="Line 203"/>
          <p:cNvSpPr>
            <a:spLocks noChangeShapeType="1"/>
          </p:cNvSpPr>
          <p:nvPr/>
        </p:nvSpPr>
        <p:spPr bwMode="auto">
          <a:xfrm flipH="1">
            <a:off x="36806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1" name="Line 204"/>
          <p:cNvSpPr>
            <a:spLocks noChangeShapeType="1"/>
          </p:cNvSpPr>
          <p:nvPr/>
        </p:nvSpPr>
        <p:spPr bwMode="auto">
          <a:xfrm flipH="1">
            <a:off x="36647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" name="Line 205"/>
          <p:cNvSpPr>
            <a:spLocks noChangeShapeType="1"/>
          </p:cNvSpPr>
          <p:nvPr/>
        </p:nvSpPr>
        <p:spPr bwMode="auto">
          <a:xfrm flipH="1">
            <a:off x="36472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" name="Line 206"/>
          <p:cNvSpPr>
            <a:spLocks noChangeShapeType="1"/>
          </p:cNvSpPr>
          <p:nvPr/>
        </p:nvSpPr>
        <p:spPr bwMode="auto">
          <a:xfrm flipH="1">
            <a:off x="36298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" name="Line 207"/>
          <p:cNvSpPr>
            <a:spLocks noChangeShapeType="1"/>
          </p:cNvSpPr>
          <p:nvPr/>
        </p:nvSpPr>
        <p:spPr bwMode="auto">
          <a:xfrm flipH="1">
            <a:off x="36123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5" name="Line 208"/>
          <p:cNvSpPr>
            <a:spLocks noChangeShapeType="1"/>
          </p:cNvSpPr>
          <p:nvPr/>
        </p:nvSpPr>
        <p:spPr bwMode="auto">
          <a:xfrm flipH="1">
            <a:off x="35964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6" name="Line 209"/>
          <p:cNvSpPr>
            <a:spLocks noChangeShapeType="1"/>
          </p:cNvSpPr>
          <p:nvPr/>
        </p:nvSpPr>
        <p:spPr bwMode="auto">
          <a:xfrm flipH="1">
            <a:off x="35790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7" name="Line 210"/>
          <p:cNvSpPr>
            <a:spLocks noChangeShapeType="1"/>
          </p:cNvSpPr>
          <p:nvPr/>
        </p:nvSpPr>
        <p:spPr bwMode="auto">
          <a:xfrm flipH="1">
            <a:off x="35615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" name="Line 211"/>
          <p:cNvSpPr>
            <a:spLocks noChangeShapeType="1"/>
          </p:cNvSpPr>
          <p:nvPr/>
        </p:nvSpPr>
        <p:spPr bwMode="auto">
          <a:xfrm flipH="1">
            <a:off x="35440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" name="Line 212"/>
          <p:cNvSpPr>
            <a:spLocks noChangeShapeType="1"/>
          </p:cNvSpPr>
          <p:nvPr/>
        </p:nvSpPr>
        <p:spPr bwMode="auto">
          <a:xfrm flipH="1">
            <a:off x="35282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" name="Line 213"/>
          <p:cNvSpPr>
            <a:spLocks noChangeShapeType="1"/>
          </p:cNvSpPr>
          <p:nvPr/>
        </p:nvSpPr>
        <p:spPr bwMode="auto">
          <a:xfrm flipH="1">
            <a:off x="35107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1" name="Line 214"/>
          <p:cNvSpPr>
            <a:spLocks noChangeShapeType="1"/>
          </p:cNvSpPr>
          <p:nvPr/>
        </p:nvSpPr>
        <p:spPr bwMode="auto">
          <a:xfrm flipV="1">
            <a:off x="3502819" y="30892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2" name="Line 215"/>
          <p:cNvSpPr>
            <a:spLocks noChangeShapeType="1"/>
          </p:cNvSpPr>
          <p:nvPr/>
        </p:nvSpPr>
        <p:spPr bwMode="auto">
          <a:xfrm flipV="1">
            <a:off x="3502819" y="30670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" name="Line 216"/>
          <p:cNvSpPr>
            <a:spLocks noChangeShapeType="1"/>
          </p:cNvSpPr>
          <p:nvPr/>
        </p:nvSpPr>
        <p:spPr bwMode="auto">
          <a:xfrm flipV="1">
            <a:off x="3502819" y="3049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" name="Line 217"/>
          <p:cNvSpPr>
            <a:spLocks noChangeShapeType="1"/>
          </p:cNvSpPr>
          <p:nvPr/>
        </p:nvSpPr>
        <p:spPr bwMode="auto">
          <a:xfrm flipV="1">
            <a:off x="3502819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5" name="Line 218"/>
          <p:cNvSpPr>
            <a:spLocks noChangeShapeType="1"/>
          </p:cNvSpPr>
          <p:nvPr/>
        </p:nvSpPr>
        <p:spPr bwMode="auto">
          <a:xfrm flipV="1">
            <a:off x="3502819" y="30210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6" name="Line 219"/>
          <p:cNvSpPr>
            <a:spLocks noChangeShapeType="1"/>
          </p:cNvSpPr>
          <p:nvPr/>
        </p:nvSpPr>
        <p:spPr bwMode="auto">
          <a:xfrm flipV="1">
            <a:off x="3502819" y="2998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7" name="Line 220"/>
          <p:cNvSpPr>
            <a:spLocks noChangeShapeType="1"/>
          </p:cNvSpPr>
          <p:nvPr/>
        </p:nvSpPr>
        <p:spPr bwMode="auto">
          <a:xfrm flipV="1">
            <a:off x="3502819" y="2981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8" name="Line 221"/>
          <p:cNvSpPr>
            <a:spLocks noChangeShapeType="1"/>
          </p:cNvSpPr>
          <p:nvPr/>
        </p:nvSpPr>
        <p:spPr bwMode="auto">
          <a:xfrm flipV="1">
            <a:off x="3502819" y="29702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9" name="Line 222"/>
          <p:cNvSpPr>
            <a:spLocks noChangeShapeType="1"/>
          </p:cNvSpPr>
          <p:nvPr/>
        </p:nvSpPr>
        <p:spPr bwMode="auto">
          <a:xfrm flipV="1">
            <a:off x="3502819" y="2947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0" name="Line 223"/>
          <p:cNvSpPr>
            <a:spLocks noChangeShapeType="1"/>
          </p:cNvSpPr>
          <p:nvPr/>
        </p:nvSpPr>
        <p:spPr bwMode="auto">
          <a:xfrm flipV="1">
            <a:off x="3502819" y="2930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" name="Line 224"/>
          <p:cNvSpPr>
            <a:spLocks noChangeShapeType="1"/>
          </p:cNvSpPr>
          <p:nvPr/>
        </p:nvSpPr>
        <p:spPr bwMode="auto">
          <a:xfrm flipV="1">
            <a:off x="3502819" y="2913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2" name="Line 225"/>
          <p:cNvSpPr>
            <a:spLocks noChangeShapeType="1"/>
          </p:cNvSpPr>
          <p:nvPr/>
        </p:nvSpPr>
        <p:spPr bwMode="auto">
          <a:xfrm flipV="1">
            <a:off x="3502819" y="29019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" name="Line 226"/>
          <p:cNvSpPr>
            <a:spLocks noChangeShapeType="1"/>
          </p:cNvSpPr>
          <p:nvPr/>
        </p:nvSpPr>
        <p:spPr bwMode="auto">
          <a:xfrm flipV="1">
            <a:off x="3502819" y="28797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" name="Line 227"/>
          <p:cNvSpPr>
            <a:spLocks noChangeShapeType="1"/>
          </p:cNvSpPr>
          <p:nvPr/>
        </p:nvSpPr>
        <p:spPr bwMode="auto">
          <a:xfrm flipV="1">
            <a:off x="3502819" y="2862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" name="Line 228"/>
          <p:cNvSpPr>
            <a:spLocks noChangeShapeType="1"/>
          </p:cNvSpPr>
          <p:nvPr/>
        </p:nvSpPr>
        <p:spPr bwMode="auto">
          <a:xfrm flipV="1">
            <a:off x="3502819" y="28511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" name="Line 229"/>
          <p:cNvSpPr>
            <a:spLocks noChangeShapeType="1"/>
          </p:cNvSpPr>
          <p:nvPr/>
        </p:nvSpPr>
        <p:spPr bwMode="auto">
          <a:xfrm flipV="1">
            <a:off x="3502819" y="2833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" name="Line 230"/>
          <p:cNvSpPr>
            <a:spLocks noChangeShapeType="1"/>
          </p:cNvSpPr>
          <p:nvPr/>
        </p:nvSpPr>
        <p:spPr bwMode="auto">
          <a:xfrm flipV="1">
            <a:off x="3502819" y="2811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" name="Line 231"/>
          <p:cNvSpPr>
            <a:spLocks noChangeShapeType="1"/>
          </p:cNvSpPr>
          <p:nvPr/>
        </p:nvSpPr>
        <p:spPr bwMode="auto">
          <a:xfrm flipV="1">
            <a:off x="3502819" y="2794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9" name="Line 232"/>
          <p:cNvSpPr>
            <a:spLocks noChangeShapeType="1"/>
          </p:cNvSpPr>
          <p:nvPr/>
        </p:nvSpPr>
        <p:spPr bwMode="auto">
          <a:xfrm flipV="1">
            <a:off x="3502819" y="27828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" name="Line 233"/>
          <p:cNvSpPr>
            <a:spLocks noChangeShapeType="1"/>
          </p:cNvSpPr>
          <p:nvPr/>
        </p:nvSpPr>
        <p:spPr bwMode="auto">
          <a:xfrm flipV="1">
            <a:off x="3502819" y="2760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1" name="Line 234"/>
          <p:cNvSpPr>
            <a:spLocks noChangeShapeType="1"/>
          </p:cNvSpPr>
          <p:nvPr/>
        </p:nvSpPr>
        <p:spPr bwMode="auto">
          <a:xfrm flipV="1">
            <a:off x="3502819" y="2743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" name="Line 235"/>
          <p:cNvSpPr>
            <a:spLocks noChangeShapeType="1"/>
          </p:cNvSpPr>
          <p:nvPr/>
        </p:nvSpPr>
        <p:spPr bwMode="auto">
          <a:xfrm flipV="1">
            <a:off x="3502819" y="2725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" name="Freeform 236"/>
          <p:cNvSpPr>
            <a:spLocks/>
          </p:cNvSpPr>
          <p:nvPr/>
        </p:nvSpPr>
        <p:spPr bwMode="auto">
          <a:xfrm>
            <a:off x="2237582" y="36845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" name="Freeform 237"/>
          <p:cNvSpPr>
            <a:spLocks/>
          </p:cNvSpPr>
          <p:nvPr/>
        </p:nvSpPr>
        <p:spPr bwMode="auto">
          <a:xfrm>
            <a:off x="4964907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" name="Freeform 238"/>
          <p:cNvSpPr>
            <a:spLocks/>
          </p:cNvSpPr>
          <p:nvPr/>
        </p:nvSpPr>
        <p:spPr bwMode="auto">
          <a:xfrm>
            <a:off x="4964907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" name="Line 239"/>
          <p:cNvSpPr>
            <a:spLocks noChangeShapeType="1"/>
          </p:cNvSpPr>
          <p:nvPr/>
        </p:nvSpPr>
        <p:spPr bwMode="auto">
          <a:xfrm flipV="1">
            <a:off x="4964907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" name="Line 240"/>
          <p:cNvSpPr>
            <a:spLocks noChangeShapeType="1"/>
          </p:cNvSpPr>
          <p:nvPr/>
        </p:nvSpPr>
        <p:spPr bwMode="auto">
          <a:xfrm>
            <a:off x="4964907" y="27209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" name="Line 241"/>
          <p:cNvSpPr>
            <a:spLocks noChangeShapeType="1"/>
          </p:cNvSpPr>
          <p:nvPr/>
        </p:nvSpPr>
        <p:spPr bwMode="auto">
          <a:xfrm>
            <a:off x="49649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9" name="Line 242"/>
          <p:cNvSpPr>
            <a:spLocks noChangeShapeType="1"/>
          </p:cNvSpPr>
          <p:nvPr/>
        </p:nvSpPr>
        <p:spPr bwMode="auto">
          <a:xfrm>
            <a:off x="49823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" name="Line 243"/>
          <p:cNvSpPr>
            <a:spLocks noChangeShapeType="1"/>
          </p:cNvSpPr>
          <p:nvPr/>
        </p:nvSpPr>
        <p:spPr bwMode="auto">
          <a:xfrm>
            <a:off x="49998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1" name="Line 244"/>
          <p:cNvSpPr>
            <a:spLocks noChangeShapeType="1"/>
          </p:cNvSpPr>
          <p:nvPr/>
        </p:nvSpPr>
        <p:spPr bwMode="auto">
          <a:xfrm>
            <a:off x="50157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" name="Line 245"/>
          <p:cNvSpPr>
            <a:spLocks noChangeShapeType="1"/>
          </p:cNvSpPr>
          <p:nvPr/>
        </p:nvSpPr>
        <p:spPr bwMode="auto">
          <a:xfrm>
            <a:off x="50331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" name="Line 246"/>
          <p:cNvSpPr>
            <a:spLocks noChangeShapeType="1"/>
          </p:cNvSpPr>
          <p:nvPr/>
        </p:nvSpPr>
        <p:spPr bwMode="auto">
          <a:xfrm>
            <a:off x="50506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" name="Line 247"/>
          <p:cNvSpPr>
            <a:spLocks noChangeShapeType="1"/>
          </p:cNvSpPr>
          <p:nvPr/>
        </p:nvSpPr>
        <p:spPr bwMode="auto">
          <a:xfrm>
            <a:off x="50680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" name="Line 248"/>
          <p:cNvSpPr>
            <a:spLocks noChangeShapeType="1"/>
          </p:cNvSpPr>
          <p:nvPr/>
        </p:nvSpPr>
        <p:spPr bwMode="auto">
          <a:xfrm>
            <a:off x="50839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" name="Line 249"/>
          <p:cNvSpPr>
            <a:spLocks noChangeShapeType="1"/>
          </p:cNvSpPr>
          <p:nvPr/>
        </p:nvSpPr>
        <p:spPr bwMode="auto">
          <a:xfrm>
            <a:off x="51014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" name="Line 250"/>
          <p:cNvSpPr>
            <a:spLocks noChangeShapeType="1"/>
          </p:cNvSpPr>
          <p:nvPr/>
        </p:nvSpPr>
        <p:spPr bwMode="auto">
          <a:xfrm>
            <a:off x="51188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" name="Line 251"/>
          <p:cNvSpPr>
            <a:spLocks noChangeShapeType="1"/>
          </p:cNvSpPr>
          <p:nvPr/>
        </p:nvSpPr>
        <p:spPr bwMode="auto">
          <a:xfrm>
            <a:off x="51363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" name="Line 252"/>
          <p:cNvSpPr>
            <a:spLocks noChangeShapeType="1"/>
          </p:cNvSpPr>
          <p:nvPr/>
        </p:nvSpPr>
        <p:spPr bwMode="auto">
          <a:xfrm>
            <a:off x="51522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" name="Line 253"/>
          <p:cNvSpPr>
            <a:spLocks noChangeShapeType="1"/>
          </p:cNvSpPr>
          <p:nvPr/>
        </p:nvSpPr>
        <p:spPr bwMode="auto">
          <a:xfrm>
            <a:off x="51696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1" name="Line 254"/>
          <p:cNvSpPr>
            <a:spLocks noChangeShapeType="1"/>
          </p:cNvSpPr>
          <p:nvPr/>
        </p:nvSpPr>
        <p:spPr bwMode="auto">
          <a:xfrm>
            <a:off x="51871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2" name="Line 255"/>
          <p:cNvSpPr>
            <a:spLocks noChangeShapeType="1"/>
          </p:cNvSpPr>
          <p:nvPr/>
        </p:nvSpPr>
        <p:spPr bwMode="auto">
          <a:xfrm>
            <a:off x="52046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3" name="Line 256"/>
          <p:cNvSpPr>
            <a:spLocks noChangeShapeType="1"/>
          </p:cNvSpPr>
          <p:nvPr/>
        </p:nvSpPr>
        <p:spPr bwMode="auto">
          <a:xfrm>
            <a:off x="52204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" name="Line 257"/>
          <p:cNvSpPr>
            <a:spLocks noChangeShapeType="1"/>
          </p:cNvSpPr>
          <p:nvPr/>
        </p:nvSpPr>
        <p:spPr bwMode="auto">
          <a:xfrm>
            <a:off x="52379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" name="Line 258"/>
          <p:cNvSpPr>
            <a:spLocks noChangeShapeType="1"/>
          </p:cNvSpPr>
          <p:nvPr/>
        </p:nvSpPr>
        <p:spPr bwMode="auto">
          <a:xfrm>
            <a:off x="52554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6" name="Line 259"/>
          <p:cNvSpPr>
            <a:spLocks noChangeShapeType="1"/>
          </p:cNvSpPr>
          <p:nvPr/>
        </p:nvSpPr>
        <p:spPr bwMode="auto">
          <a:xfrm>
            <a:off x="52728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7" name="Line 260"/>
          <p:cNvSpPr>
            <a:spLocks noChangeShapeType="1"/>
          </p:cNvSpPr>
          <p:nvPr/>
        </p:nvSpPr>
        <p:spPr bwMode="auto">
          <a:xfrm>
            <a:off x="52887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" name="Line 261"/>
          <p:cNvSpPr>
            <a:spLocks noChangeShapeType="1"/>
          </p:cNvSpPr>
          <p:nvPr/>
        </p:nvSpPr>
        <p:spPr bwMode="auto">
          <a:xfrm>
            <a:off x="53062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9" name="Line 262"/>
          <p:cNvSpPr>
            <a:spLocks noChangeShapeType="1"/>
          </p:cNvSpPr>
          <p:nvPr/>
        </p:nvSpPr>
        <p:spPr bwMode="auto">
          <a:xfrm>
            <a:off x="53236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0" name="Line 263"/>
          <p:cNvSpPr>
            <a:spLocks noChangeShapeType="1"/>
          </p:cNvSpPr>
          <p:nvPr/>
        </p:nvSpPr>
        <p:spPr bwMode="auto">
          <a:xfrm>
            <a:off x="53395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1" name="Line 264"/>
          <p:cNvSpPr>
            <a:spLocks noChangeShapeType="1"/>
          </p:cNvSpPr>
          <p:nvPr/>
        </p:nvSpPr>
        <p:spPr bwMode="auto">
          <a:xfrm>
            <a:off x="53570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2" name="Line 265"/>
          <p:cNvSpPr>
            <a:spLocks noChangeShapeType="1"/>
          </p:cNvSpPr>
          <p:nvPr/>
        </p:nvSpPr>
        <p:spPr bwMode="auto">
          <a:xfrm>
            <a:off x="53744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3" name="Line 266"/>
          <p:cNvSpPr>
            <a:spLocks noChangeShapeType="1"/>
          </p:cNvSpPr>
          <p:nvPr/>
        </p:nvSpPr>
        <p:spPr bwMode="auto">
          <a:xfrm>
            <a:off x="53919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" name="Line 267"/>
          <p:cNvSpPr>
            <a:spLocks noChangeShapeType="1"/>
          </p:cNvSpPr>
          <p:nvPr/>
        </p:nvSpPr>
        <p:spPr bwMode="auto">
          <a:xfrm>
            <a:off x="5407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" name="Line 268"/>
          <p:cNvSpPr>
            <a:spLocks noChangeShapeType="1"/>
          </p:cNvSpPr>
          <p:nvPr/>
        </p:nvSpPr>
        <p:spPr bwMode="auto">
          <a:xfrm>
            <a:off x="54252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6" name="Line 269"/>
          <p:cNvSpPr>
            <a:spLocks noChangeShapeType="1"/>
          </p:cNvSpPr>
          <p:nvPr/>
        </p:nvSpPr>
        <p:spPr bwMode="auto">
          <a:xfrm>
            <a:off x="54427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7" name="Line 270"/>
          <p:cNvSpPr>
            <a:spLocks noChangeShapeType="1"/>
          </p:cNvSpPr>
          <p:nvPr/>
        </p:nvSpPr>
        <p:spPr bwMode="auto">
          <a:xfrm>
            <a:off x="54602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8" name="Line 271"/>
          <p:cNvSpPr>
            <a:spLocks noChangeShapeType="1"/>
          </p:cNvSpPr>
          <p:nvPr/>
        </p:nvSpPr>
        <p:spPr bwMode="auto">
          <a:xfrm>
            <a:off x="54760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9" name="Line 272"/>
          <p:cNvSpPr>
            <a:spLocks noChangeShapeType="1"/>
          </p:cNvSpPr>
          <p:nvPr/>
        </p:nvSpPr>
        <p:spPr bwMode="auto">
          <a:xfrm>
            <a:off x="54935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" name="Line 273"/>
          <p:cNvSpPr>
            <a:spLocks noChangeShapeType="1"/>
          </p:cNvSpPr>
          <p:nvPr/>
        </p:nvSpPr>
        <p:spPr bwMode="auto">
          <a:xfrm>
            <a:off x="5506244" y="2725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1" name="Line 274"/>
          <p:cNvSpPr>
            <a:spLocks noChangeShapeType="1"/>
          </p:cNvSpPr>
          <p:nvPr/>
        </p:nvSpPr>
        <p:spPr bwMode="auto">
          <a:xfrm>
            <a:off x="5506244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2" name="Line 275"/>
          <p:cNvSpPr>
            <a:spLocks noChangeShapeType="1"/>
          </p:cNvSpPr>
          <p:nvPr/>
        </p:nvSpPr>
        <p:spPr bwMode="auto">
          <a:xfrm>
            <a:off x="5506244" y="2759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3" name="Line 276"/>
          <p:cNvSpPr>
            <a:spLocks noChangeShapeType="1"/>
          </p:cNvSpPr>
          <p:nvPr/>
        </p:nvSpPr>
        <p:spPr bwMode="auto">
          <a:xfrm>
            <a:off x="5506244" y="2776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4" name="Line 277"/>
          <p:cNvSpPr>
            <a:spLocks noChangeShapeType="1"/>
          </p:cNvSpPr>
          <p:nvPr/>
        </p:nvSpPr>
        <p:spPr bwMode="auto">
          <a:xfrm>
            <a:off x="5506244" y="2794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" name="Line 278"/>
          <p:cNvSpPr>
            <a:spLocks noChangeShapeType="1"/>
          </p:cNvSpPr>
          <p:nvPr/>
        </p:nvSpPr>
        <p:spPr bwMode="auto">
          <a:xfrm>
            <a:off x="5506244" y="2809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6" name="Line 279"/>
          <p:cNvSpPr>
            <a:spLocks noChangeShapeType="1"/>
          </p:cNvSpPr>
          <p:nvPr/>
        </p:nvSpPr>
        <p:spPr bwMode="auto">
          <a:xfrm>
            <a:off x="5506244" y="2827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7" name="Line 280"/>
          <p:cNvSpPr>
            <a:spLocks noChangeShapeType="1"/>
          </p:cNvSpPr>
          <p:nvPr/>
        </p:nvSpPr>
        <p:spPr bwMode="auto">
          <a:xfrm>
            <a:off x="5506244" y="2844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" name="Line 281"/>
          <p:cNvSpPr>
            <a:spLocks noChangeShapeType="1"/>
          </p:cNvSpPr>
          <p:nvPr/>
        </p:nvSpPr>
        <p:spPr bwMode="auto">
          <a:xfrm>
            <a:off x="5506244" y="28622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" name="Line 282"/>
          <p:cNvSpPr>
            <a:spLocks noChangeShapeType="1"/>
          </p:cNvSpPr>
          <p:nvPr/>
        </p:nvSpPr>
        <p:spPr bwMode="auto">
          <a:xfrm>
            <a:off x="5506244" y="2878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0" name="Line 283"/>
          <p:cNvSpPr>
            <a:spLocks noChangeShapeType="1"/>
          </p:cNvSpPr>
          <p:nvPr/>
        </p:nvSpPr>
        <p:spPr bwMode="auto">
          <a:xfrm>
            <a:off x="5506244" y="2895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1" name="Line 284"/>
          <p:cNvSpPr>
            <a:spLocks noChangeShapeType="1"/>
          </p:cNvSpPr>
          <p:nvPr/>
        </p:nvSpPr>
        <p:spPr bwMode="auto">
          <a:xfrm>
            <a:off x="5506244" y="2913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2" name="Line 285"/>
          <p:cNvSpPr>
            <a:spLocks noChangeShapeType="1"/>
          </p:cNvSpPr>
          <p:nvPr/>
        </p:nvSpPr>
        <p:spPr bwMode="auto">
          <a:xfrm>
            <a:off x="5506244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3" name="Line 286"/>
          <p:cNvSpPr>
            <a:spLocks noChangeShapeType="1"/>
          </p:cNvSpPr>
          <p:nvPr/>
        </p:nvSpPr>
        <p:spPr bwMode="auto">
          <a:xfrm>
            <a:off x="5506244" y="29464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4" name="Line 287"/>
          <p:cNvSpPr>
            <a:spLocks noChangeShapeType="1"/>
          </p:cNvSpPr>
          <p:nvPr/>
        </p:nvSpPr>
        <p:spPr bwMode="auto">
          <a:xfrm>
            <a:off x="5506244" y="2963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" name="Line 288"/>
          <p:cNvSpPr>
            <a:spLocks noChangeShapeType="1"/>
          </p:cNvSpPr>
          <p:nvPr/>
        </p:nvSpPr>
        <p:spPr bwMode="auto">
          <a:xfrm>
            <a:off x="5506244" y="29813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" name="Line 289"/>
          <p:cNvSpPr>
            <a:spLocks noChangeShapeType="1"/>
          </p:cNvSpPr>
          <p:nvPr/>
        </p:nvSpPr>
        <p:spPr bwMode="auto">
          <a:xfrm>
            <a:off x="5506244" y="2997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" name="Line 290"/>
          <p:cNvSpPr>
            <a:spLocks noChangeShapeType="1"/>
          </p:cNvSpPr>
          <p:nvPr/>
        </p:nvSpPr>
        <p:spPr bwMode="auto">
          <a:xfrm>
            <a:off x="5506244" y="3014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8" name="Line 291"/>
          <p:cNvSpPr>
            <a:spLocks noChangeShapeType="1"/>
          </p:cNvSpPr>
          <p:nvPr/>
        </p:nvSpPr>
        <p:spPr bwMode="auto">
          <a:xfrm>
            <a:off x="5506244" y="30321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9" name="Line 292"/>
          <p:cNvSpPr>
            <a:spLocks noChangeShapeType="1"/>
          </p:cNvSpPr>
          <p:nvPr/>
        </p:nvSpPr>
        <p:spPr bwMode="auto">
          <a:xfrm>
            <a:off x="5506244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0" name="Line 293"/>
          <p:cNvSpPr>
            <a:spLocks noChangeShapeType="1"/>
          </p:cNvSpPr>
          <p:nvPr/>
        </p:nvSpPr>
        <p:spPr bwMode="auto">
          <a:xfrm>
            <a:off x="5506244" y="3065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1" name="Line 294"/>
          <p:cNvSpPr>
            <a:spLocks noChangeShapeType="1"/>
          </p:cNvSpPr>
          <p:nvPr/>
        </p:nvSpPr>
        <p:spPr bwMode="auto">
          <a:xfrm>
            <a:off x="5506244" y="3082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2" name="Line 295"/>
          <p:cNvSpPr>
            <a:spLocks noChangeShapeType="1"/>
          </p:cNvSpPr>
          <p:nvPr/>
        </p:nvSpPr>
        <p:spPr bwMode="auto">
          <a:xfrm flipH="1">
            <a:off x="54998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3" name="Line 296"/>
          <p:cNvSpPr>
            <a:spLocks noChangeShapeType="1"/>
          </p:cNvSpPr>
          <p:nvPr/>
        </p:nvSpPr>
        <p:spPr bwMode="auto">
          <a:xfrm flipH="1">
            <a:off x="54824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4" name="Line 297"/>
          <p:cNvSpPr>
            <a:spLocks noChangeShapeType="1"/>
          </p:cNvSpPr>
          <p:nvPr/>
        </p:nvSpPr>
        <p:spPr bwMode="auto">
          <a:xfrm flipH="1">
            <a:off x="54649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" name="Line 298"/>
          <p:cNvSpPr>
            <a:spLocks noChangeShapeType="1"/>
          </p:cNvSpPr>
          <p:nvPr/>
        </p:nvSpPr>
        <p:spPr bwMode="auto">
          <a:xfrm flipH="1">
            <a:off x="54490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6" name="Line 299"/>
          <p:cNvSpPr>
            <a:spLocks noChangeShapeType="1"/>
          </p:cNvSpPr>
          <p:nvPr/>
        </p:nvSpPr>
        <p:spPr bwMode="auto">
          <a:xfrm flipH="1">
            <a:off x="54316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7" name="Line 300"/>
          <p:cNvSpPr>
            <a:spLocks noChangeShapeType="1"/>
          </p:cNvSpPr>
          <p:nvPr/>
        </p:nvSpPr>
        <p:spPr bwMode="auto">
          <a:xfrm flipH="1">
            <a:off x="54141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8" name="Line 301"/>
          <p:cNvSpPr>
            <a:spLocks noChangeShapeType="1"/>
          </p:cNvSpPr>
          <p:nvPr/>
        </p:nvSpPr>
        <p:spPr bwMode="auto">
          <a:xfrm flipH="1">
            <a:off x="53967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9" name="Line 302"/>
          <p:cNvSpPr>
            <a:spLocks noChangeShapeType="1"/>
          </p:cNvSpPr>
          <p:nvPr/>
        </p:nvSpPr>
        <p:spPr bwMode="auto">
          <a:xfrm flipH="1">
            <a:off x="53808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0" name="Line 303"/>
          <p:cNvSpPr>
            <a:spLocks noChangeShapeType="1"/>
          </p:cNvSpPr>
          <p:nvPr/>
        </p:nvSpPr>
        <p:spPr bwMode="auto">
          <a:xfrm flipH="1">
            <a:off x="53633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1" name="Line 304"/>
          <p:cNvSpPr>
            <a:spLocks noChangeShapeType="1"/>
          </p:cNvSpPr>
          <p:nvPr/>
        </p:nvSpPr>
        <p:spPr bwMode="auto">
          <a:xfrm flipH="1">
            <a:off x="53459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2" name="Line 305"/>
          <p:cNvSpPr>
            <a:spLocks noChangeShapeType="1"/>
          </p:cNvSpPr>
          <p:nvPr/>
        </p:nvSpPr>
        <p:spPr bwMode="auto">
          <a:xfrm flipH="1">
            <a:off x="53300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3" name="Line 306"/>
          <p:cNvSpPr>
            <a:spLocks noChangeShapeType="1"/>
          </p:cNvSpPr>
          <p:nvPr/>
        </p:nvSpPr>
        <p:spPr bwMode="auto">
          <a:xfrm flipH="1">
            <a:off x="53125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4" name="Line 307"/>
          <p:cNvSpPr>
            <a:spLocks noChangeShapeType="1"/>
          </p:cNvSpPr>
          <p:nvPr/>
        </p:nvSpPr>
        <p:spPr bwMode="auto">
          <a:xfrm flipH="1">
            <a:off x="52951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" name="Line 308"/>
          <p:cNvSpPr>
            <a:spLocks noChangeShapeType="1"/>
          </p:cNvSpPr>
          <p:nvPr/>
        </p:nvSpPr>
        <p:spPr bwMode="auto">
          <a:xfrm flipH="1">
            <a:off x="52776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" name="Line 309"/>
          <p:cNvSpPr>
            <a:spLocks noChangeShapeType="1"/>
          </p:cNvSpPr>
          <p:nvPr/>
        </p:nvSpPr>
        <p:spPr bwMode="auto">
          <a:xfrm flipH="1">
            <a:off x="52617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" name="Line 310"/>
          <p:cNvSpPr>
            <a:spLocks noChangeShapeType="1"/>
          </p:cNvSpPr>
          <p:nvPr/>
        </p:nvSpPr>
        <p:spPr bwMode="auto">
          <a:xfrm flipH="1">
            <a:off x="52443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8" name="Line 311"/>
          <p:cNvSpPr>
            <a:spLocks noChangeShapeType="1"/>
          </p:cNvSpPr>
          <p:nvPr/>
        </p:nvSpPr>
        <p:spPr bwMode="auto">
          <a:xfrm flipH="1">
            <a:off x="52268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9" name="Line 312"/>
          <p:cNvSpPr>
            <a:spLocks noChangeShapeType="1"/>
          </p:cNvSpPr>
          <p:nvPr/>
        </p:nvSpPr>
        <p:spPr bwMode="auto">
          <a:xfrm flipH="1">
            <a:off x="52093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" name="Line 313"/>
          <p:cNvSpPr>
            <a:spLocks noChangeShapeType="1"/>
          </p:cNvSpPr>
          <p:nvPr/>
        </p:nvSpPr>
        <p:spPr bwMode="auto">
          <a:xfrm flipH="1">
            <a:off x="51935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1" name="Line 314"/>
          <p:cNvSpPr>
            <a:spLocks noChangeShapeType="1"/>
          </p:cNvSpPr>
          <p:nvPr/>
        </p:nvSpPr>
        <p:spPr bwMode="auto">
          <a:xfrm flipH="1">
            <a:off x="51760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2" name="Line 315"/>
          <p:cNvSpPr>
            <a:spLocks noChangeShapeType="1"/>
          </p:cNvSpPr>
          <p:nvPr/>
        </p:nvSpPr>
        <p:spPr bwMode="auto">
          <a:xfrm flipH="1">
            <a:off x="51585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" name="Line 316"/>
          <p:cNvSpPr>
            <a:spLocks noChangeShapeType="1"/>
          </p:cNvSpPr>
          <p:nvPr/>
        </p:nvSpPr>
        <p:spPr bwMode="auto">
          <a:xfrm flipH="1">
            <a:off x="51411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" name="Line 317"/>
          <p:cNvSpPr>
            <a:spLocks noChangeShapeType="1"/>
          </p:cNvSpPr>
          <p:nvPr/>
        </p:nvSpPr>
        <p:spPr bwMode="auto">
          <a:xfrm flipH="1">
            <a:off x="51252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" name="Line 318"/>
          <p:cNvSpPr>
            <a:spLocks noChangeShapeType="1"/>
          </p:cNvSpPr>
          <p:nvPr/>
        </p:nvSpPr>
        <p:spPr bwMode="auto">
          <a:xfrm flipH="1">
            <a:off x="51077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" name="Line 319"/>
          <p:cNvSpPr>
            <a:spLocks noChangeShapeType="1"/>
          </p:cNvSpPr>
          <p:nvPr/>
        </p:nvSpPr>
        <p:spPr bwMode="auto">
          <a:xfrm flipH="1">
            <a:off x="50903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" name="Line 320"/>
          <p:cNvSpPr>
            <a:spLocks noChangeShapeType="1"/>
          </p:cNvSpPr>
          <p:nvPr/>
        </p:nvSpPr>
        <p:spPr bwMode="auto">
          <a:xfrm flipH="1">
            <a:off x="50728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" name="Line 321"/>
          <p:cNvSpPr>
            <a:spLocks noChangeShapeType="1"/>
          </p:cNvSpPr>
          <p:nvPr/>
        </p:nvSpPr>
        <p:spPr bwMode="auto">
          <a:xfrm flipH="1">
            <a:off x="50569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9" name="Line 322"/>
          <p:cNvSpPr>
            <a:spLocks noChangeShapeType="1"/>
          </p:cNvSpPr>
          <p:nvPr/>
        </p:nvSpPr>
        <p:spPr bwMode="auto">
          <a:xfrm flipH="1">
            <a:off x="50395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0" name="Line 323"/>
          <p:cNvSpPr>
            <a:spLocks noChangeShapeType="1"/>
          </p:cNvSpPr>
          <p:nvPr/>
        </p:nvSpPr>
        <p:spPr bwMode="auto">
          <a:xfrm flipH="1">
            <a:off x="50220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" name="Line 324"/>
          <p:cNvSpPr>
            <a:spLocks noChangeShapeType="1"/>
          </p:cNvSpPr>
          <p:nvPr/>
        </p:nvSpPr>
        <p:spPr bwMode="auto">
          <a:xfrm flipH="1">
            <a:off x="50045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2" name="Line 325"/>
          <p:cNvSpPr>
            <a:spLocks noChangeShapeType="1"/>
          </p:cNvSpPr>
          <p:nvPr/>
        </p:nvSpPr>
        <p:spPr bwMode="auto">
          <a:xfrm flipH="1">
            <a:off x="49887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3" name="Line 326"/>
          <p:cNvSpPr>
            <a:spLocks noChangeShapeType="1"/>
          </p:cNvSpPr>
          <p:nvPr/>
        </p:nvSpPr>
        <p:spPr bwMode="auto">
          <a:xfrm flipH="1">
            <a:off x="49712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" name="Line 327"/>
          <p:cNvSpPr>
            <a:spLocks noChangeShapeType="1"/>
          </p:cNvSpPr>
          <p:nvPr/>
        </p:nvSpPr>
        <p:spPr bwMode="auto">
          <a:xfrm flipV="1">
            <a:off x="4964907" y="3087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5" name="Line 328"/>
          <p:cNvSpPr>
            <a:spLocks noChangeShapeType="1"/>
          </p:cNvSpPr>
          <p:nvPr/>
        </p:nvSpPr>
        <p:spPr bwMode="auto">
          <a:xfrm flipV="1">
            <a:off x="4964907" y="3065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" name="Line 329"/>
          <p:cNvSpPr>
            <a:spLocks noChangeShapeType="1"/>
          </p:cNvSpPr>
          <p:nvPr/>
        </p:nvSpPr>
        <p:spPr bwMode="auto">
          <a:xfrm flipV="1">
            <a:off x="4964907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" name="Line 330"/>
          <p:cNvSpPr>
            <a:spLocks noChangeShapeType="1"/>
          </p:cNvSpPr>
          <p:nvPr/>
        </p:nvSpPr>
        <p:spPr bwMode="auto">
          <a:xfrm flipV="1">
            <a:off x="4964907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" name="Line 331"/>
          <p:cNvSpPr>
            <a:spLocks noChangeShapeType="1"/>
          </p:cNvSpPr>
          <p:nvPr/>
        </p:nvSpPr>
        <p:spPr bwMode="auto">
          <a:xfrm flipV="1">
            <a:off x="4964907" y="30194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9" name="Line 332"/>
          <p:cNvSpPr>
            <a:spLocks noChangeShapeType="1"/>
          </p:cNvSpPr>
          <p:nvPr/>
        </p:nvSpPr>
        <p:spPr bwMode="auto">
          <a:xfrm flipV="1">
            <a:off x="4964907" y="2997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" name="Line 333"/>
          <p:cNvSpPr>
            <a:spLocks noChangeShapeType="1"/>
          </p:cNvSpPr>
          <p:nvPr/>
        </p:nvSpPr>
        <p:spPr bwMode="auto">
          <a:xfrm flipV="1">
            <a:off x="4964907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" name="Line 334"/>
          <p:cNvSpPr>
            <a:spLocks noChangeShapeType="1"/>
          </p:cNvSpPr>
          <p:nvPr/>
        </p:nvSpPr>
        <p:spPr bwMode="auto">
          <a:xfrm flipV="1">
            <a:off x="4964907" y="29686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2" name="Line 335"/>
          <p:cNvSpPr>
            <a:spLocks noChangeShapeType="1"/>
          </p:cNvSpPr>
          <p:nvPr/>
        </p:nvSpPr>
        <p:spPr bwMode="auto">
          <a:xfrm flipV="1">
            <a:off x="4964907" y="29511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" name="Line 336"/>
          <p:cNvSpPr>
            <a:spLocks noChangeShapeType="1"/>
          </p:cNvSpPr>
          <p:nvPr/>
        </p:nvSpPr>
        <p:spPr bwMode="auto">
          <a:xfrm flipV="1">
            <a:off x="4964907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4" name="Line 337"/>
          <p:cNvSpPr>
            <a:spLocks noChangeShapeType="1"/>
          </p:cNvSpPr>
          <p:nvPr/>
        </p:nvSpPr>
        <p:spPr bwMode="auto">
          <a:xfrm flipV="1">
            <a:off x="4964907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" name="Line 338"/>
          <p:cNvSpPr>
            <a:spLocks noChangeShapeType="1"/>
          </p:cNvSpPr>
          <p:nvPr/>
        </p:nvSpPr>
        <p:spPr bwMode="auto">
          <a:xfrm flipV="1">
            <a:off x="4964907" y="29003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" name="Line 339"/>
          <p:cNvSpPr>
            <a:spLocks noChangeShapeType="1"/>
          </p:cNvSpPr>
          <p:nvPr/>
        </p:nvSpPr>
        <p:spPr bwMode="auto">
          <a:xfrm flipV="1">
            <a:off x="4964907" y="2878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" name="Line 340"/>
          <p:cNvSpPr>
            <a:spLocks noChangeShapeType="1"/>
          </p:cNvSpPr>
          <p:nvPr/>
        </p:nvSpPr>
        <p:spPr bwMode="auto">
          <a:xfrm flipV="1">
            <a:off x="4964907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8" name="Line 341"/>
          <p:cNvSpPr>
            <a:spLocks noChangeShapeType="1"/>
          </p:cNvSpPr>
          <p:nvPr/>
        </p:nvSpPr>
        <p:spPr bwMode="auto">
          <a:xfrm flipV="1">
            <a:off x="4964907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9" name="Line 342"/>
          <p:cNvSpPr>
            <a:spLocks noChangeShapeType="1"/>
          </p:cNvSpPr>
          <p:nvPr/>
        </p:nvSpPr>
        <p:spPr bwMode="auto">
          <a:xfrm flipV="1">
            <a:off x="4964907" y="28321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" name="Line 343"/>
          <p:cNvSpPr>
            <a:spLocks noChangeShapeType="1"/>
          </p:cNvSpPr>
          <p:nvPr/>
        </p:nvSpPr>
        <p:spPr bwMode="auto">
          <a:xfrm flipV="1">
            <a:off x="4964907" y="2809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" name="Line 344"/>
          <p:cNvSpPr>
            <a:spLocks noChangeShapeType="1"/>
          </p:cNvSpPr>
          <p:nvPr/>
        </p:nvSpPr>
        <p:spPr bwMode="auto">
          <a:xfrm flipV="1">
            <a:off x="4964907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2" name="Line 345"/>
          <p:cNvSpPr>
            <a:spLocks noChangeShapeType="1"/>
          </p:cNvSpPr>
          <p:nvPr/>
        </p:nvSpPr>
        <p:spPr bwMode="auto">
          <a:xfrm flipV="1">
            <a:off x="4964907" y="27813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3" name="Line 346"/>
          <p:cNvSpPr>
            <a:spLocks noChangeShapeType="1"/>
          </p:cNvSpPr>
          <p:nvPr/>
        </p:nvSpPr>
        <p:spPr bwMode="auto">
          <a:xfrm flipV="1">
            <a:off x="4964907" y="2759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" name="Line 347"/>
          <p:cNvSpPr>
            <a:spLocks noChangeShapeType="1"/>
          </p:cNvSpPr>
          <p:nvPr/>
        </p:nvSpPr>
        <p:spPr bwMode="auto">
          <a:xfrm flipV="1">
            <a:off x="4964907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5" name="Line 348"/>
          <p:cNvSpPr>
            <a:spLocks noChangeShapeType="1"/>
          </p:cNvSpPr>
          <p:nvPr/>
        </p:nvSpPr>
        <p:spPr bwMode="auto">
          <a:xfrm flipV="1">
            <a:off x="4964907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" name="Rectangle 349"/>
          <p:cNvSpPr>
            <a:spLocks noChangeArrowheads="1"/>
          </p:cNvSpPr>
          <p:nvPr/>
        </p:nvSpPr>
        <p:spPr bwMode="auto">
          <a:xfrm>
            <a:off x="4914107" y="1612900"/>
            <a:ext cx="2036762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(Directs search)</a:t>
            </a:r>
          </a:p>
        </p:txBody>
      </p:sp>
      <p:sp>
        <p:nvSpPr>
          <p:cNvPr id="717" name="Rectangle 350"/>
          <p:cNvSpPr>
            <a:spLocks noChangeArrowheads="1"/>
          </p:cNvSpPr>
          <p:nvPr/>
        </p:nvSpPr>
        <p:spPr bwMode="auto">
          <a:xfrm>
            <a:off x="3618707" y="4229100"/>
            <a:ext cx="17621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Records</a:t>
            </a:r>
          </a:p>
        </p:txBody>
      </p:sp>
      <p:sp>
        <p:nvSpPr>
          <p:cNvPr id="718" name="Rectangle 351"/>
          <p:cNvSpPr>
            <a:spLocks noChangeArrowheads="1"/>
          </p:cNvSpPr>
          <p:nvPr/>
        </p:nvSpPr>
        <p:spPr bwMode="auto">
          <a:xfrm>
            <a:off x="4914107" y="1343025"/>
            <a:ext cx="84455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Index</a:t>
            </a:r>
          </a:p>
        </p:txBody>
      </p:sp>
      <p:sp>
        <p:nvSpPr>
          <p:cNvPr id="719" name="Rectangle 352"/>
          <p:cNvSpPr>
            <a:spLocks noChangeArrowheads="1"/>
          </p:cNvSpPr>
          <p:nvPr/>
        </p:nvSpPr>
        <p:spPr bwMode="auto">
          <a:xfrm>
            <a:off x="5525294" y="2509838"/>
            <a:ext cx="167163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Entries</a:t>
            </a:r>
          </a:p>
        </p:txBody>
      </p:sp>
      <p:sp>
        <p:nvSpPr>
          <p:cNvPr id="720" name="Rectangle 353"/>
          <p:cNvSpPr>
            <a:spLocks noChangeArrowheads="1"/>
          </p:cNvSpPr>
          <p:nvPr/>
        </p:nvSpPr>
        <p:spPr bwMode="auto">
          <a:xfrm>
            <a:off x="5525294" y="2725738"/>
            <a:ext cx="17065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721" name="Line 354"/>
          <p:cNvSpPr>
            <a:spLocks noChangeShapeType="1"/>
          </p:cNvSpPr>
          <p:nvPr/>
        </p:nvSpPr>
        <p:spPr bwMode="auto">
          <a:xfrm flipH="1">
            <a:off x="3064669" y="12954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" name="Line 355"/>
          <p:cNvSpPr>
            <a:spLocks noChangeShapeType="1"/>
          </p:cNvSpPr>
          <p:nvPr/>
        </p:nvSpPr>
        <p:spPr bwMode="auto">
          <a:xfrm>
            <a:off x="4207669" y="12954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" name="Line 356"/>
          <p:cNvSpPr>
            <a:spLocks noChangeShapeType="1"/>
          </p:cNvSpPr>
          <p:nvPr/>
        </p:nvSpPr>
        <p:spPr bwMode="auto">
          <a:xfrm>
            <a:off x="3064669" y="24384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" name="Line 357"/>
          <p:cNvSpPr>
            <a:spLocks noChangeShapeType="1"/>
          </p:cNvSpPr>
          <p:nvPr/>
        </p:nvSpPr>
        <p:spPr bwMode="auto">
          <a:xfrm>
            <a:off x="3750469" y="9906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5" name="Line 358"/>
          <p:cNvSpPr>
            <a:spLocks noChangeShapeType="1"/>
          </p:cNvSpPr>
          <p:nvPr/>
        </p:nvSpPr>
        <p:spPr bwMode="auto">
          <a:xfrm flipH="1">
            <a:off x="2912269" y="24384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6" name="Line 359"/>
          <p:cNvSpPr>
            <a:spLocks noChangeShapeType="1"/>
          </p:cNvSpPr>
          <p:nvPr/>
        </p:nvSpPr>
        <p:spPr bwMode="auto">
          <a:xfrm>
            <a:off x="3826669" y="24384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" name="Line 360"/>
          <p:cNvSpPr>
            <a:spLocks noChangeShapeType="1"/>
          </p:cNvSpPr>
          <p:nvPr/>
        </p:nvSpPr>
        <p:spPr bwMode="auto">
          <a:xfrm>
            <a:off x="4969669" y="24384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" name="Line 361"/>
          <p:cNvSpPr>
            <a:spLocks noChangeShapeType="1"/>
          </p:cNvSpPr>
          <p:nvPr/>
        </p:nvSpPr>
        <p:spPr bwMode="auto">
          <a:xfrm>
            <a:off x="2759869" y="3124200"/>
            <a:ext cx="13716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9" name="Line 362"/>
          <p:cNvSpPr>
            <a:spLocks noChangeShapeType="1"/>
          </p:cNvSpPr>
          <p:nvPr/>
        </p:nvSpPr>
        <p:spPr bwMode="auto">
          <a:xfrm flipH="1">
            <a:off x="2455069" y="31242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0" name="Line 363"/>
          <p:cNvSpPr>
            <a:spLocks noChangeShapeType="1"/>
          </p:cNvSpPr>
          <p:nvPr/>
        </p:nvSpPr>
        <p:spPr bwMode="auto">
          <a:xfrm flipH="1">
            <a:off x="2607469" y="30480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1" name="Line 364"/>
          <p:cNvSpPr>
            <a:spLocks noChangeShapeType="1"/>
          </p:cNvSpPr>
          <p:nvPr/>
        </p:nvSpPr>
        <p:spPr bwMode="auto">
          <a:xfrm>
            <a:off x="3064669" y="31242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2" name="Line 365"/>
          <p:cNvSpPr>
            <a:spLocks noChangeShapeType="1"/>
          </p:cNvSpPr>
          <p:nvPr/>
        </p:nvSpPr>
        <p:spPr bwMode="auto">
          <a:xfrm flipH="1">
            <a:off x="3598069" y="31242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" name="Line 366"/>
          <p:cNvSpPr>
            <a:spLocks noChangeShapeType="1"/>
          </p:cNvSpPr>
          <p:nvPr/>
        </p:nvSpPr>
        <p:spPr bwMode="auto">
          <a:xfrm flipH="1">
            <a:off x="2455069" y="3124200"/>
            <a:ext cx="12954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4" name="Line 367"/>
          <p:cNvSpPr>
            <a:spLocks noChangeShapeType="1"/>
          </p:cNvSpPr>
          <p:nvPr/>
        </p:nvSpPr>
        <p:spPr bwMode="auto">
          <a:xfrm>
            <a:off x="3826669" y="3124200"/>
            <a:ext cx="1524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5" name="Line 368"/>
          <p:cNvSpPr>
            <a:spLocks noChangeShapeType="1"/>
          </p:cNvSpPr>
          <p:nvPr/>
        </p:nvSpPr>
        <p:spPr bwMode="auto">
          <a:xfrm>
            <a:off x="3902869" y="31242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6" name="Line 369"/>
          <p:cNvSpPr>
            <a:spLocks noChangeShapeType="1"/>
          </p:cNvSpPr>
          <p:nvPr/>
        </p:nvSpPr>
        <p:spPr bwMode="auto">
          <a:xfrm flipH="1">
            <a:off x="3674269" y="3124200"/>
            <a:ext cx="1447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" name="Line 370"/>
          <p:cNvSpPr>
            <a:spLocks noChangeShapeType="1"/>
          </p:cNvSpPr>
          <p:nvPr/>
        </p:nvSpPr>
        <p:spPr bwMode="auto">
          <a:xfrm>
            <a:off x="5198269" y="31242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" name="Line 371"/>
          <p:cNvSpPr>
            <a:spLocks noChangeShapeType="1"/>
          </p:cNvSpPr>
          <p:nvPr/>
        </p:nvSpPr>
        <p:spPr bwMode="auto">
          <a:xfrm flipH="1">
            <a:off x="4969669" y="31242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9" name="Line 372"/>
          <p:cNvSpPr>
            <a:spLocks noChangeShapeType="1"/>
          </p:cNvSpPr>
          <p:nvPr/>
        </p:nvSpPr>
        <p:spPr bwMode="auto">
          <a:xfrm>
            <a:off x="5426869" y="31242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76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B+ Trees for </a:t>
            </a:r>
            <a:r>
              <a:rPr lang="en-US" dirty="0" smtClean="0"/>
              <a:t>External Sorting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Scenario</a:t>
            </a:r>
            <a:r>
              <a:rPr lang="en-US" sz="3000" dirty="0"/>
              <a:t>: </a:t>
            </a:r>
            <a:r>
              <a:rPr lang="en-US" sz="3000" dirty="0" smtClean="0"/>
              <a:t>the relation </a:t>
            </a:r>
            <a:r>
              <a:rPr lang="en-US" sz="3000" dirty="0"/>
              <a:t>to be sorted has </a:t>
            </a:r>
            <a:r>
              <a:rPr lang="en-US" sz="3000" dirty="0" smtClean="0"/>
              <a:t>a B</a:t>
            </a:r>
            <a:r>
              <a:rPr lang="en-US" sz="3000" dirty="0"/>
              <a:t>+ tree index on </a:t>
            </a:r>
            <a:r>
              <a:rPr lang="en-US" sz="3000" dirty="0" smtClean="0"/>
              <a:t>its primary key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70C0"/>
                </a:solidFill>
              </a:rPr>
              <a:t>IDEA</a:t>
            </a:r>
            <a:r>
              <a:rPr lang="en-US" sz="3000" dirty="0" smtClean="0"/>
              <a:t>:</a:t>
            </a:r>
            <a:r>
              <a:rPr lang="en-US" sz="3000" dirty="0" smtClean="0">
                <a:solidFill>
                  <a:schemeClr val="folHlink"/>
                </a:solidFill>
              </a:rPr>
              <a:t> </a:t>
            </a:r>
            <a:r>
              <a:rPr lang="en-US" sz="3000" dirty="0"/>
              <a:t>Can retrieve records in order by traversing </a:t>
            </a:r>
            <a:r>
              <a:rPr lang="en-US" sz="3000" dirty="0" smtClean="0"/>
              <a:t>leaf pages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Is this a good idea?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What if the B+ tree is clustered?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Good idea!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What if the B+ tree in un-clustered?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Could be a very bad idea!</a:t>
            </a:r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External sorting is important; </a:t>
            </a:r>
            <a:r>
              <a:rPr lang="en-US" sz="3000" dirty="0" smtClean="0"/>
              <a:t>a DBMS </a:t>
            </a:r>
            <a:r>
              <a:rPr lang="en-US" sz="3000" dirty="0"/>
              <a:t>may dedicate part of </a:t>
            </a:r>
            <a:r>
              <a:rPr lang="en-US" sz="3000" dirty="0" smtClean="0"/>
              <a:t>its buffer </a:t>
            </a:r>
            <a:r>
              <a:rPr lang="en-US" sz="3000" dirty="0"/>
              <a:t>pool for </a:t>
            </a:r>
            <a:r>
              <a:rPr lang="en-US" sz="3000" dirty="0" smtClean="0"/>
              <a:t>sorting!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External merge-sorting: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Pass </a:t>
            </a:r>
            <a:r>
              <a:rPr lang="en-US" dirty="0"/>
              <a:t>1</a:t>
            </a:r>
            <a:r>
              <a:rPr lang="en-US" dirty="0" smtClean="0"/>
              <a:t>: </a:t>
            </a:r>
            <a:r>
              <a:rPr lang="en-US" dirty="0"/>
              <a:t>Produces sorted </a:t>
            </a:r>
            <a:r>
              <a:rPr lang="en-US" b="1" i="1" dirty="0"/>
              <a:t>runs</a:t>
            </a:r>
            <a:r>
              <a:rPr lang="en-US" dirty="0"/>
              <a:t> of size </a:t>
            </a:r>
            <a:r>
              <a:rPr lang="en-US" b="1" i="1" dirty="0"/>
              <a:t>B</a:t>
            </a:r>
            <a:r>
              <a:rPr lang="en-US" i="1" dirty="0"/>
              <a:t> </a:t>
            </a:r>
            <a:r>
              <a:rPr lang="en-US" dirty="0"/>
              <a:t>(# buffer </a:t>
            </a:r>
            <a:r>
              <a:rPr lang="en-US" dirty="0" smtClean="0"/>
              <a:t>pages)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/>
              <a:t>Later </a:t>
            </a:r>
            <a:r>
              <a:rPr lang="en-US" dirty="0"/>
              <a:t>passes: </a:t>
            </a:r>
            <a:r>
              <a:rPr lang="en-US" b="1" i="1" dirty="0"/>
              <a:t>merge</a:t>
            </a:r>
            <a:r>
              <a:rPr lang="en-US" dirty="0"/>
              <a:t> </a:t>
            </a:r>
            <a:r>
              <a:rPr lang="en-US" dirty="0" smtClean="0"/>
              <a:t>runs</a:t>
            </a: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# of runs merged at a time depends on </a:t>
            </a:r>
            <a:r>
              <a:rPr lang="en-US" b="1" i="1" dirty="0" smtClean="0"/>
              <a:t>B</a:t>
            </a:r>
            <a:r>
              <a:rPr lang="en-US" i="1" dirty="0" smtClean="0"/>
              <a:t> </a:t>
            </a:r>
            <a:r>
              <a:rPr lang="en-US" dirty="0"/>
              <a:t>and </a:t>
            </a:r>
            <a:r>
              <a:rPr lang="en-US" b="1" i="1" dirty="0"/>
              <a:t>block </a:t>
            </a:r>
            <a:r>
              <a:rPr lang="en-US" b="1" i="1" dirty="0" smtClean="0"/>
              <a:t>size</a:t>
            </a:r>
            <a:endParaRPr lang="en-US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600" dirty="0" smtClean="0"/>
              <a:t>A larger B means a smaller # of passes</a:t>
            </a:r>
            <a:endParaRPr lang="en-US" sz="2600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600" dirty="0" smtClean="0"/>
              <a:t>A larger </a:t>
            </a:r>
            <a:r>
              <a:rPr lang="en-US" sz="2600" dirty="0"/>
              <a:t>block size means less I/O cost per </a:t>
            </a:r>
            <a:r>
              <a:rPr lang="en-US" sz="2600" dirty="0" smtClean="0"/>
              <a:t>page, but potentially a larger </a:t>
            </a:r>
            <a:r>
              <a:rPr lang="en-US" sz="2600" dirty="0"/>
              <a:t># </a:t>
            </a:r>
            <a:r>
              <a:rPr lang="en-US" sz="2600" dirty="0" smtClean="0"/>
              <a:t>of passes</a:t>
            </a:r>
            <a:endParaRPr lang="en-US" sz="2600" dirty="0"/>
          </a:p>
          <a:p>
            <a:pPr lvl="1">
              <a:buSzPct val="75000"/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800" dirty="0"/>
              <a:t>Clustered B+ tree is good for sorting; </a:t>
            </a:r>
            <a:r>
              <a:rPr lang="en-US" sz="2800" dirty="0" smtClean="0"/>
              <a:t>un-clustered </a:t>
            </a:r>
            <a:r>
              <a:rPr lang="en-US" sz="2800" dirty="0"/>
              <a:t>tree is usually </a:t>
            </a:r>
            <a:r>
              <a:rPr lang="en-US" sz="2800" dirty="0" smtClean="0"/>
              <a:t>bad!</a:t>
            </a:r>
            <a:endParaRPr lang="en-US" sz="2800" dirty="0"/>
          </a:p>
          <a:p>
            <a:endParaRPr lang="en-US" sz="28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0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23054</TotalTime>
  <Words>3070</Words>
  <Application>Microsoft Office PowerPoint</Application>
  <PresentationFormat>On-screen Show (4:3)</PresentationFormat>
  <Paragraphs>784</Paragraphs>
  <Slides>51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0" baseType="lpstr">
      <vt:lpstr>ＭＳ Ｐゴシック</vt:lpstr>
      <vt:lpstr>Arial</vt:lpstr>
      <vt:lpstr>Book Antiqua</vt:lpstr>
      <vt:lpstr>Bookman Old Style</vt:lpstr>
      <vt:lpstr>Calibri</vt:lpstr>
      <vt:lpstr>Times New Roman</vt:lpstr>
      <vt:lpstr>Wingdings</vt:lpstr>
      <vt:lpstr>Office Theme</vt:lpstr>
      <vt:lpstr>Equation</vt:lpstr>
      <vt:lpstr>Database Applications (15-415)  DBMS Internals- Part VI Lecture 17, March 22, 2016</vt:lpstr>
      <vt:lpstr>Today…</vt:lpstr>
      <vt:lpstr>DBMS Layers</vt:lpstr>
      <vt:lpstr>Using B+ Trees for External Sorting</vt:lpstr>
      <vt:lpstr>Using Clustered B+ Trees for Sorting</vt:lpstr>
      <vt:lpstr>Using Un-clustered B+ Trees for Sorting</vt:lpstr>
      <vt:lpstr>Using B+ Trees for External Sorting</vt:lpstr>
      <vt:lpstr>Summary</vt:lpstr>
      <vt:lpstr>DBMS Layers</vt:lpstr>
      <vt:lpstr>Outline</vt:lpstr>
      <vt:lpstr>Relational Operations</vt:lpstr>
      <vt:lpstr>Assumptions</vt:lpstr>
      <vt:lpstr>Outline</vt:lpstr>
      <vt:lpstr>The Selection Operation</vt:lpstr>
      <vt:lpstr>The Selection Operation: Basic Approach</vt:lpstr>
      <vt:lpstr>How to Improve Upon the Basic Approach for Selections?</vt:lpstr>
      <vt:lpstr>No Index, Unsorted Data</vt:lpstr>
      <vt:lpstr>No Index, Sorted Data</vt:lpstr>
      <vt:lpstr>B+ Tree Index</vt:lpstr>
      <vt:lpstr>B+ Tree Index (Cont’d)</vt:lpstr>
      <vt:lpstr>B+ Tree Index (Cont’d)</vt:lpstr>
      <vt:lpstr>Hash Index</vt:lpstr>
      <vt:lpstr>The Selection Operation</vt:lpstr>
      <vt:lpstr>General Selection Conditions</vt:lpstr>
      <vt:lpstr>Two General Cases</vt:lpstr>
      <vt:lpstr>Two General Cases</vt:lpstr>
      <vt:lpstr>Evaluating Selections without Disjunctions</vt:lpstr>
      <vt:lpstr>Evaluating Selections without Disjunctions</vt:lpstr>
      <vt:lpstr>The Single-Index Approach: Examples</vt:lpstr>
      <vt:lpstr>Evaluating Selections without Disjunctions</vt:lpstr>
      <vt:lpstr>The Multiple-Indices Approach:  An Example</vt:lpstr>
      <vt:lpstr>Two General Cases</vt:lpstr>
      <vt:lpstr>Evaluating Selections with Disjunctions</vt:lpstr>
      <vt:lpstr>Evaluating Selections with Disjunctions</vt:lpstr>
      <vt:lpstr>Evaluating Selections with Disjunctions</vt:lpstr>
      <vt:lpstr>Outline</vt:lpstr>
      <vt:lpstr>The Projection Operation</vt:lpstr>
      <vt:lpstr>The Projection Operation</vt:lpstr>
      <vt:lpstr>Projection Based on Sorting</vt:lpstr>
      <vt:lpstr>The Projection Operation: An Example</vt:lpstr>
      <vt:lpstr>Projection Based on Modified  External Sorting</vt:lpstr>
      <vt:lpstr>Projection Based on Modified  External Sorting: An Example</vt:lpstr>
      <vt:lpstr>The Projection Operation</vt:lpstr>
      <vt:lpstr>Projection Based on Hashing</vt:lpstr>
      <vt:lpstr>Projection Based on Hashing</vt:lpstr>
      <vt:lpstr>Projection Based on Hashing</vt:lpstr>
      <vt:lpstr>Projection Based on Hashing</vt:lpstr>
      <vt:lpstr>Projection Based on Hashing: An Example</vt:lpstr>
      <vt:lpstr>Sorting vs. Hashing</vt:lpstr>
      <vt:lpstr>Index-Only Scan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2219</cp:revision>
  <dcterms:created xsi:type="dcterms:W3CDTF">2013-11-24T06:45:02Z</dcterms:created>
  <dcterms:modified xsi:type="dcterms:W3CDTF">2016-03-22T13:09:36Z</dcterms:modified>
</cp:coreProperties>
</file>