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3"/>
  </p:notesMasterIdLst>
  <p:handoutMasterIdLst>
    <p:handoutMasterId r:id="rId44"/>
  </p:handoutMasterIdLst>
  <p:sldIdLst>
    <p:sldId id="256" r:id="rId2"/>
    <p:sldId id="316" r:id="rId3"/>
    <p:sldId id="864" r:id="rId4"/>
    <p:sldId id="856" r:id="rId5"/>
    <p:sldId id="781" r:id="rId6"/>
    <p:sldId id="782" r:id="rId7"/>
    <p:sldId id="784" r:id="rId8"/>
    <p:sldId id="783" r:id="rId9"/>
    <p:sldId id="785" r:id="rId10"/>
    <p:sldId id="786" r:id="rId11"/>
    <p:sldId id="787" r:id="rId12"/>
    <p:sldId id="855" r:id="rId13"/>
    <p:sldId id="790" r:id="rId14"/>
    <p:sldId id="814" r:id="rId15"/>
    <p:sldId id="816" r:id="rId16"/>
    <p:sldId id="792" r:id="rId17"/>
    <p:sldId id="793" r:id="rId18"/>
    <p:sldId id="815" r:id="rId19"/>
    <p:sldId id="817" r:id="rId20"/>
    <p:sldId id="795" r:id="rId21"/>
    <p:sldId id="796" r:id="rId22"/>
    <p:sldId id="797" r:id="rId23"/>
    <p:sldId id="799" r:id="rId24"/>
    <p:sldId id="800" r:id="rId25"/>
    <p:sldId id="802" r:id="rId26"/>
    <p:sldId id="818" r:id="rId27"/>
    <p:sldId id="803" r:id="rId28"/>
    <p:sldId id="857" r:id="rId29"/>
    <p:sldId id="805" r:id="rId30"/>
    <p:sldId id="806" r:id="rId31"/>
    <p:sldId id="807" r:id="rId32"/>
    <p:sldId id="808" r:id="rId33"/>
    <p:sldId id="809" r:id="rId34"/>
    <p:sldId id="810" r:id="rId35"/>
    <p:sldId id="813" r:id="rId36"/>
    <p:sldId id="858" r:id="rId37"/>
    <p:sldId id="822" r:id="rId38"/>
    <p:sldId id="820" r:id="rId39"/>
    <p:sldId id="821" r:id="rId40"/>
    <p:sldId id="823" r:id="rId41"/>
    <p:sldId id="824"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06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54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00B050"/>
        </a:solidFill>
        <a:ln>
          <a:solidFill>
            <a:schemeClr val="tx1"/>
          </a:solidFill>
        </a:ln>
      </dgm:spPr>
      <dgm:t>
        <a:bodyPr/>
        <a:lstStyle/>
        <a:p>
          <a:r>
            <a:rPr lang="en-US" dirty="0" smtClean="0"/>
            <a:t>Various Disk Organizations and Reliability and Performance Implications on DBMSs</a:t>
          </a:r>
          <a:endParaRPr lang="en-US" dirty="0"/>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594BF85D-E9BC-439A-80D6-0EB4896FAE66}">
      <dgm:prSet phldrT="[Text]"/>
      <dgm:spPr>
        <a:solidFill>
          <a:srgbClr val="C00000"/>
        </a:solidFill>
        <a:ln>
          <a:solidFill>
            <a:schemeClr val="tx1"/>
          </a:solidFill>
        </a:ln>
      </dgm:spPr>
      <dgm:t>
        <a:bodyPr/>
        <a:lstStyle/>
        <a:p>
          <a:r>
            <a:rPr lang="en-US" dirty="0" smtClean="0">
              <a:solidFill>
                <a:schemeClr val="bg1"/>
              </a:solidFill>
            </a:rPr>
            <a:t>Where Do DBMSs Store Data?</a:t>
          </a:r>
          <a:endParaRPr lang="en-US" dirty="0">
            <a:solidFill>
              <a:schemeClr val="bg1"/>
            </a:solidFill>
          </a:endParaRPr>
        </a:p>
      </dgm:t>
    </dgm:pt>
    <dgm:pt modelId="{F9701C7C-9B01-4876-A1ED-4F2C271A4DC0}" type="parTrans" cxnId="{177AE26B-85F3-45B8-9830-6A178AF1ADDD}">
      <dgm:prSet/>
      <dgm:spPr/>
      <dgm:t>
        <a:bodyPr/>
        <a:lstStyle/>
        <a:p>
          <a:endParaRPr lang="en-US"/>
        </a:p>
      </dgm:t>
    </dgm:pt>
    <dgm:pt modelId="{120C55D7-E0EA-4E24-BA54-2E5BE7566668}" type="sibTrans" cxnId="{177AE26B-85F3-45B8-9830-6A178AF1ADDD}">
      <dgm:prSet/>
      <dgm:spPr/>
      <dgm:t>
        <a:bodyPr/>
        <a:lstStyle/>
        <a:p>
          <a:endParaRPr lang="en-US"/>
        </a:p>
      </dgm:t>
    </dgm:pt>
    <dgm:pt modelId="{26894F22-714D-4787-870C-2571D04C9DF2}">
      <dgm:prSet phldrT="[Text]"/>
      <dgm:spPr>
        <a:solidFill>
          <a:srgbClr val="FFC000"/>
        </a:solidFill>
        <a:ln>
          <a:solidFill>
            <a:schemeClr val="tx1"/>
          </a:solidFill>
        </a:ln>
      </dgm:spPr>
      <dgm:t>
        <a:bodyPr/>
        <a:lstStyle/>
        <a:p>
          <a:r>
            <a:rPr lang="en-US" dirty="0" smtClean="0">
              <a:solidFill>
                <a:schemeClr val="tx1"/>
              </a:solidFill>
            </a:rPr>
            <a:t>Disk Space Management</a:t>
          </a:r>
          <a:endParaRPr lang="en-US" dirty="0">
            <a:solidFill>
              <a:schemeClr val="tx1"/>
            </a:solidFill>
          </a:endParaRPr>
        </a:p>
      </dgm:t>
    </dgm:pt>
    <dgm:pt modelId="{8C9193DF-9FAC-4B2C-855F-E9309EC6EF40}" type="parTrans" cxnId="{7808C1DB-3EC8-41C0-B06B-634A492BF561}">
      <dgm:prSet/>
      <dgm:spPr/>
      <dgm:t>
        <a:bodyPr/>
        <a:lstStyle/>
        <a:p>
          <a:endParaRPr lang="en-US"/>
        </a:p>
      </dgm:t>
    </dgm:pt>
    <dgm:pt modelId="{E9013D65-CB84-4A9F-94E0-BB8FCCE50264}" type="sibTrans" cxnId="{7808C1DB-3EC8-41C0-B06B-634A492BF561}">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AD391CD7-4F2A-4007-BAF2-273649C1072F}" type="pres">
      <dgm:prSet presAssocID="{594BF85D-E9BC-439A-80D6-0EB4896FAE66}" presName="text_1" presStyleLbl="node1" presStyleIdx="0" presStyleCnt="3">
        <dgm:presLayoutVars>
          <dgm:bulletEnabled val="1"/>
        </dgm:presLayoutVars>
      </dgm:prSet>
      <dgm:spPr/>
      <dgm:t>
        <a:bodyPr/>
        <a:lstStyle/>
        <a:p>
          <a:endParaRPr lang="en-US"/>
        </a:p>
      </dgm:t>
    </dgm:pt>
    <dgm:pt modelId="{C8A13198-6B89-472F-9EA3-C52B487EE226}" type="pres">
      <dgm:prSet presAssocID="{594BF85D-E9BC-439A-80D6-0EB4896FAE66}" presName="accent_1" presStyleCnt="0"/>
      <dgm:spPr/>
    </dgm:pt>
    <dgm:pt modelId="{58A99791-976C-4270-ABCC-A15CE6943D6C}" type="pres">
      <dgm:prSet presAssocID="{594BF85D-E9BC-439A-80D6-0EB4896FAE66}" presName="accentRepeatNode" presStyleLbl="solidFgAcc1" presStyleIdx="0" presStyleCnt="3"/>
      <dgm:spPr>
        <a:solidFill>
          <a:srgbClr val="C00000"/>
        </a:solidFill>
        <a:ln>
          <a:solidFill>
            <a:schemeClr val="tx1"/>
          </a:solidFill>
        </a:ln>
      </dgm:spPr>
      <dgm:t>
        <a:bodyPr/>
        <a:lstStyle/>
        <a:p>
          <a:endParaRPr lang="en-US"/>
        </a:p>
      </dgm:t>
    </dgm:pt>
    <dgm:pt modelId="{C0B47DDB-34F5-47CD-A868-DC56AF6D3094}" type="pres">
      <dgm:prSet presAssocID="{1639CA94-34C3-4B9C-92E1-C13864A4BA19}" presName="text_2" presStyleLbl="node1" presStyleIdx="1" presStyleCnt="3">
        <dgm:presLayoutVars>
          <dgm:bulletEnabled val="1"/>
        </dgm:presLayoutVars>
      </dgm:prSet>
      <dgm:spPr/>
      <dgm:t>
        <a:bodyPr/>
        <a:lstStyle/>
        <a:p>
          <a:endParaRPr lang="en-US"/>
        </a:p>
      </dgm:t>
    </dgm:pt>
    <dgm:pt modelId="{7F1D3DEE-903C-4496-8114-3820A613BDAD}" type="pres">
      <dgm:prSet presAssocID="{1639CA94-34C3-4B9C-92E1-C13864A4BA19}" presName="accent_2" presStyleCnt="0"/>
      <dgm:spPr/>
    </dgm:pt>
    <dgm:pt modelId="{485F26A9-AA94-4ADA-AC54-FB58E0E0ED28}" type="pres">
      <dgm:prSet presAssocID="{1639CA94-34C3-4B9C-92E1-C13864A4BA19}" presName="accentRepeatNode" presStyleLbl="solidFgAcc1" presStyleIdx="1" presStyleCnt="3"/>
      <dgm:spPr>
        <a:solidFill>
          <a:srgbClr val="00B050"/>
        </a:solidFill>
        <a:ln>
          <a:solidFill>
            <a:schemeClr val="tx1"/>
          </a:solidFill>
        </a:ln>
      </dgm:spPr>
      <dgm:t>
        <a:bodyPr/>
        <a:lstStyle/>
        <a:p>
          <a:endParaRPr lang="en-US"/>
        </a:p>
      </dgm:t>
    </dgm:pt>
    <dgm:pt modelId="{3BA1FCD4-FD33-4A3E-ABC7-B1A270BFB48B}" type="pres">
      <dgm:prSet presAssocID="{26894F22-714D-4787-870C-2571D04C9DF2}" presName="text_3" presStyleLbl="node1" presStyleIdx="2" presStyleCnt="3">
        <dgm:presLayoutVars>
          <dgm:bulletEnabled val="1"/>
        </dgm:presLayoutVars>
      </dgm:prSet>
      <dgm:spPr/>
      <dgm:t>
        <a:bodyPr/>
        <a:lstStyle/>
        <a:p>
          <a:endParaRPr lang="en-US"/>
        </a:p>
      </dgm:t>
    </dgm:pt>
    <dgm:pt modelId="{3639C21E-DAD0-4E10-AEA8-074FCA111822}" type="pres">
      <dgm:prSet presAssocID="{26894F22-714D-4787-870C-2571D04C9DF2}" presName="accent_3" presStyleCnt="0"/>
      <dgm:spPr/>
    </dgm:pt>
    <dgm:pt modelId="{E92E61B4-BFF6-4CE0-9EB8-A7FA3E42AAB6}" type="pres">
      <dgm:prSet presAssocID="{26894F22-714D-4787-870C-2571D04C9DF2}" presName="accentRepeatNode" presStyleLbl="solidFgAcc1" presStyleIdx="2" presStyleCnt="3"/>
      <dgm:spPr>
        <a:solidFill>
          <a:srgbClr val="FFC000"/>
        </a:solidFill>
        <a:ln>
          <a:solidFill>
            <a:schemeClr val="tx1"/>
          </a:solidFill>
        </a:ln>
      </dgm:spPr>
      <dgm:t>
        <a:bodyPr/>
        <a:lstStyle/>
        <a:p>
          <a:endParaRPr lang="en-US"/>
        </a:p>
      </dgm:t>
    </dgm:pt>
  </dgm:ptLst>
  <dgm:cxnLst>
    <dgm:cxn modelId="{5D823FB4-C90C-4C8D-8777-3DBE550E299F}" type="presOf" srcId="{BE1645D6-1611-4DF4-8DF3-EEC32D8C4F8A}" destId="{8D4BB782-D1CB-4178-BD6C-378E667E109F}" srcOrd="0" destOrd="0" presId="urn:microsoft.com/office/officeart/2008/layout/VerticalCurvedList"/>
    <dgm:cxn modelId="{177AE26B-85F3-45B8-9830-6A178AF1ADDD}" srcId="{BE1645D6-1611-4DF4-8DF3-EEC32D8C4F8A}" destId="{594BF85D-E9BC-439A-80D6-0EB4896FAE66}" srcOrd="0" destOrd="0" parTransId="{F9701C7C-9B01-4876-A1ED-4F2C271A4DC0}" sibTransId="{120C55D7-E0EA-4E24-BA54-2E5BE7566668}"/>
    <dgm:cxn modelId="{E1B25FD6-F04F-461E-A36E-0FE0B57A8D7E}" type="presOf" srcId="{594BF85D-E9BC-439A-80D6-0EB4896FAE66}" destId="{AD391CD7-4F2A-4007-BAF2-273649C1072F}" srcOrd="0" destOrd="0" presId="urn:microsoft.com/office/officeart/2008/layout/VerticalCurvedList"/>
    <dgm:cxn modelId="{D5FBB6B4-BDDA-4927-80E8-A4F68D98800B}" srcId="{BE1645D6-1611-4DF4-8DF3-EEC32D8C4F8A}" destId="{1639CA94-34C3-4B9C-92E1-C13864A4BA19}" srcOrd="1" destOrd="0" parTransId="{1A7083B0-00E4-4EE8-9D2E-F851B46DB471}" sibTransId="{9B5CF5B4-C56A-4B27-B438-A8CF699CAF14}"/>
    <dgm:cxn modelId="{6AD07EF5-A6BC-4601-ADFD-2E28ABCE9CBB}" type="presOf" srcId="{1639CA94-34C3-4B9C-92E1-C13864A4BA19}" destId="{C0B47DDB-34F5-47CD-A868-DC56AF6D3094}" srcOrd="0" destOrd="0" presId="urn:microsoft.com/office/officeart/2008/layout/VerticalCurvedList"/>
    <dgm:cxn modelId="{B2C7ACDA-77C0-4C70-A5BE-2371B9188B47}" type="presOf" srcId="{26894F22-714D-4787-870C-2571D04C9DF2}" destId="{3BA1FCD4-FD33-4A3E-ABC7-B1A270BFB48B}" srcOrd="0" destOrd="0" presId="urn:microsoft.com/office/officeart/2008/layout/VerticalCurvedList"/>
    <dgm:cxn modelId="{92A0F93B-4990-4C66-9968-B34CE3AA39F8}" type="presOf" srcId="{120C55D7-E0EA-4E24-BA54-2E5BE7566668}" destId="{C56633DC-E658-46D8-BE63-7CB1CCD3C8DC}" srcOrd="0" destOrd="0" presId="urn:microsoft.com/office/officeart/2008/layout/VerticalCurvedList"/>
    <dgm:cxn modelId="{7808C1DB-3EC8-41C0-B06B-634A492BF561}" srcId="{BE1645D6-1611-4DF4-8DF3-EEC32D8C4F8A}" destId="{26894F22-714D-4787-870C-2571D04C9DF2}" srcOrd="2" destOrd="0" parTransId="{8C9193DF-9FAC-4B2C-855F-E9309EC6EF40}" sibTransId="{E9013D65-CB84-4A9F-94E0-BB8FCCE50264}"/>
    <dgm:cxn modelId="{C90BB184-B3BE-4AF5-BC99-EAEDA3B0EBE3}" type="presParOf" srcId="{8D4BB782-D1CB-4178-BD6C-378E667E109F}" destId="{30E5EA73-69FE-4C99-B7E6-D2785DA2F8C5}" srcOrd="0" destOrd="0" presId="urn:microsoft.com/office/officeart/2008/layout/VerticalCurvedList"/>
    <dgm:cxn modelId="{9B8BD574-4416-462B-B0F6-6AEF178E9154}" type="presParOf" srcId="{30E5EA73-69FE-4C99-B7E6-D2785DA2F8C5}" destId="{147482D8-F793-4B63-AC92-2D2E108DBAA0}" srcOrd="0" destOrd="0" presId="urn:microsoft.com/office/officeart/2008/layout/VerticalCurvedList"/>
    <dgm:cxn modelId="{56E728D5-24B0-4F15-947C-6AAED803D322}" type="presParOf" srcId="{147482D8-F793-4B63-AC92-2D2E108DBAA0}" destId="{F2410933-DB5E-4543-A714-4AF5A203C95C}" srcOrd="0" destOrd="0" presId="urn:microsoft.com/office/officeart/2008/layout/VerticalCurvedList"/>
    <dgm:cxn modelId="{75FE9FC9-D5DC-462D-A084-E7697327B19A}" type="presParOf" srcId="{147482D8-F793-4B63-AC92-2D2E108DBAA0}" destId="{C56633DC-E658-46D8-BE63-7CB1CCD3C8DC}" srcOrd="1" destOrd="0" presId="urn:microsoft.com/office/officeart/2008/layout/VerticalCurvedList"/>
    <dgm:cxn modelId="{BE8C9ADD-2125-43BE-AF38-DC69CCA3D8E3}" type="presParOf" srcId="{147482D8-F793-4B63-AC92-2D2E108DBAA0}" destId="{82F03708-A2AD-459B-AB59-7BBD9EB44E67}" srcOrd="2" destOrd="0" presId="urn:microsoft.com/office/officeart/2008/layout/VerticalCurvedList"/>
    <dgm:cxn modelId="{9F198DDA-B218-4BEA-98E2-621140EFA7F9}" type="presParOf" srcId="{147482D8-F793-4B63-AC92-2D2E108DBAA0}" destId="{9C6C1869-E7B2-4FB9-A22B-16BADC04A189}" srcOrd="3" destOrd="0" presId="urn:microsoft.com/office/officeart/2008/layout/VerticalCurvedList"/>
    <dgm:cxn modelId="{139418C8-3ECA-4EA3-A4DD-851717BEA142}" type="presParOf" srcId="{30E5EA73-69FE-4C99-B7E6-D2785DA2F8C5}" destId="{AD391CD7-4F2A-4007-BAF2-273649C1072F}" srcOrd="1" destOrd="0" presId="urn:microsoft.com/office/officeart/2008/layout/VerticalCurvedList"/>
    <dgm:cxn modelId="{35A240CB-2635-4BCB-A33F-E71F485C4852}" type="presParOf" srcId="{30E5EA73-69FE-4C99-B7E6-D2785DA2F8C5}" destId="{C8A13198-6B89-472F-9EA3-C52B487EE226}" srcOrd="2" destOrd="0" presId="urn:microsoft.com/office/officeart/2008/layout/VerticalCurvedList"/>
    <dgm:cxn modelId="{23C25C64-B1E6-452D-A484-A94459D3D1B6}" type="presParOf" srcId="{C8A13198-6B89-472F-9EA3-C52B487EE226}" destId="{58A99791-976C-4270-ABCC-A15CE6943D6C}" srcOrd="0" destOrd="0" presId="urn:microsoft.com/office/officeart/2008/layout/VerticalCurvedList"/>
    <dgm:cxn modelId="{486A60F9-8023-4FA0-B0EB-D4ABB57D4B77}" type="presParOf" srcId="{30E5EA73-69FE-4C99-B7E6-D2785DA2F8C5}" destId="{C0B47DDB-34F5-47CD-A868-DC56AF6D3094}" srcOrd="3" destOrd="0" presId="urn:microsoft.com/office/officeart/2008/layout/VerticalCurvedList"/>
    <dgm:cxn modelId="{154BCC11-37B3-4A67-86CB-58B1BCF24D46}" type="presParOf" srcId="{30E5EA73-69FE-4C99-B7E6-D2785DA2F8C5}" destId="{7F1D3DEE-903C-4496-8114-3820A613BDAD}" srcOrd="4" destOrd="0" presId="urn:microsoft.com/office/officeart/2008/layout/VerticalCurvedList"/>
    <dgm:cxn modelId="{9CDD648F-3D83-4D9E-A725-835F667009B9}" type="presParOf" srcId="{7F1D3DEE-903C-4496-8114-3820A613BDAD}" destId="{485F26A9-AA94-4ADA-AC54-FB58E0E0ED28}" srcOrd="0" destOrd="0" presId="urn:microsoft.com/office/officeart/2008/layout/VerticalCurvedList"/>
    <dgm:cxn modelId="{CF05C17F-3207-40CA-A534-8D01E519F116}" type="presParOf" srcId="{30E5EA73-69FE-4C99-B7E6-D2785DA2F8C5}" destId="{3BA1FCD4-FD33-4A3E-ABC7-B1A270BFB48B}" srcOrd="5" destOrd="0" presId="urn:microsoft.com/office/officeart/2008/layout/VerticalCurvedList"/>
    <dgm:cxn modelId="{E6A0DA0F-05B6-479D-A7F3-586227D73820}" type="presParOf" srcId="{30E5EA73-69FE-4C99-B7E6-D2785DA2F8C5}" destId="{3639C21E-DAD0-4E10-AEA8-074FCA111822}" srcOrd="6" destOrd="0" presId="urn:microsoft.com/office/officeart/2008/layout/VerticalCurvedList"/>
    <dgm:cxn modelId="{9F088BF6-F1CC-4953-AA46-C22443AFE66B}" type="presParOf" srcId="{3639C21E-DAD0-4E10-AEA8-074FCA111822}" destId="{E92E61B4-BFF6-4CE0-9EB8-A7FA3E42AA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00B050"/>
        </a:solidFill>
        <a:ln>
          <a:solidFill>
            <a:schemeClr val="tx1"/>
          </a:solidFill>
        </a:ln>
      </dgm:spPr>
      <dgm:t>
        <a:bodyPr/>
        <a:lstStyle/>
        <a:p>
          <a:r>
            <a:rPr lang="en-US" dirty="0" smtClean="0"/>
            <a:t>Various Disk Organizations and Reliability and Performance Implications on DBMSs</a:t>
          </a:r>
          <a:endParaRPr lang="en-US" dirty="0"/>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594BF85D-E9BC-439A-80D6-0EB4896FAE66}">
      <dgm:prSet phldrT="[Text]"/>
      <dgm:spPr>
        <a:solidFill>
          <a:srgbClr val="C00000"/>
        </a:solidFill>
        <a:ln>
          <a:solidFill>
            <a:schemeClr val="tx1"/>
          </a:solidFill>
        </a:ln>
      </dgm:spPr>
      <dgm:t>
        <a:bodyPr/>
        <a:lstStyle/>
        <a:p>
          <a:r>
            <a:rPr lang="en-US" dirty="0" smtClean="0">
              <a:solidFill>
                <a:schemeClr val="bg1"/>
              </a:solidFill>
            </a:rPr>
            <a:t>Where Do DBMSs Store Data?</a:t>
          </a:r>
          <a:endParaRPr lang="en-US" dirty="0">
            <a:solidFill>
              <a:schemeClr val="bg1"/>
            </a:solidFill>
          </a:endParaRPr>
        </a:p>
      </dgm:t>
    </dgm:pt>
    <dgm:pt modelId="{F9701C7C-9B01-4876-A1ED-4F2C271A4DC0}" type="parTrans" cxnId="{177AE26B-85F3-45B8-9830-6A178AF1ADDD}">
      <dgm:prSet/>
      <dgm:spPr/>
      <dgm:t>
        <a:bodyPr/>
        <a:lstStyle/>
        <a:p>
          <a:endParaRPr lang="en-US"/>
        </a:p>
      </dgm:t>
    </dgm:pt>
    <dgm:pt modelId="{120C55D7-E0EA-4E24-BA54-2E5BE7566668}" type="sibTrans" cxnId="{177AE26B-85F3-45B8-9830-6A178AF1ADDD}">
      <dgm:prSet/>
      <dgm:spPr/>
      <dgm:t>
        <a:bodyPr/>
        <a:lstStyle/>
        <a:p>
          <a:endParaRPr lang="en-US"/>
        </a:p>
      </dgm:t>
    </dgm:pt>
    <dgm:pt modelId="{26894F22-714D-4787-870C-2571D04C9DF2}">
      <dgm:prSet phldrT="[Text]"/>
      <dgm:spPr>
        <a:solidFill>
          <a:srgbClr val="FFC000"/>
        </a:solidFill>
        <a:ln>
          <a:solidFill>
            <a:schemeClr val="tx1"/>
          </a:solidFill>
        </a:ln>
      </dgm:spPr>
      <dgm:t>
        <a:bodyPr/>
        <a:lstStyle/>
        <a:p>
          <a:r>
            <a:rPr lang="en-US" dirty="0" smtClean="0">
              <a:solidFill>
                <a:schemeClr val="tx1"/>
              </a:solidFill>
            </a:rPr>
            <a:t>Disk Space Management</a:t>
          </a:r>
          <a:endParaRPr lang="en-US" dirty="0">
            <a:solidFill>
              <a:schemeClr val="tx1"/>
            </a:solidFill>
          </a:endParaRPr>
        </a:p>
      </dgm:t>
    </dgm:pt>
    <dgm:pt modelId="{8C9193DF-9FAC-4B2C-855F-E9309EC6EF40}" type="parTrans" cxnId="{7808C1DB-3EC8-41C0-B06B-634A492BF561}">
      <dgm:prSet/>
      <dgm:spPr/>
      <dgm:t>
        <a:bodyPr/>
        <a:lstStyle/>
        <a:p>
          <a:endParaRPr lang="en-US"/>
        </a:p>
      </dgm:t>
    </dgm:pt>
    <dgm:pt modelId="{E9013D65-CB84-4A9F-94E0-BB8FCCE50264}" type="sibTrans" cxnId="{7808C1DB-3EC8-41C0-B06B-634A492BF561}">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AD391CD7-4F2A-4007-BAF2-273649C1072F}" type="pres">
      <dgm:prSet presAssocID="{594BF85D-E9BC-439A-80D6-0EB4896FAE66}" presName="text_1" presStyleLbl="node1" presStyleIdx="0" presStyleCnt="3">
        <dgm:presLayoutVars>
          <dgm:bulletEnabled val="1"/>
        </dgm:presLayoutVars>
      </dgm:prSet>
      <dgm:spPr/>
      <dgm:t>
        <a:bodyPr/>
        <a:lstStyle/>
        <a:p>
          <a:endParaRPr lang="en-US"/>
        </a:p>
      </dgm:t>
    </dgm:pt>
    <dgm:pt modelId="{C8A13198-6B89-472F-9EA3-C52B487EE226}" type="pres">
      <dgm:prSet presAssocID="{594BF85D-E9BC-439A-80D6-0EB4896FAE66}" presName="accent_1" presStyleCnt="0"/>
      <dgm:spPr/>
    </dgm:pt>
    <dgm:pt modelId="{58A99791-976C-4270-ABCC-A15CE6943D6C}" type="pres">
      <dgm:prSet presAssocID="{594BF85D-E9BC-439A-80D6-0EB4896FAE66}" presName="accentRepeatNode" presStyleLbl="solidFgAcc1" presStyleIdx="0" presStyleCnt="3"/>
      <dgm:spPr>
        <a:solidFill>
          <a:srgbClr val="C00000"/>
        </a:solidFill>
        <a:ln>
          <a:solidFill>
            <a:schemeClr val="tx1"/>
          </a:solidFill>
        </a:ln>
      </dgm:spPr>
      <dgm:t>
        <a:bodyPr/>
        <a:lstStyle/>
        <a:p>
          <a:endParaRPr lang="en-US"/>
        </a:p>
      </dgm:t>
    </dgm:pt>
    <dgm:pt modelId="{C0B47DDB-34F5-47CD-A868-DC56AF6D3094}" type="pres">
      <dgm:prSet presAssocID="{1639CA94-34C3-4B9C-92E1-C13864A4BA19}" presName="text_2" presStyleLbl="node1" presStyleIdx="1" presStyleCnt="3">
        <dgm:presLayoutVars>
          <dgm:bulletEnabled val="1"/>
        </dgm:presLayoutVars>
      </dgm:prSet>
      <dgm:spPr/>
      <dgm:t>
        <a:bodyPr/>
        <a:lstStyle/>
        <a:p>
          <a:endParaRPr lang="en-US"/>
        </a:p>
      </dgm:t>
    </dgm:pt>
    <dgm:pt modelId="{7F1D3DEE-903C-4496-8114-3820A613BDAD}" type="pres">
      <dgm:prSet presAssocID="{1639CA94-34C3-4B9C-92E1-C13864A4BA19}" presName="accent_2" presStyleCnt="0"/>
      <dgm:spPr/>
    </dgm:pt>
    <dgm:pt modelId="{485F26A9-AA94-4ADA-AC54-FB58E0E0ED28}" type="pres">
      <dgm:prSet presAssocID="{1639CA94-34C3-4B9C-92E1-C13864A4BA19}" presName="accentRepeatNode" presStyleLbl="solidFgAcc1" presStyleIdx="1" presStyleCnt="3"/>
      <dgm:spPr>
        <a:solidFill>
          <a:srgbClr val="00B050"/>
        </a:solidFill>
        <a:ln>
          <a:solidFill>
            <a:schemeClr val="tx1"/>
          </a:solidFill>
        </a:ln>
      </dgm:spPr>
      <dgm:t>
        <a:bodyPr/>
        <a:lstStyle/>
        <a:p>
          <a:endParaRPr lang="en-US"/>
        </a:p>
      </dgm:t>
    </dgm:pt>
    <dgm:pt modelId="{3BA1FCD4-FD33-4A3E-ABC7-B1A270BFB48B}" type="pres">
      <dgm:prSet presAssocID="{26894F22-714D-4787-870C-2571D04C9DF2}" presName="text_3" presStyleLbl="node1" presStyleIdx="2" presStyleCnt="3">
        <dgm:presLayoutVars>
          <dgm:bulletEnabled val="1"/>
        </dgm:presLayoutVars>
      </dgm:prSet>
      <dgm:spPr/>
      <dgm:t>
        <a:bodyPr/>
        <a:lstStyle/>
        <a:p>
          <a:endParaRPr lang="en-US"/>
        </a:p>
      </dgm:t>
    </dgm:pt>
    <dgm:pt modelId="{3639C21E-DAD0-4E10-AEA8-074FCA111822}" type="pres">
      <dgm:prSet presAssocID="{26894F22-714D-4787-870C-2571D04C9DF2}" presName="accent_3" presStyleCnt="0"/>
      <dgm:spPr/>
    </dgm:pt>
    <dgm:pt modelId="{E92E61B4-BFF6-4CE0-9EB8-A7FA3E42AAB6}" type="pres">
      <dgm:prSet presAssocID="{26894F22-714D-4787-870C-2571D04C9DF2}" presName="accentRepeatNode" presStyleLbl="solidFgAcc1" presStyleIdx="2" presStyleCnt="3"/>
      <dgm:spPr>
        <a:solidFill>
          <a:srgbClr val="FFC000"/>
        </a:solidFill>
        <a:ln>
          <a:solidFill>
            <a:schemeClr val="tx1"/>
          </a:solidFill>
        </a:ln>
      </dgm:spPr>
      <dgm:t>
        <a:bodyPr/>
        <a:lstStyle/>
        <a:p>
          <a:endParaRPr lang="en-US"/>
        </a:p>
      </dgm:t>
    </dgm:pt>
  </dgm:ptLst>
  <dgm:cxnLst>
    <dgm:cxn modelId="{177AE26B-85F3-45B8-9830-6A178AF1ADDD}" srcId="{BE1645D6-1611-4DF4-8DF3-EEC32D8C4F8A}" destId="{594BF85D-E9BC-439A-80D6-0EB4896FAE66}" srcOrd="0" destOrd="0" parTransId="{F9701C7C-9B01-4876-A1ED-4F2C271A4DC0}" sibTransId="{120C55D7-E0EA-4E24-BA54-2E5BE7566668}"/>
    <dgm:cxn modelId="{D5FBB6B4-BDDA-4927-80E8-A4F68D98800B}" srcId="{BE1645D6-1611-4DF4-8DF3-EEC32D8C4F8A}" destId="{1639CA94-34C3-4B9C-92E1-C13864A4BA19}" srcOrd="1" destOrd="0" parTransId="{1A7083B0-00E4-4EE8-9D2E-F851B46DB471}" sibTransId="{9B5CF5B4-C56A-4B27-B438-A8CF699CAF14}"/>
    <dgm:cxn modelId="{A9CE414B-7891-4552-A97E-D60ED47D007D}" type="presOf" srcId="{1639CA94-34C3-4B9C-92E1-C13864A4BA19}" destId="{C0B47DDB-34F5-47CD-A868-DC56AF6D3094}" srcOrd="0" destOrd="0" presId="urn:microsoft.com/office/officeart/2008/layout/VerticalCurvedList"/>
    <dgm:cxn modelId="{7808C1DB-3EC8-41C0-B06B-634A492BF561}" srcId="{BE1645D6-1611-4DF4-8DF3-EEC32D8C4F8A}" destId="{26894F22-714D-4787-870C-2571D04C9DF2}" srcOrd="2" destOrd="0" parTransId="{8C9193DF-9FAC-4B2C-855F-E9309EC6EF40}" sibTransId="{E9013D65-CB84-4A9F-94E0-BB8FCCE50264}"/>
    <dgm:cxn modelId="{C21CB342-2A32-46F4-BA9E-233A3BC4BABC}" type="presOf" srcId="{BE1645D6-1611-4DF4-8DF3-EEC32D8C4F8A}" destId="{8D4BB782-D1CB-4178-BD6C-378E667E109F}" srcOrd="0" destOrd="0" presId="urn:microsoft.com/office/officeart/2008/layout/VerticalCurvedList"/>
    <dgm:cxn modelId="{FB492135-148C-4963-8920-3984316CC1E8}" type="presOf" srcId="{26894F22-714D-4787-870C-2571D04C9DF2}" destId="{3BA1FCD4-FD33-4A3E-ABC7-B1A270BFB48B}" srcOrd="0" destOrd="0" presId="urn:microsoft.com/office/officeart/2008/layout/VerticalCurvedList"/>
    <dgm:cxn modelId="{0D00E1CD-63E2-4934-8011-DED9F161525E}" type="presOf" srcId="{594BF85D-E9BC-439A-80D6-0EB4896FAE66}" destId="{AD391CD7-4F2A-4007-BAF2-273649C1072F}" srcOrd="0" destOrd="0" presId="urn:microsoft.com/office/officeart/2008/layout/VerticalCurvedList"/>
    <dgm:cxn modelId="{CD00E824-DD74-4EAC-AB1F-DD639310D111}" type="presOf" srcId="{120C55D7-E0EA-4E24-BA54-2E5BE7566668}" destId="{C56633DC-E658-46D8-BE63-7CB1CCD3C8DC}" srcOrd="0" destOrd="0" presId="urn:microsoft.com/office/officeart/2008/layout/VerticalCurvedList"/>
    <dgm:cxn modelId="{9108C1CC-C0A1-4CFB-9980-F944850D48E7}" type="presParOf" srcId="{8D4BB782-D1CB-4178-BD6C-378E667E109F}" destId="{30E5EA73-69FE-4C99-B7E6-D2785DA2F8C5}" srcOrd="0" destOrd="0" presId="urn:microsoft.com/office/officeart/2008/layout/VerticalCurvedList"/>
    <dgm:cxn modelId="{E4A5AF44-3B88-4644-B711-5C6BC676A2B0}" type="presParOf" srcId="{30E5EA73-69FE-4C99-B7E6-D2785DA2F8C5}" destId="{147482D8-F793-4B63-AC92-2D2E108DBAA0}" srcOrd="0" destOrd="0" presId="urn:microsoft.com/office/officeart/2008/layout/VerticalCurvedList"/>
    <dgm:cxn modelId="{1742ADBB-D9E1-4AE4-9372-03964AC929CD}" type="presParOf" srcId="{147482D8-F793-4B63-AC92-2D2E108DBAA0}" destId="{F2410933-DB5E-4543-A714-4AF5A203C95C}" srcOrd="0" destOrd="0" presId="urn:microsoft.com/office/officeart/2008/layout/VerticalCurvedList"/>
    <dgm:cxn modelId="{FB6BEB2A-4EBF-40B5-A319-D41E57160492}" type="presParOf" srcId="{147482D8-F793-4B63-AC92-2D2E108DBAA0}" destId="{C56633DC-E658-46D8-BE63-7CB1CCD3C8DC}" srcOrd="1" destOrd="0" presId="urn:microsoft.com/office/officeart/2008/layout/VerticalCurvedList"/>
    <dgm:cxn modelId="{0E644B46-6C67-4EB4-8E87-2C36D98D9454}" type="presParOf" srcId="{147482D8-F793-4B63-AC92-2D2E108DBAA0}" destId="{82F03708-A2AD-459B-AB59-7BBD9EB44E67}" srcOrd="2" destOrd="0" presId="urn:microsoft.com/office/officeart/2008/layout/VerticalCurvedList"/>
    <dgm:cxn modelId="{5A338EDC-EBAC-412F-B1FB-23283D143097}" type="presParOf" srcId="{147482D8-F793-4B63-AC92-2D2E108DBAA0}" destId="{9C6C1869-E7B2-4FB9-A22B-16BADC04A189}" srcOrd="3" destOrd="0" presId="urn:microsoft.com/office/officeart/2008/layout/VerticalCurvedList"/>
    <dgm:cxn modelId="{E57E0B9C-DDB0-4F6F-911C-29A87A4B9DE3}" type="presParOf" srcId="{30E5EA73-69FE-4C99-B7E6-D2785DA2F8C5}" destId="{AD391CD7-4F2A-4007-BAF2-273649C1072F}" srcOrd="1" destOrd="0" presId="urn:microsoft.com/office/officeart/2008/layout/VerticalCurvedList"/>
    <dgm:cxn modelId="{A6482838-5FCB-47CE-AEA3-30F22F8BB38F}" type="presParOf" srcId="{30E5EA73-69FE-4C99-B7E6-D2785DA2F8C5}" destId="{C8A13198-6B89-472F-9EA3-C52B487EE226}" srcOrd="2" destOrd="0" presId="urn:microsoft.com/office/officeart/2008/layout/VerticalCurvedList"/>
    <dgm:cxn modelId="{C37AF037-6405-4B83-B15B-A200BA7B0982}" type="presParOf" srcId="{C8A13198-6B89-472F-9EA3-C52B487EE226}" destId="{58A99791-976C-4270-ABCC-A15CE6943D6C}" srcOrd="0" destOrd="0" presId="urn:microsoft.com/office/officeart/2008/layout/VerticalCurvedList"/>
    <dgm:cxn modelId="{2DD82F4D-8F5B-4800-9ACB-FF0D1699641B}" type="presParOf" srcId="{30E5EA73-69FE-4C99-B7E6-D2785DA2F8C5}" destId="{C0B47DDB-34F5-47CD-A868-DC56AF6D3094}" srcOrd="3" destOrd="0" presId="urn:microsoft.com/office/officeart/2008/layout/VerticalCurvedList"/>
    <dgm:cxn modelId="{A2BB471E-6CD4-4FA1-9965-24FF3129889D}" type="presParOf" srcId="{30E5EA73-69FE-4C99-B7E6-D2785DA2F8C5}" destId="{7F1D3DEE-903C-4496-8114-3820A613BDAD}" srcOrd="4" destOrd="0" presId="urn:microsoft.com/office/officeart/2008/layout/VerticalCurvedList"/>
    <dgm:cxn modelId="{F3ACDC60-C718-455C-8F25-B22E407CB27D}" type="presParOf" srcId="{7F1D3DEE-903C-4496-8114-3820A613BDAD}" destId="{485F26A9-AA94-4ADA-AC54-FB58E0E0ED28}" srcOrd="0" destOrd="0" presId="urn:microsoft.com/office/officeart/2008/layout/VerticalCurvedList"/>
    <dgm:cxn modelId="{55E7E880-676A-440F-82D2-D6517BC43F24}" type="presParOf" srcId="{30E5EA73-69FE-4C99-B7E6-D2785DA2F8C5}" destId="{3BA1FCD4-FD33-4A3E-ABC7-B1A270BFB48B}" srcOrd="5" destOrd="0" presId="urn:microsoft.com/office/officeart/2008/layout/VerticalCurvedList"/>
    <dgm:cxn modelId="{58AEB73D-103B-4AA2-80B9-ED1FEDFE740C}" type="presParOf" srcId="{30E5EA73-69FE-4C99-B7E6-D2785DA2F8C5}" destId="{3639C21E-DAD0-4E10-AEA8-074FCA111822}" srcOrd="6" destOrd="0" presId="urn:microsoft.com/office/officeart/2008/layout/VerticalCurvedList"/>
    <dgm:cxn modelId="{E1840B21-0FC9-44FB-B607-FC9D248631C1}" type="presParOf" srcId="{3639C21E-DAD0-4E10-AEA8-074FCA111822}" destId="{E92E61B4-BFF6-4CE0-9EB8-A7FA3E42AA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00B050"/>
        </a:solidFill>
        <a:ln>
          <a:solidFill>
            <a:schemeClr val="tx1"/>
          </a:solidFill>
        </a:ln>
      </dgm:spPr>
      <dgm:t>
        <a:bodyPr/>
        <a:lstStyle/>
        <a:p>
          <a:r>
            <a:rPr lang="en-US" dirty="0" smtClean="0"/>
            <a:t>Various Disk Organizations and Reliability and Performance Implications on DBMSs</a:t>
          </a:r>
          <a:endParaRPr lang="en-US" dirty="0"/>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594BF85D-E9BC-439A-80D6-0EB4896FAE66}">
      <dgm:prSet phldrT="[Text]"/>
      <dgm:spPr>
        <a:solidFill>
          <a:srgbClr val="C00000"/>
        </a:solidFill>
        <a:ln>
          <a:solidFill>
            <a:schemeClr val="tx1"/>
          </a:solidFill>
        </a:ln>
      </dgm:spPr>
      <dgm:t>
        <a:bodyPr/>
        <a:lstStyle/>
        <a:p>
          <a:r>
            <a:rPr lang="en-US" dirty="0" smtClean="0">
              <a:solidFill>
                <a:schemeClr val="bg1"/>
              </a:solidFill>
            </a:rPr>
            <a:t>Where Do DBMSs Store Data?</a:t>
          </a:r>
          <a:endParaRPr lang="en-US" dirty="0">
            <a:solidFill>
              <a:schemeClr val="bg1"/>
            </a:solidFill>
          </a:endParaRPr>
        </a:p>
      </dgm:t>
    </dgm:pt>
    <dgm:pt modelId="{F9701C7C-9B01-4876-A1ED-4F2C271A4DC0}" type="parTrans" cxnId="{177AE26B-85F3-45B8-9830-6A178AF1ADDD}">
      <dgm:prSet/>
      <dgm:spPr/>
      <dgm:t>
        <a:bodyPr/>
        <a:lstStyle/>
        <a:p>
          <a:endParaRPr lang="en-US"/>
        </a:p>
      </dgm:t>
    </dgm:pt>
    <dgm:pt modelId="{120C55D7-E0EA-4E24-BA54-2E5BE7566668}" type="sibTrans" cxnId="{177AE26B-85F3-45B8-9830-6A178AF1ADDD}">
      <dgm:prSet/>
      <dgm:spPr/>
      <dgm:t>
        <a:bodyPr/>
        <a:lstStyle/>
        <a:p>
          <a:endParaRPr lang="en-US"/>
        </a:p>
      </dgm:t>
    </dgm:pt>
    <dgm:pt modelId="{26894F22-714D-4787-870C-2571D04C9DF2}">
      <dgm:prSet phldrT="[Text]"/>
      <dgm:spPr>
        <a:solidFill>
          <a:srgbClr val="FFC000"/>
        </a:solidFill>
        <a:ln>
          <a:solidFill>
            <a:schemeClr val="tx1"/>
          </a:solidFill>
        </a:ln>
      </dgm:spPr>
      <dgm:t>
        <a:bodyPr/>
        <a:lstStyle/>
        <a:p>
          <a:r>
            <a:rPr lang="en-US" dirty="0" smtClean="0">
              <a:solidFill>
                <a:schemeClr val="tx1"/>
              </a:solidFill>
            </a:rPr>
            <a:t>Disk Space Management</a:t>
          </a:r>
          <a:endParaRPr lang="en-US" dirty="0">
            <a:solidFill>
              <a:schemeClr val="tx1"/>
            </a:solidFill>
          </a:endParaRPr>
        </a:p>
      </dgm:t>
    </dgm:pt>
    <dgm:pt modelId="{8C9193DF-9FAC-4B2C-855F-E9309EC6EF40}" type="parTrans" cxnId="{7808C1DB-3EC8-41C0-B06B-634A492BF561}">
      <dgm:prSet/>
      <dgm:spPr/>
      <dgm:t>
        <a:bodyPr/>
        <a:lstStyle/>
        <a:p>
          <a:endParaRPr lang="en-US"/>
        </a:p>
      </dgm:t>
    </dgm:pt>
    <dgm:pt modelId="{E9013D65-CB84-4A9F-94E0-BB8FCCE50264}" type="sibTrans" cxnId="{7808C1DB-3EC8-41C0-B06B-634A492BF561}">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AD391CD7-4F2A-4007-BAF2-273649C1072F}" type="pres">
      <dgm:prSet presAssocID="{594BF85D-E9BC-439A-80D6-0EB4896FAE66}" presName="text_1" presStyleLbl="node1" presStyleIdx="0" presStyleCnt="3">
        <dgm:presLayoutVars>
          <dgm:bulletEnabled val="1"/>
        </dgm:presLayoutVars>
      </dgm:prSet>
      <dgm:spPr/>
      <dgm:t>
        <a:bodyPr/>
        <a:lstStyle/>
        <a:p>
          <a:endParaRPr lang="en-US"/>
        </a:p>
      </dgm:t>
    </dgm:pt>
    <dgm:pt modelId="{C8A13198-6B89-472F-9EA3-C52B487EE226}" type="pres">
      <dgm:prSet presAssocID="{594BF85D-E9BC-439A-80D6-0EB4896FAE66}" presName="accent_1" presStyleCnt="0"/>
      <dgm:spPr/>
    </dgm:pt>
    <dgm:pt modelId="{58A99791-976C-4270-ABCC-A15CE6943D6C}" type="pres">
      <dgm:prSet presAssocID="{594BF85D-E9BC-439A-80D6-0EB4896FAE66}" presName="accentRepeatNode" presStyleLbl="solidFgAcc1" presStyleIdx="0" presStyleCnt="3"/>
      <dgm:spPr>
        <a:solidFill>
          <a:srgbClr val="C00000"/>
        </a:solidFill>
        <a:ln>
          <a:solidFill>
            <a:schemeClr val="tx1"/>
          </a:solidFill>
        </a:ln>
      </dgm:spPr>
      <dgm:t>
        <a:bodyPr/>
        <a:lstStyle/>
        <a:p>
          <a:endParaRPr lang="en-US"/>
        </a:p>
      </dgm:t>
    </dgm:pt>
    <dgm:pt modelId="{C0B47DDB-34F5-47CD-A868-DC56AF6D3094}" type="pres">
      <dgm:prSet presAssocID="{1639CA94-34C3-4B9C-92E1-C13864A4BA19}" presName="text_2" presStyleLbl="node1" presStyleIdx="1" presStyleCnt="3">
        <dgm:presLayoutVars>
          <dgm:bulletEnabled val="1"/>
        </dgm:presLayoutVars>
      </dgm:prSet>
      <dgm:spPr/>
      <dgm:t>
        <a:bodyPr/>
        <a:lstStyle/>
        <a:p>
          <a:endParaRPr lang="en-US"/>
        </a:p>
      </dgm:t>
    </dgm:pt>
    <dgm:pt modelId="{7F1D3DEE-903C-4496-8114-3820A613BDAD}" type="pres">
      <dgm:prSet presAssocID="{1639CA94-34C3-4B9C-92E1-C13864A4BA19}" presName="accent_2" presStyleCnt="0"/>
      <dgm:spPr/>
    </dgm:pt>
    <dgm:pt modelId="{485F26A9-AA94-4ADA-AC54-FB58E0E0ED28}" type="pres">
      <dgm:prSet presAssocID="{1639CA94-34C3-4B9C-92E1-C13864A4BA19}" presName="accentRepeatNode" presStyleLbl="solidFgAcc1" presStyleIdx="1" presStyleCnt="3"/>
      <dgm:spPr>
        <a:solidFill>
          <a:srgbClr val="00B050"/>
        </a:solidFill>
        <a:ln>
          <a:solidFill>
            <a:schemeClr val="tx1"/>
          </a:solidFill>
        </a:ln>
      </dgm:spPr>
      <dgm:t>
        <a:bodyPr/>
        <a:lstStyle/>
        <a:p>
          <a:endParaRPr lang="en-US"/>
        </a:p>
      </dgm:t>
    </dgm:pt>
    <dgm:pt modelId="{3BA1FCD4-FD33-4A3E-ABC7-B1A270BFB48B}" type="pres">
      <dgm:prSet presAssocID="{26894F22-714D-4787-870C-2571D04C9DF2}" presName="text_3" presStyleLbl="node1" presStyleIdx="2" presStyleCnt="3">
        <dgm:presLayoutVars>
          <dgm:bulletEnabled val="1"/>
        </dgm:presLayoutVars>
      </dgm:prSet>
      <dgm:spPr/>
      <dgm:t>
        <a:bodyPr/>
        <a:lstStyle/>
        <a:p>
          <a:endParaRPr lang="en-US"/>
        </a:p>
      </dgm:t>
    </dgm:pt>
    <dgm:pt modelId="{3639C21E-DAD0-4E10-AEA8-074FCA111822}" type="pres">
      <dgm:prSet presAssocID="{26894F22-714D-4787-870C-2571D04C9DF2}" presName="accent_3" presStyleCnt="0"/>
      <dgm:spPr/>
    </dgm:pt>
    <dgm:pt modelId="{E92E61B4-BFF6-4CE0-9EB8-A7FA3E42AAB6}" type="pres">
      <dgm:prSet presAssocID="{26894F22-714D-4787-870C-2571D04C9DF2}" presName="accentRepeatNode" presStyleLbl="solidFgAcc1" presStyleIdx="2" presStyleCnt="3"/>
      <dgm:spPr>
        <a:solidFill>
          <a:srgbClr val="FFC000"/>
        </a:solidFill>
        <a:ln>
          <a:solidFill>
            <a:schemeClr val="tx1"/>
          </a:solidFill>
        </a:ln>
      </dgm:spPr>
      <dgm:t>
        <a:bodyPr/>
        <a:lstStyle/>
        <a:p>
          <a:endParaRPr lang="en-US"/>
        </a:p>
      </dgm:t>
    </dgm:pt>
  </dgm:ptLst>
  <dgm:cxnLst>
    <dgm:cxn modelId="{7808C1DB-3EC8-41C0-B06B-634A492BF561}" srcId="{BE1645D6-1611-4DF4-8DF3-EEC32D8C4F8A}" destId="{26894F22-714D-4787-870C-2571D04C9DF2}" srcOrd="2" destOrd="0" parTransId="{8C9193DF-9FAC-4B2C-855F-E9309EC6EF40}" sibTransId="{E9013D65-CB84-4A9F-94E0-BB8FCCE50264}"/>
    <dgm:cxn modelId="{12EC8557-BF41-42E6-A181-B11D88D32CF1}" type="presOf" srcId="{BE1645D6-1611-4DF4-8DF3-EEC32D8C4F8A}" destId="{8D4BB782-D1CB-4178-BD6C-378E667E109F}" srcOrd="0" destOrd="0" presId="urn:microsoft.com/office/officeart/2008/layout/VerticalCurvedList"/>
    <dgm:cxn modelId="{D5FBB6B4-BDDA-4927-80E8-A4F68D98800B}" srcId="{BE1645D6-1611-4DF4-8DF3-EEC32D8C4F8A}" destId="{1639CA94-34C3-4B9C-92E1-C13864A4BA19}" srcOrd="1" destOrd="0" parTransId="{1A7083B0-00E4-4EE8-9D2E-F851B46DB471}" sibTransId="{9B5CF5B4-C56A-4B27-B438-A8CF699CAF14}"/>
    <dgm:cxn modelId="{708DA307-2A4E-42CD-84FC-E67FF8B03F65}" type="presOf" srcId="{120C55D7-E0EA-4E24-BA54-2E5BE7566668}" destId="{C56633DC-E658-46D8-BE63-7CB1CCD3C8DC}" srcOrd="0" destOrd="0" presId="urn:microsoft.com/office/officeart/2008/layout/VerticalCurvedList"/>
    <dgm:cxn modelId="{16593C47-6B70-4AE5-A3B4-6C5513EA3DF3}" type="presOf" srcId="{594BF85D-E9BC-439A-80D6-0EB4896FAE66}" destId="{AD391CD7-4F2A-4007-BAF2-273649C1072F}" srcOrd="0" destOrd="0" presId="urn:microsoft.com/office/officeart/2008/layout/VerticalCurvedList"/>
    <dgm:cxn modelId="{177AE26B-85F3-45B8-9830-6A178AF1ADDD}" srcId="{BE1645D6-1611-4DF4-8DF3-EEC32D8C4F8A}" destId="{594BF85D-E9BC-439A-80D6-0EB4896FAE66}" srcOrd="0" destOrd="0" parTransId="{F9701C7C-9B01-4876-A1ED-4F2C271A4DC0}" sibTransId="{120C55D7-E0EA-4E24-BA54-2E5BE7566668}"/>
    <dgm:cxn modelId="{A762AA33-1694-4CDC-9EBB-75B60D21407E}" type="presOf" srcId="{1639CA94-34C3-4B9C-92E1-C13864A4BA19}" destId="{C0B47DDB-34F5-47CD-A868-DC56AF6D3094}" srcOrd="0" destOrd="0" presId="urn:microsoft.com/office/officeart/2008/layout/VerticalCurvedList"/>
    <dgm:cxn modelId="{A062DF96-70A7-427A-9BF6-707754961B84}" type="presOf" srcId="{26894F22-714D-4787-870C-2571D04C9DF2}" destId="{3BA1FCD4-FD33-4A3E-ABC7-B1A270BFB48B}" srcOrd="0" destOrd="0" presId="urn:microsoft.com/office/officeart/2008/layout/VerticalCurvedList"/>
    <dgm:cxn modelId="{3C283141-892C-4BFE-ACF5-2F0A81C4C491}" type="presParOf" srcId="{8D4BB782-D1CB-4178-BD6C-378E667E109F}" destId="{30E5EA73-69FE-4C99-B7E6-D2785DA2F8C5}" srcOrd="0" destOrd="0" presId="urn:microsoft.com/office/officeart/2008/layout/VerticalCurvedList"/>
    <dgm:cxn modelId="{62955E77-490C-4579-9372-6104B9A0CC03}" type="presParOf" srcId="{30E5EA73-69FE-4C99-B7E6-D2785DA2F8C5}" destId="{147482D8-F793-4B63-AC92-2D2E108DBAA0}" srcOrd="0" destOrd="0" presId="urn:microsoft.com/office/officeart/2008/layout/VerticalCurvedList"/>
    <dgm:cxn modelId="{9803A720-729D-47F1-A741-A37EF1C9338D}" type="presParOf" srcId="{147482D8-F793-4B63-AC92-2D2E108DBAA0}" destId="{F2410933-DB5E-4543-A714-4AF5A203C95C}" srcOrd="0" destOrd="0" presId="urn:microsoft.com/office/officeart/2008/layout/VerticalCurvedList"/>
    <dgm:cxn modelId="{646680CC-561C-4486-82B4-7F689EED81AE}" type="presParOf" srcId="{147482D8-F793-4B63-AC92-2D2E108DBAA0}" destId="{C56633DC-E658-46D8-BE63-7CB1CCD3C8DC}" srcOrd="1" destOrd="0" presId="urn:microsoft.com/office/officeart/2008/layout/VerticalCurvedList"/>
    <dgm:cxn modelId="{86C8E2B0-030B-4863-A37D-C5BCA6931C09}" type="presParOf" srcId="{147482D8-F793-4B63-AC92-2D2E108DBAA0}" destId="{82F03708-A2AD-459B-AB59-7BBD9EB44E67}" srcOrd="2" destOrd="0" presId="urn:microsoft.com/office/officeart/2008/layout/VerticalCurvedList"/>
    <dgm:cxn modelId="{AB60AFCA-FFAE-47D1-85D2-30106DD5366D}" type="presParOf" srcId="{147482D8-F793-4B63-AC92-2D2E108DBAA0}" destId="{9C6C1869-E7B2-4FB9-A22B-16BADC04A189}" srcOrd="3" destOrd="0" presId="urn:microsoft.com/office/officeart/2008/layout/VerticalCurvedList"/>
    <dgm:cxn modelId="{8F65C5F3-D396-48EC-BD74-3A25ECBCDBB4}" type="presParOf" srcId="{30E5EA73-69FE-4C99-B7E6-D2785DA2F8C5}" destId="{AD391CD7-4F2A-4007-BAF2-273649C1072F}" srcOrd="1" destOrd="0" presId="urn:microsoft.com/office/officeart/2008/layout/VerticalCurvedList"/>
    <dgm:cxn modelId="{BC646810-A592-463E-B393-6289E69D167F}" type="presParOf" srcId="{30E5EA73-69FE-4C99-B7E6-D2785DA2F8C5}" destId="{C8A13198-6B89-472F-9EA3-C52B487EE226}" srcOrd="2" destOrd="0" presId="urn:microsoft.com/office/officeart/2008/layout/VerticalCurvedList"/>
    <dgm:cxn modelId="{D90139DF-44BC-47B8-8EC4-CBDE8995608E}" type="presParOf" srcId="{C8A13198-6B89-472F-9EA3-C52B487EE226}" destId="{58A99791-976C-4270-ABCC-A15CE6943D6C}" srcOrd="0" destOrd="0" presId="urn:microsoft.com/office/officeart/2008/layout/VerticalCurvedList"/>
    <dgm:cxn modelId="{F07AB1C5-A30A-4BB2-9DBA-A6E217429000}" type="presParOf" srcId="{30E5EA73-69FE-4C99-B7E6-D2785DA2F8C5}" destId="{C0B47DDB-34F5-47CD-A868-DC56AF6D3094}" srcOrd="3" destOrd="0" presId="urn:microsoft.com/office/officeart/2008/layout/VerticalCurvedList"/>
    <dgm:cxn modelId="{B50FF841-7BF6-46D7-8C33-FB44C492FF0F}" type="presParOf" srcId="{30E5EA73-69FE-4C99-B7E6-D2785DA2F8C5}" destId="{7F1D3DEE-903C-4496-8114-3820A613BDAD}" srcOrd="4" destOrd="0" presId="urn:microsoft.com/office/officeart/2008/layout/VerticalCurvedList"/>
    <dgm:cxn modelId="{847D58A0-985E-4775-9AD4-46EC1B1275F9}" type="presParOf" srcId="{7F1D3DEE-903C-4496-8114-3820A613BDAD}" destId="{485F26A9-AA94-4ADA-AC54-FB58E0E0ED28}" srcOrd="0" destOrd="0" presId="urn:microsoft.com/office/officeart/2008/layout/VerticalCurvedList"/>
    <dgm:cxn modelId="{639DBEEB-1C09-4F91-976A-481774708DC8}" type="presParOf" srcId="{30E5EA73-69FE-4C99-B7E6-D2785DA2F8C5}" destId="{3BA1FCD4-FD33-4A3E-ABC7-B1A270BFB48B}" srcOrd="5" destOrd="0" presId="urn:microsoft.com/office/officeart/2008/layout/VerticalCurvedList"/>
    <dgm:cxn modelId="{EE301448-64D2-457B-893E-79785E69000F}" type="presParOf" srcId="{30E5EA73-69FE-4C99-B7E6-D2785DA2F8C5}" destId="{3639C21E-DAD0-4E10-AEA8-074FCA111822}" srcOrd="6" destOrd="0" presId="urn:microsoft.com/office/officeart/2008/layout/VerticalCurvedList"/>
    <dgm:cxn modelId="{FA945C65-EF01-4EED-836B-421EA8999923}" type="presParOf" srcId="{3639C21E-DAD0-4E10-AEA8-074FCA111822}" destId="{E92E61B4-BFF6-4CE0-9EB8-A7FA3E42AA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B6CA34-8411-407E-893D-8E71990DC10C}" type="datetimeFigureOut">
              <a:rPr lang="en-US" smtClean="0"/>
              <a:t>2/16/2016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4777B9-B548-4935-8E6D-F45127D4619B}" type="slidenum">
              <a:rPr lang="en-US" smtClean="0"/>
              <a:t>‹#›</a:t>
            </a:fld>
            <a:endParaRPr lang="en-US"/>
          </a:p>
        </p:txBody>
      </p:sp>
    </p:spTree>
    <p:extLst>
      <p:ext uri="{BB962C8B-B14F-4D97-AF65-F5344CB8AC3E}">
        <p14:creationId xmlns:p14="http://schemas.microsoft.com/office/powerpoint/2010/main" val="297327257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7C770-57F1-4183-B1B5-424B207D1741}" type="datetimeFigureOut">
              <a:rPr lang="en-US" smtClean="0"/>
              <a:t>2/16/2016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4ED4D-EFD9-46AD-897E-D5BE4B53CB4B}" type="slidenum">
              <a:rPr lang="en-US" smtClean="0"/>
              <a:t>‹#›</a:t>
            </a:fld>
            <a:endParaRPr lang="en-US"/>
          </a:p>
        </p:txBody>
      </p:sp>
    </p:spTree>
    <p:extLst>
      <p:ext uri="{BB962C8B-B14F-4D97-AF65-F5344CB8AC3E}">
        <p14:creationId xmlns:p14="http://schemas.microsoft.com/office/powerpoint/2010/main" val="239502388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4ED4D-EFD9-46AD-897E-D5BE4B53CB4B}" type="slidenum">
              <a:rPr lang="en-US" smtClean="0"/>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2086297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18</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903493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19</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511324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20</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148707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21</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135787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22</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9043957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23</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913743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24</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29068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25</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038061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26</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8198145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27</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2434411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smtClean="0">
              <a:solidFill>
                <a:schemeClr val="bg1">
                  <a:lumMod val="50000"/>
                </a:schemeClr>
              </a:solidFill>
            </a:endParaRPr>
          </a:p>
          <a:p>
            <a:pPr eaLnBrk="1" hangingPunct="1">
              <a:defRPr/>
            </a:pPr>
            <a:endParaRPr lang="en-US" dirty="0"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2</a:t>
            </a:fld>
            <a:endParaRPr lang="en-US" smtClean="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713541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r>
              <a:rPr lang="en-US" dirty="0" smtClean="0"/>
              <a:t>RAID level 1: mirroring.</a:t>
            </a:r>
          </a:p>
        </p:txBody>
      </p:sp>
    </p:spTree>
    <p:extLst>
      <p:ext uri="{BB962C8B-B14F-4D97-AF65-F5344CB8AC3E}">
        <p14:creationId xmlns:p14="http://schemas.microsoft.com/office/powerpoint/2010/main" val="20124360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r>
              <a:rPr lang="en-US" dirty="0" smtClean="0"/>
              <a:t>RAID level 1: mirroring.</a:t>
            </a:r>
          </a:p>
        </p:txBody>
      </p:sp>
    </p:spTree>
    <p:extLst>
      <p:ext uri="{BB962C8B-B14F-4D97-AF65-F5344CB8AC3E}">
        <p14:creationId xmlns:p14="http://schemas.microsoft.com/office/powerpoint/2010/main" val="28495328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w="9525"/>
        </p:spPr>
        <p:txBody>
          <a:bodyPr/>
          <a:lstStyle/>
          <a:p>
            <a:r>
              <a:rPr lang="en-US" smtClean="0"/>
              <a:t>RAID level 2: bit interleaving with an error-correcting code.</a:t>
            </a:r>
          </a:p>
        </p:txBody>
      </p:sp>
    </p:spTree>
    <p:extLst>
      <p:ext uri="{BB962C8B-B14F-4D97-AF65-F5344CB8AC3E}">
        <p14:creationId xmlns:p14="http://schemas.microsoft.com/office/powerpoint/2010/main" val="3728799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r>
              <a:rPr lang="en-US" smtClean="0"/>
              <a:t>RAID level 3: bit interleaving with parity bits.</a:t>
            </a:r>
          </a:p>
        </p:txBody>
      </p:sp>
    </p:spTree>
    <p:extLst>
      <p:ext uri="{BB962C8B-B14F-4D97-AF65-F5344CB8AC3E}">
        <p14:creationId xmlns:p14="http://schemas.microsoft.com/office/powerpoint/2010/main" val="7649234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w="9525"/>
        </p:spPr>
        <p:txBody>
          <a:bodyPr/>
          <a:lstStyle/>
          <a:p>
            <a:r>
              <a:rPr lang="en-US" smtClean="0"/>
              <a:t>RAID level 4: block interleaving with parity blocks.</a:t>
            </a:r>
          </a:p>
        </p:txBody>
      </p:sp>
    </p:spTree>
    <p:extLst>
      <p:ext uri="{BB962C8B-B14F-4D97-AF65-F5344CB8AC3E}">
        <p14:creationId xmlns:p14="http://schemas.microsoft.com/office/powerpoint/2010/main" val="40668331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w="9525"/>
        </p:spPr>
        <p:txBody>
          <a:bodyPr/>
          <a:lstStyle/>
          <a:p>
            <a:r>
              <a:rPr lang="en-US" smtClean="0"/>
              <a:t>RAID level 5: block interleaving with parity blocks. Rather than dedicating one disk to hold all the parity blocks, the parity blocks are distributed among all the disks. For stripe 1, the parity block might be on disk 1; for stripe 2 it would be on disk 2, and so forth. If we have eleven disks, then for stripe 11 the parity block would be back on disk 1. </a:t>
            </a:r>
          </a:p>
        </p:txBody>
      </p:sp>
    </p:spTree>
    <p:extLst>
      <p:ext uri="{BB962C8B-B14F-4D97-AF65-F5344CB8AC3E}">
        <p14:creationId xmlns:p14="http://schemas.microsoft.com/office/powerpoint/2010/main" val="17959658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5838065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18196929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smtClean="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36</a:t>
            </a:fld>
            <a:endParaRPr lang="en-US" smtClean="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6863090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3385212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smtClean="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4</a:t>
            </a:fld>
            <a:endParaRPr lang="en-US" smtClean="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1393709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24843381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w="9525"/>
        </p:spPr>
        <p:txBody>
          <a:bodyPr/>
          <a:lstStyle/>
          <a:p>
            <a:endParaRPr lang="en-US" dirty="0" smtClean="0"/>
          </a:p>
        </p:txBody>
      </p:sp>
    </p:spTree>
    <p:extLst>
      <p:ext uri="{BB962C8B-B14F-4D97-AF65-F5344CB8AC3E}">
        <p14:creationId xmlns:p14="http://schemas.microsoft.com/office/powerpoint/2010/main" val="3988325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smtClean="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12</a:t>
            </a:fld>
            <a:endParaRPr lang="en-US" smtClean="0"/>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43141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13</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684969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14</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3696785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15</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518282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16</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1614859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Faloutsos</a:t>
            </a:r>
          </a:p>
        </p:txBody>
      </p:sp>
      <p:sp>
        <p:nvSpPr>
          <p:cNvPr id="1177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r>
              <a:rPr lang="en-US" sz="1100" b="0"/>
              <a:t>CMU - 15-415/615</a:t>
            </a:r>
          </a:p>
        </p:txBody>
      </p:sp>
      <p:sp>
        <p:nvSpPr>
          <p:cNvPr id="11776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a:defRPr sz="2300" b="1">
                <a:solidFill>
                  <a:schemeClr val="tx1"/>
                </a:solidFill>
                <a:latin typeface="Times New Roman" pitchFamily="18" charset="0"/>
                <a:ea typeface="ＭＳ Ｐゴシック" pitchFamily="34" charset="-128"/>
              </a:defRPr>
            </a:lvl1pPr>
            <a:lvl2pPr marL="35879619" indent="-35447153" defTabSz="914485">
              <a:defRPr sz="2300" b="1">
                <a:solidFill>
                  <a:schemeClr val="tx1"/>
                </a:solidFill>
                <a:latin typeface="Times New Roman" pitchFamily="18" charset="0"/>
                <a:ea typeface="ＭＳ Ｐゴシック" pitchFamily="34" charset="-128"/>
              </a:defRPr>
            </a:lvl2pPr>
            <a:lvl3pPr>
              <a:defRPr sz="2300" b="1">
                <a:solidFill>
                  <a:schemeClr val="tx1"/>
                </a:solidFill>
                <a:latin typeface="Times New Roman" pitchFamily="18" charset="0"/>
                <a:ea typeface="ＭＳ Ｐゴシック" pitchFamily="34" charset="-128"/>
              </a:defRPr>
            </a:lvl3pPr>
            <a:lvl4pPr>
              <a:defRPr sz="2300" b="1">
                <a:solidFill>
                  <a:schemeClr val="tx1"/>
                </a:solidFill>
                <a:latin typeface="Times New Roman" pitchFamily="18" charset="0"/>
                <a:ea typeface="ＭＳ Ｐゴシック" pitchFamily="34" charset="-128"/>
              </a:defRPr>
            </a:lvl4pPr>
            <a:lvl5pPr>
              <a:defRPr sz="2300" b="1">
                <a:solidFill>
                  <a:schemeClr val="tx1"/>
                </a:solidFill>
                <a:latin typeface="Times New Roman" pitchFamily="18" charset="0"/>
                <a:ea typeface="ＭＳ Ｐゴシック" pitchFamily="34" charset="-128"/>
              </a:defRPr>
            </a:lvl5pPr>
            <a:lvl6pPr marL="432465"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6pPr>
            <a:lvl7pPr marL="864931"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7pPr>
            <a:lvl8pPr marL="1297396"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8pPr>
            <a:lvl9pPr marL="1729862" eaLnBrk="0" fontAlgn="base" hangingPunct="0">
              <a:spcBef>
                <a:spcPct val="50000"/>
              </a:spcBef>
              <a:spcAft>
                <a:spcPct val="0"/>
              </a:spcAft>
              <a:defRPr sz="2300" b="1">
                <a:solidFill>
                  <a:schemeClr val="tx1"/>
                </a:solidFill>
                <a:latin typeface="Times New Roman" pitchFamily="18" charset="0"/>
                <a:ea typeface="ＭＳ Ｐゴシック" pitchFamily="34" charset="-128"/>
              </a:defRPr>
            </a:lvl9pPr>
          </a:lstStyle>
          <a:p>
            <a:fld id="{E0D36DA8-B707-4810-BF28-0B6F9E0333E2}" type="slidenum">
              <a:rPr lang="en-US" sz="1100" b="0"/>
              <a:pPr/>
              <a:t>17</a:t>
            </a:fld>
            <a:endParaRPr lang="en-US" sz="1100" b="0"/>
          </a:p>
        </p:txBody>
      </p:sp>
      <p:sp>
        <p:nvSpPr>
          <p:cNvPr id="117765" name="Rectangle 2"/>
          <p:cNvSpPr>
            <a:spLocks noGrp="1" noRot="1" noChangeAspect="1" noChangeArrowheads="1" noTextEdit="1"/>
          </p:cNvSpPr>
          <p:nvPr>
            <p:ph type="sldImg"/>
          </p:nvPr>
        </p:nvSpPr>
        <p:spPr>
          <a:xfrm>
            <a:off x="1144588" y="684213"/>
            <a:ext cx="4573587" cy="3432175"/>
          </a:xfrm>
          <a:ln w="12700" cap="flat">
            <a:solidFill>
              <a:schemeClr val="tx1"/>
            </a:solidFill>
          </a:ln>
        </p:spPr>
      </p:sp>
      <p:sp>
        <p:nvSpPr>
          <p:cNvPr id="117766" name="Rectangle 3"/>
          <p:cNvSpPr>
            <a:spLocks noGrp="1" noChangeArrowheads="1"/>
          </p:cNvSpPr>
          <p:nvPr>
            <p:ph type="body" idx="1"/>
          </p:nvPr>
        </p:nvSpPr>
        <p:spPr>
          <a:xfrm>
            <a:off x="915294" y="4343704"/>
            <a:ext cx="5027414" cy="411389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87" tIns="45844" rIns="91687" bIns="45844"/>
          <a:lstStyle/>
          <a:p>
            <a:endParaRPr lang="en-US" smtClean="0">
              <a:latin typeface="Times New Roman" pitchFamily="18" charset="0"/>
              <a:ea typeface="ＭＳ Ｐゴシック" pitchFamily="34" charset="-128"/>
            </a:endParaRPr>
          </a:p>
        </p:txBody>
      </p:sp>
    </p:spTree>
    <p:extLst>
      <p:ext uri="{BB962C8B-B14F-4D97-AF65-F5344CB8AC3E}">
        <p14:creationId xmlns:p14="http://schemas.microsoft.com/office/powerpoint/2010/main" val="4258475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9B007E-8C7F-4E2E-BC7B-2A3A1679722A}" type="datetime1">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662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185160-A181-4E5D-A8B9-6CC6B5BAC31C}" type="datetime1">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71481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71D89C-2CB1-4680-B533-FD01CA337ED3}" type="datetime1">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075556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9CFE0C-32D0-48F6-B754-86DDD932679A}" type="datetime1">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03338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5F951-6F0A-4BC8-8E78-042EB20EDAB0}" type="datetime1">
              <a:rPr lang="en-US" smtClean="0"/>
              <a:t>2/16/2016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194853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6627F7-2F2A-48BC-9DFD-9A2600CFA556}" type="datetime1">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68417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2BFDD5-512B-4522-BA85-F72134273AE1}" type="datetime1">
              <a:rPr lang="en-US" smtClean="0"/>
              <a:t>2/16/2016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25032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058DFD-FDB4-43ED-A73B-376F2F66B10F}" type="datetime1">
              <a:rPr lang="en-US" smtClean="0"/>
              <a:t>2/16/2016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70875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AB476-D146-4EA7-B6A7-C7ED67CB0904}" type="datetime1">
              <a:rPr lang="en-US" smtClean="0"/>
              <a:t>2/16/2016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9985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A0457E-5E49-4C84-A5ED-8D6AE6DEE17A}" type="datetime1">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388205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E47378-4043-40E8-88FD-3B9FC25ACA76}" type="datetime1">
              <a:rPr lang="en-US" smtClean="0"/>
              <a:t>2/16/2016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15337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FE058-E24E-44D4-8AE6-4ED6084A3F18}" type="datetime1">
              <a:rPr lang="en-US" smtClean="0"/>
              <a:t>2/16/2016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A4BC5-AE2A-401E-9EDD-DF8812A14A6A}" type="slidenum">
              <a:rPr lang="en-US" smtClean="0"/>
              <a:t>‹#›</a:t>
            </a:fld>
            <a:endParaRPr lang="en-US"/>
          </a:p>
        </p:txBody>
      </p:sp>
    </p:spTree>
    <p:extLst>
      <p:ext uri="{BB962C8B-B14F-4D97-AF65-F5344CB8AC3E}">
        <p14:creationId xmlns:p14="http://schemas.microsoft.com/office/powerpoint/2010/main" val="28925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352800"/>
          </a:xfrm>
        </p:spPr>
        <p:txBody>
          <a:bodyPr>
            <a:normAutofit fontScale="90000"/>
          </a:bodyPr>
          <a:lstStyle/>
          <a:p>
            <a:r>
              <a:rPr lang="en-US" sz="4900" dirty="0" smtClean="0"/>
              <a:t>Database Applications (15-415)</a:t>
            </a:r>
            <a:br>
              <a:rPr lang="en-US" sz="4900" dirty="0" smtClean="0"/>
            </a:br>
            <a:r>
              <a:rPr lang="en-US" dirty="0"/>
              <a:t/>
            </a:r>
            <a:br>
              <a:rPr lang="en-US" dirty="0"/>
            </a:br>
            <a:r>
              <a:rPr lang="en-US" dirty="0" smtClean="0"/>
              <a:t>DBMS Internals- Part I</a:t>
            </a:r>
            <a:br>
              <a:rPr lang="en-US" dirty="0" smtClean="0"/>
            </a:br>
            <a:r>
              <a:rPr lang="en-US" smtClean="0"/>
              <a:t>Lecture 11, February 16, 2016</a:t>
            </a:r>
            <a:endParaRPr lang="en-US" dirty="0"/>
          </a:p>
        </p:txBody>
      </p:sp>
      <p:sp>
        <p:nvSpPr>
          <p:cNvPr id="3" name="Subtitle 2"/>
          <p:cNvSpPr>
            <a:spLocks noGrp="1"/>
          </p:cNvSpPr>
          <p:nvPr>
            <p:ph type="subTitle" idx="1"/>
          </p:nvPr>
        </p:nvSpPr>
        <p:spPr>
          <a:xfrm>
            <a:off x="1371600" y="4876800"/>
            <a:ext cx="6400800" cy="1219200"/>
          </a:xfrm>
        </p:spPr>
        <p:txBody>
          <a:bodyPr>
            <a:normAutofit/>
          </a:bodyPr>
          <a:lstStyle/>
          <a:p>
            <a:r>
              <a:rPr lang="en-US" dirty="0" smtClean="0">
                <a:solidFill>
                  <a:srgbClr val="0070C0"/>
                </a:solidFill>
              </a:rPr>
              <a:t>Mohammad Hammoud</a:t>
            </a:r>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47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Accessing a Disk Block</a:t>
            </a:r>
          </a:p>
        </p:txBody>
      </p:sp>
      <p:sp>
        <p:nvSpPr>
          <p:cNvPr id="26630" name="Rectangle 3"/>
          <p:cNvSpPr>
            <a:spLocks noGrp="1" noChangeArrowheads="1"/>
          </p:cNvSpPr>
          <p:nvPr>
            <p:ph type="body" idx="1"/>
          </p:nvPr>
        </p:nvSpPr>
        <p:spPr>
          <a:xfrm>
            <a:off x="381000" y="1600200"/>
            <a:ext cx="8382000" cy="4953000"/>
          </a:xfrm>
        </p:spPr>
        <p:txBody>
          <a:bodyPr>
            <a:normAutofit/>
          </a:bodyPr>
          <a:lstStyle/>
          <a:p>
            <a:pPr>
              <a:buFont typeface="Wingdings" pitchFamily="2" charset="2"/>
              <a:buChar char="§"/>
            </a:pPr>
            <a:r>
              <a:rPr lang="en-US" sz="2800" dirty="0" smtClean="0"/>
              <a:t>What is I/O time?</a:t>
            </a:r>
          </a:p>
          <a:p>
            <a:pPr lvl="1">
              <a:buFont typeface="Wingdings" pitchFamily="2" charset="2"/>
              <a:buChar char="§"/>
            </a:pPr>
            <a:r>
              <a:rPr lang="en-US" sz="2400" dirty="0" smtClean="0"/>
              <a:t>The time to move the disk heads to the track on which a desired block is located</a:t>
            </a:r>
          </a:p>
          <a:p>
            <a:pPr lvl="1">
              <a:buFont typeface="Wingdings" pitchFamily="2" charset="2"/>
              <a:buChar char="§"/>
            </a:pPr>
            <a:endParaRPr lang="en-US" sz="2400" dirty="0"/>
          </a:p>
          <a:p>
            <a:pPr lvl="1">
              <a:buFont typeface="Wingdings" pitchFamily="2" charset="2"/>
              <a:buChar char="§"/>
            </a:pPr>
            <a:r>
              <a:rPr lang="en-US" sz="2400" dirty="0" smtClean="0"/>
              <a:t>The waiting time for the desired block to rotate under the disk head</a:t>
            </a:r>
          </a:p>
          <a:p>
            <a:pPr lvl="1">
              <a:buFont typeface="Wingdings" pitchFamily="2" charset="2"/>
              <a:buChar char="§"/>
            </a:pPr>
            <a:endParaRPr lang="en-US" sz="2400" dirty="0"/>
          </a:p>
          <a:p>
            <a:pPr lvl="1">
              <a:buFont typeface="Wingdings" pitchFamily="2" charset="2"/>
              <a:buChar char="§"/>
            </a:pPr>
            <a:r>
              <a:rPr lang="en-US" sz="2400" dirty="0" smtClean="0"/>
              <a:t>The time to actually read or write the data in the block once the head is positioned</a:t>
            </a:r>
          </a:p>
          <a:p>
            <a:pPr lvl="1">
              <a:buFont typeface="Wingdings" pitchFamily="2" charset="2"/>
              <a:buChar char="§"/>
            </a:pPr>
            <a:endParaRPr lang="en-US" sz="2400" dirty="0"/>
          </a:p>
          <a:p>
            <a:pPr>
              <a:buFont typeface="Wingdings" pitchFamily="2" charset="2"/>
              <a:buChar char="§"/>
            </a:pPr>
            <a:r>
              <a:rPr lang="en-US" sz="2800" dirty="0" smtClean="0"/>
              <a:t>I/O time = seek time + rotational time + transfer time</a:t>
            </a:r>
          </a:p>
          <a:p>
            <a:pPr lvl="1">
              <a:buFont typeface="Wingdings" pitchFamily="2" charset="2"/>
              <a:buChar char="§"/>
            </a:pPr>
            <a:endParaRPr lang="en-US" dirty="0" smtClean="0"/>
          </a:p>
          <a:p>
            <a:pPr>
              <a:buFont typeface="Wingdings" pitchFamily="2" charset="2"/>
              <a:buChar char="§"/>
            </a:pPr>
            <a:endParaRPr lang="en-US" sz="2800" dirty="0"/>
          </a:p>
          <a:p>
            <a:pPr marL="0" indent="0">
              <a:buNone/>
            </a:pPr>
            <a:endParaRPr lang="en-US" sz="2800" dirty="0"/>
          </a:p>
        </p:txBody>
      </p:sp>
      <p:sp>
        <p:nvSpPr>
          <p:cNvPr id="2" name="Rounded Rectangle 1"/>
          <p:cNvSpPr/>
          <p:nvPr/>
        </p:nvSpPr>
        <p:spPr>
          <a:xfrm>
            <a:off x="1212078" y="2099416"/>
            <a:ext cx="7322322" cy="9144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Seek Time</a:t>
            </a:r>
            <a:endParaRPr lang="en-US" sz="2800" dirty="0">
              <a:solidFill>
                <a:schemeClr val="tx1"/>
              </a:solidFill>
            </a:endParaRPr>
          </a:p>
        </p:txBody>
      </p:sp>
      <p:sp>
        <p:nvSpPr>
          <p:cNvPr id="5" name="Rounded Rectangle 4"/>
          <p:cNvSpPr/>
          <p:nvPr/>
        </p:nvSpPr>
        <p:spPr>
          <a:xfrm>
            <a:off x="1219199" y="3302238"/>
            <a:ext cx="7391401" cy="9144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Rotational Time</a:t>
            </a:r>
            <a:endParaRPr lang="en-US" sz="2800" dirty="0">
              <a:solidFill>
                <a:schemeClr val="tx1"/>
              </a:solidFill>
            </a:endParaRPr>
          </a:p>
        </p:txBody>
      </p:sp>
      <p:sp>
        <p:nvSpPr>
          <p:cNvPr id="6" name="Rounded Rectangle 5"/>
          <p:cNvSpPr/>
          <p:nvPr/>
        </p:nvSpPr>
        <p:spPr>
          <a:xfrm>
            <a:off x="1219200" y="4504346"/>
            <a:ext cx="7467600" cy="914400"/>
          </a:xfrm>
          <a:prstGeom prst="round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Transfer Time</a:t>
            </a:r>
            <a:endParaRPr lang="en-US" sz="2800" dirty="0">
              <a:solidFill>
                <a:schemeClr val="tx1"/>
              </a:solidFill>
            </a:endParaRPr>
          </a:p>
        </p:txBody>
      </p:sp>
    </p:spTree>
    <p:extLst>
      <p:ext uri="{BB962C8B-B14F-4D97-AF65-F5344CB8AC3E}">
        <p14:creationId xmlns:p14="http://schemas.microsoft.com/office/powerpoint/2010/main" val="2930181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Implications on DBMSs</a:t>
            </a:r>
          </a:p>
        </p:txBody>
      </p:sp>
      <p:sp>
        <p:nvSpPr>
          <p:cNvPr id="26630" name="Rectangle 3"/>
          <p:cNvSpPr>
            <a:spLocks noGrp="1" noChangeArrowheads="1"/>
          </p:cNvSpPr>
          <p:nvPr>
            <p:ph type="body" idx="1"/>
          </p:nvPr>
        </p:nvSpPr>
        <p:spPr>
          <a:xfrm>
            <a:off x="381000" y="1600200"/>
            <a:ext cx="8991600" cy="4953000"/>
          </a:xfrm>
        </p:spPr>
        <p:txBody>
          <a:bodyPr>
            <a:normAutofit/>
          </a:bodyPr>
          <a:lstStyle/>
          <a:p>
            <a:pPr>
              <a:buFont typeface="Wingdings" pitchFamily="2" charset="2"/>
              <a:buChar char="§"/>
            </a:pPr>
            <a:r>
              <a:rPr lang="en-US" sz="2800" dirty="0"/>
              <a:t>Seek time and rotational delay </a:t>
            </a:r>
            <a:r>
              <a:rPr lang="en-US" sz="2800" dirty="0" smtClean="0"/>
              <a:t>dominate!</a:t>
            </a:r>
          </a:p>
          <a:p>
            <a:pPr>
              <a:buFont typeface="Wingdings" pitchFamily="2" charset="2"/>
              <a:buChar char="§"/>
            </a:pPr>
            <a:endParaRPr lang="en-US" sz="2800" dirty="0"/>
          </a:p>
          <a:p>
            <a:pPr>
              <a:buFont typeface="Wingdings" pitchFamily="2" charset="2"/>
              <a:buChar char="§"/>
            </a:pPr>
            <a:r>
              <a:rPr lang="en-US" sz="2800" dirty="0"/>
              <a:t>Key to lower I/O cost: </a:t>
            </a:r>
            <a:r>
              <a:rPr lang="en-US" sz="2800" dirty="0">
                <a:solidFill>
                  <a:srgbClr val="0070C0"/>
                </a:solidFill>
              </a:rPr>
              <a:t>reduce seek/rotation delays</a:t>
            </a:r>
            <a:r>
              <a:rPr lang="en-US" sz="2800" dirty="0" smtClean="0">
                <a:solidFill>
                  <a:srgbClr val="0070C0"/>
                </a:solidFill>
              </a:rPr>
              <a:t>!</a:t>
            </a:r>
          </a:p>
          <a:p>
            <a:pPr>
              <a:buFont typeface="Wingdings" pitchFamily="2" charset="2"/>
              <a:buChar char="§"/>
            </a:pPr>
            <a:endParaRPr lang="en-US" sz="2400" dirty="0">
              <a:solidFill>
                <a:srgbClr val="CF0E30"/>
              </a:solidFill>
            </a:endParaRPr>
          </a:p>
          <a:p>
            <a:pPr>
              <a:buFont typeface="Wingdings" pitchFamily="2" charset="2"/>
              <a:buChar char="§"/>
            </a:pPr>
            <a:r>
              <a:rPr lang="en-US" sz="2800" dirty="0" smtClean="0"/>
              <a:t>How to minimize seek and rotational delays?</a:t>
            </a:r>
          </a:p>
          <a:p>
            <a:pPr lvl="1">
              <a:buFont typeface="Wingdings" pitchFamily="2" charset="2"/>
              <a:buChar char="§"/>
            </a:pPr>
            <a:r>
              <a:rPr lang="en-US" sz="2400" dirty="0"/>
              <a:t>B</a:t>
            </a:r>
            <a:r>
              <a:rPr lang="en-US" sz="2400" dirty="0" smtClean="0"/>
              <a:t>locks </a:t>
            </a:r>
            <a:r>
              <a:rPr lang="en-US" sz="2400" dirty="0"/>
              <a:t>on same track, followed </a:t>
            </a:r>
            <a:r>
              <a:rPr lang="en-US" sz="2400" dirty="0" smtClean="0"/>
              <a:t>by</a:t>
            </a:r>
          </a:p>
          <a:p>
            <a:pPr lvl="1">
              <a:buFont typeface="Wingdings" pitchFamily="2" charset="2"/>
              <a:buChar char="§"/>
            </a:pPr>
            <a:r>
              <a:rPr lang="en-US" sz="2400" dirty="0"/>
              <a:t>B</a:t>
            </a:r>
            <a:r>
              <a:rPr lang="en-US" sz="2400" dirty="0" smtClean="0"/>
              <a:t>locks </a:t>
            </a:r>
            <a:r>
              <a:rPr lang="en-US" sz="2400" dirty="0"/>
              <a:t>on same cylinder, followed </a:t>
            </a:r>
            <a:r>
              <a:rPr lang="en-US" sz="2400" dirty="0" smtClean="0"/>
              <a:t>by</a:t>
            </a:r>
          </a:p>
          <a:p>
            <a:pPr lvl="1">
              <a:buFont typeface="Wingdings" pitchFamily="2" charset="2"/>
              <a:buChar char="§"/>
            </a:pPr>
            <a:r>
              <a:rPr lang="en-US" sz="2400" dirty="0"/>
              <a:t>B</a:t>
            </a:r>
            <a:r>
              <a:rPr lang="en-US" sz="2400" dirty="0" smtClean="0"/>
              <a:t>locks </a:t>
            </a:r>
            <a:r>
              <a:rPr lang="en-US" sz="2400" dirty="0"/>
              <a:t>on adjacent </a:t>
            </a:r>
            <a:r>
              <a:rPr lang="en-US" sz="2400" dirty="0" smtClean="0"/>
              <a:t>cylinder</a:t>
            </a:r>
          </a:p>
          <a:p>
            <a:pPr lvl="1">
              <a:buFont typeface="Wingdings" pitchFamily="2" charset="2"/>
              <a:buChar char="§"/>
            </a:pPr>
            <a:r>
              <a:rPr lang="en-US" sz="2400" dirty="0" smtClean="0"/>
              <a:t>Hence, </a:t>
            </a:r>
            <a:r>
              <a:rPr lang="en-US" sz="2400" i="1" u="sng" dirty="0" smtClean="0"/>
              <a:t>sequential</a:t>
            </a:r>
            <a:r>
              <a:rPr lang="en-US" sz="2400" dirty="0" smtClean="0"/>
              <a:t> arrangement of blocks of </a:t>
            </a:r>
            <a:r>
              <a:rPr lang="en-US" sz="2400" dirty="0"/>
              <a:t>a file </a:t>
            </a:r>
            <a:r>
              <a:rPr lang="en-US" sz="2400" dirty="0" smtClean="0"/>
              <a:t>is a big win!</a:t>
            </a:r>
          </a:p>
          <a:p>
            <a:pPr>
              <a:buFont typeface="Wingdings" pitchFamily="2" charset="2"/>
              <a:buChar char="§"/>
            </a:pPr>
            <a:endParaRPr lang="en-US" sz="2800" dirty="0"/>
          </a:p>
          <a:p>
            <a:pPr marL="0" indent="0">
              <a:buNone/>
            </a:pPr>
            <a:endParaRPr lang="en-US" sz="2800" dirty="0"/>
          </a:p>
        </p:txBody>
      </p:sp>
      <p:sp>
        <p:nvSpPr>
          <p:cNvPr id="2" name="Rounded Rectangle 1"/>
          <p:cNvSpPr/>
          <p:nvPr/>
        </p:nvSpPr>
        <p:spPr>
          <a:xfrm>
            <a:off x="838200" y="5943600"/>
            <a:ext cx="7848600" cy="685800"/>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More on that later…</a:t>
            </a:r>
            <a:endParaRPr lang="en-US" sz="2400" dirty="0"/>
          </a:p>
        </p:txBody>
      </p:sp>
    </p:spTree>
    <p:extLst>
      <p:ext uri="{BB962C8B-B14F-4D97-AF65-F5344CB8AC3E}">
        <p14:creationId xmlns:p14="http://schemas.microsoft.com/office/powerpoint/2010/main" val="51075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30">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630">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630">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630">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fade">
                                      <p:cBhvr>
                                        <p:cTn id="2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Outline</a:t>
            </a:r>
          </a:p>
        </p:txBody>
      </p:sp>
      <p:graphicFrame>
        <p:nvGraphicFramePr>
          <p:cNvPr id="22" name="Diagram 21"/>
          <p:cNvGraphicFramePr/>
          <p:nvPr>
            <p:extLst>
              <p:ext uri="{D42A27DB-BD31-4B8C-83A1-F6EECF244321}">
                <p14:modId xmlns:p14="http://schemas.microsoft.com/office/powerpoint/2010/main" val="1488268522"/>
              </p:ext>
            </p:extLst>
          </p:nvPr>
        </p:nvGraphicFramePr>
        <p:xfrm>
          <a:off x="1371600" y="1524000"/>
          <a:ext cx="649108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862680" y="3317121"/>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endParaRPr lang="en-US" sz="6600" dirty="0" smtClean="0"/>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524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Many Disks vs. One Disk</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Although </a:t>
            </a:r>
            <a:r>
              <a:rPr lang="en-US" sz="2600" dirty="0"/>
              <a:t>d</a:t>
            </a:r>
            <a:r>
              <a:rPr lang="en-US" sz="2600" dirty="0" smtClean="0"/>
              <a:t>isks provide cheap, non-volatile storage for DBMSs, they are usually bottlenecks for DBMSs</a:t>
            </a:r>
          </a:p>
          <a:p>
            <a:pPr lvl="1">
              <a:buFont typeface="Wingdings" pitchFamily="2" charset="2"/>
              <a:buChar char="§"/>
            </a:pPr>
            <a:r>
              <a:rPr lang="en-US" sz="2400" dirty="0"/>
              <a:t>Reliability</a:t>
            </a:r>
          </a:p>
          <a:p>
            <a:pPr lvl="1">
              <a:buFont typeface="Wingdings" pitchFamily="2" charset="2"/>
              <a:buChar char="§"/>
            </a:pPr>
            <a:r>
              <a:rPr lang="en-US" sz="2400" dirty="0"/>
              <a:t>Performance</a:t>
            </a:r>
          </a:p>
          <a:p>
            <a:pPr marL="0" indent="0">
              <a:buSzPct val="100000"/>
              <a:buNone/>
            </a:pPr>
            <a:endParaRPr lang="en-US" sz="2600" dirty="0"/>
          </a:p>
          <a:p>
            <a:pPr>
              <a:buSzPct val="100000"/>
              <a:buFont typeface="Wingdings" pitchFamily="2" charset="2"/>
              <a:buChar char="§"/>
            </a:pPr>
            <a:r>
              <a:rPr lang="en-US" sz="2600" dirty="0" smtClean="0"/>
              <a:t>How about adopting multiple disks?</a:t>
            </a:r>
          </a:p>
          <a:p>
            <a:pPr marL="914400" lvl="1" indent="-457200">
              <a:buSzPct val="100000"/>
              <a:buFont typeface="+mj-lt"/>
              <a:buAutoNum type="arabicPeriod"/>
            </a:pPr>
            <a:r>
              <a:rPr lang="en-US" sz="2400" dirty="0" smtClean="0"/>
              <a:t>More data can be held as opposed to one disk</a:t>
            </a:r>
          </a:p>
          <a:p>
            <a:pPr marL="914400" lvl="1" indent="-457200">
              <a:buSzPct val="100000"/>
              <a:buFont typeface="+mj-lt"/>
              <a:buAutoNum type="arabicPeriod"/>
            </a:pPr>
            <a:r>
              <a:rPr lang="en-US" sz="2400" dirty="0"/>
              <a:t>Data can be stored </a:t>
            </a:r>
            <a:r>
              <a:rPr lang="en-US" sz="2400" dirty="0" smtClean="0"/>
              <a:t>redundantly; hence, if </a:t>
            </a:r>
            <a:r>
              <a:rPr lang="en-US" sz="2400" dirty="0"/>
              <a:t>one disk </a:t>
            </a:r>
            <a:r>
              <a:rPr lang="en-US" sz="2400" dirty="0" smtClean="0"/>
              <a:t>fails, data </a:t>
            </a:r>
            <a:r>
              <a:rPr lang="en-US" sz="2400" dirty="0"/>
              <a:t>can be found on </a:t>
            </a:r>
            <a:r>
              <a:rPr lang="en-US" sz="2400" dirty="0" smtClean="0"/>
              <a:t>another</a:t>
            </a:r>
          </a:p>
          <a:p>
            <a:pPr marL="914400" lvl="1" indent="-457200">
              <a:buSzPct val="100000"/>
              <a:buFont typeface="+mj-lt"/>
              <a:buAutoNum type="arabicPeriod"/>
            </a:pPr>
            <a:r>
              <a:rPr lang="en-US" sz="2400" dirty="0" smtClean="0"/>
              <a:t>Data can be accessed concurrently</a:t>
            </a:r>
            <a:endParaRPr lang="en-US" sz="2400" dirty="0"/>
          </a:p>
          <a:p>
            <a:pPr lvl="1">
              <a:buSzPct val="100000"/>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020931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4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4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4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Many Disks vs. One Disk</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Although </a:t>
            </a:r>
            <a:r>
              <a:rPr lang="en-US" sz="2600" dirty="0"/>
              <a:t>d</a:t>
            </a:r>
            <a:r>
              <a:rPr lang="en-US" sz="2600" dirty="0" smtClean="0"/>
              <a:t>isks provide cheap, non-volatile storage for DBMSs, they are usually bottlenecks for DBMSs</a:t>
            </a:r>
            <a:r>
              <a:rPr lang="en-US" sz="2400" dirty="0" smtClean="0"/>
              <a:t> </a:t>
            </a:r>
          </a:p>
          <a:p>
            <a:pPr lvl="1">
              <a:buFont typeface="Wingdings" pitchFamily="2" charset="2"/>
              <a:buChar char="§"/>
            </a:pPr>
            <a:r>
              <a:rPr lang="en-US" sz="2400" dirty="0" smtClean="0"/>
              <a:t>Reliability</a:t>
            </a:r>
          </a:p>
          <a:p>
            <a:pPr lvl="1">
              <a:buFont typeface="Wingdings" pitchFamily="2" charset="2"/>
              <a:buChar char="§"/>
            </a:pPr>
            <a:r>
              <a:rPr lang="en-US" sz="2400" dirty="0"/>
              <a:t>Performance</a:t>
            </a:r>
            <a:endParaRPr lang="en-US" sz="2400" dirty="0" smtClean="0"/>
          </a:p>
          <a:p>
            <a:pPr marL="0" indent="0">
              <a:buSzPct val="100000"/>
              <a:buNone/>
            </a:pPr>
            <a:endParaRPr lang="en-US" sz="2600" dirty="0"/>
          </a:p>
          <a:p>
            <a:pPr>
              <a:buSzPct val="100000"/>
              <a:buFont typeface="Wingdings" pitchFamily="2" charset="2"/>
              <a:buChar char="§"/>
            </a:pPr>
            <a:r>
              <a:rPr lang="en-US" sz="2600" dirty="0" smtClean="0"/>
              <a:t>How about adopting multiple disks?</a:t>
            </a:r>
          </a:p>
          <a:p>
            <a:pPr marL="914400" lvl="1" indent="-457200">
              <a:buSzPct val="100000"/>
              <a:buFont typeface="+mj-lt"/>
              <a:buAutoNum type="arabicPeriod"/>
            </a:pPr>
            <a:r>
              <a:rPr lang="en-US" sz="2400" dirty="0" smtClean="0"/>
              <a:t>More data can be held as opposed to one disk</a:t>
            </a:r>
          </a:p>
          <a:p>
            <a:pPr marL="914400" lvl="1" indent="-457200">
              <a:buSzPct val="100000"/>
              <a:buFont typeface="+mj-lt"/>
              <a:buAutoNum type="arabicPeriod"/>
            </a:pPr>
            <a:r>
              <a:rPr lang="en-US" sz="2400" dirty="0"/>
              <a:t>Data can be stored </a:t>
            </a:r>
            <a:r>
              <a:rPr lang="en-US" sz="2400" dirty="0" smtClean="0"/>
              <a:t>redundantly; hence, if </a:t>
            </a:r>
            <a:r>
              <a:rPr lang="en-US" sz="2400" dirty="0"/>
              <a:t>one disk </a:t>
            </a:r>
            <a:r>
              <a:rPr lang="en-US" sz="2400" dirty="0" smtClean="0"/>
              <a:t>fails, data </a:t>
            </a:r>
            <a:r>
              <a:rPr lang="en-US" sz="2400" dirty="0"/>
              <a:t>can be found on </a:t>
            </a:r>
            <a:r>
              <a:rPr lang="en-US" sz="2400" dirty="0" smtClean="0"/>
              <a:t>another</a:t>
            </a:r>
          </a:p>
          <a:p>
            <a:pPr marL="914400" lvl="1" indent="-457200">
              <a:buSzPct val="100000"/>
              <a:buFont typeface="+mj-lt"/>
              <a:buAutoNum type="arabicPeriod"/>
            </a:pPr>
            <a:r>
              <a:rPr lang="en-US" sz="2400" dirty="0" smtClean="0"/>
              <a:t>Data can be accessed concurrently</a:t>
            </a:r>
            <a:endParaRPr lang="en-US" sz="2400" dirty="0"/>
          </a:p>
          <a:p>
            <a:pPr lvl="1">
              <a:buSzPct val="100000"/>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le 5"/>
          <p:cNvSpPr/>
          <p:nvPr/>
        </p:nvSpPr>
        <p:spPr>
          <a:xfrm>
            <a:off x="1524000" y="4275032"/>
            <a:ext cx="7239000" cy="381000"/>
          </a:xfrm>
          <a:prstGeom prst="roundRect">
            <a:avLst/>
          </a:prstGeom>
          <a:solidFill>
            <a:srgbClr val="00B050">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Capacity!</a:t>
            </a:r>
            <a:endParaRPr lang="en-US" sz="2000" dirty="0"/>
          </a:p>
        </p:txBody>
      </p:sp>
      <p:sp>
        <p:nvSpPr>
          <p:cNvPr id="7" name="Rounded Rectangle 6"/>
          <p:cNvSpPr/>
          <p:nvPr/>
        </p:nvSpPr>
        <p:spPr>
          <a:xfrm>
            <a:off x="1522572" y="4732232"/>
            <a:ext cx="7239000" cy="685800"/>
          </a:xfrm>
          <a:prstGeom prst="roundRect">
            <a:avLst/>
          </a:prstGeom>
          <a:solidFill>
            <a:srgbClr val="00B050">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Reliability!</a:t>
            </a:r>
            <a:endParaRPr lang="en-US" sz="2000" dirty="0"/>
          </a:p>
        </p:txBody>
      </p:sp>
      <p:sp>
        <p:nvSpPr>
          <p:cNvPr id="8" name="Rounded Rectangle 7"/>
          <p:cNvSpPr/>
          <p:nvPr/>
        </p:nvSpPr>
        <p:spPr>
          <a:xfrm>
            <a:off x="1524000" y="5494232"/>
            <a:ext cx="7239000" cy="381000"/>
          </a:xfrm>
          <a:prstGeom prst="roundRect">
            <a:avLst/>
          </a:prstGeom>
          <a:solidFill>
            <a:srgbClr val="00B050">
              <a:alpha val="9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Performance!</a:t>
            </a:r>
            <a:endParaRPr lang="en-US" sz="2000" dirty="0"/>
          </a:p>
        </p:txBody>
      </p:sp>
    </p:spTree>
    <p:extLst>
      <p:ext uri="{BB962C8B-B14F-4D97-AF65-F5344CB8AC3E}">
        <p14:creationId xmlns:p14="http://schemas.microsoft.com/office/powerpoint/2010/main" val="33834166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Multiple Disks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3048000" y="1828800"/>
            <a:ext cx="2895600" cy="10668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smtClean="0"/>
              <a:t>Discussions on:</a:t>
            </a:r>
            <a:endParaRPr lang="en-US" sz="2800" dirty="0"/>
          </a:p>
        </p:txBody>
      </p:sp>
      <p:cxnSp>
        <p:nvCxnSpPr>
          <p:cNvPr id="10" name="Straight Arrow Connector 9"/>
          <p:cNvCxnSpPr>
            <a:stCxn id="9" idx="2"/>
            <a:endCxn id="11" idx="0"/>
          </p:cNvCxnSpPr>
          <p:nvPr/>
        </p:nvCxnSpPr>
        <p:spPr>
          <a:xfrm flipH="1">
            <a:off x="1477963" y="2895600"/>
            <a:ext cx="3017837" cy="11541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04800" y="4049713"/>
            <a:ext cx="2346325"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a:t>
            </a:r>
            <a:endParaRPr lang="en-US" sz="2400" dirty="0">
              <a:solidFill>
                <a:schemeClr val="tx1"/>
              </a:solidFill>
            </a:endParaRPr>
          </a:p>
        </p:txBody>
      </p:sp>
      <p:sp>
        <p:nvSpPr>
          <p:cNvPr id="13" name="Chevron 12"/>
          <p:cNvSpPr/>
          <p:nvPr/>
        </p:nvSpPr>
        <p:spPr>
          <a:xfrm rot="16200000">
            <a:off x="1096963" y="5227637"/>
            <a:ext cx="742950" cy="346075"/>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ounded Rectangle 13"/>
          <p:cNvSpPr/>
          <p:nvPr/>
        </p:nvSpPr>
        <p:spPr>
          <a:xfrm>
            <a:off x="2819400" y="4056063"/>
            <a:ext cx="2370534"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Performance</a:t>
            </a:r>
            <a:endParaRPr lang="en-US" sz="2400" dirty="0">
              <a:solidFill>
                <a:schemeClr val="tx1"/>
              </a:solidFill>
            </a:endParaRPr>
          </a:p>
        </p:txBody>
      </p:sp>
      <p:sp>
        <p:nvSpPr>
          <p:cNvPr id="15" name="Rounded Rectangle 14"/>
          <p:cNvSpPr/>
          <p:nvPr/>
        </p:nvSpPr>
        <p:spPr>
          <a:xfrm>
            <a:off x="5410200" y="4056063"/>
            <a:ext cx="3467100"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 + Performance</a:t>
            </a:r>
            <a:endParaRPr lang="en-US" sz="2400" dirty="0">
              <a:solidFill>
                <a:schemeClr val="tx1"/>
              </a:solidFill>
            </a:endParaRPr>
          </a:p>
        </p:txBody>
      </p:sp>
      <p:cxnSp>
        <p:nvCxnSpPr>
          <p:cNvPr id="17" name="Straight Arrow Connector 16"/>
          <p:cNvCxnSpPr>
            <a:stCxn id="9" idx="2"/>
            <a:endCxn id="14" idx="0"/>
          </p:cNvCxnSpPr>
          <p:nvPr/>
        </p:nvCxnSpPr>
        <p:spPr>
          <a:xfrm flipH="1">
            <a:off x="4004667" y="2895600"/>
            <a:ext cx="491133"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5" idx="0"/>
          </p:cNvCxnSpPr>
          <p:nvPr/>
        </p:nvCxnSpPr>
        <p:spPr>
          <a:xfrm>
            <a:off x="4495800" y="2895600"/>
            <a:ext cx="2647950"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41436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Logical Volume Managers (LVMs)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But, disk addresses used within a file system are assumed to refer to one particular disk (or sub-disk)</a:t>
            </a:r>
          </a:p>
          <a:p>
            <a:pPr>
              <a:buFont typeface="Wingdings" pitchFamily="2" charset="2"/>
              <a:buChar char="§"/>
            </a:pPr>
            <a:endParaRPr lang="en-US" sz="2600" dirty="0"/>
          </a:p>
          <a:p>
            <a:pPr>
              <a:buFont typeface="Wingdings" pitchFamily="2" charset="2"/>
              <a:buChar char="§"/>
            </a:pPr>
            <a:r>
              <a:rPr lang="en-US" sz="2600" dirty="0" smtClean="0"/>
              <a:t>What about providing an abstraction that makes a number of disks </a:t>
            </a:r>
            <a:r>
              <a:rPr lang="en-US" sz="2600" i="1" dirty="0" smtClean="0"/>
              <a:t>appear</a:t>
            </a:r>
            <a:r>
              <a:rPr lang="en-US" sz="2600" dirty="0" smtClean="0"/>
              <a:t> as one disk?</a:t>
            </a:r>
          </a:p>
          <a:p>
            <a:pPr>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22"/>
          <p:cNvGrpSpPr>
            <a:grpSpLocks/>
          </p:cNvGrpSpPr>
          <p:nvPr/>
        </p:nvGrpSpPr>
        <p:grpSpPr bwMode="auto">
          <a:xfrm>
            <a:off x="1905000" y="3962400"/>
            <a:ext cx="5334000" cy="2238375"/>
            <a:chOff x="960" y="1632"/>
            <a:chExt cx="3360" cy="1410"/>
          </a:xfrm>
        </p:grpSpPr>
        <p:grpSp>
          <p:nvGrpSpPr>
            <p:cNvPr id="7" name="Group 4"/>
            <p:cNvGrpSpPr>
              <a:grpSpLocks/>
            </p:cNvGrpSpPr>
            <p:nvPr/>
          </p:nvGrpSpPr>
          <p:grpSpPr bwMode="auto">
            <a:xfrm>
              <a:off x="960" y="2352"/>
              <a:ext cx="1392" cy="690"/>
              <a:chOff x="1104" y="3189"/>
              <a:chExt cx="816" cy="528"/>
            </a:xfrm>
          </p:grpSpPr>
          <p:sp>
            <p:nvSpPr>
              <p:cNvPr id="20" name="Oval 5"/>
              <p:cNvSpPr>
                <a:spLocks noChangeArrowheads="1"/>
              </p:cNvSpPr>
              <p:nvPr/>
            </p:nvSpPr>
            <p:spPr bwMode="auto">
              <a:xfrm>
                <a:off x="1104" y="3573"/>
                <a:ext cx="816"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21" name="Rectangle 6"/>
              <p:cNvSpPr>
                <a:spLocks noChangeArrowheads="1"/>
              </p:cNvSpPr>
              <p:nvPr/>
            </p:nvSpPr>
            <p:spPr bwMode="auto">
              <a:xfrm>
                <a:off x="1104" y="3264"/>
                <a:ext cx="816"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22" name="Oval 7"/>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23" name="Line 8"/>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24" name="Line 9"/>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8" name="Group 10"/>
            <p:cNvGrpSpPr>
              <a:grpSpLocks/>
            </p:cNvGrpSpPr>
            <p:nvPr/>
          </p:nvGrpSpPr>
          <p:grpSpPr bwMode="auto">
            <a:xfrm>
              <a:off x="2928" y="2352"/>
              <a:ext cx="1392" cy="690"/>
              <a:chOff x="1104" y="3189"/>
              <a:chExt cx="816" cy="528"/>
            </a:xfrm>
          </p:grpSpPr>
          <p:sp>
            <p:nvSpPr>
              <p:cNvPr id="15" name="Oval 11"/>
              <p:cNvSpPr>
                <a:spLocks noChangeArrowheads="1"/>
              </p:cNvSpPr>
              <p:nvPr/>
            </p:nvSpPr>
            <p:spPr bwMode="auto">
              <a:xfrm>
                <a:off x="1104" y="3573"/>
                <a:ext cx="816"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16" name="Rectangle 12"/>
              <p:cNvSpPr>
                <a:spLocks noChangeArrowheads="1"/>
              </p:cNvSpPr>
              <p:nvPr/>
            </p:nvSpPr>
            <p:spPr bwMode="auto">
              <a:xfrm>
                <a:off x="1104" y="3264"/>
                <a:ext cx="816"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17" name="Oval 13"/>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18" name="Line 14"/>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19" name="Line 15"/>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9" name="Group 16"/>
            <p:cNvGrpSpPr>
              <a:grpSpLocks/>
            </p:cNvGrpSpPr>
            <p:nvPr/>
          </p:nvGrpSpPr>
          <p:grpSpPr bwMode="auto">
            <a:xfrm>
              <a:off x="1296" y="1632"/>
              <a:ext cx="2688" cy="864"/>
              <a:chOff x="1104" y="3189"/>
              <a:chExt cx="816" cy="528"/>
            </a:xfrm>
          </p:grpSpPr>
          <p:sp>
            <p:nvSpPr>
              <p:cNvPr id="10" name="Oval 17"/>
              <p:cNvSpPr>
                <a:spLocks noChangeArrowheads="1"/>
              </p:cNvSpPr>
              <p:nvPr/>
            </p:nvSpPr>
            <p:spPr bwMode="auto">
              <a:xfrm>
                <a:off x="1104" y="3573"/>
                <a:ext cx="816" cy="144"/>
              </a:xfrm>
              <a:prstGeom prst="ellipse">
                <a:avLst/>
              </a:prstGeom>
              <a:solidFill>
                <a:srgbClr val="92D050"/>
              </a:solidFill>
              <a:ln w="12700">
                <a:solidFill>
                  <a:schemeClr val="tx1"/>
                </a:solidFill>
                <a:round/>
                <a:headEnd/>
                <a:tailEnd/>
              </a:ln>
            </p:spPr>
            <p:txBody>
              <a:bodyPr wrap="none" anchor="ctr"/>
              <a:lstStyle/>
              <a:p>
                <a:endParaRPr lang="en-US"/>
              </a:p>
            </p:txBody>
          </p:sp>
          <p:sp>
            <p:nvSpPr>
              <p:cNvPr id="11" name="Rectangle 18"/>
              <p:cNvSpPr>
                <a:spLocks noChangeArrowheads="1"/>
              </p:cNvSpPr>
              <p:nvPr/>
            </p:nvSpPr>
            <p:spPr bwMode="auto">
              <a:xfrm>
                <a:off x="1104" y="3264"/>
                <a:ext cx="816" cy="384"/>
              </a:xfrm>
              <a:prstGeom prst="rect">
                <a:avLst/>
              </a:prstGeom>
              <a:solidFill>
                <a:srgbClr val="92D050"/>
              </a:solidFill>
              <a:ln w="12700">
                <a:noFill/>
                <a:miter lim="800000"/>
                <a:headEnd/>
                <a:tailEnd/>
              </a:ln>
            </p:spPr>
            <p:txBody>
              <a:bodyPr wrap="none" anchor="ctr"/>
              <a:lstStyle/>
              <a:p>
                <a:pPr algn="ctr"/>
                <a:r>
                  <a:rPr lang="en-US" sz="2800" b="0"/>
                  <a:t>LVM</a:t>
                </a:r>
              </a:p>
            </p:txBody>
          </p:sp>
          <p:sp>
            <p:nvSpPr>
              <p:cNvPr id="12" name="Oval 19"/>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13" name="Line 20"/>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14" name="Line 21"/>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spTree>
    <p:extLst>
      <p:ext uri="{BB962C8B-B14F-4D97-AF65-F5344CB8AC3E}">
        <p14:creationId xmlns:p14="http://schemas.microsoft.com/office/powerpoint/2010/main" val="33122806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5"/>
          <p:cNvSpPr>
            <a:spLocks noChangeArrowheads="1"/>
          </p:cNvSpPr>
          <p:nvPr/>
        </p:nvSpPr>
        <p:spPr bwMode="auto">
          <a:xfrm>
            <a:off x="3631769" y="3311236"/>
            <a:ext cx="1982107" cy="298739"/>
          </a:xfrm>
          <a:prstGeom prst="ellipse">
            <a:avLst/>
          </a:prstGeom>
          <a:solidFill>
            <a:srgbClr val="FFC000"/>
          </a:solidFill>
          <a:ln w="12700">
            <a:solidFill>
              <a:schemeClr val="tx1"/>
            </a:solidFill>
            <a:round/>
            <a:headEnd/>
            <a:tailEnd/>
          </a:ln>
        </p:spPr>
        <p:txBody>
          <a:bodyPr wrap="none" anchor="ctr"/>
          <a:lstStyle/>
          <a:p>
            <a:endParaRPr lang="en-US"/>
          </a:p>
        </p:txBody>
      </p:sp>
      <p:sp>
        <p:nvSpPr>
          <p:cNvPr id="45" name="Rectangle 6"/>
          <p:cNvSpPr>
            <a:spLocks noChangeArrowheads="1"/>
          </p:cNvSpPr>
          <p:nvPr/>
        </p:nvSpPr>
        <p:spPr bwMode="auto">
          <a:xfrm>
            <a:off x="3631769" y="2670193"/>
            <a:ext cx="1982107" cy="796636"/>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6" name="Oval 7"/>
          <p:cNvSpPr>
            <a:spLocks noChangeArrowheads="1"/>
          </p:cNvSpPr>
          <p:nvPr/>
        </p:nvSpPr>
        <p:spPr bwMode="auto">
          <a:xfrm>
            <a:off x="3631769" y="2514600"/>
            <a:ext cx="1982107" cy="298739"/>
          </a:xfrm>
          <a:prstGeom prst="ellipse">
            <a:avLst/>
          </a:prstGeom>
          <a:solidFill>
            <a:schemeClr val="bg1"/>
          </a:solidFill>
          <a:ln w="12700">
            <a:solidFill>
              <a:schemeClr val="tx1"/>
            </a:solidFill>
            <a:round/>
            <a:headEnd/>
            <a:tailEnd/>
          </a:ln>
        </p:spPr>
        <p:txBody>
          <a:bodyPr wrap="none" anchor="ctr"/>
          <a:lstStyle/>
          <a:p>
            <a:endParaRPr lang="en-US"/>
          </a:p>
        </p:txBody>
      </p:sp>
      <p:sp>
        <p:nvSpPr>
          <p:cNvPr id="47" name="Line 8"/>
          <p:cNvSpPr>
            <a:spLocks noChangeShapeType="1"/>
          </p:cNvSpPr>
          <p:nvPr/>
        </p:nvSpPr>
        <p:spPr bwMode="auto">
          <a:xfrm>
            <a:off x="3631769" y="2670193"/>
            <a:ext cx="0" cy="796636"/>
          </a:xfrm>
          <a:prstGeom prst="line">
            <a:avLst/>
          </a:prstGeom>
          <a:noFill/>
          <a:ln w="12700">
            <a:solidFill>
              <a:schemeClr val="tx1"/>
            </a:solidFill>
            <a:round/>
            <a:headEnd/>
            <a:tailEnd/>
          </a:ln>
        </p:spPr>
        <p:txBody>
          <a:bodyPr/>
          <a:lstStyle/>
          <a:p>
            <a:endParaRPr lang="en-US"/>
          </a:p>
        </p:txBody>
      </p:sp>
      <p:sp>
        <p:nvSpPr>
          <p:cNvPr id="48" name="Line 9"/>
          <p:cNvSpPr>
            <a:spLocks noChangeShapeType="1"/>
          </p:cNvSpPr>
          <p:nvPr/>
        </p:nvSpPr>
        <p:spPr bwMode="auto">
          <a:xfrm>
            <a:off x="5613876" y="2670193"/>
            <a:ext cx="0" cy="796636"/>
          </a:xfrm>
          <a:prstGeom prst="line">
            <a:avLst/>
          </a:prstGeom>
          <a:noFill/>
          <a:ln w="12700">
            <a:solidFill>
              <a:schemeClr val="tx1"/>
            </a:solidFill>
            <a:round/>
            <a:headEnd/>
            <a:tailEnd/>
          </a:ln>
        </p:spPr>
        <p:txBody>
          <a:bodyPr/>
          <a:lstStyle/>
          <a:p>
            <a:endParaRPr lang="en-US"/>
          </a:p>
        </p:txBody>
      </p:sp>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Logical Volume Managers (LVMs)</a:t>
            </a:r>
          </a:p>
        </p:txBody>
      </p:sp>
      <p:sp>
        <p:nvSpPr>
          <p:cNvPr id="116742" name="Rectangle 3"/>
          <p:cNvSpPr>
            <a:spLocks noGrp="1" noChangeArrowheads="1"/>
          </p:cNvSpPr>
          <p:nvPr>
            <p:ph type="body" idx="1"/>
          </p:nvPr>
        </p:nvSpPr>
        <p:spPr>
          <a:xfrm>
            <a:off x="609600" y="3733800"/>
            <a:ext cx="8305800" cy="2781300"/>
          </a:xfrm>
          <a:noFill/>
        </p:spPr>
        <p:txBody>
          <a:bodyPr lIns="92075" tIns="46038" rIns="92075" bIns="46038">
            <a:normAutofit/>
          </a:bodyPr>
          <a:lstStyle/>
          <a:p>
            <a:pPr>
              <a:buFont typeface="Wingdings" pitchFamily="2" charset="2"/>
              <a:buChar char="§"/>
            </a:pPr>
            <a:r>
              <a:rPr lang="en-US" sz="2600" dirty="0" smtClean="0"/>
              <a:t>What can LVMs do? </a:t>
            </a:r>
          </a:p>
          <a:p>
            <a:pPr lvl="1">
              <a:buFont typeface="Wingdings" pitchFamily="2" charset="2"/>
              <a:buChar char="§"/>
            </a:pPr>
            <a:r>
              <a:rPr lang="en-US" sz="2200" dirty="0" smtClean="0">
                <a:solidFill>
                  <a:srgbClr val="0070C0"/>
                </a:solidFill>
              </a:rPr>
              <a:t>Spanning</a:t>
            </a:r>
            <a:r>
              <a:rPr lang="en-US" sz="2200" dirty="0" smtClean="0"/>
              <a:t>: </a:t>
            </a:r>
          </a:p>
          <a:p>
            <a:pPr lvl="2">
              <a:buFont typeface="Wingdings" pitchFamily="2" charset="2"/>
              <a:buChar char="§"/>
            </a:pPr>
            <a:r>
              <a:rPr lang="en-US" sz="2000" dirty="0" smtClean="0"/>
              <a:t>LVM transparently maps a </a:t>
            </a:r>
            <a:r>
              <a:rPr lang="en-US" sz="2000" i="1" dirty="0" smtClean="0"/>
              <a:t>larger</a:t>
            </a:r>
            <a:r>
              <a:rPr lang="en-US" sz="2000" dirty="0" smtClean="0"/>
              <a:t> address space to </a:t>
            </a:r>
            <a:r>
              <a:rPr lang="en-US" sz="2000" u="sng" dirty="0" smtClean="0"/>
              <a:t>different</a:t>
            </a:r>
            <a:r>
              <a:rPr lang="en-US" sz="2000" dirty="0" smtClean="0"/>
              <a:t> disks</a:t>
            </a:r>
          </a:p>
          <a:p>
            <a:pPr lvl="1">
              <a:buFont typeface="Wingdings" pitchFamily="2" charset="2"/>
              <a:buChar char="§"/>
            </a:pPr>
            <a:r>
              <a:rPr lang="en-US" sz="2200" dirty="0" smtClean="0">
                <a:solidFill>
                  <a:srgbClr val="0070C0"/>
                </a:solidFill>
              </a:rPr>
              <a:t>Mirroring</a:t>
            </a:r>
            <a:r>
              <a:rPr lang="en-US" sz="2200" dirty="0" smtClean="0"/>
              <a:t>: </a:t>
            </a:r>
          </a:p>
          <a:p>
            <a:pPr lvl="2">
              <a:buFont typeface="Wingdings" pitchFamily="2" charset="2"/>
              <a:buChar char="§"/>
            </a:pPr>
            <a:r>
              <a:rPr lang="en-US" sz="2000" dirty="0" smtClean="0"/>
              <a:t>Each disk can hold a separate, identical copy of data</a:t>
            </a:r>
          </a:p>
          <a:p>
            <a:pPr lvl="2">
              <a:buFont typeface="Wingdings" pitchFamily="2" charset="2"/>
              <a:buChar char="§"/>
            </a:pPr>
            <a:r>
              <a:rPr lang="en-US" sz="2000" dirty="0" smtClean="0"/>
              <a:t>LVM directs writes to the same block address on each disk</a:t>
            </a:r>
          </a:p>
          <a:p>
            <a:pPr lvl="2">
              <a:buFont typeface="Wingdings" pitchFamily="2" charset="2"/>
              <a:buChar char="§"/>
            </a:pPr>
            <a:r>
              <a:rPr lang="en-US" sz="2000" dirty="0" smtClean="0"/>
              <a:t>LVM directs a read to </a:t>
            </a:r>
            <a:r>
              <a:rPr lang="en-US" sz="2000" i="1" dirty="0" smtClean="0"/>
              <a:t>any</a:t>
            </a:r>
            <a:r>
              <a:rPr lang="en-US" sz="2000" dirty="0" smtClean="0"/>
              <a:t> disk (e.g., to the less busy one)</a:t>
            </a:r>
          </a:p>
          <a:p>
            <a:pPr>
              <a:buFont typeface="Wingdings" pitchFamily="2" charset="2"/>
              <a:buChar char="§"/>
            </a:pPr>
            <a:endParaRPr lang="en-US" sz="2000" dirty="0" smtClean="0"/>
          </a:p>
          <a:p>
            <a:pPr>
              <a:buSzPct val="100000"/>
              <a:buFont typeface="Wingdings" pitchFamily="2" charset="2"/>
              <a:buChar char="§"/>
            </a:pPr>
            <a:endParaRPr lang="en-US" sz="3000" dirty="0"/>
          </a:p>
        </p:txBody>
      </p:sp>
      <p:grpSp>
        <p:nvGrpSpPr>
          <p:cNvPr id="25" name="Group 22"/>
          <p:cNvGrpSpPr>
            <a:grpSpLocks/>
          </p:cNvGrpSpPr>
          <p:nvPr/>
        </p:nvGrpSpPr>
        <p:grpSpPr bwMode="auto">
          <a:xfrm>
            <a:off x="1066800" y="1371600"/>
            <a:ext cx="7012486" cy="2238375"/>
            <a:chOff x="960" y="1632"/>
            <a:chExt cx="3361" cy="1410"/>
          </a:xfrm>
        </p:grpSpPr>
        <p:grpSp>
          <p:nvGrpSpPr>
            <p:cNvPr id="26" name="Group 4"/>
            <p:cNvGrpSpPr>
              <a:grpSpLocks/>
            </p:cNvGrpSpPr>
            <p:nvPr/>
          </p:nvGrpSpPr>
          <p:grpSpPr bwMode="auto">
            <a:xfrm>
              <a:off x="960" y="2352"/>
              <a:ext cx="950" cy="690"/>
              <a:chOff x="1104" y="3189"/>
              <a:chExt cx="557" cy="528"/>
            </a:xfrm>
          </p:grpSpPr>
          <p:sp>
            <p:nvSpPr>
              <p:cNvPr id="39" name="Oval 5"/>
              <p:cNvSpPr>
                <a:spLocks noChangeArrowheads="1"/>
              </p:cNvSpPr>
              <p:nvPr/>
            </p:nvSpPr>
            <p:spPr bwMode="auto">
              <a:xfrm>
                <a:off x="1104" y="3573"/>
                <a:ext cx="557"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40" name="Rectangle 6"/>
              <p:cNvSpPr>
                <a:spLocks noChangeArrowheads="1"/>
              </p:cNvSpPr>
              <p:nvPr/>
            </p:nvSpPr>
            <p:spPr bwMode="auto">
              <a:xfrm>
                <a:off x="1104" y="3264"/>
                <a:ext cx="557"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1" name="Oval 7"/>
              <p:cNvSpPr>
                <a:spLocks noChangeArrowheads="1"/>
              </p:cNvSpPr>
              <p:nvPr/>
            </p:nvSpPr>
            <p:spPr bwMode="auto">
              <a:xfrm>
                <a:off x="1104" y="3189"/>
                <a:ext cx="557"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42" name="Line 8"/>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43" name="Line 9"/>
              <p:cNvSpPr>
                <a:spLocks noChangeShapeType="1"/>
              </p:cNvSpPr>
              <p:nvPr/>
            </p:nvSpPr>
            <p:spPr bwMode="auto">
              <a:xfrm>
                <a:off x="1661" y="3264"/>
                <a:ext cx="0" cy="384"/>
              </a:xfrm>
              <a:prstGeom prst="line">
                <a:avLst/>
              </a:prstGeom>
              <a:noFill/>
              <a:ln w="12700">
                <a:solidFill>
                  <a:schemeClr val="tx1"/>
                </a:solidFill>
                <a:round/>
                <a:headEnd/>
                <a:tailEnd/>
              </a:ln>
            </p:spPr>
            <p:txBody>
              <a:bodyPr/>
              <a:lstStyle/>
              <a:p>
                <a:endParaRPr lang="en-US"/>
              </a:p>
            </p:txBody>
          </p:sp>
        </p:grpSp>
        <p:grpSp>
          <p:nvGrpSpPr>
            <p:cNvPr id="27" name="Group 10"/>
            <p:cNvGrpSpPr>
              <a:grpSpLocks/>
            </p:cNvGrpSpPr>
            <p:nvPr/>
          </p:nvGrpSpPr>
          <p:grpSpPr bwMode="auto">
            <a:xfrm>
              <a:off x="3408" y="2352"/>
              <a:ext cx="913" cy="690"/>
              <a:chOff x="1385" y="3189"/>
              <a:chExt cx="535" cy="528"/>
            </a:xfrm>
          </p:grpSpPr>
          <p:sp>
            <p:nvSpPr>
              <p:cNvPr id="34" name="Oval 11"/>
              <p:cNvSpPr>
                <a:spLocks noChangeArrowheads="1"/>
              </p:cNvSpPr>
              <p:nvPr/>
            </p:nvSpPr>
            <p:spPr bwMode="auto">
              <a:xfrm>
                <a:off x="1385" y="3573"/>
                <a:ext cx="535"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35" name="Rectangle 12"/>
              <p:cNvSpPr>
                <a:spLocks noChangeArrowheads="1"/>
              </p:cNvSpPr>
              <p:nvPr/>
            </p:nvSpPr>
            <p:spPr bwMode="auto">
              <a:xfrm>
                <a:off x="1385" y="3264"/>
                <a:ext cx="535" cy="384"/>
              </a:xfrm>
              <a:prstGeom prst="rect">
                <a:avLst/>
              </a:prstGeom>
              <a:solidFill>
                <a:srgbClr val="FFC000"/>
              </a:solidFill>
              <a:ln w="12700">
                <a:noFill/>
                <a:miter lim="800000"/>
                <a:headEnd/>
                <a:tailEnd/>
              </a:ln>
            </p:spPr>
            <p:txBody>
              <a:bodyPr wrap="none" anchor="ctr"/>
              <a:lstStyle/>
              <a:p>
                <a:pPr algn="ctr"/>
                <a:r>
                  <a:rPr lang="en-US" sz="2800" b="0" dirty="0"/>
                  <a:t>Disk</a:t>
                </a:r>
              </a:p>
            </p:txBody>
          </p:sp>
          <p:sp>
            <p:nvSpPr>
              <p:cNvPr id="36" name="Oval 13"/>
              <p:cNvSpPr>
                <a:spLocks noChangeArrowheads="1"/>
              </p:cNvSpPr>
              <p:nvPr/>
            </p:nvSpPr>
            <p:spPr bwMode="auto">
              <a:xfrm>
                <a:off x="1385" y="3189"/>
                <a:ext cx="535"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7" name="Line 14"/>
              <p:cNvSpPr>
                <a:spLocks noChangeShapeType="1"/>
              </p:cNvSpPr>
              <p:nvPr/>
            </p:nvSpPr>
            <p:spPr bwMode="auto">
              <a:xfrm>
                <a:off x="1385" y="3264"/>
                <a:ext cx="0" cy="384"/>
              </a:xfrm>
              <a:prstGeom prst="line">
                <a:avLst/>
              </a:prstGeom>
              <a:noFill/>
              <a:ln w="12700">
                <a:solidFill>
                  <a:schemeClr val="tx1"/>
                </a:solidFill>
                <a:round/>
                <a:headEnd/>
                <a:tailEnd/>
              </a:ln>
            </p:spPr>
            <p:txBody>
              <a:bodyPr/>
              <a:lstStyle/>
              <a:p>
                <a:endParaRPr lang="en-US"/>
              </a:p>
            </p:txBody>
          </p:sp>
          <p:sp>
            <p:nvSpPr>
              <p:cNvPr id="38" name="Line 15"/>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28" name="Group 16"/>
            <p:cNvGrpSpPr>
              <a:grpSpLocks/>
            </p:cNvGrpSpPr>
            <p:nvPr/>
          </p:nvGrpSpPr>
          <p:grpSpPr bwMode="auto">
            <a:xfrm>
              <a:off x="1296" y="1632"/>
              <a:ext cx="2688" cy="864"/>
              <a:chOff x="1104" y="3189"/>
              <a:chExt cx="816" cy="528"/>
            </a:xfrm>
          </p:grpSpPr>
          <p:sp>
            <p:nvSpPr>
              <p:cNvPr id="29" name="Oval 17"/>
              <p:cNvSpPr>
                <a:spLocks noChangeArrowheads="1"/>
              </p:cNvSpPr>
              <p:nvPr/>
            </p:nvSpPr>
            <p:spPr bwMode="auto">
              <a:xfrm>
                <a:off x="1104" y="3573"/>
                <a:ext cx="816" cy="144"/>
              </a:xfrm>
              <a:prstGeom prst="ellipse">
                <a:avLst/>
              </a:prstGeom>
              <a:solidFill>
                <a:srgbClr val="92D050"/>
              </a:solidFill>
              <a:ln w="12700">
                <a:solidFill>
                  <a:schemeClr val="tx1"/>
                </a:solidFill>
                <a:round/>
                <a:headEnd/>
                <a:tailEnd/>
              </a:ln>
            </p:spPr>
            <p:txBody>
              <a:bodyPr wrap="none" anchor="ctr"/>
              <a:lstStyle/>
              <a:p>
                <a:endParaRPr lang="en-US"/>
              </a:p>
            </p:txBody>
          </p:sp>
          <p:sp>
            <p:nvSpPr>
              <p:cNvPr id="30" name="Rectangle 18"/>
              <p:cNvSpPr>
                <a:spLocks noChangeArrowheads="1"/>
              </p:cNvSpPr>
              <p:nvPr/>
            </p:nvSpPr>
            <p:spPr bwMode="auto">
              <a:xfrm>
                <a:off x="1104" y="3264"/>
                <a:ext cx="816" cy="384"/>
              </a:xfrm>
              <a:prstGeom prst="rect">
                <a:avLst/>
              </a:prstGeom>
              <a:solidFill>
                <a:srgbClr val="92D050"/>
              </a:solidFill>
              <a:ln w="12700">
                <a:noFill/>
                <a:miter lim="800000"/>
                <a:headEnd/>
                <a:tailEnd/>
              </a:ln>
            </p:spPr>
            <p:txBody>
              <a:bodyPr wrap="none" anchor="ctr"/>
              <a:lstStyle/>
              <a:p>
                <a:pPr algn="ctr"/>
                <a:r>
                  <a:rPr lang="en-US" sz="2800" b="0"/>
                  <a:t>LVM</a:t>
                </a:r>
              </a:p>
            </p:txBody>
          </p:sp>
          <p:sp>
            <p:nvSpPr>
              <p:cNvPr id="31" name="Oval 19"/>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2" name="Line 20"/>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33" name="Line 21"/>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spTree>
    <p:extLst>
      <p:ext uri="{BB962C8B-B14F-4D97-AF65-F5344CB8AC3E}">
        <p14:creationId xmlns:p14="http://schemas.microsoft.com/office/powerpoint/2010/main" val="4472808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674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674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674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674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Oval 5"/>
          <p:cNvSpPr>
            <a:spLocks noChangeArrowheads="1"/>
          </p:cNvSpPr>
          <p:nvPr/>
        </p:nvSpPr>
        <p:spPr bwMode="auto">
          <a:xfrm>
            <a:off x="3631769" y="3311236"/>
            <a:ext cx="1982107" cy="298739"/>
          </a:xfrm>
          <a:prstGeom prst="ellipse">
            <a:avLst/>
          </a:prstGeom>
          <a:solidFill>
            <a:srgbClr val="FFC000"/>
          </a:solidFill>
          <a:ln w="12700">
            <a:solidFill>
              <a:schemeClr val="tx1"/>
            </a:solidFill>
            <a:round/>
            <a:headEnd/>
            <a:tailEnd/>
          </a:ln>
        </p:spPr>
        <p:txBody>
          <a:bodyPr wrap="none" anchor="ctr"/>
          <a:lstStyle/>
          <a:p>
            <a:endParaRPr lang="en-US"/>
          </a:p>
        </p:txBody>
      </p:sp>
      <p:sp>
        <p:nvSpPr>
          <p:cNvPr id="45" name="Rectangle 6"/>
          <p:cNvSpPr>
            <a:spLocks noChangeArrowheads="1"/>
          </p:cNvSpPr>
          <p:nvPr/>
        </p:nvSpPr>
        <p:spPr bwMode="auto">
          <a:xfrm>
            <a:off x="3631769" y="2670193"/>
            <a:ext cx="1982107" cy="796636"/>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6" name="Oval 7"/>
          <p:cNvSpPr>
            <a:spLocks noChangeArrowheads="1"/>
          </p:cNvSpPr>
          <p:nvPr/>
        </p:nvSpPr>
        <p:spPr bwMode="auto">
          <a:xfrm>
            <a:off x="3631769" y="2514600"/>
            <a:ext cx="1982107" cy="298739"/>
          </a:xfrm>
          <a:prstGeom prst="ellipse">
            <a:avLst/>
          </a:prstGeom>
          <a:solidFill>
            <a:schemeClr val="bg1"/>
          </a:solidFill>
          <a:ln w="12700">
            <a:solidFill>
              <a:schemeClr val="tx1"/>
            </a:solidFill>
            <a:round/>
            <a:headEnd/>
            <a:tailEnd/>
          </a:ln>
        </p:spPr>
        <p:txBody>
          <a:bodyPr wrap="none" anchor="ctr"/>
          <a:lstStyle/>
          <a:p>
            <a:endParaRPr lang="en-US"/>
          </a:p>
        </p:txBody>
      </p:sp>
      <p:sp>
        <p:nvSpPr>
          <p:cNvPr id="47" name="Line 8"/>
          <p:cNvSpPr>
            <a:spLocks noChangeShapeType="1"/>
          </p:cNvSpPr>
          <p:nvPr/>
        </p:nvSpPr>
        <p:spPr bwMode="auto">
          <a:xfrm>
            <a:off x="3631769" y="2670193"/>
            <a:ext cx="0" cy="796636"/>
          </a:xfrm>
          <a:prstGeom prst="line">
            <a:avLst/>
          </a:prstGeom>
          <a:noFill/>
          <a:ln w="12700">
            <a:solidFill>
              <a:schemeClr val="tx1"/>
            </a:solidFill>
            <a:round/>
            <a:headEnd/>
            <a:tailEnd/>
          </a:ln>
        </p:spPr>
        <p:txBody>
          <a:bodyPr/>
          <a:lstStyle/>
          <a:p>
            <a:endParaRPr lang="en-US"/>
          </a:p>
        </p:txBody>
      </p:sp>
      <p:sp>
        <p:nvSpPr>
          <p:cNvPr id="48" name="Line 9"/>
          <p:cNvSpPr>
            <a:spLocks noChangeShapeType="1"/>
          </p:cNvSpPr>
          <p:nvPr/>
        </p:nvSpPr>
        <p:spPr bwMode="auto">
          <a:xfrm>
            <a:off x="5613876" y="2670193"/>
            <a:ext cx="0" cy="796636"/>
          </a:xfrm>
          <a:prstGeom prst="line">
            <a:avLst/>
          </a:prstGeom>
          <a:noFill/>
          <a:ln w="12700">
            <a:solidFill>
              <a:schemeClr val="tx1"/>
            </a:solidFill>
            <a:round/>
            <a:headEnd/>
            <a:tailEnd/>
          </a:ln>
        </p:spPr>
        <p:txBody>
          <a:bodyPr/>
          <a:lstStyle/>
          <a:p>
            <a:endParaRPr lang="en-US"/>
          </a:p>
        </p:txBody>
      </p:sp>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Logical Volume Managers (LVMs)</a:t>
            </a:r>
          </a:p>
        </p:txBody>
      </p:sp>
      <p:sp>
        <p:nvSpPr>
          <p:cNvPr id="116742" name="Rectangle 3"/>
          <p:cNvSpPr>
            <a:spLocks noGrp="1" noChangeArrowheads="1"/>
          </p:cNvSpPr>
          <p:nvPr>
            <p:ph type="body" idx="1"/>
          </p:nvPr>
        </p:nvSpPr>
        <p:spPr>
          <a:xfrm>
            <a:off x="609600" y="3733800"/>
            <a:ext cx="8305800" cy="2781300"/>
          </a:xfrm>
          <a:noFill/>
        </p:spPr>
        <p:txBody>
          <a:bodyPr lIns="92075" tIns="46038" rIns="92075" bIns="46038">
            <a:normAutofit/>
          </a:bodyPr>
          <a:lstStyle/>
          <a:p>
            <a:pPr>
              <a:buFont typeface="Wingdings" pitchFamily="2" charset="2"/>
              <a:buChar char="§"/>
            </a:pPr>
            <a:r>
              <a:rPr lang="en-US" sz="2600" dirty="0" smtClean="0"/>
              <a:t>What can LVMs do? </a:t>
            </a:r>
          </a:p>
          <a:p>
            <a:pPr lvl="1">
              <a:buFont typeface="Wingdings" pitchFamily="2" charset="2"/>
              <a:buChar char="§"/>
            </a:pPr>
            <a:r>
              <a:rPr lang="en-US" sz="2200" dirty="0" smtClean="0">
                <a:solidFill>
                  <a:srgbClr val="0070C0"/>
                </a:solidFill>
              </a:rPr>
              <a:t>Spanning</a:t>
            </a:r>
            <a:r>
              <a:rPr lang="en-US" sz="2200" dirty="0" smtClean="0"/>
              <a:t>: </a:t>
            </a:r>
          </a:p>
          <a:p>
            <a:pPr lvl="2">
              <a:buFont typeface="Wingdings" pitchFamily="2" charset="2"/>
              <a:buChar char="§"/>
            </a:pPr>
            <a:r>
              <a:rPr lang="en-US" sz="2000" dirty="0" smtClean="0"/>
              <a:t>LVM transparently maps a </a:t>
            </a:r>
            <a:r>
              <a:rPr lang="en-US" sz="2000" i="1" dirty="0" smtClean="0"/>
              <a:t>larger</a:t>
            </a:r>
            <a:r>
              <a:rPr lang="en-US" sz="2000" dirty="0" smtClean="0"/>
              <a:t> address space to </a:t>
            </a:r>
            <a:r>
              <a:rPr lang="en-US" sz="2000" u="sng" dirty="0" smtClean="0"/>
              <a:t>different</a:t>
            </a:r>
            <a:r>
              <a:rPr lang="en-US" sz="2000" dirty="0" smtClean="0"/>
              <a:t> disks</a:t>
            </a:r>
          </a:p>
          <a:p>
            <a:pPr lvl="1">
              <a:buFont typeface="Wingdings" pitchFamily="2" charset="2"/>
              <a:buChar char="§"/>
            </a:pPr>
            <a:r>
              <a:rPr lang="en-US" sz="2200" dirty="0" smtClean="0">
                <a:solidFill>
                  <a:srgbClr val="0070C0"/>
                </a:solidFill>
              </a:rPr>
              <a:t>Mirroring</a:t>
            </a:r>
            <a:r>
              <a:rPr lang="en-US" sz="2200" dirty="0" smtClean="0"/>
              <a:t>: </a:t>
            </a:r>
          </a:p>
          <a:p>
            <a:pPr lvl="2">
              <a:buFont typeface="Wingdings" pitchFamily="2" charset="2"/>
              <a:buChar char="§"/>
            </a:pPr>
            <a:r>
              <a:rPr lang="en-US" sz="2000" dirty="0" smtClean="0"/>
              <a:t>Each disk can hold a separate, identical copy of data</a:t>
            </a:r>
          </a:p>
          <a:p>
            <a:pPr lvl="2">
              <a:buFont typeface="Wingdings" pitchFamily="2" charset="2"/>
              <a:buChar char="§"/>
            </a:pPr>
            <a:r>
              <a:rPr lang="en-US" sz="2000" dirty="0" smtClean="0"/>
              <a:t>LVM directs writes to the same block address on each disk</a:t>
            </a:r>
          </a:p>
          <a:p>
            <a:pPr lvl="2">
              <a:buFont typeface="Wingdings" pitchFamily="2" charset="2"/>
              <a:buChar char="§"/>
            </a:pPr>
            <a:r>
              <a:rPr lang="en-US" sz="2000" dirty="0" smtClean="0"/>
              <a:t>LVM directs a read to </a:t>
            </a:r>
            <a:r>
              <a:rPr lang="en-US" sz="2000" i="1" dirty="0" smtClean="0"/>
              <a:t>any</a:t>
            </a:r>
            <a:r>
              <a:rPr lang="en-US" sz="2000" dirty="0" smtClean="0"/>
              <a:t> disk (e.g., to the less busy one)</a:t>
            </a:r>
          </a:p>
          <a:p>
            <a:pPr>
              <a:buFont typeface="Wingdings" pitchFamily="2" charset="2"/>
              <a:buChar char="§"/>
            </a:pPr>
            <a:endParaRPr lang="en-US" sz="2000" dirty="0" smtClean="0"/>
          </a:p>
          <a:p>
            <a:pPr>
              <a:buSzPct val="100000"/>
              <a:buFont typeface="Wingdings" pitchFamily="2" charset="2"/>
              <a:buChar char="§"/>
            </a:pPr>
            <a:endParaRPr lang="en-US" sz="3000" dirty="0"/>
          </a:p>
        </p:txBody>
      </p:sp>
      <p:grpSp>
        <p:nvGrpSpPr>
          <p:cNvPr id="25" name="Group 22"/>
          <p:cNvGrpSpPr>
            <a:grpSpLocks/>
          </p:cNvGrpSpPr>
          <p:nvPr/>
        </p:nvGrpSpPr>
        <p:grpSpPr bwMode="auto">
          <a:xfrm>
            <a:off x="1066800" y="1371600"/>
            <a:ext cx="7012486" cy="2238375"/>
            <a:chOff x="960" y="1632"/>
            <a:chExt cx="3361" cy="1410"/>
          </a:xfrm>
        </p:grpSpPr>
        <p:grpSp>
          <p:nvGrpSpPr>
            <p:cNvPr id="26" name="Group 4"/>
            <p:cNvGrpSpPr>
              <a:grpSpLocks/>
            </p:cNvGrpSpPr>
            <p:nvPr/>
          </p:nvGrpSpPr>
          <p:grpSpPr bwMode="auto">
            <a:xfrm>
              <a:off x="960" y="2352"/>
              <a:ext cx="950" cy="690"/>
              <a:chOff x="1104" y="3189"/>
              <a:chExt cx="557" cy="528"/>
            </a:xfrm>
          </p:grpSpPr>
          <p:sp>
            <p:nvSpPr>
              <p:cNvPr id="39" name="Oval 5"/>
              <p:cNvSpPr>
                <a:spLocks noChangeArrowheads="1"/>
              </p:cNvSpPr>
              <p:nvPr/>
            </p:nvSpPr>
            <p:spPr bwMode="auto">
              <a:xfrm>
                <a:off x="1104" y="3573"/>
                <a:ext cx="557"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40" name="Rectangle 6"/>
              <p:cNvSpPr>
                <a:spLocks noChangeArrowheads="1"/>
              </p:cNvSpPr>
              <p:nvPr/>
            </p:nvSpPr>
            <p:spPr bwMode="auto">
              <a:xfrm>
                <a:off x="1104" y="3264"/>
                <a:ext cx="557" cy="384"/>
              </a:xfrm>
              <a:prstGeom prst="rect">
                <a:avLst/>
              </a:prstGeom>
              <a:solidFill>
                <a:srgbClr val="FFC000"/>
              </a:solidFill>
              <a:ln w="12700">
                <a:noFill/>
                <a:miter lim="800000"/>
                <a:headEnd/>
                <a:tailEnd/>
              </a:ln>
            </p:spPr>
            <p:txBody>
              <a:bodyPr wrap="none" anchor="ctr"/>
              <a:lstStyle/>
              <a:p>
                <a:pPr algn="ctr"/>
                <a:r>
                  <a:rPr lang="en-US" sz="2800" b="0"/>
                  <a:t>Disk</a:t>
                </a:r>
              </a:p>
            </p:txBody>
          </p:sp>
          <p:sp>
            <p:nvSpPr>
              <p:cNvPr id="41" name="Oval 7"/>
              <p:cNvSpPr>
                <a:spLocks noChangeArrowheads="1"/>
              </p:cNvSpPr>
              <p:nvPr/>
            </p:nvSpPr>
            <p:spPr bwMode="auto">
              <a:xfrm>
                <a:off x="1104" y="3189"/>
                <a:ext cx="557"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42" name="Line 8"/>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43" name="Line 9"/>
              <p:cNvSpPr>
                <a:spLocks noChangeShapeType="1"/>
              </p:cNvSpPr>
              <p:nvPr/>
            </p:nvSpPr>
            <p:spPr bwMode="auto">
              <a:xfrm>
                <a:off x="1661" y="3264"/>
                <a:ext cx="0" cy="384"/>
              </a:xfrm>
              <a:prstGeom prst="line">
                <a:avLst/>
              </a:prstGeom>
              <a:noFill/>
              <a:ln w="12700">
                <a:solidFill>
                  <a:schemeClr val="tx1"/>
                </a:solidFill>
                <a:round/>
                <a:headEnd/>
                <a:tailEnd/>
              </a:ln>
            </p:spPr>
            <p:txBody>
              <a:bodyPr/>
              <a:lstStyle/>
              <a:p>
                <a:endParaRPr lang="en-US"/>
              </a:p>
            </p:txBody>
          </p:sp>
        </p:grpSp>
        <p:grpSp>
          <p:nvGrpSpPr>
            <p:cNvPr id="27" name="Group 10"/>
            <p:cNvGrpSpPr>
              <a:grpSpLocks/>
            </p:cNvGrpSpPr>
            <p:nvPr/>
          </p:nvGrpSpPr>
          <p:grpSpPr bwMode="auto">
            <a:xfrm>
              <a:off x="3408" y="2352"/>
              <a:ext cx="913" cy="690"/>
              <a:chOff x="1385" y="3189"/>
              <a:chExt cx="535" cy="528"/>
            </a:xfrm>
          </p:grpSpPr>
          <p:sp>
            <p:nvSpPr>
              <p:cNvPr id="34" name="Oval 11"/>
              <p:cNvSpPr>
                <a:spLocks noChangeArrowheads="1"/>
              </p:cNvSpPr>
              <p:nvPr/>
            </p:nvSpPr>
            <p:spPr bwMode="auto">
              <a:xfrm>
                <a:off x="1385" y="3573"/>
                <a:ext cx="535" cy="144"/>
              </a:xfrm>
              <a:prstGeom prst="ellipse">
                <a:avLst/>
              </a:prstGeom>
              <a:solidFill>
                <a:srgbClr val="FFC000"/>
              </a:solidFill>
              <a:ln w="12700">
                <a:solidFill>
                  <a:schemeClr val="tx1"/>
                </a:solidFill>
                <a:round/>
                <a:headEnd/>
                <a:tailEnd/>
              </a:ln>
            </p:spPr>
            <p:txBody>
              <a:bodyPr wrap="none" anchor="ctr"/>
              <a:lstStyle/>
              <a:p>
                <a:endParaRPr lang="en-US"/>
              </a:p>
            </p:txBody>
          </p:sp>
          <p:sp>
            <p:nvSpPr>
              <p:cNvPr id="35" name="Rectangle 12"/>
              <p:cNvSpPr>
                <a:spLocks noChangeArrowheads="1"/>
              </p:cNvSpPr>
              <p:nvPr/>
            </p:nvSpPr>
            <p:spPr bwMode="auto">
              <a:xfrm>
                <a:off x="1385" y="3264"/>
                <a:ext cx="535" cy="384"/>
              </a:xfrm>
              <a:prstGeom prst="rect">
                <a:avLst/>
              </a:prstGeom>
              <a:solidFill>
                <a:srgbClr val="FFC000"/>
              </a:solidFill>
              <a:ln w="12700">
                <a:noFill/>
                <a:miter lim="800000"/>
                <a:headEnd/>
                <a:tailEnd/>
              </a:ln>
            </p:spPr>
            <p:txBody>
              <a:bodyPr wrap="none" anchor="ctr"/>
              <a:lstStyle/>
              <a:p>
                <a:pPr algn="ctr"/>
                <a:r>
                  <a:rPr lang="en-US" sz="2800" b="0" dirty="0"/>
                  <a:t>Disk</a:t>
                </a:r>
              </a:p>
            </p:txBody>
          </p:sp>
          <p:sp>
            <p:nvSpPr>
              <p:cNvPr id="36" name="Oval 13"/>
              <p:cNvSpPr>
                <a:spLocks noChangeArrowheads="1"/>
              </p:cNvSpPr>
              <p:nvPr/>
            </p:nvSpPr>
            <p:spPr bwMode="auto">
              <a:xfrm>
                <a:off x="1385" y="3189"/>
                <a:ext cx="535"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7" name="Line 14"/>
              <p:cNvSpPr>
                <a:spLocks noChangeShapeType="1"/>
              </p:cNvSpPr>
              <p:nvPr/>
            </p:nvSpPr>
            <p:spPr bwMode="auto">
              <a:xfrm>
                <a:off x="1385" y="3264"/>
                <a:ext cx="0" cy="384"/>
              </a:xfrm>
              <a:prstGeom prst="line">
                <a:avLst/>
              </a:prstGeom>
              <a:noFill/>
              <a:ln w="12700">
                <a:solidFill>
                  <a:schemeClr val="tx1"/>
                </a:solidFill>
                <a:round/>
                <a:headEnd/>
                <a:tailEnd/>
              </a:ln>
            </p:spPr>
            <p:txBody>
              <a:bodyPr/>
              <a:lstStyle/>
              <a:p>
                <a:endParaRPr lang="en-US"/>
              </a:p>
            </p:txBody>
          </p:sp>
          <p:sp>
            <p:nvSpPr>
              <p:cNvPr id="38" name="Line 15"/>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nvGrpSpPr>
            <p:cNvPr id="28" name="Group 16"/>
            <p:cNvGrpSpPr>
              <a:grpSpLocks/>
            </p:cNvGrpSpPr>
            <p:nvPr/>
          </p:nvGrpSpPr>
          <p:grpSpPr bwMode="auto">
            <a:xfrm>
              <a:off x="1296" y="1632"/>
              <a:ext cx="2688" cy="864"/>
              <a:chOff x="1104" y="3189"/>
              <a:chExt cx="816" cy="528"/>
            </a:xfrm>
          </p:grpSpPr>
          <p:sp>
            <p:nvSpPr>
              <p:cNvPr id="29" name="Oval 17"/>
              <p:cNvSpPr>
                <a:spLocks noChangeArrowheads="1"/>
              </p:cNvSpPr>
              <p:nvPr/>
            </p:nvSpPr>
            <p:spPr bwMode="auto">
              <a:xfrm>
                <a:off x="1104" y="3573"/>
                <a:ext cx="816" cy="144"/>
              </a:xfrm>
              <a:prstGeom prst="ellipse">
                <a:avLst/>
              </a:prstGeom>
              <a:solidFill>
                <a:srgbClr val="92D050"/>
              </a:solidFill>
              <a:ln w="12700">
                <a:solidFill>
                  <a:schemeClr val="tx1"/>
                </a:solidFill>
                <a:round/>
                <a:headEnd/>
                <a:tailEnd/>
              </a:ln>
            </p:spPr>
            <p:txBody>
              <a:bodyPr wrap="none" anchor="ctr"/>
              <a:lstStyle/>
              <a:p>
                <a:endParaRPr lang="en-US"/>
              </a:p>
            </p:txBody>
          </p:sp>
          <p:sp>
            <p:nvSpPr>
              <p:cNvPr id="30" name="Rectangle 18"/>
              <p:cNvSpPr>
                <a:spLocks noChangeArrowheads="1"/>
              </p:cNvSpPr>
              <p:nvPr/>
            </p:nvSpPr>
            <p:spPr bwMode="auto">
              <a:xfrm>
                <a:off x="1104" y="3264"/>
                <a:ext cx="816" cy="384"/>
              </a:xfrm>
              <a:prstGeom prst="rect">
                <a:avLst/>
              </a:prstGeom>
              <a:solidFill>
                <a:srgbClr val="92D050"/>
              </a:solidFill>
              <a:ln w="12700">
                <a:noFill/>
                <a:miter lim="800000"/>
                <a:headEnd/>
                <a:tailEnd/>
              </a:ln>
            </p:spPr>
            <p:txBody>
              <a:bodyPr wrap="none" anchor="ctr"/>
              <a:lstStyle/>
              <a:p>
                <a:pPr algn="ctr"/>
                <a:r>
                  <a:rPr lang="en-US" sz="2800" b="0"/>
                  <a:t>LVM</a:t>
                </a:r>
              </a:p>
            </p:txBody>
          </p:sp>
          <p:sp>
            <p:nvSpPr>
              <p:cNvPr id="31" name="Oval 19"/>
              <p:cNvSpPr>
                <a:spLocks noChangeArrowheads="1"/>
              </p:cNvSpPr>
              <p:nvPr/>
            </p:nvSpPr>
            <p:spPr bwMode="auto">
              <a:xfrm>
                <a:off x="1104" y="3189"/>
                <a:ext cx="816" cy="144"/>
              </a:xfrm>
              <a:prstGeom prst="ellipse">
                <a:avLst/>
              </a:prstGeom>
              <a:solidFill>
                <a:schemeClr val="bg1"/>
              </a:solidFill>
              <a:ln w="12700">
                <a:solidFill>
                  <a:schemeClr val="tx1"/>
                </a:solidFill>
                <a:round/>
                <a:headEnd/>
                <a:tailEnd/>
              </a:ln>
            </p:spPr>
            <p:txBody>
              <a:bodyPr wrap="none" anchor="ctr"/>
              <a:lstStyle/>
              <a:p>
                <a:endParaRPr lang="en-US"/>
              </a:p>
            </p:txBody>
          </p:sp>
          <p:sp>
            <p:nvSpPr>
              <p:cNvPr id="32" name="Line 20"/>
              <p:cNvSpPr>
                <a:spLocks noChangeShapeType="1"/>
              </p:cNvSpPr>
              <p:nvPr/>
            </p:nvSpPr>
            <p:spPr bwMode="auto">
              <a:xfrm>
                <a:off x="1104" y="3264"/>
                <a:ext cx="0" cy="384"/>
              </a:xfrm>
              <a:prstGeom prst="line">
                <a:avLst/>
              </a:prstGeom>
              <a:noFill/>
              <a:ln w="12700">
                <a:solidFill>
                  <a:schemeClr val="tx1"/>
                </a:solidFill>
                <a:round/>
                <a:headEnd/>
                <a:tailEnd/>
              </a:ln>
            </p:spPr>
            <p:txBody>
              <a:bodyPr/>
              <a:lstStyle/>
              <a:p>
                <a:endParaRPr lang="en-US"/>
              </a:p>
            </p:txBody>
          </p:sp>
          <p:sp>
            <p:nvSpPr>
              <p:cNvPr id="33" name="Line 21"/>
              <p:cNvSpPr>
                <a:spLocks noChangeShapeType="1"/>
              </p:cNvSpPr>
              <p:nvPr/>
            </p:nvSpPr>
            <p:spPr bwMode="auto">
              <a:xfrm>
                <a:off x="1920" y="3264"/>
                <a:ext cx="0" cy="384"/>
              </a:xfrm>
              <a:prstGeom prst="line">
                <a:avLst/>
              </a:prstGeom>
              <a:noFill/>
              <a:ln w="12700">
                <a:solidFill>
                  <a:schemeClr val="tx1"/>
                </a:solidFill>
                <a:round/>
                <a:headEnd/>
                <a:tailEnd/>
              </a:ln>
            </p:spPr>
            <p:txBody>
              <a:bodyPr/>
              <a:lstStyle/>
              <a:p>
                <a:endParaRPr lang="en-US"/>
              </a:p>
            </p:txBody>
          </p:sp>
        </p:grpSp>
      </p:grpSp>
      <p:sp>
        <p:nvSpPr>
          <p:cNvPr id="49" name="Rounded Rectangle 48"/>
          <p:cNvSpPr/>
          <p:nvPr/>
        </p:nvSpPr>
        <p:spPr>
          <a:xfrm>
            <a:off x="1828800" y="5410200"/>
            <a:ext cx="6172200" cy="1066800"/>
          </a:xfrm>
          <a:prstGeom prst="roundRect">
            <a:avLst/>
          </a:prstGeom>
          <a:solidFill>
            <a:srgbClr val="0070C0">
              <a:alpha val="8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Mainly Provides Redundancy!</a:t>
            </a:r>
            <a:endParaRPr lang="en-US" b="1" dirty="0"/>
          </a:p>
        </p:txBody>
      </p:sp>
    </p:spTree>
    <p:extLst>
      <p:ext uri="{BB962C8B-B14F-4D97-AF65-F5344CB8AC3E}">
        <p14:creationId xmlns:p14="http://schemas.microsoft.com/office/powerpoint/2010/main" val="359919133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Multiple Disks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3048000" y="1828800"/>
            <a:ext cx="2895600" cy="10668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smtClean="0"/>
              <a:t>Discussions on:</a:t>
            </a:r>
            <a:endParaRPr lang="en-US" sz="2800" dirty="0"/>
          </a:p>
        </p:txBody>
      </p:sp>
      <p:cxnSp>
        <p:nvCxnSpPr>
          <p:cNvPr id="10" name="Straight Arrow Connector 9"/>
          <p:cNvCxnSpPr>
            <a:stCxn id="9" idx="2"/>
            <a:endCxn id="11" idx="0"/>
          </p:cNvCxnSpPr>
          <p:nvPr/>
        </p:nvCxnSpPr>
        <p:spPr>
          <a:xfrm flipH="1">
            <a:off x="1477963" y="2895600"/>
            <a:ext cx="3017837" cy="11541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04800" y="4049713"/>
            <a:ext cx="2346325"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a:t>
            </a:r>
            <a:endParaRPr lang="en-US" sz="2400" dirty="0">
              <a:solidFill>
                <a:schemeClr val="tx1"/>
              </a:solidFill>
            </a:endParaRPr>
          </a:p>
        </p:txBody>
      </p:sp>
      <p:sp>
        <p:nvSpPr>
          <p:cNvPr id="13" name="Chevron 12"/>
          <p:cNvSpPr/>
          <p:nvPr/>
        </p:nvSpPr>
        <p:spPr>
          <a:xfrm rot="16200000">
            <a:off x="3633192" y="5380039"/>
            <a:ext cx="742950" cy="346075"/>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ounded Rectangle 13"/>
          <p:cNvSpPr/>
          <p:nvPr/>
        </p:nvSpPr>
        <p:spPr>
          <a:xfrm>
            <a:off x="2819400" y="4056063"/>
            <a:ext cx="2370534"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Performance</a:t>
            </a:r>
            <a:endParaRPr lang="en-US" sz="2400" dirty="0">
              <a:solidFill>
                <a:schemeClr val="tx1"/>
              </a:solidFill>
            </a:endParaRPr>
          </a:p>
        </p:txBody>
      </p:sp>
      <p:sp>
        <p:nvSpPr>
          <p:cNvPr id="15" name="Rounded Rectangle 14"/>
          <p:cNvSpPr/>
          <p:nvPr/>
        </p:nvSpPr>
        <p:spPr>
          <a:xfrm>
            <a:off x="5410200" y="4056063"/>
            <a:ext cx="3467100"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 + Performance</a:t>
            </a:r>
            <a:endParaRPr lang="en-US" sz="2400" dirty="0">
              <a:solidFill>
                <a:schemeClr val="tx1"/>
              </a:solidFill>
            </a:endParaRPr>
          </a:p>
        </p:txBody>
      </p:sp>
      <p:cxnSp>
        <p:nvCxnSpPr>
          <p:cNvPr id="17" name="Straight Arrow Connector 16"/>
          <p:cNvCxnSpPr>
            <a:stCxn id="9" idx="2"/>
            <a:endCxn id="14" idx="0"/>
          </p:cNvCxnSpPr>
          <p:nvPr/>
        </p:nvCxnSpPr>
        <p:spPr>
          <a:xfrm flipH="1">
            <a:off x="4004667" y="2895600"/>
            <a:ext cx="491133"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5" idx="0"/>
          </p:cNvCxnSpPr>
          <p:nvPr/>
        </p:nvCxnSpPr>
        <p:spPr>
          <a:xfrm>
            <a:off x="4495800" y="2895600"/>
            <a:ext cx="2647950"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7980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Today…</a:t>
            </a:r>
          </a:p>
        </p:txBody>
      </p:sp>
      <p:sp>
        <p:nvSpPr>
          <p:cNvPr id="3075" name="Rectangle 3"/>
          <p:cNvSpPr>
            <a:spLocks noGrp="1" noChangeArrowheads="1"/>
          </p:cNvSpPr>
          <p:nvPr>
            <p:ph type="body" idx="1"/>
          </p:nvPr>
        </p:nvSpPr>
        <p:spPr>
          <a:xfrm>
            <a:off x="457200" y="1295400"/>
            <a:ext cx="8229600" cy="5105400"/>
          </a:xfrm>
        </p:spPr>
        <p:txBody>
          <a:bodyPr>
            <a:normAutofit fontScale="92500" lnSpcReduction="20000"/>
          </a:bodyPr>
          <a:lstStyle/>
          <a:p>
            <a:pPr algn="just" eaLnBrk="1" hangingPunct="1">
              <a:buFont typeface="Wingdings" pitchFamily="2" charset="2"/>
              <a:buChar char="§"/>
              <a:defRPr/>
            </a:pPr>
            <a:r>
              <a:rPr lang="en-US" sz="2600" dirty="0" smtClean="0">
                <a:solidFill>
                  <a:srgbClr val="0070C0"/>
                </a:solidFill>
                <a:latin typeface="+mj-lt"/>
              </a:rPr>
              <a:t>Last Session:</a:t>
            </a:r>
          </a:p>
          <a:p>
            <a:pPr lvl="1" algn="just">
              <a:buFont typeface="Wingdings" pitchFamily="2" charset="2"/>
              <a:buChar char="§"/>
              <a:defRPr/>
            </a:pPr>
            <a:r>
              <a:rPr lang="en-US" sz="2600" dirty="0"/>
              <a:t>JDBC </a:t>
            </a:r>
          </a:p>
          <a:p>
            <a:pPr lvl="1" algn="just">
              <a:buFont typeface="Wingdings" pitchFamily="2" charset="2"/>
              <a:buChar char="§"/>
              <a:defRPr/>
            </a:pPr>
            <a:endParaRPr lang="en-US" sz="2600" dirty="0">
              <a:latin typeface="+mj-lt"/>
            </a:endParaRPr>
          </a:p>
          <a:p>
            <a:pPr algn="just">
              <a:buFont typeface="Wingdings" pitchFamily="2" charset="2"/>
              <a:buChar char="§"/>
              <a:defRPr/>
            </a:pPr>
            <a:r>
              <a:rPr lang="en-US" sz="2600" dirty="0" smtClean="0">
                <a:solidFill>
                  <a:srgbClr val="0070C0"/>
                </a:solidFill>
                <a:latin typeface="+mj-lt"/>
              </a:rPr>
              <a:t>Today’s Session:</a:t>
            </a:r>
          </a:p>
          <a:p>
            <a:pPr lvl="1" algn="just">
              <a:buFont typeface="Wingdings" pitchFamily="2" charset="2"/>
              <a:buChar char="§"/>
              <a:defRPr/>
            </a:pPr>
            <a:r>
              <a:rPr lang="en-US" sz="2600" dirty="0" smtClean="0">
                <a:latin typeface="+mj-lt"/>
              </a:rPr>
              <a:t>DBMS Internals- Part I</a:t>
            </a:r>
          </a:p>
          <a:p>
            <a:pPr lvl="2" algn="just">
              <a:buFont typeface="Wingdings" pitchFamily="2" charset="2"/>
              <a:buChar char="§"/>
              <a:defRPr/>
            </a:pPr>
            <a:r>
              <a:rPr lang="en-US" sz="2200" dirty="0" smtClean="0">
                <a:latin typeface="+mj-lt"/>
              </a:rPr>
              <a:t>Background on Disks and Disk Arrays</a:t>
            </a:r>
          </a:p>
          <a:p>
            <a:pPr lvl="2" algn="just">
              <a:buFont typeface="Wingdings" pitchFamily="2" charset="2"/>
              <a:buChar char="§"/>
              <a:defRPr/>
            </a:pPr>
            <a:r>
              <a:rPr lang="en-US" sz="2200" dirty="0" smtClean="0">
                <a:latin typeface="+mj-lt"/>
              </a:rPr>
              <a:t>Disk Space Management</a:t>
            </a:r>
          </a:p>
          <a:p>
            <a:pPr algn="just" eaLnBrk="1" hangingPunct="1">
              <a:buFont typeface="Wingdings" pitchFamily="2" charset="2"/>
              <a:buChar char="§"/>
              <a:defRPr/>
            </a:pPr>
            <a:endParaRPr lang="en-US" sz="2600" dirty="0" smtClean="0">
              <a:solidFill>
                <a:srgbClr val="0070C0"/>
              </a:solidFill>
              <a:latin typeface="+mj-lt"/>
            </a:endParaRPr>
          </a:p>
          <a:p>
            <a:pPr algn="just" eaLnBrk="1" hangingPunct="1">
              <a:buFont typeface="Wingdings" pitchFamily="2" charset="2"/>
              <a:buChar char="§"/>
              <a:defRPr/>
            </a:pPr>
            <a:r>
              <a:rPr lang="en-US" sz="2600" dirty="0" smtClean="0">
                <a:solidFill>
                  <a:srgbClr val="0070C0"/>
                </a:solidFill>
                <a:latin typeface="+mj-lt"/>
              </a:rPr>
              <a:t>Announcements:</a:t>
            </a:r>
          </a:p>
          <a:p>
            <a:pPr lvl="1" algn="just">
              <a:buFont typeface="Wingdings" pitchFamily="2" charset="2"/>
              <a:buChar char="§"/>
              <a:defRPr/>
            </a:pPr>
            <a:r>
              <a:rPr lang="en-US" sz="2600" dirty="0"/>
              <a:t>Project 1 is due </a:t>
            </a:r>
            <a:r>
              <a:rPr lang="en-US" sz="2600" dirty="0" smtClean="0"/>
              <a:t>today by </a:t>
            </a:r>
            <a:r>
              <a:rPr lang="en-US" sz="2600" dirty="0" smtClean="0"/>
              <a:t>midnight</a:t>
            </a:r>
          </a:p>
          <a:p>
            <a:pPr lvl="1" algn="just">
              <a:buFont typeface="Wingdings" pitchFamily="2" charset="2"/>
              <a:buChar char="§"/>
              <a:defRPr/>
            </a:pPr>
            <a:r>
              <a:rPr lang="en-US" sz="2600" dirty="0" smtClean="0"/>
              <a:t>Project 2 will be out on Thursday</a:t>
            </a:r>
            <a:endParaRPr lang="en-US" sz="2600" dirty="0"/>
          </a:p>
          <a:p>
            <a:pPr lvl="1" algn="just">
              <a:buFont typeface="Wingdings" pitchFamily="2" charset="2"/>
              <a:buChar char="§"/>
              <a:defRPr/>
            </a:pPr>
            <a:r>
              <a:rPr lang="en-US" sz="2600" dirty="0"/>
              <a:t>The Midterm exam will be held on Tuesday, Feb 23 during the class time in Room 1031 (all topics covered are included</a:t>
            </a:r>
            <a:r>
              <a:rPr lang="en-US" sz="2600" dirty="0" smtClean="0"/>
              <a:t>)</a:t>
            </a:r>
            <a:endParaRPr lang="en-US" sz="2600" dirty="0" smtClean="0">
              <a:latin typeface="+mj-lt"/>
            </a:endParaRPr>
          </a:p>
          <a:p>
            <a:pPr algn="just" eaLnBrk="1" hangingPunct="1">
              <a:buFont typeface="Wingdings" pitchFamily="2" charset="2"/>
              <a:buChar char="§"/>
              <a:defRPr/>
            </a:pPr>
            <a:endParaRPr lang="en-US" sz="2600" dirty="0">
              <a:solidFill>
                <a:schemeClr val="bg1">
                  <a:lumMod val="50000"/>
                </a:schemeClr>
              </a:solidFill>
            </a:endParaRPr>
          </a:p>
          <a:p>
            <a:pPr marL="0" indent="0" eaLnBrk="1" hangingPunct="1">
              <a:buFontTx/>
              <a:buNone/>
              <a:defRPr/>
            </a:pPr>
            <a:endParaRPr lang="en-US" sz="2000" dirty="0" smtClean="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268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Data Striping</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To achieve parallel accesses, we can use a technique called </a:t>
            </a:r>
            <a:r>
              <a:rPr lang="en-US" sz="2600" dirty="0" smtClean="0">
                <a:solidFill>
                  <a:srgbClr val="0070C0"/>
                </a:solidFill>
              </a:rPr>
              <a:t>data striping</a:t>
            </a:r>
          </a:p>
          <a:p>
            <a:pPr marL="457200" lvl="1" indent="0">
              <a:buNone/>
            </a:pPr>
            <a:endParaRPr lang="en-US" sz="2200" dirty="0" smtClean="0"/>
          </a:p>
          <a:p>
            <a:pPr>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25" name="Rectangle 24"/>
          <p:cNvSpPr/>
          <p:nvPr/>
        </p:nvSpPr>
        <p:spPr>
          <a:xfrm>
            <a:off x="6096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26" name="Rectangle 25"/>
          <p:cNvSpPr/>
          <p:nvPr/>
        </p:nvSpPr>
        <p:spPr>
          <a:xfrm>
            <a:off x="10668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27" name="Rectangle 26"/>
          <p:cNvSpPr/>
          <p:nvPr/>
        </p:nvSpPr>
        <p:spPr>
          <a:xfrm>
            <a:off x="15240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28" name="Rectangle 27"/>
          <p:cNvSpPr/>
          <p:nvPr/>
        </p:nvSpPr>
        <p:spPr>
          <a:xfrm>
            <a:off x="19812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29" name="Rectangle 28"/>
          <p:cNvSpPr/>
          <p:nvPr/>
        </p:nvSpPr>
        <p:spPr>
          <a:xfrm>
            <a:off x="24384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30" name="Rectangle 29"/>
          <p:cNvSpPr/>
          <p:nvPr/>
        </p:nvSpPr>
        <p:spPr>
          <a:xfrm>
            <a:off x="28956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31" name="Rectangle 30"/>
          <p:cNvSpPr/>
          <p:nvPr/>
        </p:nvSpPr>
        <p:spPr>
          <a:xfrm>
            <a:off x="33528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32" name="Rectangle 31"/>
          <p:cNvSpPr/>
          <p:nvPr/>
        </p:nvSpPr>
        <p:spPr>
          <a:xfrm>
            <a:off x="38100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33" name="Rectangle 32"/>
          <p:cNvSpPr/>
          <p:nvPr/>
        </p:nvSpPr>
        <p:spPr>
          <a:xfrm>
            <a:off x="42672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34" name="Rectangle 33"/>
          <p:cNvSpPr/>
          <p:nvPr/>
        </p:nvSpPr>
        <p:spPr>
          <a:xfrm>
            <a:off x="47244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35" name="Rectangle 34"/>
          <p:cNvSpPr/>
          <p:nvPr/>
        </p:nvSpPr>
        <p:spPr>
          <a:xfrm>
            <a:off x="51816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36" name="Rectangle 35"/>
          <p:cNvSpPr/>
          <p:nvPr/>
        </p:nvSpPr>
        <p:spPr>
          <a:xfrm>
            <a:off x="56388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37" name="Rectangle 36"/>
          <p:cNvSpPr/>
          <p:nvPr/>
        </p:nvSpPr>
        <p:spPr>
          <a:xfrm>
            <a:off x="6096000" y="3276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38" name="Rectangle 37"/>
          <p:cNvSpPr/>
          <p:nvPr/>
        </p:nvSpPr>
        <p:spPr>
          <a:xfrm>
            <a:off x="6553200" y="3276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39" name="Rectangle 38"/>
          <p:cNvSpPr/>
          <p:nvPr/>
        </p:nvSpPr>
        <p:spPr>
          <a:xfrm>
            <a:off x="7010400" y="3276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40" name="Rectangle 39"/>
          <p:cNvSpPr/>
          <p:nvPr/>
        </p:nvSpPr>
        <p:spPr>
          <a:xfrm>
            <a:off x="7467600" y="3276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cxnSp>
        <p:nvCxnSpPr>
          <p:cNvPr id="41" name="Straight Arrow Connector 40"/>
          <p:cNvCxnSpPr/>
          <p:nvPr/>
        </p:nvCxnSpPr>
        <p:spPr>
          <a:xfrm>
            <a:off x="304800" y="2971800"/>
            <a:ext cx="12192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a:spLocks noChangeArrowheads="1"/>
          </p:cNvSpPr>
          <p:nvPr/>
        </p:nvSpPr>
        <p:spPr bwMode="auto">
          <a:xfrm>
            <a:off x="304800" y="2601913"/>
            <a:ext cx="13509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Logical File</a:t>
            </a:r>
          </a:p>
        </p:txBody>
      </p:sp>
      <p:cxnSp>
        <p:nvCxnSpPr>
          <p:cNvPr id="43" name="Straight Connector 42"/>
          <p:cNvCxnSpPr/>
          <p:nvPr/>
        </p:nvCxnSpPr>
        <p:spPr>
          <a:xfrm>
            <a:off x="609600" y="3733800"/>
            <a:ext cx="1828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438400" y="35814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09600" y="3581400"/>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a:spLocks noChangeArrowheads="1"/>
          </p:cNvSpPr>
          <p:nvPr/>
        </p:nvSpPr>
        <p:spPr bwMode="auto">
          <a:xfrm>
            <a:off x="858838" y="3733800"/>
            <a:ext cx="279435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t>Stripe </a:t>
            </a:r>
            <a:r>
              <a:rPr lang="en-US" dirty="0" smtClean="0"/>
              <a:t>Length = # of disks</a:t>
            </a:r>
            <a:endParaRPr lang="en-US" dirty="0"/>
          </a:p>
        </p:txBody>
      </p:sp>
      <p:cxnSp>
        <p:nvCxnSpPr>
          <p:cNvPr id="47" name="Straight Connector 46"/>
          <p:cNvCxnSpPr/>
          <p:nvPr/>
        </p:nvCxnSpPr>
        <p:spPr>
          <a:xfrm>
            <a:off x="609600" y="4191000"/>
            <a:ext cx="371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609600" y="4097338"/>
            <a:ext cx="0" cy="239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990600" y="4103688"/>
            <a:ext cx="0" cy="228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a:spLocks noChangeArrowheads="1"/>
          </p:cNvSpPr>
          <p:nvPr/>
        </p:nvSpPr>
        <p:spPr bwMode="auto">
          <a:xfrm>
            <a:off x="214313" y="4337050"/>
            <a:ext cx="14414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t>Striping </a:t>
            </a:r>
            <a:r>
              <a:rPr lang="en-US" dirty="0" smtClean="0"/>
              <a:t>Unit</a:t>
            </a:r>
            <a:endParaRPr lang="en-US" dirty="0"/>
          </a:p>
        </p:txBody>
      </p:sp>
      <p:sp>
        <p:nvSpPr>
          <p:cNvPr id="51" name="Rectangle 50"/>
          <p:cNvSpPr/>
          <p:nvPr/>
        </p:nvSpPr>
        <p:spPr>
          <a:xfrm>
            <a:off x="1905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1</a:t>
            </a:r>
          </a:p>
        </p:txBody>
      </p:sp>
      <p:sp>
        <p:nvSpPr>
          <p:cNvPr id="52" name="Rectangle 51"/>
          <p:cNvSpPr/>
          <p:nvPr/>
        </p:nvSpPr>
        <p:spPr>
          <a:xfrm>
            <a:off x="23241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2</a:t>
            </a:r>
          </a:p>
        </p:txBody>
      </p:sp>
      <p:sp>
        <p:nvSpPr>
          <p:cNvPr id="53" name="Rectangle 52"/>
          <p:cNvSpPr/>
          <p:nvPr/>
        </p:nvSpPr>
        <p:spPr>
          <a:xfrm>
            <a:off x="44577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3</a:t>
            </a:r>
          </a:p>
        </p:txBody>
      </p:sp>
      <p:sp>
        <p:nvSpPr>
          <p:cNvPr id="54" name="Rectangle 53"/>
          <p:cNvSpPr/>
          <p:nvPr/>
        </p:nvSpPr>
        <p:spPr>
          <a:xfrm>
            <a:off x="65913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4</a:t>
            </a:r>
          </a:p>
        </p:txBody>
      </p:sp>
      <p:sp>
        <p:nvSpPr>
          <p:cNvPr id="55" name="Rectangle 54"/>
          <p:cNvSpPr/>
          <p:nvPr/>
        </p:nvSpPr>
        <p:spPr>
          <a:xfrm>
            <a:off x="328613"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56" name="Rectangle 55"/>
          <p:cNvSpPr/>
          <p:nvPr/>
        </p:nvSpPr>
        <p:spPr>
          <a:xfrm>
            <a:off x="24384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57" name="Rectangle 56"/>
          <p:cNvSpPr/>
          <p:nvPr/>
        </p:nvSpPr>
        <p:spPr>
          <a:xfrm>
            <a:off x="45720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58" name="Rectangle 57"/>
          <p:cNvSpPr/>
          <p:nvPr/>
        </p:nvSpPr>
        <p:spPr>
          <a:xfrm>
            <a:off x="67183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59" name="Rectangle 58"/>
          <p:cNvSpPr/>
          <p:nvPr/>
        </p:nvSpPr>
        <p:spPr>
          <a:xfrm>
            <a:off x="7620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60" name="Rectangle 59"/>
          <p:cNvSpPr/>
          <p:nvPr/>
        </p:nvSpPr>
        <p:spPr>
          <a:xfrm>
            <a:off x="28956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61" name="Rectangle 60"/>
          <p:cNvSpPr/>
          <p:nvPr/>
        </p:nvSpPr>
        <p:spPr>
          <a:xfrm>
            <a:off x="50292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62" name="Rectangle 61"/>
          <p:cNvSpPr/>
          <p:nvPr/>
        </p:nvSpPr>
        <p:spPr>
          <a:xfrm>
            <a:off x="54864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63" name="Rectangle 62"/>
          <p:cNvSpPr/>
          <p:nvPr/>
        </p:nvSpPr>
        <p:spPr>
          <a:xfrm>
            <a:off x="59436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64" name="Rectangle 63"/>
          <p:cNvSpPr/>
          <p:nvPr/>
        </p:nvSpPr>
        <p:spPr>
          <a:xfrm>
            <a:off x="71628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65" name="Rectangle 64"/>
          <p:cNvSpPr/>
          <p:nvPr/>
        </p:nvSpPr>
        <p:spPr>
          <a:xfrm>
            <a:off x="76200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66" name="Rectangle 65"/>
          <p:cNvSpPr/>
          <p:nvPr/>
        </p:nvSpPr>
        <p:spPr>
          <a:xfrm>
            <a:off x="80772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sp>
        <p:nvSpPr>
          <p:cNvPr id="67" name="Rectangle 66"/>
          <p:cNvSpPr/>
          <p:nvPr/>
        </p:nvSpPr>
        <p:spPr>
          <a:xfrm>
            <a:off x="33528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68" name="Rectangle 67"/>
          <p:cNvSpPr/>
          <p:nvPr/>
        </p:nvSpPr>
        <p:spPr>
          <a:xfrm>
            <a:off x="38100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69" name="Rectangle 68"/>
          <p:cNvSpPr/>
          <p:nvPr/>
        </p:nvSpPr>
        <p:spPr>
          <a:xfrm>
            <a:off x="12192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70" name="Rectangle 69"/>
          <p:cNvSpPr/>
          <p:nvPr/>
        </p:nvSpPr>
        <p:spPr>
          <a:xfrm>
            <a:off x="16764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Tree>
    <p:extLst>
      <p:ext uri="{BB962C8B-B14F-4D97-AF65-F5344CB8AC3E}">
        <p14:creationId xmlns:p14="http://schemas.microsoft.com/office/powerpoint/2010/main" val="3553229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5"/>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5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5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6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1"/>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6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67"/>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62"/>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6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70"/>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63"/>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2" grpId="0"/>
      <p:bldP spid="46" grpId="0"/>
      <p:bldP spid="50" grpId="0"/>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Data Striping</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a:t>To achieve parallel accesses, we can use a technique called </a:t>
            </a:r>
            <a:r>
              <a:rPr lang="en-US" sz="2600" dirty="0">
                <a:solidFill>
                  <a:srgbClr val="0070C0"/>
                </a:solidFill>
              </a:rPr>
              <a:t>data striping</a:t>
            </a:r>
          </a:p>
          <a:p>
            <a:pPr marL="457200" lvl="1" indent="0">
              <a:buNone/>
            </a:pPr>
            <a:endParaRPr lang="en-US" sz="2200" dirty="0" smtClean="0"/>
          </a:p>
          <a:p>
            <a:pPr>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p:cNvSpPr/>
          <p:nvPr/>
        </p:nvSpPr>
        <p:spPr>
          <a:xfrm>
            <a:off x="4572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72" name="Rectangle 71"/>
          <p:cNvSpPr/>
          <p:nvPr/>
        </p:nvSpPr>
        <p:spPr>
          <a:xfrm>
            <a:off x="9144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73" name="Rectangle 72"/>
          <p:cNvSpPr/>
          <p:nvPr/>
        </p:nvSpPr>
        <p:spPr>
          <a:xfrm>
            <a:off x="13716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74" name="Rectangle 73"/>
          <p:cNvSpPr/>
          <p:nvPr/>
        </p:nvSpPr>
        <p:spPr>
          <a:xfrm>
            <a:off x="18288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75" name="Rectangle 74"/>
          <p:cNvSpPr/>
          <p:nvPr/>
        </p:nvSpPr>
        <p:spPr>
          <a:xfrm>
            <a:off x="22860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76" name="Rectangle 75"/>
          <p:cNvSpPr/>
          <p:nvPr/>
        </p:nvSpPr>
        <p:spPr>
          <a:xfrm>
            <a:off x="27432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77" name="Rectangle 76"/>
          <p:cNvSpPr/>
          <p:nvPr/>
        </p:nvSpPr>
        <p:spPr>
          <a:xfrm>
            <a:off x="32004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78" name="Rectangle 77"/>
          <p:cNvSpPr/>
          <p:nvPr/>
        </p:nvSpPr>
        <p:spPr>
          <a:xfrm>
            <a:off x="36576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79" name="Rectangle 78"/>
          <p:cNvSpPr/>
          <p:nvPr/>
        </p:nvSpPr>
        <p:spPr>
          <a:xfrm>
            <a:off x="50292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80" name="Rectangle 79"/>
          <p:cNvSpPr/>
          <p:nvPr/>
        </p:nvSpPr>
        <p:spPr>
          <a:xfrm>
            <a:off x="54864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81" name="Rectangle 80"/>
          <p:cNvSpPr/>
          <p:nvPr/>
        </p:nvSpPr>
        <p:spPr>
          <a:xfrm>
            <a:off x="59436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82" name="Rectangle 81"/>
          <p:cNvSpPr/>
          <p:nvPr/>
        </p:nvSpPr>
        <p:spPr>
          <a:xfrm>
            <a:off x="64008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83" name="Rectangle 82"/>
          <p:cNvSpPr/>
          <p:nvPr/>
        </p:nvSpPr>
        <p:spPr>
          <a:xfrm>
            <a:off x="6858000" y="28956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84" name="Rectangle 83"/>
          <p:cNvSpPr/>
          <p:nvPr/>
        </p:nvSpPr>
        <p:spPr>
          <a:xfrm>
            <a:off x="7315200" y="28956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85" name="Rectangle 84"/>
          <p:cNvSpPr/>
          <p:nvPr/>
        </p:nvSpPr>
        <p:spPr>
          <a:xfrm>
            <a:off x="7772400" y="28956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86" name="Rectangle 85"/>
          <p:cNvSpPr/>
          <p:nvPr/>
        </p:nvSpPr>
        <p:spPr>
          <a:xfrm>
            <a:off x="8229600" y="28956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sp>
        <p:nvSpPr>
          <p:cNvPr id="87" name="Rectangle 86"/>
          <p:cNvSpPr/>
          <p:nvPr/>
        </p:nvSpPr>
        <p:spPr>
          <a:xfrm>
            <a:off x="1905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1</a:t>
            </a:r>
          </a:p>
        </p:txBody>
      </p:sp>
      <p:sp>
        <p:nvSpPr>
          <p:cNvPr id="88" name="Rectangle 87"/>
          <p:cNvSpPr/>
          <p:nvPr/>
        </p:nvSpPr>
        <p:spPr>
          <a:xfrm>
            <a:off x="23241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2</a:t>
            </a:r>
          </a:p>
        </p:txBody>
      </p:sp>
      <p:sp>
        <p:nvSpPr>
          <p:cNvPr id="89" name="Rectangle 88"/>
          <p:cNvSpPr/>
          <p:nvPr/>
        </p:nvSpPr>
        <p:spPr>
          <a:xfrm>
            <a:off x="44577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3</a:t>
            </a:r>
          </a:p>
        </p:txBody>
      </p:sp>
      <p:sp>
        <p:nvSpPr>
          <p:cNvPr id="90" name="Rectangle 89"/>
          <p:cNvSpPr/>
          <p:nvPr/>
        </p:nvSpPr>
        <p:spPr>
          <a:xfrm>
            <a:off x="6591300" y="4953000"/>
            <a:ext cx="2095500" cy="1143000"/>
          </a:xfrm>
          <a:prstGeom prst="rect">
            <a:avLst/>
          </a:prstGeom>
          <a:solidFill>
            <a:schemeClr val="bg1">
              <a:lumMod val="75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a:defRPr/>
            </a:pPr>
            <a:r>
              <a:rPr lang="en-US" dirty="0" smtClean="0"/>
              <a:t>Disk </a:t>
            </a:r>
            <a:r>
              <a:rPr lang="en-US" dirty="0"/>
              <a:t>4</a:t>
            </a:r>
          </a:p>
        </p:txBody>
      </p:sp>
      <p:sp>
        <p:nvSpPr>
          <p:cNvPr id="91" name="Rectangle 90"/>
          <p:cNvSpPr/>
          <p:nvPr/>
        </p:nvSpPr>
        <p:spPr>
          <a:xfrm>
            <a:off x="328613"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92" name="Rectangle 91"/>
          <p:cNvSpPr/>
          <p:nvPr/>
        </p:nvSpPr>
        <p:spPr>
          <a:xfrm>
            <a:off x="24384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93" name="Rectangle 92"/>
          <p:cNvSpPr/>
          <p:nvPr/>
        </p:nvSpPr>
        <p:spPr>
          <a:xfrm>
            <a:off x="45720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94" name="Rectangle 93"/>
          <p:cNvSpPr/>
          <p:nvPr/>
        </p:nvSpPr>
        <p:spPr>
          <a:xfrm>
            <a:off x="67183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95" name="Rectangle 94"/>
          <p:cNvSpPr/>
          <p:nvPr/>
        </p:nvSpPr>
        <p:spPr>
          <a:xfrm>
            <a:off x="7620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96" name="Rectangle 95"/>
          <p:cNvSpPr/>
          <p:nvPr/>
        </p:nvSpPr>
        <p:spPr>
          <a:xfrm>
            <a:off x="28956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97" name="Rectangle 96"/>
          <p:cNvSpPr/>
          <p:nvPr/>
        </p:nvSpPr>
        <p:spPr>
          <a:xfrm>
            <a:off x="50292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98" name="Rectangle 97"/>
          <p:cNvSpPr/>
          <p:nvPr/>
        </p:nvSpPr>
        <p:spPr>
          <a:xfrm>
            <a:off x="54864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99" name="Rectangle 98"/>
          <p:cNvSpPr/>
          <p:nvPr/>
        </p:nvSpPr>
        <p:spPr>
          <a:xfrm>
            <a:off x="5943600" y="52578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100" name="Rectangle 99"/>
          <p:cNvSpPr/>
          <p:nvPr/>
        </p:nvSpPr>
        <p:spPr>
          <a:xfrm>
            <a:off x="71628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sp>
        <p:nvSpPr>
          <p:cNvPr id="101" name="Rectangle 100"/>
          <p:cNvSpPr/>
          <p:nvPr/>
        </p:nvSpPr>
        <p:spPr>
          <a:xfrm>
            <a:off x="76200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102" name="Rectangle 101"/>
          <p:cNvSpPr/>
          <p:nvPr/>
        </p:nvSpPr>
        <p:spPr>
          <a:xfrm>
            <a:off x="8077200" y="52578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sp>
        <p:nvSpPr>
          <p:cNvPr id="103" name="Rectangle 102"/>
          <p:cNvSpPr/>
          <p:nvPr/>
        </p:nvSpPr>
        <p:spPr>
          <a:xfrm>
            <a:off x="33528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104" name="Rectangle 103"/>
          <p:cNvSpPr/>
          <p:nvPr/>
        </p:nvSpPr>
        <p:spPr>
          <a:xfrm>
            <a:off x="3810000" y="52578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105" name="Rectangle 104"/>
          <p:cNvSpPr/>
          <p:nvPr/>
        </p:nvSpPr>
        <p:spPr>
          <a:xfrm>
            <a:off x="12192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106" name="Rectangle 105"/>
          <p:cNvSpPr/>
          <p:nvPr/>
        </p:nvSpPr>
        <p:spPr>
          <a:xfrm>
            <a:off x="1676400" y="52578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107" name="Rectangle 106"/>
          <p:cNvSpPr/>
          <p:nvPr/>
        </p:nvSpPr>
        <p:spPr>
          <a:xfrm>
            <a:off x="266700" y="2514600"/>
            <a:ext cx="4076700" cy="10668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838700" y="2514600"/>
            <a:ext cx="4076700" cy="1066800"/>
          </a:xfrm>
          <a:prstGeom prst="rect">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TextBox 108"/>
          <p:cNvSpPr txBox="1">
            <a:spLocks noChangeArrowheads="1"/>
          </p:cNvSpPr>
          <p:nvPr/>
        </p:nvSpPr>
        <p:spPr bwMode="auto">
          <a:xfrm>
            <a:off x="304800" y="2514600"/>
            <a:ext cx="2371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a:t>Client I: 512K write, offset 0</a:t>
            </a:r>
          </a:p>
        </p:txBody>
      </p:sp>
      <p:sp>
        <p:nvSpPr>
          <p:cNvPr id="110" name="TextBox 109"/>
          <p:cNvSpPr txBox="1">
            <a:spLocks noChangeArrowheads="1"/>
          </p:cNvSpPr>
          <p:nvPr/>
        </p:nvSpPr>
        <p:spPr bwMode="auto">
          <a:xfrm>
            <a:off x="4876800" y="2514600"/>
            <a:ext cx="2619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400"/>
              <a:t>Client II: 512K write, offset 512</a:t>
            </a:r>
          </a:p>
        </p:txBody>
      </p:sp>
      <p:sp>
        <p:nvSpPr>
          <p:cNvPr id="111" name="Rectangle 110"/>
          <p:cNvSpPr/>
          <p:nvPr/>
        </p:nvSpPr>
        <p:spPr>
          <a:xfrm>
            <a:off x="1524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0</a:t>
            </a:r>
          </a:p>
        </p:txBody>
      </p:sp>
      <p:sp>
        <p:nvSpPr>
          <p:cNvPr id="112" name="Rectangle 111"/>
          <p:cNvSpPr/>
          <p:nvPr/>
        </p:nvSpPr>
        <p:spPr>
          <a:xfrm>
            <a:off x="5969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4</a:t>
            </a:r>
          </a:p>
        </p:txBody>
      </p:sp>
      <p:sp>
        <p:nvSpPr>
          <p:cNvPr id="113" name="Rectangle 112"/>
          <p:cNvSpPr/>
          <p:nvPr/>
        </p:nvSpPr>
        <p:spPr>
          <a:xfrm>
            <a:off x="12954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a:t>
            </a:r>
          </a:p>
        </p:txBody>
      </p:sp>
      <p:sp>
        <p:nvSpPr>
          <p:cNvPr id="114" name="Rectangle 113"/>
          <p:cNvSpPr/>
          <p:nvPr/>
        </p:nvSpPr>
        <p:spPr>
          <a:xfrm>
            <a:off x="17526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5</a:t>
            </a:r>
          </a:p>
        </p:txBody>
      </p:sp>
      <p:sp>
        <p:nvSpPr>
          <p:cNvPr id="115" name="Rectangle 114"/>
          <p:cNvSpPr/>
          <p:nvPr/>
        </p:nvSpPr>
        <p:spPr>
          <a:xfrm>
            <a:off x="24384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2</a:t>
            </a:r>
          </a:p>
        </p:txBody>
      </p:sp>
      <p:sp>
        <p:nvSpPr>
          <p:cNvPr id="116" name="Rectangle 115"/>
          <p:cNvSpPr/>
          <p:nvPr/>
        </p:nvSpPr>
        <p:spPr>
          <a:xfrm>
            <a:off x="28956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6</a:t>
            </a:r>
          </a:p>
        </p:txBody>
      </p:sp>
      <p:sp>
        <p:nvSpPr>
          <p:cNvPr id="117" name="Rectangle 116"/>
          <p:cNvSpPr/>
          <p:nvPr/>
        </p:nvSpPr>
        <p:spPr>
          <a:xfrm>
            <a:off x="35814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3</a:t>
            </a:r>
          </a:p>
        </p:txBody>
      </p:sp>
      <p:sp>
        <p:nvSpPr>
          <p:cNvPr id="118" name="Rectangle 117"/>
          <p:cNvSpPr/>
          <p:nvPr/>
        </p:nvSpPr>
        <p:spPr>
          <a:xfrm>
            <a:off x="40386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7</a:t>
            </a:r>
          </a:p>
        </p:txBody>
      </p:sp>
      <p:cxnSp>
        <p:nvCxnSpPr>
          <p:cNvPr id="119" name="Straight Arrow Connector 118"/>
          <p:cNvCxnSpPr>
            <a:endCxn id="87" idx="0"/>
          </p:cNvCxnSpPr>
          <p:nvPr/>
        </p:nvCxnSpPr>
        <p:spPr>
          <a:xfrm>
            <a:off x="596900" y="4191000"/>
            <a:ext cx="6413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5969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1752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Arrow Connector 121"/>
          <p:cNvCxnSpPr>
            <a:endCxn id="88" idx="0"/>
          </p:cNvCxnSpPr>
          <p:nvPr/>
        </p:nvCxnSpPr>
        <p:spPr>
          <a:xfrm>
            <a:off x="1752600" y="4191000"/>
            <a:ext cx="16192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2895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Arrow Connector 123"/>
          <p:cNvCxnSpPr>
            <a:endCxn id="89" idx="0"/>
          </p:cNvCxnSpPr>
          <p:nvPr/>
        </p:nvCxnSpPr>
        <p:spPr>
          <a:xfrm>
            <a:off x="2895600" y="4191000"/>
            <a:ext cx="26098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4038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Arrow Connector 125"/>
          <p:cNvCxnSpPr>
            <a:endCxn id="90" idx="0"/>
          </p:cNvCxnSpPr>
          <p:nvPr/>
        </p:nvCxnSpPr>
        <p:spPr>
          <a:xfrm>
            <a:off x="4038600" y="4191000"/>
            <a:ext cx="36004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7" name="Rectangle 126"/>
          <p:cNvSpPr/>
          <p:nvPr/>
        </p:nvSpPr>
        <p:spPr>
          <a:xfrm>
            <a:off x="47244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8</a:t>
            </a:r>
          </a:p>
        </p:txBody>
      </p:sp>
      <p:sp>
        <p:nvSpPr>
          <p:cNvPr id="128" name="Rectangle 127"/>
          <p:cNvSpPr/>
          <p:nvPr/>
        </p:nvSpPr>
        <p:spPr>
          <a:xfrm>
            <a:off x="5181600" y="3886200"/>
            <a:ext cx="457200" cy="304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12</a:t>
            </a:r>
          </a:p>
        </p:txBody>
      </p:sp>
      <p:sp>
        <p:nvSpPr>
          <p:cNvPr id="129" name="Rectangle 128"/>
          <p:cNvSpPr/>
          <p:nvPr/>
        </p:nvSpPr>
        <p:spPr>
          <a:xfrm>
            <a:off x="58674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9</a:t>
            </a:r>
          </a:p>
        </p:txBody>
      </p:sp>
      <p:sp>
        <p:nvSpPr>
          <p:cNvPr id="130" name="Rectangle 129"/>
          <p:cNvSpPr/>
          <p:nvPr/>
        </p:nvSpPr>
        <p:spPr>
          <a:xfrm>
            <a:off x="6324600" y="3886200"/>
            <a:ext cx="457200" cy="3048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13</a:t>
            </a:r>
          </a:p>
        </p:txBody>
      </p:sp>
      <p:sp>
        <p:nvSpPr>
          <p:cNvPr id="131" name="Rectangle 130"/>
          <p:cNvSpPr/>
          <p:nvPr/>
        </p:nvSpPr>
        <p:spPr>
          <a:xfrm>
            <a:off x="70104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10</a:t>
            </a:r>
          </a:p>
        </p:txBody>
      </p:sp>
      <p:sp>
        <p:nvSpPr>
          <p:cNvPr id="132" name="Rectangle 131"/>
          <p:cNvSpPr/>
          <p:nvPr/>
        </p:nvSpPr>
        <p:spPr>
          <a:xfrm>
            <a:off x="7467600" y="388620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14</a:t>
            </a:r>
          </a:p>
        </p:txBody>
      </p:sp>
      <p:sp>
        <p:nvSpPr>
          <p:cNvPr id="133" name="Rectangle 132"/>
          <p:cNvSpPr/>
          <p:nvPr/>
        </p:nvSpPr>
        <p:spPr>
          <a:xfrm>
            <a:off x="81534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11</a:t>
            </a:r>
          </a:p>
        </p:txBody>
      </p:sp>
      <p:sp>
        <p:nvSpPr>
          <p:cNvPr id="134" name="Rectangle 133"/>
          <p:cNvSpPr/>
          <p:nvPr/>
        </p:nvSpPr>
        <p:spPr>
          <a:xfrm>
            <a:off x="8610600" y="3886200"/>
            <a:ext cx="457200" cy="30480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dirty="0"/>
              <a:t>15</a:t>
            </a:r>
          </a:p>
        </p:txBody>
      </p:sp>
      <p:cxnSp>
        <p:nvCxnSpPr>
          <p:cNvPr id="135" name="Straight Connector 134"/>
          <p:cNvCxnSpPr/>
          <p:nvPr/>
        </p:nvCxnSpPr>
        <p:spPr>
          <a:xfrm>
            <a:off x="5181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Arrow Connector 135"/>
          <p:cNvCxnSpPr/>
          <p:nvPr/>
        </p:nvCxnSpPr>
        <p:spPr>
          <a:xfrm flipH="1">
            <a:off x="1238250" y="4191000"/>
            <a:ext cx="39433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6324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a:endCxn id="88" idx="0"/>
          </p:cNvCxnSpPr>
          <p:nvPr/>
        </p:nvCxnSpPr>
        <p:spPr>
          <a:xfrm flipH="1">
            <a:off x="3371850" y="4191000"/>
            <a:ext cx="295275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7467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Arrow Connector 139"/>
          <p:cNvCxnSpPr/>
          <p:nvPr/>
        </p:nvCxnSpPr>
        <p:spPr>
          <a:xfrm flipH="1">
            <a:off x="5486400" y="4191000"/>
            <a:ext cx="2009775"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8610600" y="3581400"/>
            <a:ext cx="0" cy="304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flipH="1">
            <a:off x="7620000" y="4191000"/>
            <a:ext cx="990600" cy="7620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8110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1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120"/>
                                        </p:tgtEl>
                                        <p:attrNameLst>
                                          <p:attrName>style.visibility</p:attrName>
                                        </p:attrNameLst>
                                      </p:cBhvr>
                                      <p:to>
                                        <p:strVal val="visible"/>
                                      </p:to>
                                    </p:set>
                                    <p:animEffect transition="in" filter="wipe(up)">
                                      <p:cBhvr>
                                        <p:cTn id="49" dur="500"/>
                                        <p:tgtEl>
                                          <p:spTgt spid="120"/>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111"/>
                                        </p:tgtEl>
                                        <p:attrNameLst>
                                          <p:attrName>style.visibility</p:attrName>
                                        </p:attrNameLst>
                                      </p:cBhvr>
                                      <p:to>
                                        <p:strVal val="visible"/>
                                      </p:to>
                                    </p:set>
                                    <p:animEffect transition="in" filter="wipe(up)">
                                      <p:cBhvr>
                                        <p:cTn id="52" dur="500"/>
                                        <p:tgtEl>
                                          <p:spTgt spid="111"/>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112"/>
                                        </p:tgtEl>
                                        <p:attrNameLst>
                                          <p:attrName>style.visibility</p:attrName>
                                        </p:attrNameLst>
                                      </p:cBhvr>
                                      <p:to>
                                        <p:strVal val="visible"/>
                                      </p:to>
                                    </p:set>
                                    <p:animEffect transition="in" filter="wipe(up)">
                                      <p:cBhvr>
                                        <p:cTn id="55" dur="500"/>
                                        <p:tgtEl>
                                          <p:spTgt spid="112"/>
                                        </p:tgtEl>
                                      </p:cBhvr>
                                    </p:animEffect>
                                  </p:childTnLst>
                                </p:cTn>
                              </p:par>
                              <p:par>
                                <p:cTn id="56" presetID="22" presetClass="entr" presetSubtype="1" fill="hold" nodeType="withEffect">
                                  <p:stCondLst>
                                    <p:cond delay="0"/>
                                  </p:stCondLst>
                                  <p:childTnLst>
                                    <p:set>
                                      <p:cBhvr>
                                        <p:cTn id="57" dur="1" fill="hold">
                                          <p:stCondLst>
                                            <p:cond delay="0"/>
                                          </p:stCondLst>
                                        </p:cTn>
                                        <p:tgtEl>
                                          <p:spTgt spid="121"/>
                                        </p:tgtEl>
                                        <p:attrNameLst>
                                          <p:attrName>style.visibility</p:attrName>
                                        </p:attrNameLst>
                                      </p:cBhvr>
                                      <p:to>
                                        <p:strVal val="visible"/>
                                      </p:to>
                                    </p:set>
                                    <p:animEffect transition="in" filter="wipe(up)">
                                      <p:cBhvr>
                                        <p:cTn id="58" dur="500"/>
                                        <p:tgtEl>
                                          <p:spTgt spid="121"/>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wipe(up)">
                                      <p:cBhvr>
                                        <p:cTn id="61" dur="500"/>
                                        <p:tgtEl>
                                          <p:spTgt spid="113"/>
                                        </p:tgtEl>
                                      </p:cBhvr>
                                    </p:animEffect>
                                  </p:childTnLst>
                                </p:cTn>
                              </p:par>
                              <p:par>
                                <p:cTn id="62" presetID="22" presetClass="entr" presetSubtype="1" fill="hold" grpId="0" nodeType="withEffect">
                                  <p:stCondLst>
                                    <p:cond delay="0"/>
                                  </p:stCondLst>
                                  <p:childTnLst>
                                    <p:set>
                                      <p:cBhvr>
                                        <p:cTn id="63" dur="1" fill="hold">
                                          <p:stCondLst>
                                            <p:cond delay="0"/>
                                          </p:stCondLst>
                                        </p:cTn>
                                        <p:tgtEl>
                                          <p:spTgt spid="114"/>
                                        </p:tgtEl>
                                        <p:attrNameLst>
                                          <p:attrName>style.visibility</p:attrName>
                                        </p:attrNameLst>
                                      </p:cBhvr>
                                      <p:to>
                                        <p:strVal val="visible"/>
                                      </p:to>
                                    </p:set>
                                    <p:animEffect transition="in" filter="wipe(up)">
                                      <p:cBhvr>
                                        <p:cTn id="64" dur="500"/>
                                        <p:tgtEl>
                                          <p:spTgt spid="114"/>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115"/>
                                        </p:tgtEl>
                                        <p:attrNameLst>
                                          <p:attrName>style.visibility</p:attrName>
                                        </p:attrNameLst>
                                      </p:cBhvr>
                                      <p:to>
                                        <p:strVal val="visible"/>
                                      </p:to>
                                    </p:set>
                                    <p:animEffect transition="in" filter="wipe(up)">
                                      <p:cBhvr>
                                        <p:cTn id="67" dur="500"/>
                                        <p:tgtEl>
                                          <p:spTgt spid="115"/>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116"/>
                                        </p:tgtEl>
                                        <p:attrNameLst>
                                          <p:attrName>style.visibility</p:attrName>
                                        </p:attrNameLst>
                                      </p:cBhvr>
                                      <p:to>
                                        <p:strVal val="visible"/>
                                      </p:to>
                                    </p:set>
                                    <p:animEffect transition="in" filter="wipe(up)">
                                      <p:cBhvr>
                                        <p:cTn id="70" dur="500"/>
                                        <p:tgtEl>
                                          <p:spTgt spid="116"/>
                                        </p:tgtEl>
                                      </p:cBhvr>
                                    </p:animEffect>
                                  </p:childTnLst>
                                </p:cTn>
                              </p:par>
                              <p:par>
                                <p:cTn id="71" presetID="22" presetClass="entr" presetSubtype="1" fill="hold" nodeType="withEffect">
                                  <p:stCondLst>
                                    <p:cond delay="0"/>
                                  </p:stCondLst>
                                  <p:childTnLst>
                                    <p:set>
                                      <p:cBhvr>
                                        <p:cTn id="72" dur="1" fill="hold">
                                          <p:stCondLst>
                                            <p:cond delay="0"/>
                                          </p:stCondLst>
                                        </p:cTn>
                                        <p:tgtEl>
                                          <p:spTgt spid="123"/>
                                        </p:tgtEl>
                                        <p:attrNameLst>
                                          <p:attrName>style.visibility</p:attrName>
                                        </p:attrNameLst>
                                      </p:cBhvr>
                                      <p:to>
                                        <p:strVal val="visible"/>
                                      </p:to>
                                    </p:set>
                                    <p:animEffect transition="in" filter="wipe(up)">
                                      <p:cBhvr>
                                        <p:cTn id="73" dur="500"/>
                                        <p:tgtEl>
                                          <p:spTgt spid="123"/>
                                        </p:tgtEl>
                                      </p:cBhvr>
                                    </p:animEffect>
                                  </p:childTnLst>
                                </p:cTn>
                              </p:par>
                              <p:par>
                                <p:cTn id="74" presetID="22" presetClass="entr" presetSubtype="1" fill="hold" nodeType="withEffect">
                                  <p:stCondLst>
                                    <p:cond delay="0"/>
                                  </p:stCondLst>
                                  <p:childTnLst>
                                    <p:set>
                                      <p:cBhvr>
                                        <p:cTn id="75" dur="1" fill="hold">
                                          <p:stCondLst>
                                            <p:cond delay="0"/>
                                          </p:stCondLst>
                                        </p:cTn>
                                        <p:tgtEl>
                                          <p:spTgt spid="125"/>
                                        </p:tgtEl>
                                        <p:attrNameLst>
                                          <p:attrName>style.visibility</p:attrName>
                                        </p:attrNameLst>
                                      </p:cBhvr>
                                      <p:to>
                                        <p:strVal val="visible"/>
                                      </p:to>
                                    </p:set>
                                    <p:animEffect transition="in" filter="wipe(up)">
                                      <p:cBhvr>
                                        <p:cTn id="76" dur="500"/>
                                        <p:tgtEl>
                                          <p:spTgt spid="125"/>
                                        </p:tgtEl>
                                      </p:cBhvr>
                                    </p:animEffect>
                                  </p:childTnLst>
                                </p:cTn>
                              </p:par>
                              <p:par>
                                <p:cTn id="77" presetID="22" presetClass="entr" presetSubtype="1" fill="hold" grpId="0" nodeType="withEffect">
                                  <p:stCondLst>
                                    <p:cond delay="0"/>
                                  </p:stCondLst>
                                  <p:childTnLst>
                                    <p:set>
                                      <p:cBhvr>
                                        <p:cTn id="78" dur="1" fill="hold">
                                          <p:stCondLst>
                                            <p:cond delay="0"/>
                                          </p:stCondLst>
                                        </p:cTn>
                                        <p:tgtEl>
                                          <p:spTgt spid="117"/>
                                        </p:tgtEl>
                                        <p:attrNameLst>
                                          <p:attrName>style.visibility</p:attrName>
                                        </p:attrNameLst>
                                      </p:cBhvr>
                                      <p:to>
                                        <p:strVal val="visible"/>
                                      </p:to>
                                    </p:set>
                                    <p:animEffect transition="in" filter="wipe(up)">
                                      <p:cBhvr>
                                        <p:cTn id="79" dur="500"/>
                                        <p:tgtEl>
                                          <p:spTgt spid="117"/>
                                        </p:tgtEl>
                                      </p:cBhvr>
                                    </p:animEffect>
                                  </p:childTnLst>
                                </p:cTn>
                              </p:par>
                              <p:par>
                                <p:cTn id="80" presetID="22" presetClass="entr" presetSubtype="1" fill="hold" grpId="0" nodeType="withEffect">
                                  <p:stCondLst>
                                    <p:cond delay="0"/>
                                  </p:stCondLst>
                                  <p:childTnLst>
                                    <p:set>
                                      <p:cBhvr>
                                        <p:cTn id="81" dur="1" fill="hold">
                                          <p:stCondLst>
                                            <p:cond delay="0"/>
                                          </p:stCondLst>
                                        </p:cTn>
                                        <p:tgtEl>
                                          <p:spTgt spid="118"/>
                                        </p:tgtEl>
                                        <p:attrNameLst>
                                          <p:attrName>style.visibility</p:attrName>
                                        </p:attrNameLst>
                                      </p:cBhvr>
                                      <p:to>
                                        <p:strVal val="visible"/>
                                      </p:to>
                                    </p:set>
                                    <p:animEffect transition="in" filter="wipe(up)">
                                      <p:cBhvr>
                                        <p:cTn id="82" dur="500"/>
                                        <p:tgtEl>
                                          <p:spTgt spid="118"/>
                                        </p:tgtEl>
                                      </p:cBhvr>
                                    </p:animEffect>
                                  </p:childTnLst>
                                </p:cTn>
                              </p:par>
                              <p:par>
                                <p:cTn id="83" presetID="22" presetClass="entr" presetSubtype="1" fill="hold" nodeType="withEffect">
                                  <p:stCondLst>
                                    <p:cond delay="0"/>
                                  </p:stCondLst>
                                  <p:childTnLst>
                                    <p:set>
                                      <p:cBhvr>
                                        <p:cTn id="84" dur="1" fill="hold">
                                          <p:stCondLst>
                                            <p:cond delay="0"/>
                                          </p:stCondLst>
                                        </p:cTn>
                                        <p:tgtEl>
                                          <p:spTgt spid="119"/>
                                        </p:tgtEl>
                                        <p:attrNameLst>
                                          <p:attrName>style.visibility</p:attrName>
                                        </p:attrNameLst>
                                      </p:cBhvr>
                                      <p:to>
                                        <p:strVal val="visible"/>
                                      </p:to>
                                    </p:set>
                                    <p:animEffect transition="in" filter="wipe(up)">
                                      <p:cBhvr>
                                        <p:cTn id="85" dur="500"/>
                                        <p:tgtEl>
                                          <p:spTgt spid="119"/>
                                        </p:tgtEl>
                                      </p:cBhvr>
                                    </p:animEffect>
                                  </p:childTnLst>
                                </p:cTn>
                              </p:par>
                              <p:par>
                                <p:cTn id="86" presetID="22" presetClass="entr" presetSubtype="1" fill="hold" nodeType="withEffect">
                                  <p:stCondLst>
                                    <p:cond delay="0"/>
                                  </p:stCondLst>
                                  <p:childTnLst>
                                    <p:set>
                                      <p:cBhvr>
                                        <p:cTn id="87" dur="1" fill="hold">
                                          <p:stCondLst>
                                            <p:cond delay="0"/>
                                          </p:stCondLst>
                                        </p:cTn>
                                        <p:tgtEl>
                                          <p:spTgt spid="122"/>
                                        </p:tgtEl>
                                        <p:attrNameLst>
                                          <p:attrName>style.visibility</p:attrName>
                                        </p:attrNameLst>
                                      </p:cBhvr>
                                      <p:to>
                                        <p:strVal val="visible"/>
                                      </p:to>
                                    </p:set>
                                    <p:animEffect transition="in" filter="wipe(up)">
                                      <p:cBhvr>
                                        <p:cTn id="88" dur="500"/>
                                        <p:tgtEl>
                                          <p:spTgt spid="122"/>
                                        </p:tgtEl>
                                      </p:cBhvr>
                                    </p:animEffect>
                                  </p:childTnLst>
                                </p:cTn>
                              </p:par>
                              <p:par>
                                <p:cTn id="89" presetID="22" presetClass="entr" presetSubtype="1" fill="hold" nodeType="withEffect">
                                  <p:stCondLst>
                                    <p:cond delay="0"/>
                                  </p:stCondLst>
                                  <p:childTnLst>
                                    <p:set>
                                      <p:cBhvr>
                                        <p:cTn id="90" dur="1" fill="hold">
                                          <p:stCondLst>
                                            <p:cond delay="0"/>
                                          </p:stCondLst>
                                        </p:cTn>
                                        <p:tgtEl>
                                          <p:spTgt spid="124"/>
                                        </p:tgtEl>
                                        <p:attrNameLst>
                                          <p:attrName>style.visibility</p:attrName>
                                        </p:attrNameLst>
                                      </p:cBhvr>
                                      <p:to>
                                        <p:strVal val="visible"/>
                                      </p:to>
                                    </p:set>
                                    <p:animEffect transition="in" filter="wipe(up)">
                                      <p:cBhvr>
                                        <p:cTn id="91" dur="500"/>
                                        <p:tgtEl>
                                          <p:spTgt spid="124"/>
                                        </p:tgtEl>
                                      </p:cBhvr>
                                    </p:animEffect>
                                  </p:childTnLst>
                                </p:cTn>
                              </p:par>
                              <p:par>
                                <p:cTn id="92" presetID="22" presetClass="entr" presetSubtype="1" fill="hold" nodeType="withEffect">
                                  <p:stCondLst>
                                    <p:cond delay="0"/>
                                  </p:stCondLst>
                                  <p:childTnLst>
                                    <p:set>
                                      <p:cBhvr>
                                        <p:cTn id="93" dur="1" fill="hold">
                                          <p:stCondLst>
                                            <p:cond delay="0"/>
                                          </p:stCondLst>
                                        </p:cTn>
                                        <p:tgtEl>
                                          <p:spTgt spid="126"/>
                                        </p:tgtEl>
                                        <p:attrNameLst>
                                          <p:attrName>style.visibility</p:attrName>
                                        </p:attrNameLst>
                                      </p:cBhvr>
                                      <p:to>
                                        <p:strVal val="visible"/>
                                      </p:to>
                                    </p:set>
                                    <p:animEffect transition="in" filter="wipe(up)">
                                      <p:cBhvr>
                                        <p:cTn id="94" dur="500"/>
                                        <p:tgtEl>
                                          <p:spTgt spid="126"/>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1" fill="hold" nodeType="clickEffect">
                                  <p:stCondLst>
                                    <p:cond delay="0"/>
                                  </p:stCondLst>
                                  <p:childTnLst>
                                    <p:set>
                                      <p:cBhvr>
                                        <p:cTn id="98" dur="1" fill="hold">
                                          <p:stCondLst>
                                            <p:cond delay="0"/>
                                          </p:stCondLst>
                                        </p:cTn>
                                        <p:tgtEl>
                                          <p:spTgt spid="135"/>
                                        </p:tgtEl>
                                        <p:attrNameLst>
                                          <p:attrName>style.visibility</p:attrName>
                                        </p:attrNameLst>
                                      </p:cBhvr>
                                      <p:to>
                                        <p:strVal val="visible"/>
                                      </p:to>
                                    </p:set>
                                    <p:animEffect transition="in" filter="wipe(up)">
                                      <p:cBhvr>
                                        <p:cTn id="99" dur="500"/>
                                        <p:tgtEl>
                                          <p:spTgt spid="135"/>
                                        </p:tgtEl>
                                      </p:cBhvr>
                                    </p:animEffect>
                                  </p:childTnLst>
                                </p:cTn>
                              </p:par>
                              <p:par>
                                <p:cTn id="100" presetID="22" presetClass="entr" presetSubtype="1" fill="hold" nodeType="withEffect">
                                  <p:stCondLst>
                                    <p:cond delay="0"/>
                                  </p:stCondLst>
                                  <p:childTnLst>
                                    <p:set>
                                      <p:cBhvr>
                                        <p:cTn id="101" dur="1" fill="hold">
                                          <p:stCondLst>
                                            <p:cond delay="0"/>
                                          </p:stCondLst>
                                        </p:cTn>
                                        <p:tgtEl>
                                          <p:spTgt spid="137"/>
                                        </p:tgtEl>
                                        <p:attrNameLst>
                                          <p:attrName>style.visibility</p:attrName>
                                        </p:attrNameLst>
                                      </p:cBhvr>
                                      <p:to>
                                        <p:strVal val="visible"/>
                                      </p:to>
                                    </p:set>
                                    <p:animEffect transition="in" filter="wipe(up)">
                                      <p:cBhvr>
                                        <p:cTn id="102" dur="500"/>
                                        <p:tgtEl>
                                          <p:spTgt spid="137"/>
                                        </p:tgtEl>
                                      </p:cBhvr>
                                    </p:animEffect>
                                  </p:childTnLst>
                                </p:cTn>
                              </p:par>
                              <p:par>
                                <p:cTn id="103" presetID="22" presetClass="entr" presetSubtype="1" fill="hold" nodeType="withEffect">
                                  <p:stCondLst>
                                    <p:cond delay="0"/>
                                  </p:stCondLst>
                                  <p:childTnLst>
                                    <p:set>
                                      <p:cBhvr>
                                        <p:cTn id="104" dur="1" fill="hold">
                                          <p:stCondLst>
                                            <p:cond delay="0"/>
                                          </p:stCondLst>
                                        </p:cTn>
                                        <p:tgtEl>
                                          <p:spTgt spid="139"/>
                                        </p:tgtEl>
                                        <p:attrNameLst>
                                          <p:attrName>style.visibility</p:attrName>
                                        </p:attrNameLst>
                                      </p:cBhvr>
                                      <p:to>
                                        <p:strVal val="visible"/>
                                      </p:to>
                                    </p:set>
                                    <p:animEffect transition="in" filter="wipe(up)">
                                      <p:cBhvr>
                                        <p:cTn id="105" dur="500"/>
                                        <p:tgtEl>
                                          <p:spTgt spid="139"/>
                                        </p:tgtEl>
                                      </p:cBhvr>
                                    </p:animEffect>
                                  </p:childTnLst>
                                </p:cTn>
                              </p:par>
                              <p:par>
                                <p:cTn id="106" presetID="22" presetClass="entr" presetSubtype="1" fill="hold" nodeType="withEffect">
                                  <p:stCondLst>
                                    <p:cond delay="0"/>
                                  </p:stCondLst>
                                  <p:childTnLst>
                                    <p:set>
                                      <p:cBhvr>
                                        <p:cTn id="107" dur="1" fill="hold">
                                          <p:stCondLst>
                                            <p:cond delay="0"/>
                                          </p:stCondLst>
                                        </p:cTn>
                                        <p:tgtEl>
                                          <p:spTgt spid="141"/>
                                        </p:tgtEl>
                                        <p:attrNameLst>
                                          <p:attrName>style.visibility</p:attrName>
                                        </p:attrNameLst>
                                      </p:cBhvr>
                                      <p:to>
                                        <p:strVal val="visible"/>
                                      </p:to>
                                    </p:set>
                                    <p:animEffect transition="in" filter="wipe(up)">
                                      <p:cBhvr>
                                        <p:cTn id="108" dur="500"/>
                                        <p:tgtEl>
                                          <p:spTgt spid="141"/>
                                        </p:tgtEl>
                                      </p:cBhvr>
                                    </p:animEffect>
                                  </p:childTnLst>
                                </p:cTn>
                              </p:par>
                              <p:par>
                                <p:cTn id="109" presetID="22" presetClass="entr" presetSubtype="1" fill="hold" grpId="0" nodeType="withEffect">
                                  <p:stCondLst>
                                    <p:cond delay="0"/>
                                  </p:stCondLst>
                                  <p:childTnLst>
                                    <p:set>
                                      <p:cBhvr>
                                        <p:cTn id="110" dur="1" fill="hold">
                                          <p:stCondLst>
                                            <p:cond delay="0"/>
                                          </p:stCondLst>
                                        </p:cTn>
                                        <p:tgtEl>
                                          <p:spTgt spid="127"/>
                                        </p:tgtEl>
                                        <p:attrNameLst>
                                          <p:attrName>style.visibility</p:attrName>
                                        </p:attrNameLst>
                                      </p:cBhvr>
                                      <p:to>
                                        <p:strVal val="visible"/>
                                      </p:to>
                                    </p:set>
                                    <p:animEffect transition="in" filter="wipe(up)">
                                      <p:cBhvr>
                                        <p:cTn id="111" dur="500"/>
                                        <p:tgtEl>
                                          <p:spTgt spid="127"/>
                                        </p:tgtEl>
                                      </p:cBhvr>
                                    </p:animEffect>
                                  </p:childTnLst>
                                </p:cTn>
                              </p:par>
                              <p:par>
                                <p:cTn id="112" presetID="22" presetClass="entr" presetSubtype="1" fill="hold" grpId="0" nodeType="withEffect">
                                  <p:stCondLst>
                                    <p:cond delay="0"/>
                                  </p:stCondLst>
                                  <p:childTnLst>
                                    <p:set>
                                      <p:cBhvr>
                                        <p:cTn id="113" dur="1" fill="hold">
                                          <p:stCondLst>
                                            <p:cond delay="0"/>
                                          </p:stCondLst>
                                        </p:cTn>
                                        <p:tgtEl>
                                          <p:spTgt spid="128"/>
                                        </p:tgtEl>
                                        <p:attrNameLst>
                                          <p:attrName>style.visibility</p:attrName>
                                        </p:attrNameLst>
                                      </p:cBhvr>
                                      <p:to>
                                        <p:strVal val="visible"/>
                                      </p:to>
                                    </p:set>
                                    <p:animEffect transition="in" filter="wipe(up)">
                                      <p:cBhvr>
                                        <p:cTn id="114" dur="500"/>
                                        <p:tgtEl>
                                          <p:spTgt spid="128"/>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129"/>
                                        </p:tgtEl>
                                        <p:attrNameLst>
                                          <p:attrName>style.visibility</p:attrName>
                                        </p:attrNameLst>
                                      </p:cBhvr>
                                      <p:to>
                                        <p:strVal val="visible"/>
                                      </p:to>
                                    </p:set>
                                    <p:animEffect transition="in" filter="wipe(up)">
                                      <p:cBhvr>
                                        <p:cTn id="117" dur="500"/>
                                        <p:tgtEl>
                                          <p:spTgt spid="129"/>
                                        </p:tgtEl>
                                      </p:cBhvr>
                                    </p:animEffect>
                                  </p:childTnLst>
                                </p:cTn>
                              </p:par>
                              <p:par>
                                <p:cTn id="118" presetID="22" presetClass="entr" presetSubtype="1" fill="hold" grpId="0" nodeType="withEffect">
                                  <p:stCondLst>
                                    <p:cond delay="0"/>
                                  </p:stCondLst>
                                  <p:childTnLst>
                                    <p:set>
                                      <p:cBhvr>
                                        <p:cTn id="119" dur="1" fill="hold">
                                          <p:stCondLst>
                                            <p:cond delay="0"/>
                                          </p:stCondLst>
                                        </p:cTn>
                                        <p:tgtEl>
                                          <p:spTgt spid="130"/>
                                        </p:tgtEl>
                                        <p:attrNameLst>
                                          <p:attrName>style.visibility</p:attrName>
                                        </p:attrNameLst>
                                      </p:cBhvr>
                                      <p:to>
                                        <p:strVal val="visible"/>
                                      </p:to>
                                    </p:set>
                                    <p:animEffect transition="in" filter="wipe(up)">
                                      <p:cBhvr>
                                        <p:cTn id="120" dur="500"/>
                                        <p:tgtEl>
                                          <p:spTgt spid="130"/>
                                        </p:tgtEl>
                                      </p:cBhvr>
                                    </p:animEffect>
                                  </p:childTnLst>
                                </p:cTn>
                              </p:par>
                              <p:par>
                                <p:cTn id="121" presetID="22" presetClass="entr" presetSubtype="1" fill="hold" grpId="0" nodeType="withEffect">
                                  <p:stCondLst>
                                    <p:cond delay="0"/>
                                  </p:stCondLst>
                                  <p:childTnLst>
                                    <p:set>
                                      <p:cBhvr>
                                        <p:cTn id="122" dur="1" fill="hold">
                                          <p:stCondLst>
                                            <p:cond delay="0"/>
                                          </p:stCondLst>
                                        </p:cTn>
                                        <p:tgtEl>
                                          <p:spTgt spid="131"/>
                                        </p:tgtEl>
                                        <p:attrNameLst>
                                          <p:attrName>style.visibility</p:attrName>
                                        </p:attrNameLst>
                                      </p:cBhvr>
                                      <p:to>
                                        <p:strVal val="visible"/>
                                      </p:to>
                                    </p:set>
                                    <p:animEffect transition="in" filter="wipe(up)">
                                      <p:cBhvr>
                                        <p:cTn id="123" dur="500"/>
                                        <p:tgtEl>
                                          <p:spTgt spid="131"/>
                                        </p:tgtEl>
                                      </p:cBhvr>
                                    </p:animEffect>
                                  </p:childTnLst>
                                </p:cTn>
                              </p:par>
                              <p:par>
                                <p:cTn id="124" presetID="22" presetClass="entr" presetSubtype="1" fill="hold" grpId="0" nodeType="withEffect">
                                  <p:stCondLst>
                                    <p:cond delay="0"/>
                                  </p:stCondLst>
                                  <p:childTnLst>
                                    <p:set>
                                      <p:cBhvr>
                                        <p:cTn id="125" dur="1" fill="hold">
                                          <p:stCondLst>
                                            <p:cond delay="0"/>
                                          </p:stCondLst>
                                        </p:cTn>
                                        <p:tgtEl>
                                          <p:spTgt spid="132"/>
                                        </p:tgtEl>
                                        <p:attrNameLst>
                                          <p:attrName>style.visibility</p:attrName>
                                        </p:attrNameLst>
                                      </p:cBhvr>
                                      <p:to>
                                        <p:strVal val="visible"/>
                                      </p:to>
                                    </p:set>
                                    <p:animEffect transition="in" filter="wipe(up)">
                                      <p:cBhvr>
                                        <p:cTn id="126" dur="500"/>
                                        <p:tgtEl>
                                          <p:spTgt spid="132"/>
                                        </p:tgtEl>
                                      </p:cBhvr>
                                    </p:animEffect>
                                  </p:childTnLst>
                                </p:cTn>
                              </p:par>
                              <p:par>
                                <p:cTn id="127" presetID="22" presetClass="entr" presetSubtype="1" fill="hold" grpId="0" nodeType="withEffect">
                                  <p:stCondLst>
                                    <p:cond delay="0"/>
                                  </p:stCondLst>
                                  <p:childTnLst>
                                    <p:set>
                                      <p:cBhvr>
                                        <p:cTn id="128" dur="1" fill="hold">
                                          <p:stCondLst>
                                            <p:cond delay="0"/>
                                          </p:stCondLst>
                                        </p:cTn>
                                        <p:tgtEl>
                                          <p:spTgt spid="133"/>
                                        </p:tgtEl>
                                        <p:attrNameLst>
                                          <p:attrName>style.visibility</p:attrName>
                                        </p:attrNameLst>
                                      </p:cBhvr>
                                      <p:to>
                                        <p:strVal val="visible"/>
                                      </p:to>
                                    </p:set>
                                    <p:animEffect transition="in" filter="wipe(up)">
                                      <p:cBhvr>
                                        <p:cTn id="129" dur="500"/>
                                        <p:tgtEl>
                                          <p:spTgt spid="133"/>
                                        </p:tgtEl>
                                      </p:cBhvr>
                                    </p:animEffect>
                                  </p:childTnLst>
                                </p:cTn>
                              </p:par>
                              <p:par>
                                <p:cTn id="130" presetID="22" presetClass="entr" presetSubtype="1" fill="hold" grpId="0" nodeType="withEffect">
                                  <p:stCondLst>
                                    <p:cond delay="0"/>
                                  </p:stCondLst>
                                  <p:childTnLst>
                                    <p:set>
                                      <p:cBhvr>
                                        <p:cTn id="131" dur="1" fill="hold">
                                          <p:stCondLst>
                                            <p:cond delay="0"/>
                                          </p:stCondLst>
                                        </p:cTn>
                                        <p:tgtEl>
                                          <p:spTgt spid="134"/>
                                        </p:tgtEl>
                                        <p:attrNameLst>
                                          <p:attrName>style.visibility</p:attrName>
                                        </p:attrNameLst>
                                      </p:cBhvr>
                                      <p:to>
                                        <p:strVal val="visible"/>
                                      </p:to>
                                    </p:set>
                                    <p:animEffect transition="in" filter="wipe(up)">
                                      <p:cBhvr>
                                        <p:cTn id="132" dur="500"/>
                                        <p:tgtEl>
                                          <p:spTgt spid="134"/>
                                        </p:tgtEl>
                                      </p:cBhvr>
                                    </p:animEffect>
                                  </p:childTnLst>
                                </p:cTn>
                              </p:par>
                              <p:par>
                                <p:cTn id="133" presetID="22" presetClass="entr" presetSubtype="1" fill="hold" nodeType="withEffect">
                                  <p:stCondLst>
                                    <p:cond delay="0"/>
                                  </p:stCondLst>
                                  <p:childTnLst>
                                    <p:set>
                                      <p:cBhvr>
                                        <p:cTn id="134" dur="1" fill="hold">
                                          <p:stCondLst>
                                            <p:cond delay="0"/>
                                          </p:stCondLst>
                                        </p:cTn>
                                        <p:tgtEl>
                                          <p:spTgt spid="136"/>
                                        </p:tgtEl>
                                        <p:attrNameLst>
                                          <p:attrName>style.visibility</p:attrName>
                                        </p:attrNameLst>
                                      </p:cBhvr>
                                      <p:to>
                                        <p:strVal val="visible"/>
                                      </p:to>
                                    </p:set>
                                    <p:animEffect transition="in" filter="wipe(up)">
                                      <p:cBhvr>
                                        <p:cTn id="135" dur="500"/>
                                        <p:tgtEl>
                                          <p:spTgt spid="136"/>
                                        </p:tgtEl>
                                      </p:cBhvr>
                                    </p:animEffect>
                                  </p:childTnLst>
                                </p:cTn>
                              </p:par>
                              <p:par>
                                <p:cTn id="136" presetID="22" presetClass="entr" presetSubtype="1" fill="hold" nodeType="withEffect">
                                  <p:stCondLst>
                                    <p:cond delay="0"/>
                                  </p:stCondLst>
                                  <p:childTnLst>
                                    <p:set>
                                      <p:cBhvr>
                                        <p:cTn id="137" dur="1" fill="hold">
                                          <p:stCondLst>
                                            <p:cond delay="0"/>
                                          </p:stCondLst>
                                        </p:cTn>
                                        <p:tgtEl>
                                          <p:spTgt spid="138"/>
                                        </p:tgtEl>
                                        <p:attrNameLst>
                                          <p:attrName>style.visibility</p:attrName>
                                        </p:attrNameLst>
                                      </p:cBhvr>
                                      <p:to>
                                        <p:strVal val="visible"/>
                                      </p:to>
                                    </p:set>
                                    <p:animEffect transition="in" filter="wipe(up)">
                                      <p:cBhvr>
                                        <p:cTn id="138" dur="500"/>
                                        <p:tgtEl>
                                          <p:spTgt spid="138"/>
                                        </p:tgtEl>
                                      </p:cBhvr>
                                    </p:animEffect>
                                  </p:childTnLst>
                                </p:cTn>
                              </p:par>
                              <p:par>
                                <p:cTn id="139" presetID="22" presetClass="entr" presetSubtype="1" fill="hold" nodeType="withEffect">
                                  <p:stCondLst>
                                    <p:cond delay="0"/>
                                  </p:stCondLst>
                                  <p:childTnLst>
                                    <p:set>
                                      <p:cBhvr>
                                        <p:cTn id="140" dur="1" fill="hold">
                                          <p:stCondLst>
                                            <p:cond delay="0"/>
                                          </p:stCondLst>
                                        </p:cTn>
                                        <p:tgtEl>
                                          <p:spTgt spid="140"/>
                                        </p:tgtEl>
                                        <p:attrNameLst>
                                          <p:attrName>style.visibility</p:attrName>
                                        </p:attrNameLst>
                                      </p:cBhvr>
                                      <p:to>
                                        <p:strVal val="visible"/>
                                      </p:to>
                                    </p:set>
                                    <p:animEffect transition="in" filter="wipe(up)">
                                      <p:cBhvr>
                                        <p:cTn id="141" dur="500"/>
                                        <p:tgtEl>
                                          <p:spTgt spid="140"/>
                                        </p:tgtEl>
                                      </p:cBhvr>
                                    </p:animEffect>
                                  </p:childTnLst>
                                </p:cTn>
                              </p:par>
                              <p:par>
                                <p:cTn id="142" presetID="22" presetClass="entr" presetSubtype="1" fill="hold" nodeType="withEffect">
                                  <p:stCondLst>
                                    <p:cond delay="0"/>
                                  </p:stCondLst>
                                  <p:childTnLst>
                                    <p:set>
                                      <p:cBhvr>
                                        <p:cTn id="143" dur="1" fill="hold">
                                          <p:stCondLst>
                                            <p:cond delay="0"/>
                                          </p:stCondLst>
                                        </p:cTn>
                                        <p:tgtEl>
                                          <p:spTgt spid="142"/>
                                        </p:tgtEl>
                                        <p:attrNameLst>
                                          <p:attrName>style.visibility</p:attrName>
                                        </p:attrNameLst>
                                      </p:cBhvr>
                                      <p:to>
                                        <p:strVal val="visible"/>
                                      </p:to>
                                    </p:set>
                                    <p:animEffect transition="in" filter="wipe(up)">
                                      <p:cBhvr>
                                        <p:cTn id="144"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107" grpId="0" animBg="1"/>
      <p:bldP spid="108" grpId="0" animBg="1"/>
      <p:bldP spid="109" grpId="0"/>
      <p:bldP spid="110" grpId="0"/>
      <p:bldP spid="111" grpId="0" animBg="1"/>
      <p:bldP spid="112" grpId="0" animBg="1"/>
      <p:bldP spid="113" grpId="0" animBg="1"/>
      <p:bldP spid="114" grpId="0" animBg="1"/>
      <p:bldP spid="115" grpId="0" animBg="1"/>
      <p:bldP spid="116" grpId="0" animBg="1"/>
      <p:bldP spid="117" grpId="0" animBg="1"/>
      <p:bldP spid="118" grpId="0" animBg="1"/>
      <p:bldP spid="127" grpId="0" animBg="1"/>
      <p:bldP spid="128" grpId="0" animBg="1"/>
      <p:bldP spid="129" grpId="0" animBg="1"/>
      <p:bldP spid="130" grpId="0" animBg="1"/>
      <p:bldP spid="131" grpId="0" animBg="1"/>
      <p:bldP spid="132" grpId="0" animBg="1"/>
      <p:bldP spid="133" grpId="0" animBg="1"/>
      <p:bldP spid="13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Data Striping</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marL="457200" lvl="1" indent="0">
              <a:buNone/>
            </a:pPr>
            <a:endParaRPr lang="en-US" sz="2200" dirty="0" smtClean="0"/>
          </a:p>
          <a:p>
            <a:pPr>
              <a:buFont typeface="Wingdings" pitchFamily="2" charset="2"/>
              <a:buChar char="§"/>
            </a:pPr>
            <a:endParaRPr lang="en-US" sz="2200" dirty="0" smtClean="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3" name="Group 59"/>
          <p:cNvGraphicFramePr>
            <a:graphicFrameLocks/>
          </p:cNvGraphicFramePr>
          <p:nvPr>
            <p:extLst>
              <p:ext uri="{D42A27DB-BD31-4B8C-83A1-F6EECF244321}">
                <p14:modId xmlns:p14="http://schemas.microsoft.com/office/powerpoint/2010/main" val="2176304102"/>
              </p:ext>
            </p:extLst>
          </p:nvPr>
        </p:nvGraphicFramePr>
        <p:xfrm>
          <a:off x="990600" y="1752600"/>
          <a:ext cx="7159625" cy="2194560"/>
        </p:xfrm>
        <a:graphic>
          <a:graphicData uri="http://schemas.openxmlformats.org/drawingml/2006/table">
            <a:tbl>
              <a:tblPr/>
              <a:tblGrid>
                <a:gridCol w="1431925"/>
                <a:gridCol w="1431925"/>
                <a:gridCol w="1431925"/>
                <a:gridCol w="1431925"/>
                <a:gridCol w="1431925"/>
              </a:tblGrid>
              <a:tr h="338138">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endParaRPr kumimoji="0" lang="en-US" sz="2000" b="1" i="0" u="none" strike="noStrike" cap="none" normalizeH="0" baseline="0" dirty="0" smtClean="0">
                        <a:ln>
                          <a:noFill/>
                        </a:ln>
                        <a:solidFill>
                          <a:schemeClr val="tx1"/>
                        </a:solidFill>
                        <a:effectLst/>
                        <a:latin typeface="Arial" charset="0"/>
                      </a:endParaRPr>
                    </a:p>
                  </a:txBody>
                  <a:tcPr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Disk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Disk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Disk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 Disk 4</a:t>
                      </a: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dirty="0" smtClean="0">
                          <a:ln>
                            <a:noFill/>
                          </a:ln>
                          <a:solidFill>
                            <a:schemeClr val="tx1"/>
                          </a:solidFill>
                          <a:effectLst/>
                          <a:latin typeface="Arial" charset="0"/>
                        </a:rPr>
                        <a:t>Stripe 1</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338138">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Stripe 2</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dirty="0" smtClean="0">
                          <a:ln>
                            <a:noFill/>
                          </a:ln>
                          <a:solidFill>
                            <a:schemeClr val="tx1"/>
                          </a:solidFill>
                          <a:effectLst/>
                          <a:latin typeface="Arial" charset="0"/>
                        </a:rPr>
                        <a:t>Stripe 3</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r>
              <a:tr h="338138">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smtClean="0">
                          <a:ln>
                            <a:noFill/>
                          </a:ln>
                          <a:solidFill>
                            <a:schemeClr val="tx1"/>
                          </a:solidFill>
                          <a:effectLst/>
                          <a:latin typeface="Arial" charset="0"/>
                        </a:rPr>
                        <a:t>Stripe 4</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13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14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smtClean="0">
                          <a:ln>
                            <a:noFill/>
                          </a:ln>
                          <a:solidFill>
                            <a:schemeClr val="tx1"/>
                          </a:solidFill>
                          <a:effectLst/>
                          <a:latin typeface="Arial" charset="0"/>
                        </a:rPr>
                        <a:t>Unit 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2000" b="1" i="0" u="none" strike="noStrike" cap="none" normalizeH="0" baseline="0" dirty="0" smtClean="0">
                          <a:ln>
                            <a:noFill/>
                          </a:ln>
                          <a:solidFill>
                            <a:schemeClr val="tx1"/>
                          </a:solidFill>
                          <a:effectLst/>
                          <a:latin typeface="Arial" charset="0"/>
                        </a:rPr>
                        <a:t>Stripe 5</a:t>
                      </a:r>
                    </a:p>
                  </a:txBody>
                  <a:tcPr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19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0" fontAlgn="base" latinLnBrk="0" hangingPunct="0">
                        <a:lnSpc>
                          <a:spcPct val="90000"/>
                        </a:lnSpc>
                        <a:spcBef>
                          <a:spcPct val="30000"/>
                        </a:spcBef>
                        <a:spcAft>
                          <a:spcPct val="0"/>
                        </a:spcAft>
                        <a:buClrTx/>
                        <a:buSzPct val="100000"/>
                        <a:buFontTx/>
                        <a:buNone/>
                        <a:tabLst/>
                      </a:pPr>
                      <a:r>
                        <a:rPr kumimoji="0" lang="en-US" sz="1800" b="0" i="0" u="none" strike="noStrike" cap="none" normalizeH="0" baseline="0" dirty="0" smtClean="0">
                          <a:ln>
                            <a:noFill/>
                          </a:ln>
                          <a:solidFill>
                            <a:schemeClr val="tx1"/>
                          </a:solidFill>
                          <a:effectLst/>
                          <a:latin typeface="Arial" charset="0"/>
                        </a:rPr>
                        <a:t>Unit 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r>
            </a:tbl>
          </a:graphicData>
        </a:graphic>
      </p:graphicFrame>
      <p:sp>
        <p:nvSpPr>
          <p:cNvPr id="3" name="Rounded Rectangle 2"/>
          <p:cNvSpPr/>
          <p:nvPr/>
        </p:nvSpPr>
        <p:spPr>
          <a:xfrm>
            <a:off x="2478280" y="3250250"/>
            <a:ext cx="5562600" cy="304800"/>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stCxn id="3" idx="2"/>
          </p:cNvCxnSpPr>
          <p:nvPr/>
        </p:nvCxnSpPr>
        <p:spPr>
          <a:xfrm flipH="1">
            <a:off x="4724400" y="3555050"/>
            <a:ext cx="535180" cy="788350"/>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105432" y="4387334"/>
            <a:ext cx="4308295" cy="369332"/>
          </a:xfrm>
          <a:prstGeom prst="rect">
            <a:avLst/>
          </a:prstGeom>
          <a:noFill/>
          <a:ln>
            <a:solidFill>
              <a:srgbClr val="FF0000"/>
            </a:solidFill>
          </a:ln>
        </p:spPr>
        <p:txBody>
          <a:bodyPr wrap="none" rtlCol="0">
            <a:spAutoFit/>
          </a:bodyPr>
          <a:lstStyle/>
          <a:p>
            <a:r>
              <a:rPr lang="en-US" dirty="0" smtClean="0"/>
              <a:t>Each stripe is written across all disks </a:t>
            </a:r>
            <a:r>
              <a:rPr lang="en-US" i="1" dirty="0" smtClean="0"/>
              <a:t>at once</a:t>
            </a:r>
            <a:endParaRPr lang="en-US" i="1" dirty="0"/>
          </a:p>
        </p:txBody>
      </p:sp>
      <p:sp>
        <p:nvSpPr>
          <p:cNvPr id="8" name="Rounded Rectangle 7"/>
          <p:cNvSpPr/>
          <p:nvPr/>
        </p:nvSpPr>
        <p:spPr>
          <a:xfrm>
            <a:off x="2529556" y="3597780"/>
            <a:ext cx="1179320" cy="331150"/>
          </a:xfrm>
          <a:prstGeom prst="roundRect">
            <a:avLst/>
          </a:prstGeom>
          <a:noFill/>
          <a:ln>
            <a:solidFill>
              <a:srgbClr val="0070C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4" name="Straight Arrow Connector 143"/>
          <p:cNvCxnSpPr/>
          <p:nvPr/>
        </p:nvCxnSpPr>
        <p:spPr>
          <a:xfrm flipH="1">
            <a:off x="2478280" y="3949802"/>
            <a:ext cx="640936" cy="926998"/>
          </a:xfrm>
          <a:prstGeom prst="straightConnector1">
            <a:avLst/>
          </a:prstGeom>
          <a:ln w="19050">
            <a:solidFill>
              <a:srgbClr val="0070C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416105" y="4890331"/>
            <a:ext cx="3215752" cy="1200329"/>
          </a:xfrm>
          <a:prstGeom prst="rect">
            <a:avLst/>
          </a:prstGeom>
          <a:noFill/>
          <a:ln>
            <a:solidFill>
              <a:srgbClr val="0070C0"/>
            </a:solidFill>
          </a:ln>
        </p:spPr>
        <p:txBody>
          <a:bodyPr wrap="none" rtlCol="0">
            <a:spAutoFit/>
          </a:bodyPr>
          <a:lstStyle/>
          <a:p>
            <a:r>
              <a:rPr lang="en-US" dirty="0" smtClean="0"/>
              <a:t>Typically, a unit is either:</a:t>
            </a:r>
          </a:p>
          <a:p>
            <a:pPr marL="285750" indent="-285750">
              <a:buFontTx/>
              <a:buChar char="-"/>
            </a:pPr>
            <a:r>
              <a:rPr lang="en-US" dirty="0" smtClean="0"/>
              <a:t>A bit </a:t>
            </a:r>
            <a:r>
              <a:rPr lang="en-US" dirty="0" smtClean="0">
                <a:sym typeface="Wingdings" pitchFamily="2" charset="2"/>
              </a:rPr>
              <a:t> </a:t>
            </a:r>
            <a:r>
              <a:rPr lang="en-US" b="1" dirty="0" smtClean="0">
                <a:solidFill>
                  <a:srgbClr val="0070C0"/>
                </a:solidFill>
                <a:sym typeface="Wingdings" pitchFamily="2" charset="2"/>
              </a:rPr>
              <a:t>Bit Interleaving</a:t>
            </a:r>
          </a:p>
          <a:p>
            <a:pPr marL="285750" indent="-285750">
              <a:buFontTx/>
              <a:buChar char="-"/>
            </a:pPr>
            <a:r>
              <a:rPr lang="en-US" dirty="0" smtClean="0"/>
              <a:t>A byte </a:t>
            </a:r>
            <a:r>
              <a:rPr lang="en-US" dirty="0" smtClean="0">
                <a:sym typeface="Wingdings" pitchFamily="2" charset="2"/>
              </a:rPr>
              <a:t> </a:t>
            </a:r>
            <a:r>
              <a:rPr lang="en-US" b="1" dirty="0" smtClean="0">
                <a:solidFill>
                  <a:srgbClr val="0070C0"/>
                </a:solidFill>
                <a:sym typeface="Wingdings" pitchFamily="2" charset="2"/>
              </a:rPr>
              <a:t>Byte Interleaving</a:t>
            </a:r>
          </a:p>
          <a:p>
            <a:pPr marL="285750" indent="-285750">
              <a:buFontTx/>
              <a:buChar char="-"/>
            </a:pPr>
            <a:r>
              <a:rPr lang="en-US" dirty="0" smtClean="0">
                <a:sym typeface="Wingdings" pitchFamily="2" charset="2"/>
              </a:rPr>
              <a:t>A block  </a:t>
            </a:r>
            <a:r>
              <a:rPr lang="en-US" b="1" dirty="0" smtClean="0">
                <a:solidFill>
                  <a:srgbClr val="0070C0"/>
                </a:solidFill>
                <a:sym typeface="Wingdings" pitchFamily="2" charset="2"/>
              </a:rPr>
              <a:t>Block Interleaving</a:t>
            </a:r>
            <a:endParaRPr lang="en-US" b="1" dirty="0" smtClean="0">
              <a:solidFill>
                <a:srgbClr val="0070C0"/>
              </a:solidFill>
            </a:endParaRPr>
          </a:p>
        </p:txBody>
      </p:sp>
    </p:spTree>
    <p:extLst>
      <p:ext uri="{BB962C8B-B14F-4D97-AF65-F5344CB8AC3E}">
        <p14:creationId xmlns:p14="http://schemas.microsoft.com/office/powerpoint/2010/main" val="17052175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up)">
                                      <p:cBhvr>
                                        <p:cTn id="18" dur="500"/>
                                        <p:tgtEl>
                                          <p:spTgt spid="8"/>
                                        </p:tgtEl>
                                      </p:cBhvr>
                                    </p:animEffect>
                                  </p:childTnLst>
                                </p:cTn>
                              </p:par>
                              <p:par>
                                <p:cTn id="19" presetID="22" presetClass="entr" presetSubtype="1" fill="hold" nodeType="withEffect">
                                  <p:stCondLst>
                                    <p:cond delay="0"/>
                                  </p:stCondLst>
                                  <p:childTnLst>
                                    <p:set>
                                      <p:cBhvr>
                                        <p:cTn id="20" dur="1" fill="hold">
                                          <p:stCondLst>
                                            <p:cond delay="0"/>
                                          </p:stCondLst>
                                        </p:cTn>
                                        <p:tgtEl>
                                          <p:spTgt spid="144"/>
                                        </p:tgtEl>
                                        <p:attrNameLst>
                                          <p:attrName>style.visibility</p:attrName>
                                        </p:attrNameLst>
                                      </p:cBhvr>
                                      <p:to>
                                        <p:strVal val="visible"/>
                                      </p:to>
                                    </p:set>
                                    <p:animEffect transition="in" filter="wipe(up)">
                                      <p:cBhvr>
                                        <p:cTn id="21" dur="500"/>
                                        <p:tgtEl>
                                          <p:spTgt spid="144"/>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45"/>
                                        </p:tgtEl>
                                        <p:attrNameLst>
                                          <p:attrName>style.visibility</p:attrName>
                                        </p:attrNameLst>
                                      </p:cBhvr>
                                      <p:to>
                                        <p:strVal val="visible"/>
                                      </p:to>
                                    </p:set>
                                    <p:animEffect transition="in" filter="wipe(up)">
                                      <p:cBhvr>
                                        <p:cTn id="24" dur="5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P spid="14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Striping Unit Values: Tradeoffs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600" dirty="0" smtClean="0"/>
              <a:t>Small striping unit values</a:t>
            </a:r>
          </a:p>
          <a:p>
            <a:pPr lvl="1">
              <a:buFont typeface="Wingdings" pitchFamily="2" charset="2"/>
              <a:buChar char="§"/>
            </a:pPr>
            <a:r>
              <a:rPr lang="en-US" sz="2400" dirty="0" smtClean="0"/>
              <a:t>Higher parallelism (</a:t>
            </a:r>
            <a:r>
              <a:rPr lang="en-US" sz="2400" b="1" dirty="0" smtClean="0">
                <a:solidFill>
                  <a:srgbClr val="2906FA"/>
                </a:solidFill>
              </a:rPr>
              <a:t>+</a:t>
            </a:r>
            <a:r>
              <a:rPr lang="en-US" sz="2400" dirty="0" smtClean="0"/>
              <a:t>)</a:t>
            </a:r>
          </a:p>
          <a:p>
            <a:pPr lvl="1">
              <a:buFont typeface="Wingdings" pitchFamily="2" charset="2"/>
              <a:buChar char="§"/>
            </a:pPr>
            <a:r>
              <a:rPr lang="en-US" sz="2400" dirty="0" smtClean="0"/>
              <a:t>Smaller amount of data to transfer (</a:t>
            </a:r>
            <a:r>
              <a:rPr lang="en-US" sz="2400" b="1" dirty="0" smtClean="0">
                <a:solidFill>
                  <a:srgbClr val="2906FA"/>
                </a:solidFill>
              </a:rPr>
              <a:t>+</a:t>
            </a:r>
            <a:r>
              <a:rPr lang="en-US" sz="2400" dirty="0" smtClean="0"/>
              <a:t>)</a:t>
            </a:r>
          </a:p>
          <a:p>
            <a:pPr lvl="1">
              <a:buFont typeface="Wingdings" pitchFamily="2" charset="2"/>
              <a:buChar char="§"/>
            </a:pPr>
            <a:r>
              <a:rPr lang="en-US" sz="2400" dirty="0" smtClean="0"/>
              <a:t>Increased seek and rotational delays (</a:t>
            </a:r>
            <a:r>
              <a:rPr lang="en-US" sz="2400" b="1" dirty="0" smtClean="0">
                <a:solidFill>
                  <a:srgbClr val="FF0000"/>
                </a:solidFill>
              </a:rPr>
              <a:t>-</a:t>
            </a:r>
            <a:r>
              <a:rPr lang="en-US" sz="2400" dirty="0" smtClean="0"/>
              <a:t>)</a:t>
            </a:r>
          </a:p>
          <a:p>
            <a:pPr lvl="1">
              <a:buFont typeface="Wingdings" pitchFamily="2" charset="2"/>
              <a:buChar char="§"/>
            </a:pPr>
            <a:endParaRPr lang="en-US" sz="1800" dirty="0"/>
          </a:p>
          <a:p>
            <a:pPr>
              <a:buSzPct val="100000"/>
              <a:buFont typeface="Wingdings" pitchFamily="2" charset="2"/>
              <a:buChar char="§"/>
            </a:pPr>
            <a:endParaRPr lang="en-US" sz="3000" dirty="0"/>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20"/>
          <p:cNvGrpSpPr>
            <a:grpSpLocks/>
          </p:cNvGrpSpPr>
          <p:nvPr/>
        </p:nvGrpSpPr>
        <p:grpSpPr bwMode="auto">
          <a:xfrm>
            <a:off x="2488490" y="3851275"/>
            <a:ext cx="1995488" cy="2244725"/>
            <a:chOff x="1488" y="816"/>
            <a:chExt cx="1296" cy="1457"/>
          </a:xfrm>
        </p:grpSpPr>
        <p:sp>
          <p:nvSpPr>
            <p:cNvPr id="7" name="Rectangle 21"/>
            <p:cNvSpPr>
              <a:spLocks noChangeArrowheads="1"/>
            </p:cNvSpPr>
            <p:nvPr/>
          </p:nvSpPr>
          <p:spPr bwMode="auto">
            <a:xfrm>
              <a:off x="148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8" name="Text Box 22"/>
            <p:cNvSpPr txBox="1">
              <a:spLocks noChangeArrowheads="1"/>
            </p:cNvSpPr>
            <p:nvPr/>
          </p:nvSpPr>
          <p:spPr bwMode="auto">
            <a:xfrm>
              <a:off x="1584"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2</a:t>
              </a:r>
            </a:p>
          </p:txBody>
        </p:sp>
      </p:grpSp>
      <p:grpSp>
        <p:nvGrpSpPr>
          <p:cNvPr id="9" name="Group 23"/>
          <p:cNvGrpSpPr>
            <a:grpSpLocks/>
          </p:cNvGrpSpPr>
          <p:nvPr/>
        </p:nvGrpSpPr>
        <p:grpSpPr bwMode="auto">
          <a:xfrm>
            <a:off x="4631615" y="3851275"/>
            <a:ext cx="1995488" cy="2244725"/>
            <a:chOff x="2880" y="816"/>
            <a:chExt cx="1296" cy="1457"/>
          </a:xfrm>
        </p:grpSpPr>
        <p:sp>
          <p:nvSpPr>
            <p:cNvPr id="10" name="Rectangle 24"/>
            <p:cNvSpPr>
              <a:spLocks noChangeArrowheads="1"/>
            </p:cNvSpPr>
            <p:nvPr/>
          </p:nvSpPr>
          <p:spPr bwMode="auto">
            <a:xfrm>
              <a:off x="288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 name="Text Box 25"/>
            <p:cNvSpPr txBox="1">
              <a:spLocks noChangeArrowheads="1"/>
            </p:cNvSpPr>
            <p:nvPr/>
          </p:nvSpPr>
          <p:spPr bwMode="auto">
            <a:xfrm>
              <a:off x="297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3</a:t>
              </a:r>
            </a:p>
          </p:txBody>
        </p:sp>
      </p:grpSp>
      <p:grpSp>
        <p:nvGrpSpPr>
          <p:cNvPr id="12" name="Group 26"/>
          <p:cNvGrpSpPr>
            <a:grpSpLocks/>
          </p:cNvGrpSpPr>
          <p:nvPr/>
        </p:nvGrpSpPr>
        <p:grpSpPr bwMode="auto">
          <a:xfrm>
            <a:off x="6849353" y="3851275"/>
            <a:ext cx="1995487" cy="2244725"/>
            <a:chOff x="4320" y="816"/>
            <a:chExt cx="1296" cy="1457"/>
          </a:xfrm>
        </p:grpSpPr>
        <p:sp>
          <p:nvSpPr>
            <p:cNvPr id="13" name="Rectangle 27"/>
            <p:cNvSpPr>
              <a:spLocks noChangeArrowheads="1"/>
            </p:cNvSpPr>
            <p:nvPr/>
          </p:nvSpPr>
          <p:spPr bwMode="auto">
            <a:xfrm>
              <a:off x="432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4" name="Text Box 28"/>
            <p:cNvSpPr txBox="1">
              <a:spLocks noChangeArrowheads="1"/>
            </p:cNvSpPr>
            <p:nvPr/>
          </p:nvSpPr>
          <p:spPr bwMode="auto">
            <a:xfrm>
              <a:off x="441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4</a:t>
              </a:r>
            </a:p>
          </p:txBody>
        </p:sp>
      </p:grpSp>
      <p:grpSp>
        <p:nvGrpSpPr>
          <p:cNvPr id="15" name="Group 29"/>
          <p:cNvGrpSpPr>
            <a:grpSpLocks/>
          </p:cNvGrpSpPr>
          <p:nvPr/>
        </p:nvGrpSpPr>
        <p:grpSpPr bwMode="auto">
          <a:xfrm>
            <a:off x="270753" y="3851275"/>
            <a:ext cx="1995487" cy="2244725"/>
            <a:chOff x="48" y="816"/>
            <a:chExt cx="1296" cy="1457"/>
          </a:xfrm>
        </p:grpSpPr>
        <p:sp>
          <p:nvSpPr>
            <p:cNvPr id="16" name="Rectangle 30"/>
            <p:cNvSpPr>
              <a:spLocks noChangeArrowheads="1"/>
            </p:cNvSpPr>
            <p:nvPr/>
          </p:nvSpPr>
          <p:spPr bwMode="auto">
            <a:xfrm>
              <a:off x="4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7" name="Text Box 31"/>
            <p:cNvSpPr txBox="1">
              <a:spLocks noChangeArrowheads="1"/>
            </p:cNvSpPr>
            <p:nvPr/>
          </p:nvSpPr>
          <p:spPr bwMode="auto">
            <a:xfrm>
              <a:off x="132"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1</a:t>
              </a:r>
            </a:p>
          </p:txBody>
        </p:sp>
      </p:grpSp>
      <p:sp>
        <p:nvSpPr>
          <p:cNvPr id="18" name="Rectangle 32"/>
          <p:cNvSpPr>
            <a:spLocks noChangeArrowheads="1"/>
          </p:cNvSpPr>
          <p:nvPr/>
        </p:nvSpPr>
        <p:spPr bwMode="auto">
          <a:xfrm>
            <a:off x="493003" y="3906838"/>
            <a:ext cx="36830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19" name="Rectangle 33"/>
          <p:cNvSpPr>
            <a:spLocks noChangeArrowheads="1"/>
          </p:cNvSpPr>
          <p:nvPr/>
        </p:nvSpPr>
        <p:spPr bwMode="auto">
          <a:xfrm>
            <a:off x="2931403" y="39068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20" name="Rectangle 34"/>
          <p:cNvSpPr>
            <a:spLocks noChangeArrowheads="1"/>
          </p:cNvSpPr>
          <p:nvPr/>
        </p:nvSpPr>
        <p:spPr bwMode="auto">
          <a:xfrm>
            <a:off x="5666665" y="3906838"/>
            <a:ext cx="369888"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21" name="Rectangle 35"/>
          <p:cNvSpPr>
            <a:spLocks noChangeArrowheads="1"/>
          </p:cNvSpPr>
          <p:nvPr/>
        </p:nvSpPr>
        <p:spPr bwMode="auto">
          <a:xfrm>
            <a:off x="8198728" y="39068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22" name="Rectangle 36"/>
          <p:cNvSpPr>
            <a:spLocks noChangeArrowheads="1"/>
          </p:cNvSpPr>
          <p:nvPr/>
        </p:nvSpPr>
        <p:spPr bwMode="auto">
          <a:xfrm>
            <a:off x="713665" y="4338638"/>
            <a:ext cx="369888"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3" name="Rectangle 37"/>
          <p:cNvSpPr>
            <a:spLocks noChangeArrowheads="1"/>
          </p:cNvSpPr>
          <p:nvPr/>
        </p:nvSpPr>
        <p:spPr bwMode="auto">
          <a:xfrm>
            <a:off x="3117140" y="4338638"/>
            <a:ext cx="36830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4" name="Rectangle 38"/>
          <p:cNvSpPr>
            <a:spLocks noChangeArrowheads="1"/>
          </p:cNvSpPr>
          <p:nvPr/>
        </p:nvSpPr>
        <p:spPr bwMode="auto">
          <a:xfrm>
            <a:off x="5630153" y="43386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5" name="Rectangle 39"/>
          <p:cNvSpPr>
            <a:spLocks noChangeArrowheads="1"/>
          </p:cNvSpPr>
          <p:nvPr/>
        </p:nvSpPr>
        <p:spPr bwMode="auto">
          <a:xfrm>
            <a:off x="7792328" y="4338638"/>
            <a:ext cx="369887"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6" name="Rectangle 40"/>
          <p:cNvSpPr>
            <a:spLocks noChangeArrowheads="1"/>
          </p:cNvSpPr>
          <p:nvPr/>
        </p:nvSpPr>
        <p:spPr bwMode="auto">
          <a:xfrm>
            <a:off x="566028" y="4770438"/>
            <a:ext cx="369887"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7" name="Rectangle 41"/>
          <p:cNvSpPr>
            <a:spLocks noChangeArrowheads="1"/>
          </p:cNvSpPr>
          <p:nvPr/>
        </p:nvSpPr>
        <p:spPr bwMode="auto">
          <a:xfrm>
            <a:off x="3079040" y="4770438"/>
            <a:ext cx="369888"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8" name="Rectangle 42"/>
          <p:cNvSpPr>
            <a:spLocks noChangeArrowheads="1"/>
          </p:cNvSpPr>
          <p:nvPr/>
        </p:nvSpPr>
        <p:spPr bwMode="auto">
          <a:xfrm>
            <a:off x="5223753" y="4770438"/>
            <a:ext cx="369887"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9" name="Rectangle 43"/>
          <p:cNvSpPr>
            <a:spLocks noChangeArrowheads="1"/>
          </p:cNvSpPr>
          <p:nvPr/>
        </p:nvSpPr>
        <p:spPr bwMode="auto">
          <a:xfrm>
            <a:off x="8309853" y="4770438"/>
            <a:ext cx="369887" cy="368300"/>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30" name="Rectangle 44"/>
          <p:cNvSpPr>
            <a:spLocks noChangeArrowheads="1"/>
          </p:cNvSpPr>
          <p:nvPr/>
        </p:nvSpPr>
        <p:spPr bwMode="auto">
          <a:xfrm>
            <a:off x="418390" y="5200650"/>
            <a:ext cx="369888"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31" name="Rectangle 45"/>
          <p:cNvSpPr>
            <a:spLocks noChangeArrowheads="1"/>
          </p:cNvSpPr>
          <p:nvPr/>
        </p:nvSpPr>
        <p:spPr bwMode="auto">
          <a:xfrm>
            <a:off x="3301290" y="5200650"/>
            <a:ext cx="369888"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32" name="Rectangle 46"/>
          <p:cNvSpPr>
            <a:spLocks noChangeArrowheads="1"/>
          </p:cNvSpPr>
          <p:nvPr/>
        </p:nvSpPr>
        <p:spPr bwMode="auto">
          <a:xfrm>
            <a:off x="5980990" y="5200650"/>
            <a:ext cx="369888"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33" name="Rectangle 47"/>
          <p:cNvSpPr>
            <a:spLocks noChangeArrowheads="1"/>
          </p:cNvSpPr>
          <p:nvPr/>
        </p:nvSpPr>
        <p:spPr bwMode="auto">
          <a:xfrm>
            <a:off x="8106653" y="5200650"/>
            <a:ext cx="369887"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Tree>
    <p:extLst>
      <p:ext uri="{BB962C8B-B14F-4D97-AF65-F5344CB8AC3E}">
        <p14:creationId xmlns:p14="http://schemas.microsoft.com/office/powerpoint/2010/main" val="264367975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4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Striping Unit Values: Tradeoffs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400" dirty="0" smtClean="0"/>
              <a:t>Large striping unit values</a:t>
            </a:r>
          </a:p>
          <a:p>
            <a:pPr lvl="1">
              <a:buFont typeface="Wingdings" pitchFamily="2" charset="2"/>
              <a:buChar char="§"/>
            </a:pPr>
            <a:r>
              <a:rPr lang="en-US" sz="2200" dirty="0" smtClean="0"/>
              <a:t>Lower parallelism (</a:t>
            </a:r>
            <a:r>
              <a:rPr lang="en-US" sz="2200" b="1" dirty="0" smtClean="0">
                <a:solidFill>
                  <a:srgbClr val="FF0000"/>
                </a:solidFill>
              </a:rPr>
              <a:t>-</a:t>
            </a:r>
            <a:r>
              <a:rPr lang="en-US" sz="2200" dirty="0" smtClean="0"/>
              <a:t>)</a:t>
            </a:r>
          </a:p>
          <a:p>
            <a:pPr lvl="1">
              <a:buFont typeface="Wingdings" pitchFamily="2" charset="2"/>
              <a:buChar char="§"/>
            </a:pPr>
            <a:r>
              <a:rPr lang="en-US" sz="2200" dirty="0" smtClean="0"/>
              <a:t>Larger amount of data to transfer (</a:t>
            </a:r>
            <a:r>
              <a:rPr lang="en-US" sz="2200" b="1" dirty="0" smtClean="0">
                <a:solidFill>
                  <a:srgbClr val="FF0000"/>
                </a:solidFill>
              </a:rPr>
              <a:t>-</a:t>
            </a:r>
            <a:r>
              <a:rPr lang="en-US" sz="2200" dirty="0" smtClean="0"/>
              <a:t>)</a:t>
            </a:r>
          </a:p>
          <a:p>
            <a:pPr lvl="1">
              <a:buFont typeface="Wingdings" pitchFamily="2" charset="2"/>
              <a:buChar char="§"/>
            </a:pPr>
            <a:r>
              <a:rPr lang="en-US" sz="2200" dirty="0" smtClean="0"/>
              <a:t>Decreased seek and rotational delays (</a:t>
            </a:r>
            <a:r>
              <a:rPr lang="en-US" sz="2200" b="1" dirty="0" smtClean="0">
                <a:solidFill>
                  <a:srgbClr val="2906FA"/>
                </a:solidFill>
              </a:rPr>
              <a:t>+</a:t>
            </a:r>
            <a:r>
              <a:rPr lang="en-US" sz="2200" dirty="0" smtClean="0"/>
              <a:t>)</a:t>
            </a:r>
          </a:p>
          <a:p>
            <a:pPr lvl="1">
              <a:buFont typeface="Wingdings" pitchFamily="2" charset="2"/>
              <a:buChar char="§"/>
            </a:pPr>
            <a:r>
              <a:rPr lang="en-US" sz="2200" dirty="0" smtClean="0"/>
              <a:t>A request can be handled completely on a separate disk! (</a:t>
            </a:r>
            <a:r>
              <a:rPr lang="en-US" sz="2200" b="1" dirty="0" smtClean="0">
                <a:solidFill>
                  <a:srgbClr val="FF0000"/>
                </a:solidFill>
              </a:rPr>
              <a:t>-</a:t>
            </a:r>
            <a:r>
              <a:rPr lang="en-US" sz="2200" dirty="0" smtClean="0"/>
              <a:t> or </a:t>
            </a:r>
            <a:r>
              <a:rPr lang="en-US" sz="2200" b="1" dirty="0" smtClean="0">
                <a:solidFill>
                  <a:srgbClr val="2906FA"/>
                </a:solidFill>
              </a:rPr>
              <a:t>+</a:t>
            </a:r>
            <a:r>
              <a:rPr lang="en-US" sz="2200" dirty="0" smtClean="0"/>
              <a:t>)</a:t>
            </a:r>
          </a:p>
          <a:p>
            <a:pPr lvl="1">
              <a:buFont typeface="Wingdings" pitchFamily="2" charset="2"/>
              <a:buChar char="§"/>
            </a:pPr>
            <a:r>
              <a:rPr lang="en-US" sz="2200" dirty="0" smtClean="0"/>
              <a:t>But, multiple requests could be satisfied at once! (</a:t>
            </a:r>
            <a:r>
              <a:rPr lang="en-US" sz="2200" b="1" dirty="0" smtClean="0">
                <a:solidFill>
                  <a:srgbClr val="2906FA"/>
                </a:solidFill>
              </a:rPr>
              <a:t>+</a:t>
            </a:r>
            <a:r>
              <a:rPr lang="en-US" sz="2200" dirty="0" smtClean="0"/>
              <a:t>)</a:t>
            </a:r>
          </a:p>
          <a:p>
            <a:pPr>
              <a:buSzPct val="100000"/>
              <a:buFont typeface="Wingdings" pitchFamily="2" charset="2"/>
              <a:buChar char="§"/>
            </a:pPr>
            <a:endParaRPr lang="en-US" sz="2200" dirty="0"/>
          </a:p>
        </p:txBody>
      </p:sp>
      <p:grpSp>
        <p:nvGrpSpPr>
          <p:cNvPr id="6" name="Group 4"/>
          <p:cNvGrpSpPr>
            <a:grpSpLocks/>
          </p:cNvGrpSpPr>
          <p:nvPr/>
        </p:nvGrpSpPr>
        <p:grpSpPr bwMode="auto">
          <a:xfrm>
            <a:off x="2598737" y="4308475"/>
            <a:ext cx="1995488" cy="2244725"/>
            <a:chOff x="1488" y="816"/>
            <a:chExt cx="1296" cy="1457"/>
          </a:xfrm>
        </p:grpSpPr>
        <p:sp>
          <p:nvSpPr>
            <p:cNvPr id="7" name="Rectangle 5"/>
            <p:cNvSpPr>
              <a:spLocks noChangeArrowheads="1"/>
            </p:cNvSpPr>
            <p:nvPr/>
          </p:nvSpPr>
          <p:spPr bwMode="auto">
            <a:xfrm>
              <a:off x="148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8" name="Text Box 6"/>
            <p:cNvSpPr txBox="1">
              <a:spLocks noChangeArrowheads="1"/>
            </p:cNvSpPr>
            <p:nvPr/>
          </p:nvSpPr>
          <p:spPr bwMode="auto">
            <a:xfrm>
              <a:off x="1584"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2</a:t>
              </a:r>
            </a:p>
          </p:txBody>
        </p:sp>
      </p:grpSp>
      <p:grpSp>
        <p:nvGrpSpPr>
          <p:cNvPr id="9" name="Group 7"/>
          <p:cNvGrpSpPr>
            <a:grpSpLocks/>
          </p:cNvGrpSpPr>
          <p:nvPr/>
        </p:nvGrpSpPr>
        <p:grpSpPr bwMode="auto">
          <a:xfrm>
            <a:off x="4741862" y="4308475"/>
            <a:ext cx="1995488" cy="2244725"/>
            <a:chOff x="2880" y="816"/>
            <a:chExt cx="1296" cy="1457"/>
          </a:xfrm>
        </p:grpSpPr>
        <p:sp>
          <p:nvSpPr>
            <p:cNvPr id="10" name="Rectangle 8"/>
            <p:cNvSpPr>
              <a:spLocks noChangeArrowheads="1"/>
            </p:cNvSpPr>
            <p:nvPr/>
          </p:nvSpPr>
          <p:spPr bwMode="auto">
            <a:xfrm>
              <a:off x="288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 name="Text Box 9"/>
            <p:cNvSpPr txBox="1">
              <a:spLocks noChangeArrowheads="1"/>
            </p:cNvSpPr>
            <p:nvPr/>
          </p:nvSpPr>
          <p:spPr bwMode="auto">
            <a:xfrm>
              <a:off x="297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3</a:t>
              </a:r>
            </a:p>
          </p:txBody>
        </p:sp>
      </p:grpSp>
      <p:grpSp>
        <p:nvGrpSpPr>
          <p:cNvPr id="12" name="Group 10"/>
          <p:cNvGrpSpPr>
            <a:grpSpLocks/>
          </p:cNvGrpSpPr>
          <p:nvPr/>
        </p:nvGrpSpPr>
        <p:grpSpPr bwMode="auto">
          <a:xfrm>
            <a:off x="6959600" y="4308475"/>
            <a:ext cx="1995487" cy="2244725"/>
            <a:chOff x="4320" y="816"/>
            <a:chExt cx="1296" cy="1457"/>
          </a:xfrm>
        </p:grpSpPr>
        <p:sp>
          <p:nvSpPr>
            <p:cNvPr id="13" name="Rectangle 11"/>
            <p:cNvSpPr>
              <a:spLocks noChangeArrowheads="1"/>
            </p:cNvSpPr>
            <p:nvPr/>
          </p:nvSpPr>
          <p:spPr bwMode="auto">
            <a:xfrm>
              <a:off x="432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4" name="Text Box 12"/>
            <p:cNvSpPr txBox="1">
              <a:spLocks noChangeArrowheads="1"/>
            </p:cNvSpPr>
            <p:nvPr/>
          </p:nvSpPr>
          <p:spPr bwMode="auto">
            <a:xfrm>
              <a:off x="441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4</a:t>
              </a:r>
            </a:p>
          </p:txBody>
        </p:sp>
      </p:grpSp>
      <p:grpSp>
        <p:nvGrpSpPr>
          <p:cNvPr id="15" name="Group 13"/>
          <p:cNvGrpSpPr>
            <a:grpSpLocks/>
          </p:cNvGrpSpPr>
          <p:nvPr/>
        </p:nvGrpSpPr>
        <p:grpSpPr bwMode="auto">
          <a:xfrm>
            <a:off x="381000" y="4308475"/>
            <a:ext cx="1995487" cy="2244725"/>
            <a:chOff x="48" y="816"/>
            <a:chExt cx="1296" cy="1457"/>
          </a:xfrm>
        </p:grpSpPr>
        <p:sp>
          <p:nvSpPr>
            <p:cNvPr id="16" name="Rectangle 14"/>
            <p:cNvSpPr>
              <a:spLocks noChangeArrowheads="1"/>
            </p:cNvSpPr>
            <p:nvPr/>
          </p:nvSpPr>
          <p:spPr bwMode="auto">
            <a:xfrm>
              <a:off x="4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7" name="Text Box 15"/>
            <p:cNvSpPr txBox="1">
              <a:spLocks noChangeArrowheads="1"/>
            </p:cNvSpPr>
            <p:nvPr/>
          </p:nvSpPr>
          <p:spPr bwMode="auto">
            <a:xfrm>
              <a:off x="132"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1</a:t>
              </a:r>
            </a:p>
          </p:txBody>
        </p:sp>
      </p:grpSp>
      <p:sp>
        <p:nvSpPr>
          <p:cNvPr id="18" name="Rectangle 16"/>
          <p:cNvSpPr>
            <a:spLocks noChangeArrowheads="1"/>
          </p:cNvSpPr>
          <p:nvPr/>
        </p:nvSpPr>
        <p:spPr bwMode="auto">
          <a:xfrm>
            <a:off x="509587" y="4456113"/>
            <a:ext cx="147955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19" name="Rectangle 17"/>
          <p:cNvSpPr>
            <a:spLocks noChangeArrowheads="1"/>
          </p:cNvSpPr>
          <p:nvPr/>
        </p:nvSpPr>
        <p:spPr bwMode="auto">
          <a:xfrm>
            <a:off x="2949575" y="4826000"/>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0" name="Rectangle 18"/>
          <p:cNvSpPr>
            <a:spLocks noChangeArrowheads="1"/>
          </p:cNvSpPr>
          <p:nvPr/>
        </p:nvSpPr>
        <p:spPr bwMode="auto">
          <a:xfrm>
            <a:off x="4964112" y="5195888"/>
            <a:ext cx="1477963"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1" name="Rectangle 19"/>
          <p:cNvSpPr>
            <a:spLocks noChangeArrowheads="1"/>
          </p:cNvSpPr>
          <p:nvPr/>
        </p:nvSpPr>
        <p:spPr bwMode="auto">
          <a:xfrm>
            <a:off x="7070725" y="5565775"/>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Tree>
    <p:extLst>
      <p:ext uri="{BB962C8B-B14F-4D97-AF65-F5344CB8AC3E}">
        <p14:creationId xmlns:p14="http://schemas.microsoft.com/office/powerpoint/2010/main" val="13327071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674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674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674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Striping Unit Values: Tradeoffs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400" dirty="0" smtClean="0"/>
              <a:t>Large striping unit values</a:t>
            </a:r>
          </a:p>
          <a:p>
            <a:pPr lvl="1">
              <a:buFont typeface="Wingdings" pitchFamily="2" charset="2"/>
              <a:buChar char="§"/>
            </a:pPr>
            <a:r>
              <a:rPr lang="en-US" sz="2200" dirty="0" smtClean="0"/>
              <a:t>Lower parallelism</a:t>
            </a:r>
          </a:p>
          <a:p>
            <a:pPr lvl="1">
              <a:buFont typeface="Wingdings" pitchFamily="2" charset="2"/>
              <a:buChar char="§"/>
            </a:pPr>
            <a:r>
              <a:rPr lang="en-US" sz="2200" dirty="0" smtClean="0"/>
              <a:t>Larger amount of data to transfer</a:t>
            </a:r>
          </a:p>
          <a:p>
            <a:pPr lvl="1">
              <a:buFont typeface="Wingdings" pitchFamily="2" charset="2"/>
              <a:buChar char="§"/>
            </a:pPr>
            <a:r>
              <a:rPr lang="en-US" sz="2200" dirty="0" smtClean="0"/>
              <a:t>Decreased seek and rotational delays</a:t>
            </a:r>
          </a:p>
          <a:p>
            <a:pPr lvl="1">
              <a:buFont typeface="Wingdings" pitchFamily="2" charset="2"/>
              <a:buChar char="§"/>
            </a:pPr>
            <a:r>
              <a:rPr lang="en-US" sz="2200" dirty="0" smtClean="0"/>
              <a:t>A request can be handled completely on a separate disk!</a:t>
            </a:r>
          </a:p>
          <a:p>
            <a:pPr lvl="1">
              <a:buFont typeface="Wingdings" pitchFamily="2" charset="2"/>
              <a:buChar char="§"/>
            </a:pPr>
            <a:r>
              <a:rPr lang="en-US" sz="2200" dirty="0" smtClean="0"/>
              <a:t>But, multiple requests could be satisfied at once!</a:t>
            </a:r>
          </a:p>
          <a:p>
            <a:pPr>
              <a:buSzPct val="100000"/>
              <a:buFont typeface="Wingdings" pitchFamily="2" charset="2"/>
              <a:buChar char="§"/>
            </a:pPr>
            <a:endParaRPr lang="en-US" sz="2200" dirty="0"/>
          </a:p>
        </p:txBody>
      </p:sp>
      <p:grpSp>
        <p:nvGrpSpPr>
          <p:cNvPr id="6" name="Group 4"/>
          <p:cNvGrpSpPr>
            <a:grpSpLocks/>
          </p:cNvGrpSpPr>
          <p:nvPr/>
        </p:nvGrpSpPr>
        <p:grpSpPr bwMode="auto">
          <a:xfrm>
            <a:off x="2598737" y="4308475"/>
            <a:ext cx="1995488" cy="2244725"/>
            <a:chOff x="1488" y="816"/>
            <a:chExt cx="1296" cy="1457"/>
          </a:xfrm>
        </p:grpSpPr>
        <p:sp>
          <p:nvSpPr>
            <p:cNvPr id="7" name="Rectangle 5"/>
            <p:cNvSpPr>
              <a:spLocks noChangeArrowheads="1"/>
            </p:cNvSpPr>
            <p:nvPr/>
          </p:nvSpPr>
          <p:spPr bwMode="auto">
            <a:xfrm>
              <a:off x="148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8" name="Text Box 6"/>
            <p:cNvSpPr txBox="1">
              <a:spLocks noChangeArrowheads="1"/>
            </p:cNvSpPr>
            <p:nvPr/>
          </p:nvSpPr>
          <p:spPr bwMode="auto">
            <a:xfrm>
              <a:off x="1584"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2</a:t>
              </a:r>
            </a:p>
          </p:txBody>
        </p:sp>
      </p:grpSp>
      <p:grpSp>
        <p:nvGrpSpPr>
          <p:cNvPr id="9" name="Group 7"/>
          <p:cNvGrpSpPr>
            <a:grpSpLocks/>
          </p:cNvGrpSpPr>
          <p:nvPr/>
        </p:nvGrpSpPr>
        <p:grpSpPr bwMode="auto">
          <a:xfrm>
            <a:off x="4741862" y="4308475"/>
            <a:ext cx="1995488" cy="2244725"/>
            <a:chOff x="2880" y="816"/>
            <a:chExt cx="1296" cy="1457"/>
          </a:xfrm>
        </p:grpSpPr>
        <p:sp>
          <p:nvSpPr>
            <p:cNvPr id="10" name="Rectangle 8"/>
            <p:cNvSpPr>
              <a:spLocks noChangeArrowheads="1"/>
            </p:cNvSpPr>
            <p:nvPr/>
          </p:nvSpPr>
          <p:spPr bwMode="auto">
            <a:xfrm>
              <a:off x="288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1" name="Text Box 9"/>
            <p:cNvSpPr txBox="1">
              <a:spLocks noChangeArrowheads="1"/>
            </p:cNvSpPr>
            <p:nvPr/>
          </p:nvSpPr>
          <p:spPr bwMode="auto">
            <a:xfrm>
              <a:off x="297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3</a:t>
              </a:r>
            </a:p>
          </p:txBody>
        </p:sp>
      </p:grpSp>
      <p:grpSp>
        <p:nvGrpSpPr>
          <p:cNvPr id="12" name="Group 10"/>
          <p:cNvGrpSpPr>
            <a:grpSpLocks/>
          </p:cNvGrpSpPr>
          <p:nvPr/>
        </p:nvGrpSpPr>
        <p:grpSpPr bwMode="auto">
          <a:xfrm>
            <a:off x="6959600" y="4308475"/>
            <a:ext cx="1995487" cy="2244725"/>
            <a:chOff x="4320" y="816"/>
            <a:chExt cx="1296" cy="1457"/>
          </a:xfrm>
        </p:grpSpPr>
        <p:sp>
          <p:nvSpPr>
            <p:cNvPr id="13" name="Rectangle 11"/>
            <p:cNvSpPr>
              <a:spLocks noChangeArrowheads="1"/>
            </p:cNvSpPr>
            <p:nvPr/>
          </p:nvSpPr>
          <p:spPr bwMode="auto">
            <a:xfrm>
              <a:off x="4320"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4" name="Text Box 12"/>
            <p:cNvSpPr txBox="1">
              <a:spLocks noChangeArrowheads="1"/>
            </p:cNvSpPr>
            <p:nvPr/>
          </p:nvSpPr>
          <p:spPr bwMode="auto">
            <a:xfrm>
              <a:off x="4416"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4</a:t>
              </a:r>
            </a:p>
          </p:txBody>
        </p:sp>
      </p:grpSp>
      <p:grpSp>
        <p:nvGrpSpPr>
          <p:cNvPr id="15" name="Group 13"/>
          <p:cNvGrpSpPr>
            <a:grpSpLocks/>
          </p:cNvGrpSpPr>
          <p:nvPr/>
        </p:nvGrpSpPr>
        <p:grpSpPr bwMode="auto">
          <a:xfrm>
            <a:off x="381000" y="4308475"/>
            <a:ext cx="1995487" cy="2244725"/>
            <a:chOff x="48" y="816"/>
            <a:chExt cx="1296" cy="1457"/>
          </a:xfrm>
        </p:grpSpPr>
        <p:sp>
          <p:nvSpPr>
            <p:cNvPr id="16" name="Rectangle 14"/>
            <p:cNvSpPr>
              <a:spLocks noChangeArrowheads="1"/>
            </p:cNvSpPr>
            <p:nvPr/>
          </p:nvSpPr>
          <p:spPr bwMode="auto">
            <a:xfrm>
              <a:off x="48" y="816"/>
              <a:ext cx="1296" cy="1152"/>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17" name="Text Box 15"/>
            <p:cNvSpPr txBox="1">
              <a:spLocks noChangeArrowheads="1"/>
            </p:cNvSpPr>
            <p:nvPr/>
          </p:nvSpPr>
          <p:spPr bwMode="auto">
            <a:xfrm>
              <a:off x="132" y="2016"/>
              <a:ext cx="1104" cy="257"/>
            </a:xfrm>
            <a:prstGeom prst="rect">
              <a:avLst/>
            </a:prstGeom>
            <a:noFill/>
            <a:ln w="9525">
              <a:noFill/>
              <a:miter lim="800000"/>
              <a:headEnd/>
              <a:tailEnd/>
            </a:ln>
          </p:spPr>
          <p:txBody>
            <a:bodyPr>
              <a:spAutoFit/>
            </a:bodyPr>
            <a:lstStyle/>
            <a:p>
              <a:pPr algn="ctr" eaLnBrk="1" hangingPunct="1">
                <a:spcBef>
                  <a:spcPct val="50000"/>
                </a:spcBef>
              </a:pPr>
              <a:r>
                <a:rPr lang="en-US" sz="2000"/>
                <a:t>Disk 1</a:t>
              </a:r>
            </a:p>
          </p:txBody>
        </p:sp>
      </p:grpSp>
      <p:sp>
        <p:nvSpPr>
          <p:cNvPr id="18" name="Rectangle 16"/>
          <p:cNvSpPr>
            <a:spLocks noChangeArrowheads="1"/>
          </p:cNvSpPr>
          <p:nvPr/>
        </p:nvSpPr>
        <p:spPr bwMode="auto">
          <a:xfrm>
            <a:off x="509587" y="4456113"/>
            <a:ext cx="1479550"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1</a:t>
            </a:r>
          </a:p>
        </p:txBody>
      </p:sp>
      <p:sp>
        <p:nvSpPr>
          <p:cNvPr id="19" name="Rectangle 17"/>
          <p:cNvSpPr>
            <a:spLocks noChangeArrowheads="1"/>
          </p:cNvSpPr>
          <p:nvPr/>
        </p:nvSpPr>
        <p:spPr bwMode="auto">
          <a:xfrm>
            <a:off x="2949575" y="4826000"/>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2</a:t>
            </a:r>
          </a:p>
        </p:txBody>
      </p:sp>
      <p:sp>
        <p:nvSpPr>
          <p:cNvPr id="20" name="Rectangle 18"/>
          <p:cNvSpPr>
            <a:spLocks noChangeArrowheads="1"/>
          </p:cNvSpPr>
          <p:nvPr/>
        </p:nvSpPr>
        <p:spPr bwMode="auto">
          <a:xfrm>
            <a:off x="4964112" y="5195888"/>
            <a:ext cx="1477963" cy="369887"/>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3</a:t>
            </a:r>
          </a:p>
        </p:txBody>
      </p:sp>
      <p:sp>
        <p:nvSpPr>
          <p:cNvPr id="21" name="Rectangle 19"/>
          <p:cNvSpPr>
            <a:spLocks noChangeArrowheads="1"/>
          </p:cNvSpPr>
          <p:nvPr/>
        </p:nvSpPr>
        <p:spPr bwMode="auto">
          <a:xfrm>
            <a:off x="7070725" y="5565775"/>
            <a:ext cx="1477962" cy="369888"/>
          </a:xfrm>
          <a:prstGeom prst="rect">
            <a:avLst/>
          </a:prstGeom>
          <a:solidFill>
            <a:srgbClr val="CCB3FF"/>
          </a:solidFill>
          <a:ln w="9525">
            <a:solidFill>
              <a:schemeClr val="tx1"/>
            </a:solidFill>
            <a:miter lim="800000"/>
            <a:headEnd/>
            <a:tailEnd/>
          </a:ln>
        </p:spPr>
        <p:txBody>
          <a:bodyPr wrap="none" anchor="ctr"/>
          <a:lstStyle/>
          <a:p>
            <a:pPr algn="ctr" eaLnBrk="1" hangingPunct="1"/>
            <a:r>
              <a:rPr lang="en-US" sz="1800" b="0"/>
              <a:t>4</a:t>
            </a:r>
          </a:p>
        </p:txBody>
      </p:sp>
      <p:sp>
        <p:nvSpPr>
          <p:cNvPr id="2" name="Rounded Rectangle 1"/>
          <p:cNvSpPr/>
          <p:nvPr/>
        </p:nvSpPr>
        <p:spPr>
          <a:xfrm>
            <a:off x="1421208" y="3604901"/>
            <a:ext cx="6012657" cy="381000"/>
          </a:xfrm>
          <a:prstGeom prst="round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Number of requests = </a:t>
            </a:r>
            <a:r>
              <a:rPr lang="en-US" sz="2000" i="1" dirty="0" smtClean="0"/>
              <a:t>Concurrency Factor </a:t>
            </a:r>
            <a:endParaRPr lang="en-US" sz="2000" i="1" dirty="0"/>
          </a:p>
        </p:txBody>
      </p:sp>
    </p:spTree>
    <p:extLst>
      <p:ext uri="{BB962C8B-B14F-4D97-AF65-F5344CB8AC3E}">
        <p14:creationId xmlns:p14="http://schemas.microsoft.com/office/powerpoint/2010/main" val="186807285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noFill/>
        </p:spPr>
        <p:txBody>
          <a:bodyPr lIns="92075" tIns="46038" rIns="92075" bIns="46038"/>
          <a:lstStyle/>
          <a:p>
            <a:r>
              <a:rPr lang="en-US" dirty="0" smtClean="0">
                <a:ea typeface="ＭＳ Ｐゴシック" pitchFamily="34" charset="-128"/>
              </a:rPr>
              <a:t>Multiple Disks</a:t>
            </a:r>
          </a:p>
        </p:txBody>
      </p:sp>
      <p:pic>
        <p:nvPicPr>
          <p:cNvPr id="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3048000" y="1828800"/>
            <a:ext cx="2895600" cy="106680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smtClean="0"/>
              <a:t>Discussions on:</a:t>
            </a:r>
            <a:endParaRPr lang="en-US" sz="2800" dirty="0"/>
          </a:p>
        </p:txBody>
      </p:sp>
      <p:cxnSp>
        <p:nvCxnSpPr>
          <p:cNvPr id="10" name="Straight Arrow Connector 9"/>
          <p:cNvCxnSpPr>
            <a:stCxn id="9" idx="2"/>
            <a:endCxn id="11" idx="0"/>
          </p:cNvCxnSpPr>
          <p:nvPr/>
        </p:nvCxnSpPr>
        <p:spPr>
          <a:xfrm flipH="1">
            <a:off x="1477963" y="2895600"/>
            <a:ext cx="3017837" cy="115411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304800" y="4049713"/>
            <a:ext cx="2346325"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a:t>
            </a:r>
            <a:endParaRPr lang="en-US" sz="2400" dirty="0">
              <a:solidFill>
                <a:schemeClr val="tx1"/>
              </a:solidFill>
            </a:endParaRPr>
          </a:p>
        </p:txBody>
      </p:sp>
      <p:sp>
        <p:nvSpPr>
          <p:cNvPr id="13" name="Chevron 12"/>
          <p:cNvSpPr/>
          <p:nvPr/>
        </p:nvSpPr>
        <p:spPr>
          <a:xfrm rot="16200000">
            <a:off x="6772275" y="5380038"/>
            <a:ext cx="742950" cy="346075"/>
          </a:xfrm>
          <a:prstGeom prst="chevron">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14" name="Rounded Rectangle 13"/>
          <p:cNvSpPr/>
          <p:nvPr/>
        </p:nvSpPr>
        <p:spPr>
          <a:xfrm>
            <a:off x="2819400" y="4056063"/>
            <a:ext cx="2370534"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Performance</a:t>
            </a:r>
            <a:endParaRPr lang="en-US" sz="2400" dirty="0">
              <a:solidFill>
                <a:schemeClr val="tx1"/>
              </a:solidFill>
            </a:endParaRPr>
          </a:p>
        </p:txBody>
      </p:sp>
      <p:sp>
        <p:nvSpPr>
          <p:cNvPr id="15" name="Rounded Rectangle 14"/>
          <p:cNvSpPr/>
          <p:nvPr/>
        </p:nvSpPr>
        <p:spPr>
          <a:xfrm>
            <a:off x="5410200" y="4056063"/>
            <a:ext cx="3467100" cy="8382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defRPr/>
            </a:pPr>
            <a:r>
              <a:rPr lang="en-US" sz="2400" dirty="0" smtClean="0">
                <a:solidFill>
                  <a:schemeClr val="tx1"/>
                </a:solidFill>
              </a:rPr>
              <a:t>Reliability + Performance</a:t>
            </a:r>
            <a:endParaRPr lang="en-US" sz="2400" dirty="0">
              <a:solidFill>
                <a:schemeClr val="tx1"/>
              </a:solidFill>
            </a:endParaRPr>
          </a:p>
        </p:txBody>
      </p:sp>
      <p:cxnSp>
        <p:nvCxnSpPr>
          <p:cNvPr id="17" name="Straight Arrow Connector 16"/>
          <p:cNvCxnSpPr>
            <a:stCxn id="9" idx="2"/>
            <a:endCxn id="14" idx="0"/>
          </p:cNvCxnSpPr>
          <p:nvPr/>
        </p:nvCxnSpPr>
        <p:spPr>
          <a:xfrm flipH="1">
            <a:off x="4004667" y="2895600"/>
            <a:ext cx="491133"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9" idx="2"/>
            <a:endCxn id="15" idx="0"/>
          </p:cNvCxnSpPr>
          <p:nvPr/>
        </p:nvCxnSpPr>
        <p:spPr>
          <a:xfrm>
            <a:off x="4495800" y="2895600"/>
            <a:ext cx="2647950" cy="116046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75347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Rectangle 2"/>
          <p:cNvSpPr>
            <a:spLocks noGrp="1" noChangeArrowheads="1"/>
          </p:cNvSpPr>
          <p:nvPr>
            <p:ph type="title"/>
          </p:nvPr>
        </p:nvSpPr>
        <p:spPr>
          <a:xfrm>
            <a:off x="152400" y="274638"/>
            <a:ext cx="8763000" cy="1143000"/>
          </a:xfrm>
          <a:noFill/>
        </p:spPr>
        <p:txBody>
          <a:bodyPr lIns="92075" tIns="46038" rIns="92075" bIns="46038">
            <a:normAutofit fontScale="90000"/>
          </a:bodyPr>
          <a:lstStyle/>
          <a:p>
            <a:r>
              <a:rPr lang="en-US" dirty="0" smtClean="0">
                <a:ea typeface="ＭＳ Ｐゴシック" pitchFamily="34" charset="-128"/>
              </a:rPr>
              <a:t>Redundant Arrays of Independent Disks</a:t>
            </a:r>
          </a:p>
        </p:txBody>
      </p:sp>
      <p:sp>
        <p:nvSpPr>
          <p:cNvPr id="116742" name="Rectangle 3"/>
          <p:cNvSpPr>
            <a:spLocks noGrp="1" noChangeArrowheads="1"/>
          </p:cNvSpPr>
          <p:nvPr>
            <p:ph type="body" idx="1"/>
          </p:nvPr>
        </p:nvSpPr>
        <p:spPr>
          <a:xfrm>
            <a:off x="609600" y="1524000"/>
            <a:ext cx="8305800" cy="5257800"/>
          </a:xfrm>
          <a:noFill/>
        </p:spPr>
        <p:txBody>
          <a:bodyPr lIns="92075" tIns="46038" rIns="92075" bIns="46038">
            <a:normAutofit/>
          </a:bodyPr>
          <a:lstStyle/>
          <a:p>
            <a:pPr>
              <a:buFont typeface="Wingdings" pitchFamily="2" charset="2"/>
              <a:buChar char="§"/>
            </a:pPr>
            <a:r>
              <a:rPr lang="en-US" sz="2800" dirty="0"/>
              <a:t>A system depending on </a:t>
            </a:r>
            <a:r>
              <a:rPr lang="en-US" sz="2800" b="1" i="1" dirty="0"/>
              <a:t>N </a:t>
            </a:r>
            <a:r>
              <a:rPr lang="en-US" sz="2800" dirty="0"/>
              <a:t>disks is much more likely to fail than one depending on one disk</a:t>
            </a:r>
          </a:p>
          <a:p>
            <a:pPr lvl="1">
              <a:buFont typeface="Wingdings" pitchFamily="2" charset="2"/>
              <a:buChar char="§"/>
            </a:pPr>
            <a:r>
              <a:rPr lang="en-US" dirty="0" smtClean="0"/>
              <a:t>If the probability </a:t>
            </a:r>
            <a:r>
              <a:rPr lang="en-US" dirty="0"/>
              <a:t>of one </a:t>
            </a:r>
            <a:r>
              <a:rPr lang="en-US" dirty="0" smtClean="0"/>
              <a:t>disk to fail </a:t>
            </a:r>
            <a:r>
              <a:rPr lang="en-US" dirty="0"/>
              <a:t>is </a:t>
            </a:r>
            <a:r>
              <a:rPr lang="en-US" b="1" i="1" dirty="0"/>
              <a:t>f</a:t>
            </a:r>
          </a:p>
          <a:p>
            <a:pPr lvl="1">
              <a:buFont typeface="Wingdings" pitchFamily="2" charset="2"/>
              <a:buChar char="§"/>
            </a:pPr>
            <a:r>
              <a:rPr lang="en-US" dirty="0" smtClean="0"/>
              <a:t>Then, the probability </a:t>
            </a:r>
            <a:r>
              <a:rPr lang="en-US" dirty="0"/>
              <a:t>of </a:t>
            </a:r>
            <a:r>
              <a:rPr lang="en-US" dirty="0" smtClean="0"/>
              <a:t>N disks to fail </a:t>
            </a:r>
            <a:r>
              <a:rPr lang="en-US" dirty="0"/>
              <a:t>is </a:t>
            </a:r>
            <a:r>
              <a:rPr lang="en-US" i="1" dirty="0"/>
              <a:t>(1-(1-</a:t>
            </a:r>
            <a:r>
              <a:rPr lang="en-US" b="1" i="1" dirty="0"/>
              <a:t>f</a:t>
            </a:r>
            <a:r>
              <a:rPr lang="en-US" i="1" dirty="0"/>
              <a:t>)</a:t>
            </a:r>
            <a:r>
              <a:rPr lang="en-US" b="1" i="1" baseline="30000" dirty="0"/>
              <a:t>N</a:t>
            </a:r>
            <a:r>
              <a:rPr lang="en-US" i="1" dirty="0" smtClean="0"/>
              <a:t>)</a:t>
            </a:r>
          </a:p>
          <a:p>
            <a:pPr lvl="1">
              <a:buFont typeface="Wingdings" pitchFamily="2" charset="2"/>
              <a:buChar char="§"/>
            </a:pPr>
            <a:endParaRPr lang="en-US" i="1" dirty="0"/>
          </a:p>
          <a:p>
            <a:pPr>
              <a:buFont typeface="Wingdings" pitchFamily="2" charset="2"/>
              <a:buChar char="§"/>
            </a:pPr>
            <a:r>
              <a:rPr lang="en-US" sz="2800" dirty="0" smtClean="0"/>
              <a:t>How would we combine reliability with performance?</a:t>
            </a:r>
          </a:p>
          <a:p>
            <a:pPr lvl="1">
              <a:buFont typeface="Wingdings" pitchFamily="2" charset="2"/>
              <a:buChar char="§"/>
            </a:pPr>
            <a:r>
              <a:rPr lang="en-US" dirty="0" smtClean="0"/>
              <a:t>Redundant Arrays of Inexpensive Disks (</a:t>
            </a:r>
            <a:r>
              <a:rPr lang="en-US" b="1" dirty="0" smtClean="0">
                <a:solidFill>
                  <a:srgbClr val="0070C0"/>
                </a:solidFill>
              </a:rPr>
              <a:t>RAID</a:t>
            </a:r>
            <a:r>
              <a:rPr lang="en-US" dirty="0" smtClean="0"/>
              <a:t>) </a:t>
            </a:r>
            <a:r>
              <a:rPr lang="en-US" i="1" dirty="0" smtClean="0"/>
              <a:t>combines</a:t>
            </a:r>
            <a:r>
              <a:rPr lang="en-US" dirty="0" smtClean="0"/>
              <a:t> </a:t>
            </a:r>
            <a:r>
              <a:rPr lang="en-US" dirty="0" smtClean="0">
                <a:solidFill>
                  <a:srgbClr val="0070C0"/>
                </a:solidFill>
              </a:rPr>
              <a:t>mirroring</a:t>
            </a:r>
            <a:r>
              <a:rPr lang="en-US" dirty="0" smtClean="0"/>
              <a:t> and </a:t>
            </a:r>
            <a:r>
              <a:rPr lang="en-US" dirty="0" smtClean="0">
                <a:solidFill>
                  <a:srgbClr val="0070C0"/>
                </a:solidFill>
              </a:rPr>
              <a:t>striping</a:t>
            </a:r>
            <a:endParaRPr lang="en-US" dirty="0">
              <a:solidFill>
                <a:srgbClr val="0070C0"/>
              </a:solidFill>
            </a:endParaRPr>
          </a:p>
          <a:p>
            <a:pPr>
              <a:buSzPct val="100000"/>
              <a:buFont typeface="Wingdings" pitchFamily="2" charset="2"/>
              <a:buChar char="§"/>
            </a:pPr>
            <a:endParaRPr lang="en-US" sz="2200" dirty="0"/>
          </a:p>
        </p:txBody>
      </p:sp>
      <p:pic>
        <p:nvPicPr>
          <p:cNvPr id="22"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Oval 2"/>
          <p:cNvSpPr/>
          <p:nvPr/>
        </p:nvSpPr>
        <p:spPr>
          <a:xfrm>
            <a:off x="4417463" y="4469496"/>
            <a:ext cx="1840907" cy="609600"/>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a:endCxn id="24" idx="1"/>
          </p:cNvCxnSpPr>
          <p:nvPr/>
        </p:nvCxnSpPr>
        <p:spPr>
          <a:xfrm>
            <a:off x="5337916" y="5079096"/>
            <a:ext cx="856871" cy="835959"/>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194787" y="5715000"/>
            <a:ext cx="2800190" cy="400110"/>
          </a:xfrm>
          <a:prstGeom prst="rect">
            <a:avLst/>
          </a:prstGeom>
          <a:noFill/>
          <a:ln>
            <a:solidFill>
              <a:srgbClr val="FF0000"/>
            </a:solidFill>
          </a:ln>
        </p:spPr>
        <p:txBody>
          <a:bodyPr wrap="none" rtlCol="0">
            <a:spAutoFit/>
          </a:bodyPr>
          <a:lstStyle/>
          <a:p>
            <a:r>
              <a:rPr lang="en-US" sz="2000" dirty="0" smtClean="0"/>
              <a:t>Nowadays, Independent!</a:t>
            </a:r>
            <a:endParaRPr lang="en-US" sz="2000" dirty="0"/>
          </a:p>
        </p:txBody>
      </p:sp>
    </p:spTree>
    <p:extLst>
      <p:ext uri="{BB962C8B-B14F-4D97-AF65-F5344CB8AC3E}">
        <p14:creationId xmlns:p14="http://schemas.microsoft.com/office/powerpoint/2010/main" val="112554866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674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742">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674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674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500"/>
                                        <p:tgtEl>
                                          <p:spTgt spid="3"/>
                                        </p:tgtEl>
                                      </p:cBhvr>
                                    </p:animEffect>
                                  </p:childTnLst>
                                </p:cTn>
                              </p:par>
                              <p:par>
                                <p:cTn id="22" presetID="22" presetClass="entr" presetSubtype="1" fill="hold"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up)">
                                      <p:cBhvr>
                                        <p:cTn id="24" dur="500"/>
                                        <p:tgtEl>
                                          <p:spTgt spid="5"/>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up)">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6134100" y="2362200"/>
            <a:ext cx="1572533" cy="566719"/>
            <a:chOff x="1776" y="1584"/>
            <a:chExt cx="720" cy="357"/>
          </a:xfrm>
        </p:grpSpPr>
        <p:sp>
          <p:nvSpPr>
            <p:cNvPr id="10331" name="Oval 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2" name="Rectangle 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33" name="Oval 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4" name="Line 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5" name="Line 1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1"/>
          <p:cNvGrpSpPr>
            <a:grpSpLocks/>
          </p:cNvGrpSpPr>
          <p:nvPr/>
        </p:nvGrpSpPr>
        <p:grpSpPr bwMode="auto">
          <a:xfrm>
            <a:off x="6134100" y="3852881"/>
            <a:ext cx="1572533" cy="566719"/>
            <a:chOff x="1776" y="1584"/>
            <a:chExt cx="720" cy="357"/>
          </a:xfrm>
        </p:grpSpPr>
        <p:sp>
          <p:nvSpPr>
            <p:cNvPr id="10326" name="Oval 1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7" name="Rectangle 1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8" name="Oval 1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9" name="Line 1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0" name="Line 1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0248" name="Rectangle 93"/>
          <p:cNvSpPr>
            <a:spLocks noChangeArrowheads="1"/>
          </p:cNvSpPr>
          <p:nvPr/>
        </p:nvSpPr>
        <p:spPr bwMode="auto">
          <a:xfrm>
            <a:off x="2438400" y="2830513"/>
            <a:ext cx="1752600" cy="13716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400" b="1" dirty="0" smtClean="0"/>
              <a:t>Striping</a:t>
            </a:r>
            <a:endParaRPr lang="en-US" sz="2400" b="1" dirty="0"/>
          </a:p>
        </p:txBody>
      </p:sp>
      <p:cxnSp>
        <p:nvCxnSpPr>
          <p:cNvPr id="10249" name="AutoShape 94"/>
          <p:cNvCxnSpPr>
            <a:cxnSpLocks noChangeShapeType="1"/>
            <a:stCxn id="10248" idx="1"/>
            <a:endCxn id="10250" idx="2"/>
          </p:cNvCxnSpPr>
          <p:nvPr/>
        </p:nvCxnSpPr>
        <p:spPr bwMode="auto">
          <a:xfrm rot="10800000">
            <a:off x="914400" y="1800225"/>
            <a:ext cx="1509713" cy="1716088"/>
          </a:xfrm>
          <a:prstGeom prst="curvedConnector2">
            <a:avLst/>
          </a:prstGeom>
          <a:noFill/>
          <a:ln w="53975">
            <a:solidFill>
              <a:schemeClr val="bg2"/>
            </a:solidFill>
            <a:round/>
            <a:headEnd type="triangle" w="lg" len="lg"/>
            <a:tailEnd type="triangle" w="lg" len="lg"/>
          </a:ln>
        </p:spPr>
      </p:cxnSp>
      <p:sp>
        <p:nvSpPr>
          <p:cNvPr id="10250" name="Rectangle 95"/>
          <p:cNvSpPr>
            <a:spLocks noChangeArrowheads="1"/>
          </p:cNvSpPr>
          <p:nvPr/>
        </p:nvSpPr>
        <p:spPr bwMode="auto">
          <a:xfrm>
            <a:off x="457200" y="771525"/>
            <a:ext cx="914400" cy="10287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0251" name="AutoShape 96"/>
          <p:cNvSpPr>
            <a:spLocks noChangeArrowheads="1"/>
          </p:cNvSpPr>
          <p:nvPr/>
        </p:nvSpPr>
        <p:spPr bwMode="auto">
          <a:xfrm rot="1100056">
            <a:off x="4495800" y="3622265"/>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96" name="AutoShape 96"/>
          <p:cNvSpPr>
            <a:spLocks noChangeArrowheads="1"/>
          </p:cNvSpPr>
          <p:nvPr/>
        </p:nvSpPr>
        <p:spPr bwMode="auto">
          <a:xfrm rot="20330140">
            <a:off x="4495800" y="2886929"/>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21" name="Rectangle 2"/>
          <p:cNvSpPr>
            <a:spLocks noGrp="1" noChangeArrowheads="1"/>
          </p:cNvSpPr>
          <p:nvPr>
            <p:ph type="title"/>
          </p:nvPr>
        </p:nvSpPr>
        <p:spPr>
          <a:xfrm>
            <a:off x="457200" y="274638"/>
            <a:ext cx="8229600" cy="1143000"/>
          </a:xfrm>
        </p:spPr>
        <p:txBody>
          <a:bodyPr/>
          <a:lstStyle/>
          <a:p>
            <a:r>
              <a:rPr lang="en-US" dirty="0" smtClean="0"/>
              <a:t>RAID Level 0</a:t>
            </a:r>
          </a:p>
        </p:txBody>
      </p:sp>
    </p:spTree>
    <p:extLst>
      <p:ext uri="{BB962C8B-B14F-4D97-AF65-F5344CB8AC3E}">
        <p14:creationId xmlns:p14="http://schemas.microsoft.com/office/powerpoint/2010/main" val="4739087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5"/>
          <p:cNvGrpSpPr>
            <a:grpSpLocks/>
          </p:cNvGrpSpPr>
          <p:nvPr/>
        </p:nvGrpSpPr>
        <p:grpSpPr bwMode="auto">
          <a:xfrm>
            <a:off x="6134100" y="2362200"/>
            <a:ext cx="1572533" cy="566719"/>
            <a:chOff x="1776" y="1584"/>
            <a:chExt cx="720" cy="357"/>
          </a:xfrm>
        </p:grpSpPr>
        <p:sp>
          <p:nvSpPr>
            <p:cNvPr id="10331" name="Oval 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2" name="Rectangle 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33" name="Oval 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4" name="Line 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5" name="Line 1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1"/>
          <p:cNvGrpSpPr>
            <a:grpSpLocks/>
          </p:cNvGrpSpPr>
          <p:nvPr/>
        </p:nvGrpSpPr>
        <p:grpSpPr bwMode="auto">
          <a:xfrm>
            <a:off x="6134100" y="3852881"/>
            <a:ext cx="1572533" cy="566719"/>
            <a:chOff x="1776" y="1584"/>
            <a:chExt cx="720" cy="357"/>
          </a:xfrm>
        </p:grpSpPr>
        <p:sp>
          <p:nvSpPr>
            <p:cNvPr id="10326" name="Oval 1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7" name="Rectangle 1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8" name="Oval 1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9" name="Line 1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0" name="Line 1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0248" name="Rectangle 93"/>
          <p:cNvSpPr>
            <a:spLocks noChangeArrowheads="1"/>
          </p:cNvSpPr>
          <p:nvPr/>
        </p:nvSpPr>
        <p:spPr bwMode="auto">
          <a:xfrm>
            <a:off x="2438400" y="2830513"/>
            <a:ext cx="1752600" cy="13716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400" b="1" dirty="0" smtClean="0"/>
              <a:t>Mirroring</a:t>
            </a:r>
            <a:endParaRPr lang="en-US" sz="2400" b="1" dirty="0"/>
          </a:p>
        </p:txBody>
      </p:sp>
      <p:cxnSp>
        <p:nvCxnSpPr>
          <p:cNvPr id="10249" name="AutoShape 94"/>
          <p:cNvCxnSpPr>
            <a:cxnSpLocks noChangeShapeType="1"/>
            <a:stCxn id="10248" idx="1"/>
            <a:endCxn id="10250" idx="2"/>
          </p:cNvCxnSpPr>
          <p:nvPr/>
        </p:nvCxnSpPr>
        <p:spPr bwMode="auto">
          <a:xfrm rot="10800000">
            <a:off x="914400" y="1800225"/>
            <a:ext cx="1509713" cy="1716088"/>
          </a:xfrm>
          <a:prstGeom prst="curvedConnector2">
            <a:avLst/>
          </a:prstGeom>
          <a:noFill/>
          <a:ln w="53975">
            <a:solidFill>
              <a:schemeClr val="bg2"/>
            </a:solidFill>
            <a:round/>
            <a:headEnd type="triangle" w="lg" len="lg"/>
            <a:tailEnd type="triangle" w="lg" len="lg"/>
          </a:ln>
        </p:spPr>
      </p:cxnSp>
      <p:sp>
        <p:nvSpPr>
          <p:cNvPr id="10250" name="Rectangle 95"/>
          <p:cNvSpPr>
            <a:spLocks noChangeArrowheads="1"/>
          </p:cNvSpPr>
          <p:nvPr/>
        </p:nvSpPr>
        <p:spPr bwMode="auto">
          <a:xfrm>
            <a:off x="457200" y="771525"/>
            <a:ext cx="914400" cy="10287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0251" name="AutoShape 96"/>
          <p:cNvSpPr>
            <a:spLocks noChangeArrowheads="1"/>
          </p:cNvSpPr>
          <p:nvPr/>
        </p:nvSpPr>
        <p:spPr bwMode="auto">
          <a:xfrm rot="1100056">
            <a:off x="4495800" y="3622265"/>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96" name="AutoShape 96"/>
          <p:cNvSpPr>
            <a:spLocks noChangeArrowheads="1"/>
          </p:cNvSpPr>
          <p:nvPr/>
        </p:nvSpPr>
        <p:spPr bwMode="auto">
          <a:xfrm rot="20330140">
            <a:off x="4495800" y="2886929"/>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
        <p:nvSpPr>
          <p:cNvPr id="21" name="Rectangle 2"/>
          <p:cNvSpPr>
            <a:spLocks noGrp="1" noChangeArrowheads="1"/>
          </p:cNvSpPr>
          <p:nvPr>
            <p:ph type="title"/>
          </p:nvPr>
        </p:nvSpPr>
        <p:spPr>
          <a:xfrm>
            <a:off x="457200" y="274638"/>
            <a:ext cx="8229600" cy="1143000"/>
          </a:xfrm>
        </p:spPr>
        <p:txBody>
          <a:bodyPr/>
          <a:lstStyle/>
          <a:p>
            <a:r>
              <a:rPr lang="en-US" dirty="0" smtClean="0"/>
              <a:t>RAID Level 1</a:t>
            </a:r>
          </a:p>
        </p:txBody>
      </p:sp>
    </p:spTree>
    <p:extLst>
      <p:ext uri="{BB962C8B-B14F-4D97-AF65-F5344CB8AC3E}">
        <p14:creationId xmlns:p14="http://schemas.microsoft.com/office/powerpoint/2010/main" val="2553081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smtClean="0">
                <a:ea typeface="ＭＳ Ｐゴシック" pitchFamily="34" charset="-128"/>
              </a:rPr>
              <a:t>DBMS Layers</a:t>
            </a:r>
          </a:p>
        </p:txBody>
      </p:sp>
      <p:sp>
        <p:nvSpPr>
          <p:cNvPr id="5" name="Rectangle 5"/>
          <p:cNvSpPr>
            <a:spLocks noChangeArrowheads="1"/>
          </p:cNvSpPr>
          <p:nvPr/>
        </p:nvSpPr>
        <p:spPr bwMode="auto">
          <a:xfrm>
            <a:off x="3322842" y="2154238"/>
            <a:ext cx="2355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Query Optimization</a:t>
            </a:r>
          </a:p>
          <a:p>
            <a:r>
              <a:rPr lang="en-US" sz="2000">
                <a:solidFill>
                  <a:schemeClr val="tx1"/>
                </a:solidFill>
                <a:latin typeface="Arial" pitchFamily="34" charset="0"/>
              </a:rPr>
              <a:t>and Execution</a:t>
            </a:r>
            <a:endParaRPr lang="en-US" sz="2000">
              <a:solidFill>
                <a:schemeClr val="tx2"/>
              </a:solidFill>
              <a:latin typeface="Arial" pitchFamily="34" charset="0"/>
            </a:endParaRPr>
          </a:p>
        </p:txBody>
      </p:sp>
      <p:sp>
        <p:nvSpPr>
          <p:cNvPr id="6" name="Rectangle 6"/>
          <p:cNvSpPr>
            <a:spLocks noChangeArrowheads="1"/>
          </p:cNvSpPr>
          <p:nvPr/>
        </p:nvSpPr>
        <p:spPr bwMode="auto">
          <a:xfrm>
            <a:off x="3245054" y="2984500"/>
            <a:ext cx="2513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Relational Operators</a:t>
            </a:r>
          </a:p>
        </p:txBody>
      </p:sp>
      <p:sp>
        <p:nvSpPr>
          <p:cNvPr id="7" name="Rectangle 7"/>
          <p:cNvSpPr>
            <a:spLocks noChangeArrowheads="1"/>
          </p:cNvSpPr>
          <p:nvPr/>
        </p:nvSpPr>
        <p:spPr bwMode="auto">
          <a:xfrm>
            <a:off x="2927554" y="3494088"/>
            <a:ext cx="314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Files and Access Methods</a:t>
            </a:r>
          </a:p>
        </p:txBody>
      </p:sp>
      <p:sp>
        <p:nvSpPr>
          <p:cNvPr id="8" name="Rectangle 8"/>
          <p:cNvSpPr>
            <a:spLocks noChangeArrowheads="1"/>
          </p:cNvSpPr>
          <p:nvPr/>
        </p:nvSpPr>
        <p:spPr bwMode="auto">
          <a:xfrm>
            <a:off x="3297442" y="4076700"/>
            <a:ext cx="241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Buffer Management</a:t>
            </a:r>
            <a:endParaRPr lang="en-US" sz="2000">
              <a:solidFill>
                <a:schemeClr val="tx1"/>
              </a:solidFill>
              <a:latin typeface="Arial" pitchFamily="34" charset="0"/>
            </a:endParaRPr>
          </a:p>
        </p:txBody>
      </p:sp>
      <p:sp>
        <p:nvSpPr>
          <p:cNvPr id="9" name="Rectangle 9"/>
          <p:cNvSpPr>
            <a:spLocks noChangeArrowheads="1"/>
          </p:cNvSpPr>
          <p:nvPr/>
        </p:nvSpPr>
        <p:spPr bwMode="auto">
          <a:xfrm>
            <a:off x="2991054" y="4602163"/>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Disk Space Management</a:t>
            </a:r>
          </a:p>
        </p:txBody>
      </p:sp>
      <p:sp>
        <p:nvSpPr>
          <p:cNvPr id="10" name="Rectangle 10"/>
          <p:cNvSpPr>
            <a:spLocks noChangeArrowheads="1"/>
          </p:cNvSpPr>
          <p:nvPr/>
        </p:nvSpPr>
        <p:spPr bwMode="auto">
          <a:xfrm>
            <a:off x="2889454" y="2160588"/>
            <a:ext cx="3222625" cy="2871787"/>
          </a:xfrm>
          <a:prstGeom prst="rect">
            <a:avLst/>
          </a:prstGeom>
          <a:noFill/>
          <a:ln w="508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Line 11"/>
          <p:cNvSpPr>
            <a:spLocks noChangeShapeType="1"/>
          </p:cNvSpPr>
          <p:nvPr/>
        </p:nvSpPr>
        <p:spPr bwMode="auto">
          <a:xfrm>
            <a:off x="2864054" y="29241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2"/>
          <p:cNvSpPr>
            <a:spLocks noChangeShapeType="1"/>
          </p:cNvSpPr>
          <p:nvPr/>
        </p:nvSpPr>
        <p:spPr bwMode="auto">
          <a:xfrm>
            <a:off x="2864054" y="34575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3"/>
          <p:cNvSpPr>
            <a:spLocks noChangeShapeType="1"/>
          </p:cNvSpPr>
          <p:nvPr/>
        </p:nvSpPr>
        <p:spPr bwMode="auto">
          <a:xfrm>
            <a:off x="2864054" y="39147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4"/>
          <p:cNvSpPr>
            <a:spLocks noChangeShapeType="1"/>
          </p:cNvSpPr>
          <p:nvPr/>
        </p:nvSpPr>
        <p:spPr bwMode="auto">
          <a:xfrm>
            <a:off x="2864054" y="45243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Oval 15"/>
          <p:cNvSpPr>
            <a:spLocks noChangeArrowheads="1"/>
          </p:cNvSpPr>
          <p:nvPr/>
        </p:nvSpPr>
        <p:spPr bwMode="auto">
          <a:xfrm>
            <a:off x="3943554" y="55276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Line 16"/>
          <p:cNvSpPr>
            <a:spLocks noChangeShapeType="1"/>
          </p:cNvSpPr>
          <p:nvPr/>
        </p:nvSpPr>
        <p:spPr bwMode="auto">
          <a:xfrm>
            <a:off x="3927679" y="5580063"/>
            <a:ext cx="3175" cy="57467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7"/>
          <p:cNvSpPr>
            <a:spLocks noChangeShapeType="1"/>
          </p:cNvSpPr>
          <p:nvPr/>
        </p:nvSpPr>
        <p:spPr bwMode="auto">
          <a:xfrm>
            <a:off x="4997654" y="5607050"/>
            <a:ext cx="0" cy="51752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Oval 18"/>
          <p:cNvSpPr>
            <a:spLocks noChangeArrowheads="1"/>
          </p:cNvSpPr>
          <p:nvPr/>
        </p:nvSpPr>
        <p:spPr bwMode="auto">
          <a:xfrm>
            <a:off x="3943554" y="60610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Rectangle 19"/>
          <p:cNvSpPr>
            <a:spLocks noChangeArrowheads="1"/>
          </p:cNvSpPr>
          <p:nvPr/>
        </p:nvSpPr>
        <p:spPr bwMode="auto">
          <a:xfrm>
            <a:off x="4218192" y="571976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280049"/>
                </a:solidFill>
                <a:latin typeface="Arial" pitchFamily="34" charset="0"/>
              </a:rPr>
              <a:t>DB</a:t>
            </a:r>
          </a:p>
        </p:txBody>
      </p:sp>
      <p:sp>
        <p:nvSpPr>
          <p:cNvPr id="20" name="Line 20"/>
          <p:cNvSpPr>
            <a:spLocks noChangeShapeType="1"/>
          </p:cNvSpPr>
          <p:nvPr/>
        </p:nvSpPr>
        <p:spPr bwMode="auto">
          <a:xfrm>
            <a:off x="4388054" y="5057775"/>
            <a:ext cx="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p:cNvSpPr txBox="1">
            <a:spLocks noChangeArrowheads="1"/>
          </p:cNvSpPr>
          <p:nvPr/>
        </p:nvSpPr>
        <p:spPr bwMode="auto">
          <a:xfrm>
            <a:off x="3838276" y="1316038"/>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ＭＳ Ｐゴシック" pitchFamily="34" charset="-128"/>
              </a:defRPr>
            </a:lvl1pPr>
            <a:lvl2pPr marL="742950" indent="-285750">
              <a:defRPr sz="1200">
                <a:solidFill>
                  <a:srgbClr val="CF0E30"/>
                </a:solidFill>
                <a:latin typeface="Book Antiqua" pitchFamily="18" charset="0"/>
                <a:ea typeface="ＭＳ Ｐゴシック" pitchFamily="34" charset="-128"/>
              </a:defRPr>
            </a:lvl2pPr>
            <a:lvl3pPr marL="1143000" indent="-228600">
              <a:defRPr sz="1200">
                <a:solidFill>
                  <a:srgbClr val="CF0E30"/>
                </a:solidFill>
                <a:latin typeface="Book Antiqua" pitchFamily="18" charset="0"/>
                <a:ea typeface="ＭＳ Ｐゴシック" pitchFamily="34" charset="-128"/>
              </a:defRPr>
            </a:lvl3pPr>
            <a:lvl4pPr marL="1600200" indent="-228600">
              <a:defRPr sz="1200">
                <a:solidFill>
                  <a:srgbClr val="CF0E30"/>
                </a:solidFill>
                <a:latin typeface="Book Antiqua" pitchFamily="18" charset="0"/>
                <a:ea typeface="ＭＳ Ｐゴシック" pitchFamily="34" charset="-128"/>
              </a:defRPr>
            </a:lvl4pPr>
            <a:lvl5pPr marL="2057400" indent="-228600">
              <a:defRPr sz="1200">
                <a:solidFill>
                  <a:srgbClr val="CF0E30"/>
                </a:solidFill>
                <a:latin typeface="Book Antiqua" pitchFamily="18" charset="0"/>
                <a:ea typeface="ＭＳ Ｐゴシック" pitchFamily="34" charset="-128"/>
              </a:defRPr>
            </a:lvl5pPr>
            <a:lvl6pPr marL="25146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6pPr>
            <a:lvl7pPr marL="29718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7pPr>
            <a:lvl8pPr marL="34290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8pPr>
            <a:lvl9pPr marL="38862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9pPr>
          </a:lstStyle>
          <a:p>
            <a:pPr algn="l"/>
            <a:r>
              <a:rPr lang="en-US" sz="2400">
                <a:solidFill>
                  <a:schemeClr val="tx1"/>
                </a:solidFill>
              </a:rPr>
              <a:t>Queries</a:t>
            </a:r>
            <a:endParaRPr lang="en-US" sz="2400"/>
          </a:p>
        </p:txBody>
      </p:sp>
      <p:sp>
        <p:nvSpPr>
          <p:cNvPr id="24" name="AutoShape 33"/>
          <p:cNvSpPr>
            <a:spLocks noChangeArrowheads="1"/>
          </p:cNvSpPr>
          <p:nvPr/>
        </p:nvSpPr>
        <p:spPr bwMode="auto">
          <a:xfrm rot="3522769">
            <a:off x="33053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5" name="AutoShape 34"/>
          <p:cNvSpPr>
            <a:spLocks noChangeArrowheads="1"/>
          </p:cNvSpPr>
          <p:nvPr/>
        </p:nvSpPr>
        <p:spPr bwMode="auto">
          <a:xfrm rot="7454055">
            <a:off x="50579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6" name="Rectangle 25"/>
          <p:cNvSpPr/>
          <p:nvPr/>
        </p:nvSpPr>
        <p:spPr>
          <a:xfrm>
            <a:off x="1205963" y="3438972"/>
            <a:ext cx="1447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282163" y="3515172"/>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Transaction Manager</a:t>
            </a:r>
            <a:endParaRPr lang="en-US" dirty="0"/>
          </a:p>
        </p:txBody>
      </p:sp>
      <p:sp>
        <p:nvSpPr>
          <p:cNvPr id="28" name="Rectangle 27"/>
          <p:cNvSpPr/>
          <p:nvPr/>
        </p:nvSpPr>
        <p:spPr>
          <a:xfrm>
            <a:off x="1282163" y="4269338"/>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Lock Manager</a:t>
            </a:r>
            <a:endParaRPr lang="en-US" dirty="0"/>
          </a:p>
        </p:txBody>
      </p:sp>
      <p:sp>
        <p:nvSpPr>
          <p:cNvPr id="29" name="Rectangle 28"/>
          <p:cNvSpPr/>
          <p:nvPr/>
        </p:nvSpPr>
        <p:spPr>
          <a:xfrm>
            <a:off x="6361211" y="3481702"/>
            <a:ext cx="1295400" cy="15240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Recovery Manager</a:t>
            </a:r>
            <a:endParaRPr lang="en-US" dirty="0"/>
          </a:p>
        </p:txBody>
      </p:sp>
      <p:cxnSp>
        <p:nvCxnSpPr>
          <p:cNvPr id="30" name="Straight Arrow Connector 29"/>
          <p:cNvCxnSpPr/>
          <p:nvPr/>
        </p:nvCxnSpPr>
        <p:spPr>
          <a:xfrm flipH="1">
            <a:off x="2637385" y="3639442"/>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637385" y="41831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635957" y="47927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6125493" y="3632674"/>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125493" y="41763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6124065" y="47859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927554" y="3494088"/>
            <a:ext cx="3148013" cy="1496404"/>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04800" y="5785406"/>
            <a:ext cx="3089051" cy="369332"/>
          </a:xfrm>
          <a:prstGeom prst="rect">
            <a:avLst/>
          </a:prstGeom>
          <a:noFill/>
          <a:ln>
            <a:solidFill>
              <a:srgbClr val="FF0000"/>
            </a:solidFill>
          </a:ln>
        </p:spPr>
        <p:txBody>
          <a:bodyPr wrap="none" rtlCol="0">
            <a:spAutoFit/>
          </a:bodyPr>
          <a:lstStyle/>
          <a:p>
            <a:r>
              <a:rPr lang="en-US" i="1" dirty="0" smtClean="0"/>
              <a:t>Today and the Next </a:t>
            </a:r>
            <a:r>
              <a:rPr lang="en-US" i="1" smtClean="0"/>
              <a:t>Two Weeks</a:t>
            </a:r>
            <a:endParaRPr lang="en-US" i="1" dirty="0"/>
          </a:p>
        </p:txBody>
      </p:sp>
      <p:cxnSp>
        <p:nvCxnSpPr>
          <p:cNvPr id="39" name="Straight Arrow Connector 38"/>
          <p:cNvCxnSpPr>
            <a:endCxn id="4" idx="0"/>
          </p:cNvCxnSpPr>
          <p:nvPr/>
        </p:nvCxnSpPr>
        <p:spPr>
          <a:xfrm flipH="1">
            <a:off x="1849326" y="4962972"/>
            <a:ext cx="1141736" cy="822434"/>
          </a:xfrm>
          <a:prstGeom prst="straightConnector1">
            <a:avLst/>
          </a:prstGeom>
          <a:ln w="1905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6582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par>
                                <p:cTn id="8" presetID="22" presetClass="entr" presetSubtype="1"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wipe(up)">
                                      <p:cBhvr>
                                        <p:cTn id="10" dur="500"/>
                                        <p:tgtEl>
                                          <p:spTgt spid="39"/>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smtClean="0"/>
              <a:t>RAID Level 2</a:t>
            </a:r>
          </a:p>
        </p:txBody>
      </p:sp>
      <p:grpSp>
        <p:nvGrpSpPr>
          <p:cNvPr id="2" name="Group 4"/>
          <p:cNvGrpSpPr>
            <a:grpSpLocks/>
          </p:cNvGrpSpPr>
          <p:nvPr/>
        </p:nvGrpSpPr>
        <p:grpSpPr bwMode="auto">
          <a:xfrm>
            <a:off x="6134100" y="703263"/>
            <a:ext cx="938213" cy="5557837"/>
            <a:chOff x="3552" y="96"/>
            <a:chExt cx="480" cy="3156"/>
          </a:xfrm>
        </p:grpSpPr>
        <p:grpSp>
          <p:nvGrpSpPr>
            <p:cNvPr id="3" name="Group 5"/>
            <p:cNvGrpSpPr>
              <a:grpSpLocks/>
            </p:cNvGrpSpPr>
            <p:nvPr/>
          </p:nvGrpSpPr>
          <p:grpSpPr bwMode="auto">
            <a:xfrm>
              <a:off x="3552" y="96"/>
              <a:ext cx="480" cy="192"/>
              <a:chOff x="1776" y="1584"/>
              <a:chExt cx="720" cy="357"/>
            </a:xfrm>
          </p:grpSpPr>
          <p:sp>
            <p:nvSpPr>
              <p:cNvPr id="10331" name="Oval 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2" name="Rectangle 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33" name="Oval 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34" name="Line 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5" name="Line 1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1"/>
            <p:cNvGrpSpPr>
              <a:grpSpLocks/>
            </p:cNvGrpSpPr>
            <p:nvPr/>
          </p:nvGrpSpPr>
          <p:grpSpPr bwMode="auto">
            <a:xfrm>
              <a:off x="3552" y="324"/>
              <a:ext cx="480" cy="192"/>
              <a:chOff x="1776" y="1584"/>
              <a:chExt cx="720" cy="357"/>
            </a:xfrm>
          </p:grpSpPr>
          <p:sp>
            <p:nvSpPr>
              <p:cNvPr id="10326" name="Oval 1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7" name="Rectangle 1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8" name="Oval 1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9" name="Line 1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30" name="Line 1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5" name="Group 17"/>
            <p:cNvGrpSpPr>
              <a:grpSpLocks/>
            </p:cNvGrpSpPr>
            <p:nvPr/>
          </p:nvGrpSpPr>
          <p:grpSpPr bwMode="auto">
            <a:xfrm>
              <a:off x="3552" y="552"/>
              <a:ext cx="480" cy="192"/>
              <a:chOff x="1776" y="1584"/>
              <a:chExt cx="720" cy="357"/>
            </a:xfrm>
          </p:grpSpPr>
          <p:sp>
            <p:nvSpPr>
              <p:cNvPr id="10321" name="Oval 18"/>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2" name="Rectangle 19"/>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23" name="Oval 20"/>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24" name="Line 21"/>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25" name="Line 22"/>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6" name="Group 23"/>
            <p:cNvGrpSpPr>
              <a:grpSpLocks/>
            </p:cNvGrpSpPr>
            <p:nvPr/>
          </p:nvGrpSpPr>
          <p:grpSpPr bwMode="auto">
            <a:xfrm>
              <a:off x="3552" y="780"/>
              <a:ext cx="480" cy="192"/>
              <a:chOff x="1776" y="1584"/>
              <a:chExt cx="720" cy="357"/>
            </a:xfrm>
          </p:grpSpPr>
          <p:sp>
            <p:nvSpPr>
              <p:cNvPr id="10316" name="Oval 24"/>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7" name="Rectangle 25"/>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18" name="Oval 26"/>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9" name="Line 27"/>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20" name="Line 28"/>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7" name="Group 29"/>
            <p:cNvGrpSpPr>
              <a:grpSpLocks/>
            </p:cNvGrpSpPr>
            <p:nvPr/>
          </p:nvGrpSpPr>
          <p:grpSpPr bwMode="auto">
            <a:xfrm>
              <a:off x="3552" y="1008"/>
              <a:ext cx="480" cy="192"/>
              <a:chOff x="1776" y="1584"/>
              <a:chExt cx="720" cy="357"/>
            </a:xfrm>
          </p:grpSpPr>
          <p:sp>
            <p:nvSpPr>
              <p:cNvPr id="10311" name="Oval 30"/>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2" name="Rectangle 31"/>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13" name="Oval 32"/>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14" name="Line 33"/>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15" name="Line 34"/>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8" name="Group 35"/>
            <p:cNvGrpSpPr>
              <a:grpSpLocks/>
            </p:cNvGrpSpPr>
            <p:nvPr/>
          </p:nvGrpSpPr>
          <p:grpSpPr bwMode="auto">
            <a:xfrm>
              <a:off x="3552" y="1236"/>
              <a:ext cx="480" cy="192"/>
              <a:chOff x="1776" y="1584"/>
              <a:chExt cx="720" cy="357"/>
            </a:xfrm>
          </p:grpSpPr>
          <p:sp>
            <p:nvSpPr>
              <p:cNvPr id="10306" name="Oval 3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7" name="Rectangle 3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08" name="Oval 3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9" name="Line 3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10" name="Line 4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9" name="Group 41"/>
            <p:cNvGrpSpPr>
              <a:grpSpLocks/>
            </p:cNvGrpSpPr>
            <p:nvPr/>
          </p:nvGrpSpPr>
          <p:grpSpPr bwMode="auto">
            <a:xfrm>
              <a:off x="3552" y="1464"/>
              <a:ext cx="480" cy="192"/>
              <a:chOff x="1776" y="1584"/>
              <a:chExt cx="720" cy="357"/>
            </a:xfrm>
          </p:grpSpPr>
          <p:sp>
            <p:nvSpPr>
              <p:cNvPr id="10301" name="Oval 4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2" name="Rectangle 4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303" name="Oval 4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304" name="Line 4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05" name="Line 4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0" name="Group 47"/>
            <p:cNvGrpSpPr>
              <a:grpSpLocks/>
            </p:cNvGrpSpPr>
            <p:nvPr/>
          </p:nvGrpSpPr>
          <p:grpSpPr bwMode="auto">
            <a:xfrm>
              <a:off x="3552" y="1692"/>
              <a:ext cx="480" cy="192"/>
              <a:chOff x="1776" y="1584"/>
              <a:chExt cx="720" cy="357"/>
            </a:xfrm>
          </p:grpSpPr>
          <p:sp>
            <p:nvSpPr>
              <p:cNvPr id="10296" name="Oval 48"/>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7" name="Rectangle 49"/>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98" name="Oval 50"/>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9" name="Line 51"/>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300" name="Line 52"/>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1" name="Group 53"/>
            <p:cNvGrpSpPr>
              <a:grpSpLocks/>
            </p:cNvGrpSpPr>
            <p:nvPr/>
          </p:nvGrpSpPr>
          <p:grpSpPr bwMode="auto">
            <a:xfrm>
              <a:off x="3552" y="1920"/>
              <a:ext cx="480" cy="192"/>
              <a:chOff x="1776" y="1584"/>
              <a:chExt cx="720" cy="357"/>
            </a:xfrm>
          </p:grpSpPr>
          <p:sp>
            <p:nvSpPr>
              <p:cNvPr id="10291" name="Oval 54"/>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2" name="Rectangle 55"/>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93" name="Oval 56"/>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94" name="Line 57"/>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95" name="Line 58"/>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2" name="Group 59"/>
            <p:cNvGrpSpPr>
              <a:grpSpLocks/>
            </p:cNvGrpSpPr>
            <p:nvPr/>
          </p:nvGrpSpPr>
          <p:grpSpPr bwMode="auto">
            <a:xfrm>
              <a:off x="3552" y="2148"/>
              <a:ext cx="480" cy="192"/>
              <a:chOff x="1776" y="1584"/>
              <a:chExt cx="720" cy="357"/>
            </a:xfrm>
          </p:grpSpPr>
          <p:sp>
            <p:nvSpPr>
              <p:cNvPr id="10286" name="Oval 60"/>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7" name="Rectangle 61"/>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88" name="Oval 62"/>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9" name="Line 63"/>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90" name="Line 64"/>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3" name="Group 65"/>
            <p:cNvGrpSpPr>
              <a:grpSpLocks/>
            </p:cNvGrpSpPr>
            <p:nvPr/>
          </p:nvGrpSpPr>
          <p:grpSpPr bwMode="auto">
            <a:xfrm>
              <a:off x="3552" y="2376"/>
              <a:ext cx="480" cy="192"/>
              <a:chOff x="1776" y="1584"/>
              <a:chExt cx="720" cy="357"/>
            </a:xfrm>
          </p:grpSpPr>
          <p:sp>
            <p:nvSpPr>
              <p:cNvPr id="10281" name="Oval 66"/>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2" name="Rectangle 67"/>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83" name="Oval 68"/>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84" name="Line 69"/>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85" name="Line 70"/>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4" name="Group 71"/>
            <p:cNvGrpSpPr>
              <a:grpSpLocks/>
            </p:cNvGrpSpPr>
            <p:nvPr/>
          </p:nvGrpSpPr>
          <p:grpSpPr bwMode="auto">
            <a:xfrm>
              <a:off x="3552" y="2604"/>
              <a:ext cx="480" cy="192"/>
              <a:chOff x="1776" y="1584"/>
              <a:chExt cx="720" cy="357"/>
            </a:xfrm>
          </p:grpSpPr>
          <p:sp>
            <p:nvSpPr>
              <p:cNvPr id="10276" name="Oval 72"/>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7" name="Rectangle 73"/>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78" name="Oval 74"/>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9" name="Line 75"/>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80" name="Line 76"/>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5" name="Group 77"/>
            <p:cNvGrpSpPr>
              <a:grpSpLocks/>
            </p:cNvGrpSpPr>
            <p:nvPr/>
          </p:nvGrpSpPr>
          <p:grpSpPr bwMode="auto">
            <a:xfrm>
              <a:off x="3552" y="2832"/>
              <a:ext cx="480" cy="192"/>
              <a:chOff x="1776" y="1584"/>
              <a:chExt cx="720" cy="357"/>
            </a:xfrm>
          </p:grpSpPr>
          <p:sp>
            <p:nvSpPr>
              <p:cNvPr id="10271" name="Oval 78"/>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2" name="Rectangle 79"/>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73" name="Oval 80"/>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74" name="Line 81"/>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75" name="Line 82"/>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6" name="Group 83"/>
            <p:cNvGrpSpPr>
              <a:grpSpLocks/>
            </p:cNvGrpSpPr>
            <p:nvPr/>
          </p:nvGrpSpPr>
          <p:grpSpPr bwMode="auto">
            <a:xfrm>
              <a:off x="3552" y="3060"/>
              <a:ext cx="480" cy="192"/>
              <a:chOff x="1776" y="1584"/>
              <a:chExt cx="720" cy="357"/>
            </a:xfrm>
          </p:grpSpPr>
          <p:sp>
            <p:nvSpPr>
              <p:cNvPr id="10266" name="Oval 84"/>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67" name="Rectangle 85"/>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0268" name="Oval 86"/>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0269" name="Line 87"/>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0270" name="Line 88"/>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sp>
        <p:nvSpPr>
          <p:cNvPr id="10244" name="AutoShape 89"/>
          <p:cNvSpPr>
            <a:spLocks/>
          </p:cNvSpPr>
          <p:nvPr/>
        </p:nvSpPr>
        <p:spPr bwMode="auto">
          <a:xfrm>
            <a:off x="7200900" y="685800"/>
            <a:ext cx="381000" cy="3979863"/>
          </a:xfrm>
          <a:prstGeom prst="rightBrace">
            <a:avLst>
              <a:gd name="adj1" fmla="val 87049"/>
              <a:gd name="adj2" fmla="val 50000"/>
            </a:avLst>
          </a:prstGeom>
          <a:noFill/>
          <a:ln w="9525">
            <a:solidFill>
              <a:schemeClr val="tx1"/>
            </a:solidFill>
            <a:round/>
            <a:headEnd/>
            <a:tailEnd/>
          </a:ln>
        </p:spPr>
        <p:txBody>
          <a:bodyPr wrap="none" anchor="ctr"/>
          <a:lstStyle/>
          <a:p>
            <a:endParaRPr lang="en-US"/>
          </a:p>
        </p:txBody>
      </p:sp>
      <p:sp>
        <p:nvSpPr>
          <p:cNvPr id="10245" name="AutoShape 90"/>
          <p:cNvSpPr>
            <a:spLocks/>
          </p:cNvSpPr>
          <p:nvPr/>
        </p:nvSpPr>
        <p:spPr bwMode="auto">
          <a:xfrm>
            <a:off x="7200900" y="4716463"/>
            <a:ext cx="381000" cy="1509712"/>
          </a:xfrm>
          <a:prstGeom prst="rightBrace">
            <a:avLst>
              <a:gd name="adj1" fmla="val 33021"/>
              <a:gd name="adj2" fmla="val 50000"/>
            </a:avLst>
          </a:prstGeom>
          <a:noFill/>
          <a:ln w="9525">
            <a:solidFill>
              <a:schemeClr val="tx1"/>
            </a:solidFill>
            <a:round/>
            <a:headEnd/>
            <a:tailEnd/>
          </a:ln>
        </p:spPr>
        <p:txBody>
          <a:bodyPr wrap="none" anchor="ctr"/>
          <a:lstStyle/>
          <a:p>
            <a:endParaRPr lang="en-US"/>
          </a:p>
        </p:txBody>
      </p:sp>
      <p:sp>
        <p:nvSpPr>
          <p:cNvPr id="10246" name="Text Box 91"/>
          <p:cNvSpPr txBox="1">
            <a:spLocks noChangeArrowheads="1"/>
          </p:cNvSpPr>
          <p:nvPr/>
        </p:nvSpPr>
        <p:spPr bwMode="auto">
          <a:xfrm>
            <a:off x="7677150" y="2520950"/>
            <a:ext cx="1085850" cy="366713"/>
          </a:xfrm>
          <a:prstGeom prst="rect">
            <a:avLst/>
          </a:prstGeom>
          <a:noFill/>
          <a:ln w="9525">
            <a:noFill/>
            <a:miter lim="800000"/>
            <a:headEnd/>
            <a:tailEnd/>
          </a:ln>
        </p:spPr>
        <p:txBody>
          <a:bodyPr>
            <a:spAutoFit/>
          </a:bodyPr>
          <a:lstStyle/>
          <a:p>
            <a:pPr eaLnBrk="1" hangingPunct="1">
              <a:spcBef>
                <a:spcPct val="50000"/>
              </a:spcBef>
            </a:pPr>
            <a:r>
              <a:rPr lang="en-US" sz="1800" b="0"/>
              <a:t>Data bits</a:t>
            </a:r>
          </a:p>
        </p:txBody>
      </p:sp>
      <p:sp>
        <p:nvSpPr>
          <p:cNvPr id="10247" name="Text Box 92"/>
          <p:cNvSpPr txBox="1">
            <a:spLocks noChangeArrowheads="1"/>
          </p:cNvSpPr>
          <p:nvPr/>
        </p:nvSpPr>
        <p:spPr bwMode="auto">
          <a:xfrm>
            <a:off x="7677150" y="5300663"/>
            <a:ext cx="1390650" cy="366712"/>
          </a:xfrm>
          <a:prstGeom prst="rect">
            <a:avLst/>
          </a:prstGeom>
          <a:noFill/>
          <a:ln w="9525">
            <a:noFill/>
            <a:miter lim="800000"/>
            <a:headEnd/>
            <a:tailEnd/>
          </a:ln>
        </p:spPr>
        <p:txBody>
          <a:bodyPr>
            <a:spAutoFit/>
          </a:bodyPr>
          <a:lstStyle/>
          <a:p>
            <a:pPr eaLnBrk="1" hangingPunct="1">
              <a:spcBef>
                <a:spcPct val="50000"/>
              </a:spcBef>
            </a:pPr>
            <a:r>
              <a:rPr lang="en-US" sz="1800" b="0"/>
              <a:t>Check bits</a:t>
            </a:r>
          </a:p>
        </p:txBody>
      </p:sp>
      <p:sp>
        <p:nvSpPr>
          <p:cNvPr id="10248" name="Rectangle 93"/>
          <p:cNvSpPr>
            <a:spLocks noChangeArrowheads="1"/>
          </p:cNvSpPr>
          <p:nvPr/>
        </p:nvSpPr>
        <p:spPr bwMode="auto">
          <a:xfrm>
            <a:off x="2438400" y="2830513"/>
            <a:ext cx="1752600" cy="13716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000" b="1" dirty="0"/>
              <a:t>Bit </a:t>
            </a:r>
            <a:r>
              <a:rPr lang="en-US" sz="2000" b="1" dirty="0" smtClean="0"/>
              <a:t>Interleaving</a:t>
            </a:r>
            <a:r>
              <a:rPr lang="en-US" sz="2000" b="1" dirty="0"/>
              <a:t>;</a:t>
            </a:r>
          </a:p>
          <a:p>
            <a:pPr algn="ctr" eaLnBrk="1" hangingPunct="1"/>
            <a:r>
              <a:rPr lang="en-US" sz="2000" b="1" dirty="0"/>
              <a:t>ECC</a:t>
            </a:r>
          </a:p>
        </p:txBody>
      </p:sp>
      <p:cxnSp>
        <p:nvCxnSpPr>
          <p:cNvPr id="10249" name="AutoShape 94"/>
          <p:cNvCxnSpPr>
            <a:cxnSpLocks noChangeShapeType="1"/>
            <a:stCxn id="10248" idx="1"/>
            <a:endCxn id="10250" idx="2"/>
          </p:cNvCxnSpPr>
          <p:nvPr/>
        </p:nvCxnSpPr>
        <p:spPr bwMode="auto">
          <a:xfrm rot="10800000">
            <a:off x="914400" y="1800225"/>
            <a:ext cx="1509713" cy="1716088"/>
          </a:xfrm>
          <a:prstGeom prst="curvedConnector2">
            <a:avLst/>
          </a:prstGeom>
          <a:noFill/>
          <a:ln w="53975">
            <a:solidFill>
              <a:schemeClr val="bg2"/>
            </a:solidFill>
            <a:round/>
            <a:headEnd type="triangle" w="lg" len="lg"/>
            <a:tailEnd type="triangle" w="lg" len="lg"/>
          </a:ln>
        </p:spPr>
      </p:cxnSp>
      <p:sp>
        <p:nvSpPr>
          <p:cNvPr id="10250" name="Rectangle 95"/>
          <p:cNvSpPr>
            <a:spLocks noChangeArrowheads="1"/>
          </p:cNvSpPr>
          <p:nvPr/>
        </p:nvSpPr>
        <p:spPr bwMode="auto">
          <a:xfrm>
            <a:off x="457200" y="771525"/>
            <a:ext cx="914400" cy="10287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0251" name="AutoShape 96"/>
          <p:cNvSpPr>
            <a:spLocks noChangeArrowheads="1"/>
          </p:cNvSpPr>
          <p:nvPr/>
        </p:nvSpPr>
        <p:spPr bwMode="auto">
          <a:xfrm>
            <a:off x="4495800" y="3309938"/>
            <a:ext cx="1295400" cy="412750"/>
          </a:xfrm>
          <a:prstGeom prst="leftRightArrow">
            <a:avLst>
              <a:gd name="adj1" fmla="val 50000"/>
              <a:gd name="adj2" fmla="val 62769"/>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5703587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RAID Level 3</a:t>
            </a:r>
          </a:p>
        </p:txBody>
      </p:sp>
      <p:grpSp>
        <p:nvGrpSpPr>
          <p:cNvPr id="2" name="Group 4"/>
          <p:cNvGrpSpPr>
            <a:grpSpLocks/>
          </p:cNvGrpSpPr>
          <p:nvPr/>
        </p:nvGrpSpPr>
        <p:grpSpPr bwMode="auto">
          <a:xfrm>
            <a:off x="6286500" y="1371600"/>
            <a:ext cx="938213" cy="376238"/>
            <a:chOff x="1776" y="1584"/>
            <a:chExt cx="720" cy="357"/>
          </a:xfrm>
        </p:grpSpPr>
        <p:sp>
          <p:nvSpPr>
            <p:cNvPr id="11336" name="Oval 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7" name="Rectangle 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38" name="Oval 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9" name="Line 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40" name="Line 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3" name="Group 10"/>
          <p:cNvGrpSpPr>
            <a:grpSpLocks/>
          </p:cNvGrpSpPr>
          <p:nvPr/>
        </p:nvGrpSpPr>
        <p:grpSpPr bwMode="auto">
          <a:xfrm>
            <a:off x="6286500" y="1817688"/>
            <a:ext cx="938213" cy="374650"/>
            <a:chOff x="1776" y="1584"/>
            <a:chExt cx="720" cy="357"/>
          </a:xfrm>
        </p:grpSpPr>
        <p:sp>
          <p:nvSpPr>
            <p:cNvPr id="11331" name="Oval 1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2" name="Rectangle 1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33" name="Oval 1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34" name="Line 1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35" name="Line 1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6"/>
          <p:cNvGrpSpPr>
            <a:grpSpLocks/>
          </p:cNvGrpSpPr>
          <p:nvPr/>
        </p:nvGrpSpPr>
        <p:grpSpPr bwMode="auto">
          <a:xfrm>
            <a:off x="6286500" y="2263775"/>
            <a:ext cx="938213" cy="374650"/>
            <a:chOff x="1776" y="1584"/>
            <a:chExt cx="720" cy="357"/>
          </a:xfrm>
        </p:grpSpPr>
        <p:sp>
          <p:nvSpPr>
            <p:cNvPr id="11326" name="Oval 1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7" name="Rectangle 1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28" name="Oval 1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9" name="Line 2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30" name="Line 2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5" name="Group 22"/>
          <p:cNvGrpSpPr>
            <a:grpSpLocks/>
          </p:cNvGrpSpPr>
          <p:nvPr/>
        </p:nvGrpSpPr>
        <p:grpSpPr bwMode="auto">
          <a:xfrm>
            <a:off x="6286500" y="2709863"/>
            <a:ext cx="938213" cy="374650"/>
            <a:chOff x="1776" y="1584"/>
            <a:chExt cx="720" cy="357"/>
          </a:xfrm>
        </p:grpSpPr>
        <p:sp>
          <p:nvSpPr>
            <p:cNvPr id="11321" name="Oval 2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2" name="Rectangle 2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23" name="Oval 2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24" name="Line 2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25" name="Line 2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6" name="Group 28"/>
          <p:cNvGrpSpPr>
            <a:grpSpLocks/>
          </p:cNvGrpSpPr>
          <p:nvPr/>
        </p:nvGrpSpPr>
        <p:grpSpPr bwMode="auto">
          <a:xfrm>
            <a:off x="6286500" y="3155950"/>
            <a:ext cx="938213" cy="374650"/>
            <a:chOff x="1776" y="1584"/>
            <a:chExt cx="720" cy="357"/>
          </a:xfrm>
        </p:grpSpPr>
        <p:sp>
          <p:nvSpPr>
            <p:cNvPr id="11316" name="Oval 2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7" name="Rectangle 3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18" name="Oval 3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9" name="Line 3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20" name="Line 3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7" name="Group 34"/>
          <p:cNvGrpSpPr>
            <a:grpSpLocks/>
          </p:cNvGrpSpPr>
          <p:nvPr/>
        </p:nvGrpSpPr>
        <p:grpSpPr bwMode="auto">
          <a:xfrm>
            <a:off x="6286500" y="3600450"/>
            <a:ext cx="938213" cy="376238"/>
            <a:chOff x="1776" y="1584"/>
            <a:chExt cx="720" cy="357"/>
          </a:xfrm>
        </p:grpSpPr>
        <p:sp>
          <p:nvSpPr>
            <p:cNvPr id="11311" name="Oval 3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2" name="Rectangle 3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13" name="Oval 3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14" name="Line 3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15" name="Line 3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8" name="Group 40"/>
          <p:cNvGrpSpPr>
            <a:grpSpLocks/>
          </p:cNvGrpSpPr>
          <p:nvPr/>
        </p:nvGrpSpPr>
        <p:grpSpPr bwMode="auto">
          <a:xfrm>
            <a:off x="6286500" y="4046538"/>
            <a:ext cx="938213" cy="376237"/>
            <a:chOff x="1776" y="1584"/>
            <a:chExt cx="720" cy="357"/>
          </a:xfrm>
        </p:grpSpPr>
        <p:sp>
          <p:nvSpPr>
            <p:cNvPr id="11306" name="Oval 4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7" name="Rectangle 4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08" name="Oval 4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9" name="Line 4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10" name="Line 4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9" name="Group 46"/>
          <p:cNvGrpSpPr>
            <a:grpSpLocks/>
          </p:cNvGrpSpPr>
          <p:nvPr/>
        </p:nvGrpSpPr>
        <p:grpSpPr bwMode="auto">
          <a:xfrm>
            <a:off x="6286500" y="4492625"/>
            <a:ext cx="938213" cy="376238"/>
            <a:chOff x="1776" y="1584"/>
            <a:chExt cx="720" cy="357"/>
          </a:xfrm>
        </p:grpSpPr>
        <p:sp>
          <p:nvSpPr>
            <p:cNvPr id="11301" name="Oval 4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2" name="Rectangle 4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303" name="Oval 4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304" name="Line 5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05" name="Line 5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0" name="Group 52"/>
          <p:cNvGrpSpPr>
            <a:grpSpLocks/>
          </p:cNvGrpSpPr>
          <p:nvPr/>
        </p:nvGrpSpPr>
        <p:grpSpPr bwMode="auto">
          <a:xfrm>
            <a:off x="6286500" y="4938713"/>
            <a:ext cx="938213" cy="376237"/>
            <a:chOff x="1776" y="1584"/>
            <a:chExt cx="720" cy="357"/>
          </a:xfrm>
        </p:grpSpPr>
        <p:sp>
          <p:nvSpPr>
            <p:cNvPr id="11296" name="Oval 5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7" name="Rectangle 5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298" name="Oval 5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9" name="Line 5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300" name="Line 5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1" name="Group 58"/>
          <p:cNvGrpSpPr>
            <a:grpSpLocks/>
          </p:cNvGrpSpPr>
          <p:nvPr/>
        </p:nvGrpSpPr>
        <p:grpSpPr bwMode="auto">
          <a:xfrm>
            <a:off x="6286500" y="5384800"/>
            <a:ext cx="938213" cy="374650"/>
            <a:chOff x="1776" y="1584"/>
            <a:chExt cx="720" cy="357"/>
          </a:xfrm>
        </p:grpSpPr>
        <p:sp>
          <p:nvSpPr>
            <p:cNvPr id="11291" name="Oval 5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2" name="Rectangle 6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293" name="Oval 6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94" name="Line 6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295" name="Line 6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2" name="Group 64"/>
          <p:cNvGrpSpPr>
            <a:grpSpLocks/>
          </p:cNvGrpSpPr>
          <p:nvPr/>
        </p:nvGrpSpPr>
        <p:grpSpPr bwMode="auto">
          <a:xfrm>
            <a:off x="6286500" y="5830888"/>
            <a:ext cx="938213" cy="374650"/>
            <a:chOff x="1776" y="1584"/>
            <a:chExt cx="720" cy="357"/>
          </a:xfrm>
        </p:grpSpPr>
        <p:sp>
          <p:nvSpPr>
            <p:cNvPr id="11286" name="Oval 6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87" name="Rectangle 6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1288" name="Oval 6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1289" name="Line 6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1290" name="Line 6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1278" name="AutoShape 70"/>
          <p:cNvSpPr>
            <a:spLocks/>
          </p:cNvSpPr>
          <p:nvPr/>
        </p:nvSpPr>
        <p:spPr bwMode="auto">
          <a:xfrm>
            <a:off x="7353300" y="1352550"/>
            <a:ext cx="381000" cy="4419600"/>
          </a:xfrm>
          <a:prstGeom prst="rightBrace">
            <a:avLst>
              <a:gd name="adj1" fmla="val 96667"/>
              <a:gd name="adj2" fmla="val 50000"/>
            </a:avLst>
          </a:prstGeom>
          <a:noFill/>
          <a:ln w="9525">
            <a:solidFill>
              <a:schemeClr val="tx1"/>
            </a:solidFill>
            <a:round/>
            <a:headEnd/>
            <a:tailEnd/>
          </a:ln>
        </p:spPr>
        <p:txBody>
          <a:bodyPr wrap="none" anchor="ctr"/>
          <a:lstStyle/>
          <a:p>
            <a:endParaRPr lang="en-US"/>
          </a:p>
        </p:txBody>
      </p:sp>
      <p:sp>
        <p:nvSpPr>
          <p:cNvPr id="11279" name="AutoShape 71"/>
          <p:cNvSpPr>
            <a:spLocks/>
          </p:cNvSpPr>
          <p:nvPr/>
        </p:nvSpPr>
        <p:spPr bwMode="auto">
          <a:xfrm>
            <a:off x="7315200" y="5829300"/>
            <a:ext cx="419100" cy="419100"/>
          </a:xfrm>
          <a:prstGeom prst="rightBrace">
            <a:avLst>
              <a:gd name="adj1" fmla="val 8333"/>
              <a:gd name="adj2" fmla="val 50000"/>
            </a:avLst>
          </a:prstGeom>
          <a:noFill/>
          <a:ln w="9525">
            <a:solidFill>
              <a:schemeClr val="tx1"/>
            </a:solidFill>
            <a:round/>
            <a:headEnd/>
            <a:tailEnd/>
          </a:ln>
        </p:spPr>
        <p:txBody>
          <a:bodyPr wrap="none" anchor="ctr"/>
          <a:lstStyle/>
          <a:p>
            <a:endParaRPr lang="en-US"/>
          </a:p>
        </p:txBody>
      </p:sp>
      <p:sp>
        <p:nvSpPr>
          <p:cNvPr id="11280" name="Text Box 72"/>
          <p:cNvSpPr txBox="1">
            <a:spLocks noChangeArrowheads="1"/>
          </p:cNvSpPr>
          <p:nvPr/>
        </p:nvSpPr>
        <p:spPr bwMode="auto">
          <a:xfrm>
            <a:off x="7829550" y="3390900"/>
            <a:ext cx="1162050" cy="366713"/>
          </a:xfrm>
          <a:prstGeom prst="rect">
            <a:avLst/>
          </a:prstGeom>
          <a:noFill/>
          <a:ln w="9525">
            <a:noFill/>
            <a:miter lim="800000"/>
            <a:headEnd/>
            <a:tailEnd/>
          </a:ln>
        </p:spPr>
        <p:txBody>
          <a:bodyPr>
            <a:spAutoFit/>
          </a:bodyPr>
          <a:lstStyle/>
          <a:p>
            <a:pPr eaLnBrk="1" hangingPunct="1">
              <a:spcBef>
                <a:spcPct val="50000"/>
              </a:spcBef>
            </a:pPr>
            <a:r>
              <a:rPr lang="en-US" sz="1800" b="0"/>
              <a:t>Data bits</a:t>
            </a:r>
          </a:p>
        </p:txBody>
      </p:sp>
      <p:sp>
        <p:nvSpPr>
          <p:cNvPr id="11281" name="Text Box 73"/>
          <p:cNvSpPr txBox="1">
            <a:spLocks noChangeArrowheads="1"/>
          </p:cNvSpPr>
          <p:nvPr/>
        </p:nvSpPr>
        <p:spPr bwMode="auto">
          <a:xfrm>
            <a:off x="7829550" y="5810250"/>
            <a:ext cx="1238250" cy="366713"/>
          </a:xfrm>
          <a:prstGeom prst="rect">
            <a:avLst/>
          </a:prstGeom>
          <a:noFill/>
          <a:ln w="9525">
            <a:noFill/>
            <a:miter lim="800000"/>
            <a:headEnd/>
            <a:tailEnd/>
          </a:ln>
        </p:spPr>
        <p:txBody>
          <a:bodyPr>
            <a:spAutoFit/>
          </a:bodyPr>
          <a:lstStyle/>
          <a:p>
            <a:pPr eaLnBrk="1" hangingPunct="1">
              <a:spcBef>
                <a:spcPct val="50000"/>
              </a:spcBef>
            </a:pPr>
            <a:r>
              <a:rPr lang="en-US" sz="1800" b="0"/>
              <a:t>Parity bits</a:t>
            </a:r>
          </a:p>
        </p:txBody>
      </p:sp>
      <p:sp>
        <p:nvSpPr>
          <p:cNvPr id="11282" name="Rectangle 74"/>
          <p:cNvSpPr>
            <a:spLocks noChangeArrowheads="1"/>
          </p:cNvSpPr>
          <p:nvPr/>
        </p:nvSpPr>
        <p:spPr bwMode="auto">
          <a:xfrm>
            <a:off x="2590800" y="3733800"/>
            <a:ext cx="1752600" cy="1524000"/>
          </a:xfrm>
          <a:prstGeom prst="rect">
            <a:avLst/>
          </a:prstGeom>
          <a:solidFill>
            <a:srgbClr val="DFDFDF"/>
          </a:solidFill>
          <a:ln w="28575">
            <a:solidFill>
              <a:schemeClr val="tx1"/>
            </a:solidFill>
            <a:miter lim="800000"/>
            <a:headEnd/>
            <a:tailEnd/>
          </a:ln>
        </p:spPr>
        <p:txBody>
          <a:bodyPr wrap="none" anchor="ctr"/>
          <a:lstStyle/>
          <a:p>
            <a:pPr algn="ctr" eaLnBrk="1" hangingPunct="1"/>
            <a:r>
              <a:rPr lang="en-US" sz="2000" b="1" dirty="0"/>
              <a:t>Bit </a:t>
            </a:r>
            <a:r>
              <a:rPr lang="en-US" sz="2000" b="1" dirty="0" smtClean="0"/>
              <a:t>Interleaving</a:t>
            </a:r>
            <a:r>
              <a:rPr lang="en-US" sz="2000" b="1" dirty="0"/>
              <a:t>;</a:t>
            </a:r>
          </a:p>
          <a:p>
            <a:pPr algn="ctr" eaLnBrk="1" hangingPunct="1"/>
            <a:r>
              <a:rPr lang="en-US" sz="2000" b="1" dirty="0"/>
              <a:t>Parity</a:t>
            </a:r>
          </a:p>
        </p:txBody>
      </p:sp>
      <p:cxnSp>
        <p:nvCxnSpPr>
          <p:cNvPr id="11283" name="AutoShape 75"/>
          <p:cNvCxnSpPr>
            <a:cxnSpLocks noChangeShapeType="1"/>
            <a:stCxn id="11282" idx="1"/>
            <a:endCxn id="11284" idx="2"/>
          </p:cNvCxnSpPr>
          <p:nvPr/>
        </p:nvCxnSpPr>
        <p:spPr bwMode="auto">
          <a:xfrm rot="10800000">
            <a:off x="1066800" y="2590800"/>
            <a:ext cx="1509713" cy="1905000"/>
          </a:xfrm>
          <a:prstGeom prst="curvedConnector2">
            <a:avLst/>
          </a:prstGeom>
          <a:noFill/>
          <a:ln w="53975">
            <a:solidFill>
              <a:schemeClr val="bg2"/>
            </a:solidFill>
            <a:round/>
            <a:headEnd type="triangle" w="lg" len="lg"/>
            <a:tailEnd type="triangle" w="lg" len="lg"/>
          </a:ln>
        </p:spPr>
      </p:cxnSp>
      <p:sp>
        <p:nvSpPr>
          <p:cNvPr id="11284" name="Rectangle 76"/>
          <p:cNvSpPr>
            <a:spLocks noChangeArrowheads="1"/>
          </p:cNvSpPr>
          <p:nvPr/>
        </p:nvSpPr>
        <p:spPr bwMode="auto">
          <a:xfrm>
            <a:off x="609600" y="1447800"/>
            <a:ext cx="914400" cy="11430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1285" name="AutoShape 77"/>
          <p:cNvSpPr>
            <a:spLocks noChangeArrowheads="1"/>
          </p:cNvSpPr>
          <p:nvPr/>
        </p:nvSpPr>
        <p:spPr bwMode="auto">
          <a:xfrm>
            <a:off x="4495800" y="4114800"/>
            <a:ext cx="1295400" cy="457200"/>
          </a:xfrm>
          <a:prstGeom prst="leftRightArrow">
            <a:avLst>
              <a:gd name="adj1" fmla="val 50000"/>
              <a:gd name="adj2" fmla="val 56667"/>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18238931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RAID Level 4</a:t>
            </a:r>
          </a:p>
        </p:txBody>
      </p:sp>
      <p:sp>
        <p:nvSpPr>
          <p:cNvPr id="12291" name="Oval 5"/>
          <p:cNvSpPr>
            <a:spLocks noChangeArrowheads="1"/>
          </p:cNvSpPr>
          <p:nvPr/>
        </p:nvSpPr>
        <p:spPr bwMode="auto">
          <a:xfrm>
            <a:off x="6057900" y="16462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2" name="Rectangle 6"/>
          <p:cNvSpPr>
            <a:spLocks noChangeArrowheads="1"/>
          </p:cNvSpPr>
          <p:nvPr/>
        </p:nvSpPr>
        <p:spPr bwMode="auto">
          <a:xfrm>
            <a:off x="6057900" y="1425575"/>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293" name="Oval 7"/>
          <p:cNvSpPr>
            <a:spLocks noChangeArrowheads="1"/>
          </p:cNvSpPr>
          <p:nvPr/>
        </p:nvSpPr>
        <p:spPr bwMode="auto">
          <a:xfrm>
            <a:off x="6057900" y="137160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4" name="Line 8"/>
          <p:cNvSpPr>
            <a:spLocks noChangeShapeType="1"/>
          </p:cNvSpPr>
          <p:nvPr/>
        </p:nvSpPr>
        <p:spPr bwMode="auto">
          <a:xfrm>
            <a:off x="6057900" y="1425575"/>
            <a:ext cx="0" cy="273050"/>
          </a:xfrm>
          <a:prstGeom prst="line">
            <a:avLst/>
          </a:prstGeom>
          <a:noFill/>
          <a:ln w="12700">
            <a:solidFill>
              <a:schemeClr val="tx1"/>
            </a:solidFill>
            <a:round/>
            <a:headEnd/>
            <a:tailEnd/>
          </a:ln>
        </p:spPr>
        <p:txBody>
          <a:bodyPr/>
          <a:lstStyle/>
          <a:p>
            <a:endParaRPr lang="en-US"/>
          </a:p>
        </p:txBody>
      </p:sp>
      <p:sp>
        <p:nvSpPr>
          <p:cNvPr id="12295" name="Line 9"/>
          <p:cNvSpPr>
            <a:spLocks noChangeShapeType="1"/>
          </p:cNvSpPr>
          <p:nvPr/>
        </p:nvSpPr>
        <p:spPr bwMode="auto">
          <a:xfrm>
            <a:off x="6996113" y="1425575"/>
            <a:ext cx="0" cy="273050"/>
          </a:xfrm>
          <a:prstGeom prst="line">
            <a:avLst/>
          </a:prstGeom>
          <a:noFill/>
          <a:ln w="12700">
            <a:solidFill>
              <a:schemeClr val="tx1"/>
            </a:solidFill>
            <a:round/>
            <a:headEnd/>
            <a:tailEnd/>
          </a:ln>
        </p:spPr>
        <p:txBody>
          <a:bodyPr/>
          <a:lstStyle/>
          <a:p>
            <a:endParaRPr lang="en-US"/>
          </a:p>
        </p:txBody>
      </p:sp>
      <p:sp>
        <p:nvSpPr>
          <p:cNvPr id="12296" name="Oval 11"/>
          <p:cNvSpPr>
            <a:spLocks noChangeArrowheads="1"/>
          </p:cNvSpPr>
          <p:nvPr/>
        </p:nvSpPr>
        <p:spPr bwMode="auto">
          <a:xfrm>
            <a:off x="6057900" y="20907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7" name="Rectangle 12"/>
          <p:cNvSpPr>
            <a:spLocks noChangeArrowheads="1"/>
          </p:cNvSpPr>
          <p:nvPr/>
        </p:nvSpPr>
        <p:spPr bwMode="auto">
          <a:xfrm>
            <a:off x="6057900" y="1871663"/>
            <a:ext cx="938213" cy="271462"/>
          </a:xfrm>
          <a:prstGeom prst="rect">
            <a:avLst/>
          </a:prstGeom>
          <a:solidFill>
            <a:srgbClr val="CCB3FF"/>
          </a:solidFill>
          <a:ln w="12700">
            <a:noFill/>
            <a:miter lim="800000"/>
            <a:headEnd/>
            <a:tailEnd/>
          </a:ln>
        </p:spPr>
        <p:txBody>
          <a:bodyPr wrap="none" anchor="ctr"/>
          <a:lstStyle/>
          <a:p>
            <a:pPr algn="ctr"/>
            <a:endParaRPr lang="en-US" sz="2000" b="0"/>
          </a:p>
        </p:txBody>
      </p:sp>
      <p:sp>
        <p:nvSpPr>
          <p:cNvPr id="12298" name="Oval 13"/>
          <p:cNvSpPr>
            <a:spLocks noChangeArrowheads="1"/>
          </p:cNvSpPr>
          <p:nvPr/>
        </p:nvSpPr>
        <p:spPr bwMode="auto">
          <a:xfrm>
            <a:off x="6057900" y="181768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299" name="Line 14"/>
          <p:cNvSpPr>
            <a:spLocks noChangeShapeType="1"/>
          </p:cNvSpPr>
          <p:nvPr/>
        </p:nvSpPr>
        <p:spPr bwMode="auto">
          <a:xfrm>
            <a:off x="6057900" y="1871663"/>
            <a:ext cx="0" cy="271462"/>
          </a:xfrm>
          <a:prstGeom prst="line">
            <a:avLst/>
          </a:prstGeom>
          <a:noFill/>
          <a:ln w="12700">
            <a:solidFill>
              <a:schemeClr val="tx1"/>
            </a:solidFill>
            <a:round/>
            <a:headEnd/>
            <a:tailEnd/>
          </a:ln>
        </p:spPr>
        <p:txBody>
          <a:bodyPr/>
          <a:lstStyle/>
          <a:p>
            <a:endParaRPr lang="en-US"/>
          </a:p>
        </p:txBody>
      </p:sp>
      <p:sp>
        <p:nvSpPr>
          <p:cNvPr id="12300" name="Line 15"/>
          <p:cNvSpPr>
            <a:spLocks noChangeShapeType="1"/>
          </p:cNvSpPr>
          <p:nvPr/>
        </p:nvSpPr>
        <p:spPr bwMode="auto">
          <a:xfrm>
            <a:off x="6996113" y="1871663"/>
            <a:ext cx="0" cy="271462"/>
          </a:xfrm>
          <a:prstGeom prst="line">
            <a:avLst/>
          </a:prstGeom>
          <a:noFill/>
          <a:ln w="12700">
            <a:solidFill>
              <a:schemeClr val="tx1"/>
            </a:solidFill>
            <a:round/>
            <a:headEnd/>
            <a:tailEnd/>
          </a:ln>
        </p:spPr>
        <p:txBody>
          <a:bodyPr/>
          <a:lstStyle/>
          <a:p>
            <a:endParaRPr lang="en-US"/>
          </a:p>
        </p:txBody>
      </p:sp>
      <p:sp>
        <p:nvSpPr>
          <p:cNvPr id="12301" name="Oval 17"/>
          <p:cNvSpPr>
            <a:spLocks noChangeArrowheads="1"/>
          </p:cNvSpPr>
          <p:nvPr/>
        </p:nvSpPr>
        <p:spPr bwMode="auto">
          <a:xfrm>
            <a:off x="6057900" y="253682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2" name="Rectangle 18"/>
          <p:cNvSpPr>
            <a:spLocks noChangeArrowheads="1"/>
          </p:cNvSpPr>
          <p:nvPr/>
        </p:nvSpPr>
        <p:spPr bwMode="auto">
          <a:xfrm>
            <a:off x="6057900" y="2317750"/>
            <a:ext cx="938213" cy="271463"/>
          </a:xfrm>
          <a:prstGeom prst="rect">
            <a:avLst/>
          </a:prstGeom>
          <a:solidFill>
            <a:srgbClr val="CCB3FF"/>
          </a:solidFill>
          <a:ln w="12700">
            <a:noFill/>
            <a:miter lim="800000"/>
            <a:headEnd/>
            <a:tailEnd/>
          </a:ln>
        </p:spPr>
        <p:txBody>
          <a:bodyPr wrap="none" anchor="ctr"/>
          <a:lstStyle/>
          <a:p>
            <a:pPr algn="ctr"/>
            <a:endParaRPr lang="en-US" sz="2000" b="0"/>
          </a:p>
        </p:txBody>
      </p:sp>
      <p:sp>
        <p:nvSpPr>
          <p:cNvPr id="12303" name="Oval 19"/>
          <p:cNvSpPr>
            <a:spLocks noChangeArrowheads="1"/>
          </p:cNvSpPr>
          <p:nvPr/>
        </p:nvSpPr>
        <p:spPr bwMode="auto">
          <a:xfrm>
            <a:off x="6057900" y="226377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4" name="Line 20"/>
          <p:cNvSpPr>
            <a:spLocks noChangeShapeType="1"/>
          </p:cNvSpPr>
          <p:nvPr/>
        </p:nvSpPr>
        <p:spPr bwMode="auto">
          <a:xfrm>
            <a:off x="6057900" y="2317750"/>
            <a:ext cx="0" cy="271463"/>
          </a:xfrm>
          <a:prstGeom prst="line">
            <a:avLst/>
          </a:prstGeom>
          <a:noFill/>
          <a:ln w="12700">
            <a:solidFill>
              <a:schemeClr val="tx1"/>
            </a:solidFill>
            <a:round/>
            <a:headEnd/>
            <a:tailEnd/>
          </a:ln>
        </p:spPr>
        <p:txBody>
          <a:bodyPr/>
          <a:lstStyle/>
          <a:p>
            <a:endParaRPr lang="en-US"/>
          </a:p>
        </p:txBody>
      </p:sp>
      <p:sp>
        <p:nvSpPr>
          <p:cNvPr id="12305" name="Line 21"/>
          <p:cNvSpPr>
            <a:spLocks noChangeShapeType="1"/>
          </p:cNvSpPr>
          <p:nvPr/>
        </p:nvSpPr>
        <p:spPr bwMode="auto">
          <a:xfrm>
            <a:off x="6996113" y="2317750"/>
            <a:ext cx="0" cy="271463"/>
          </a:xfrm>
          <a:prstGeom prst="line">
            <a:avLst/>
          </a:prstGeom>
          <a:noFill/>
          <a:ln w="12700">
            <a:solidFill>
              <a:schemeClr val="tx1"/>
            </a:solidFill>
            <a:round/>
            <a:headEnd/>
            <a:tailEnd/>
          </a:ln>
        </p:spPr>
        <p:txBody>
          <a:bodyPr/>
          <a:lstStyle/>
          <a:p>
            <a:endParaRPr lang="en-US"/>
          </a:p>
        </p:txBody>
      </p:sp>
      <p:sp>
        <p:nvSpPr>
          <p:cNvPr id="12306" name="Oval 23"/>
          <p:cNvSpPr>
            <a:spLocks noChangeArrowheads="1"/>
          </p:cNvSpPr>
          <p:nvPr/>
        </p:nvSpPr>
        <p:spPr bwMode="auto">
          <a:xfrm>
            <a:off x="6057900" y="298291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7" name="Rectangle 24"/>
          <p:cNvSpPr>
            <a:spLocks noChangeArrowheads="1"/>
          </p:cNvSpPr>
          <p:nvPr/>
        </p:nvSpPr>
        <p:spPr bwMode="auto">
          <a:xfrm>
            <a:off x="6057900" y="2763838"/>
            <a:ext cx="938213" cy="271462"/>
          </a:xfrm>
          <a:prstGeom prst="rect">
            <a:avLst/>
          </a:prstGeom>
          <a:solidFill>
            <a:srgbClr val="CCB3FF"/>
          </a:solidFill>
          <a:ln w="12700">
            <a:noFill/>
            <a:miter lim="800000"/>
            <a:headEnd/>
            <a:tailEnd/>
          </a:ln>
        </p:spPr>
        <p:txBody>
          <a:bodyPr wrap="none" anchor="ctr"/>
          <a:lstStyle/>
          <a:p>
            <a:pPr algn="ctr"/>
            <a:endParaRPr lang="en-US" sz="2000" b="0"/>
          </a:p>
        </p:txBody>
      </p:sp>
      <p:sp>
        <p:nvSpPr>
          <p:cNvPr id="12308" name="Oval 25"/>
          <p:cNvSpPr>
            <a:spLocks noChangeArrowheads="1"/>
          </p:cNvSpPr>
          <p:nvPr/>
        </p:nvSpPr>
        <p:spPr bwMode="auto">
          <a:xfrm>
            <a:off x="6057900" y="270986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09" name="Line 26"/>
          <p:cNvSpPr>
            <a:spLocks noChangeShapeType="1"/>
          </p:cNvSpPr>
          <p:nvPr/>
        </p:nvSpPr>
        <p:spPr bwMode="auto">
          <a:xfrm>
            <a:off x="6057900" y="2763838"/>
            <a:ext cx="0" cy="271462"/>
          </a:xfrm>
          <a:prstGeom prst="line">
            <a:avLst/>
          </a:prstGeom>
          <a:noFill/>
          <a:ln w="12700">
            <a:solidFill>
              <a:schemeClr val="tx1"/>
            </a:solidFill>
            <a:round/>
            <a:headEnd/>
            <a:tailEnd/>
          </a:ln>
        </p:spPr>
        <p:txBody>
          <a:bodyPr/>
          <a:lstStyle/>
          <a:p>
            <a:endParaRPr lang="en-US"/>
          </a:p>
        </p:txBody>
      </p:sp>
      <p:sp>
        <p:nvSpPr>
          <p:cNvPr id="12310" name="Line 27"/>
          <p:cNvSpPr>
            <a:spLocks noChangeShapeType="1"/>
          </p:cNvSpPr>
          <p:nvPr/>
        </p:nvSpPr>
        <p:spPr bwMode="auto">
          <a:xfrm>
            <a:off x="6996113" y="2763838"/>
            <a:ext cx="0" cy="271462"/>
          </a:xfrm>
          <a:prstGeom prst="line">
            <a:avLst/>
          </a:prstGeom>
          <a:noFill/>
          <a:ln w="12700">
            <a:solidFill>
              <a:schemeClr val="tx1"/>
            </a:solidFill>
            <a:round/>
            <a:headEnd/>
            <a:tailEnd/>
          </a:ln>
        </p:spPr>
        <p:txBody>
          <a:bodyPr/>
          <a:lstStyle/>
          <a:p>
            <a:endParaRPr lang="en-US"/>
          </a:p>
        </p:txBody>
      </p:sp>
      <p:sp>
        <p:nvSpPr>
          <p:cNvPr id="12311" name="Oval 29"/>
          <p:cNvSpPr>
            <a:spLocks noChangeArrowheads="1"/>
          </p:cNvSpPr>
          <p:nvPr/>
        </p:nvSpPr>
        <p:spPr bwMode="auto">
          <a:xfrm>
            <a:off x="6057900" y="342900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2" name="Rectangle 30"/>
          <p:cNvSpPr>
            <a:spLocks noChangeArrowheads="1"/>
          </p:cNvSpPr>
          <p:nvPr/>
        </p:nvSpPr>
        <p:spPr bwMode="auto">
          <a:xfrm>
            <a:off x="6057900" y="3209925"/>
            <a:ext cx="938213" cy="271463"/>
          </a:xfrm>
          <a:prstGeom prst="rect">
            <a:avLst/>
          </a:prstGeom>
          <a:solidFill>
            <a:srgbClr val="CCB3FF"/>
          </a:solidFill>
          <a:ln w="12700">
            <a:noFill/>
            <a:miter lim="800000"/>
            <a:headEnd/>
            <a:tailEnd/>
          </a:ln>
        </p:spPr>
        <p:txBody>
          <a:bodyPr wrap="none" anchor="ctr"/>
          <a:lstStyle/>
          <a:p>
            <a:pPr algn="ctr"/>
            <a:endParaRPr lang="en-US" sz="2000" b="0"/>
          </a:p>
        </p:txBody>
      </p:sp>
      <p:sp>
        <p:nvSpPr>
          <p:cNvPr id="12313" name="Oval 31"/>
          <p:cNvSpPr>
            <a:spLocks noChangeArrowheads="1"/>
          </p:cNvSpPr>
          <p:nvPr/>
        </p:nvSpPr>
        <p:spPr bwMode="auto">
          <a:xfrm>
            <a:off x="6057900" y="31559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4" name="Line 32"/>
          <p:cNvSpPr>
            <a:spLocks noChangeShapeType="1"/>
          </p:cNvSpPr>
          <p:nvPr/>
        </p:nvSpPr>
        <p:spPr bwMode="auto">
          <a:xfrm>
            <a:off x="6057900" y="3209925"/>
            <a:ext cx="0" cy="271463"/>
          </a:xfrm>
          <a:prstGeom prst="line">
            <a:avLst/>
          </a:prstGeom>
          <a:noFill/>
          <a:ln w="12700">
            <a:solidFill>
              <a:schemeClr val="tx1"/>
            </a:solidFill>
            <a:round/>
            <a:headEnd/>
            <a:tailEnd/>
          </a:ln>
        </p:spPr>
        <p:txBody>
          <a:bodyPr/>
          <a:lstStyle/>
          <a:p>
            <a:endParaRPr lang="en-US"/>
          </a:p>
        </p:txBody>
      </p:sp>
      <p:sp>
        <p:nvSpPr>
          <p:cNvPr id="12315" name="Line 33"/>
          <p:cNvSpPr>
            <a:spLocks noChangeShapeType="1"/>
          </p:cNvSpPr>
          <p:nvPr/>
        </p:nvSpPr>
        <p:spPr bwMode="auto">
          <a:xfrm>
            <a:off x="6996113" y="3209925"/>
            <a:ext cx="0" cy="271463"/>
          </a:xfrm>
          <a:prstGeom prst="line">
            <a:avLst/>
          </a:prstGeom>
          <a:noFill/>
          <a:ln w="12700">
            <a:solidFill>
              <a:schemeClr val="tx1"/>
            </a:solidFill>
            <a:round/>
            <a:headEnd/>
            <a:tailEnd/>
          </a:ln>
        </p:spPr>
        <p:txBody>
          <a:bodyPr/>
          <a:lstStyle/>
          <a:p>
            <a:endParaRPr lang="en-US"/>
          </a:p>
        </p:txBody>
      </p:sp>
      <p:sp>
        <p:nvSpPr>
          <p:cNvPr id="12316" name="Oval 35"/>
          <p:cNvSpPr>
            <a:spLocks noChangeArrowheads="1"/>
          </p:cNvSpPr>
          <p:nvPr/>
        </p:nvSpPr>
        <p:spPr bwMode="auto">
          <a:xfrm>
            <a:off x="6057900" y="387508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7" name="Rectangle 36"/>
          <p:cNvSpPr>
            <a:spLocks noChangeArrowheads="1"/>
          </p:cNvSpPr>
          <p:nvPr/>
        </p:nvSpPr>
        <p:spPr bwMode="auto">
          <a:xfrm>
            <a:off x="6057900" y="3654425"/>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18" name="Oval 37"/>
          <p:cNvSpPr>
            <a:spLocks noChangeArrowheads="1"/>
          </p:cNvSpPr>
          <p:nvPr/>
        </p:nvSpPr>
        <p:spPr bwMode="auto">
          <a:xfrm>
            <a:off x="6057900" y="36004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19" name="Line 38"/>
          <p:cNvSpPr>
            <a:spLocks noChangeShapeType="1"/>
          </p:cNvSpPr>
          <p:nvPr/>
        </p:nvSpPr>
        <p:spPr bwMode="auto">
          <a:xfrm>
            <a:off x="6057900" y="3654425"/>
            <a:ext cx="0" cy="273050"/>
          </a:xfrm>
          <a:prstGeom prst="line">
            <a:avLst/>
          </a:prstGeom>
          <a:noFill/>
          <a:ln w="12700">
            <a:solidFill>
              <a:schemeClr val="tx1"/>
            </a:solidFill>
            <a:round/>
            <a:headEnd/>
            <a:tailEnd/>
          </a:ln>
        </p:spPr>
        <p:txBody>
          <a:bodyPr/>
          <a:lstStyle/>
          <a:p>
            <a:endParaRPr lang="en-US"/>
          </a:p>
        </p:txBody>
      </p:sp>
      <p:sp>
        <p:nvSpPr>
          <p:cNvPr id="12320" name="Line 39"/>
          <p:cNvSpPr>
            <a:spLocks noChangeShapeType="1"/>
          </p:cNvSpPr>
          <p:nvPr/>
        </p:nvSpPr>
        <p:spPr bwMode="auto">
          <a:xfrm>
            <a:off x="6996113" y="3654425"/>
            <a:ext cx="0" cy="273050"/>
          </a:xfrm>
          <a:prstGeom prst="line">
            <a:avLst/>
          </a:prstGeom>
          <a:noFill/>
          <a:ln w="12700">
            <a:solidFill>
              <a:schemeClr val="tx1"/>
            </a:solidFill>
            <a:round/>
            <a:headEnd/>
            <a:tailEnd/>
          </a:ln>
        </p:spPr>
        <p:txBody>
          <a:bodyPr/>
          <a:lstStyle/>
          <a:p>
            <a:endParaRPr lang="en-US"/>
          </a:p>
        </p:txBody>
      </p:sp>
      <p:sp>
        <p:nvSpPr>
          <p:cNvPr id="12321" name="Oval 41"/>
          <p:cNvSpPr>
            <a:spLocks noChangeArrowheads="1"/>
          </p:cNvSpPr>
          <p:nvPr/>
        </p:nvSpPr>
        <p:spPr bwMode="auto">
          <a:xfrm>
            <a:off x="6057900" y="432117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2" name="Rectangle 42"/>
          <p:cNvSpPr>
            <a:spLocks noChangeArrowheads="1"/>
          </p:cNvSpPr>
          <p:nvPr/>
        </p:nvSpPr>
        <p:spPr bwMode="auto">
          <a:xfrm>
            <a:off x="6057900" y="4100513"/>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23" name="Oval 43"/>
          <p:cNvSpPr>
            <a:spLocks noChangeArrowheads="1"/>
          </p:cNvSpPr>
          <p:nvPr/>
        </p:nvSpPr>
        <p:spPr bwMode="auto">
          <a:xfrm>
            <a:off x="6057900" y="40465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4" name="Line 44"/>
          <p:cNvSpPr>
            <a:spLocks noChangeShapeType="1"/>
          </p:cNvSpPr>
          <p:nvPr/>
        </p:nvSpPr>
        <p:spPr bwMode="auto">
          <a:xfrm>
            <a:off x="6057900" y="4100513"/>
            <a:ext cx="0" cy="273050"/>
          </a:xfrm>
          <a:prstGeom prst="line">
            <a:avLst/>
          </a:prstGeom>
          <a:noFill/>
          <a:ln w="12700">
            <a:solidFill>
              <a:schemeClr val="tx1"/>
            </a:solidFill>
            <a:round/>
            <a:headEnd/>
            <a:tailEnd/>
          </a:ln>
        </p:spPr>
        <p:txBody>
          <a:bodyPr/>
          <a:lstStyle/>
          <a:p>
            <a:endParaRPr lang="en-US"/>
          </a:p>
        </p:txBody>
      </p:sp>
      <p:sp>
        <p:nvSpPr>
          <p:cNvPr id="12325" name="Line 45"/>
          <p:cNvSpPr>
            <a:spLocks noChangeShapeType="1"/>
          </p:cNvSpPr>
          <p:nvPr/>
        </p:nvSpPr>
        <p:spPr bwMode="auto">
          <a:xfrm>
            <a:off x="6996113" y="4100513"/>
            <a:ext cx="0" cy="273050"/>
          </a:xfrm>
          <a:prstGeom prst="line">
            <a:avLst/>
          </a:prstGeom>
          <a:noFill/>
          <a:ln w="12700">
            <a:solidFill>
              <a:schemeClr val="tx1"/>
            </a:solidFill>
            <a:round/>
            <a:headEnd/>
            <a:tailEnd/>
          </a:ln>
        </p:spPr>
        <p:txBody>
          <a:bodyPr/>
          <a:lstStyle/>
          <a:p>
            <a:endParaRPr lang="en-US"/>
          </a:p>
        </p:txBody>
      </p:sp>
      <p:sp>
        <p:nvSpPr>
          <p:cNvPr id="12326" name="Oval 47"/>
          <p:cNvSpPr>
            <a:spLocks noChangeArrowheads="1"/>
          </p:cNvSpPr>
          <p:nvPr/>
        </p:nvSpPr>
        <p:spPr bwMode="auto">
          <a:xfrm>
            <a:off x="6057900" y="476726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7" name="Rectangle 48"/>
          <p:cNvSpPr>
            <a:spLocks noChangeArrowheads="1"/>
          </p:cNvSpPr>
          <p:nvPr/>
        </p:nvSpPr>
        <p:spPr bwMode="auto">
          <a:xfrm>
            <a:off x="6057900" y="4546600"/>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28" name="Oval 49"/>
          <p:cNvSpPr>
            <a:spLocks noChangeArrowheads="1"/>
          </p:cNvSpPr>
          <p:nvPr/>
        </p:nvSpPr>
        <p:spPr bwMode="auto">
          <a:xfrm>
            <a:off x="6057900" y="4492625"/>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29" name="Line 50"/>
          <p:cNvSpPr>
            <a:spLocks noChangeShapeType="1"/>
          </p:cNvSpPr>
          <p:nvPr/>
        </p:nvSpPr>
        <p:spPr bwMode="auto">
          <a:xfrm>
            <a:off x="6057900" y="4546600"/>
            <a:ext cx="0" cy="273050"/>
          </a:xfrm>
          <a:prstGeom prst="line">
            <a:avLst/>
          </a:prstGeom>
          <a:noFill/>
          <a:ln w="12700">
            <a:solidFill>
              <a:schemeClr val="tx1"/>
            </a:solidFill>
            <a:round/>
            <a:headEnd/>
            <a:tailEnd/>
          </a:ln>
        </p:spPr>
        <p:txBody>
          <a:bodyPr/>
          <a:lstStyle/>
          <a:p>
            <a:endParaRPr lang="en-US"/>
          </a:p>
        </p:txBody>
      </p:sp>
      <p:sp>
        <p:nvSpPr>
          <p:cNvPr id="12330" name="Line 51"/>
          <p:cNvSpPr>
            <a:spLocks noChangeShapeType="1"/>
          </p:cNvSpPr>
          <p:nvPr/>
        </p:nvSpPr>
        <p:spPr bwMode="auto">
          <a:xfrm>
            <a:off x="6996113" y="4546600"/>
            <a:ext cx="0" cy="273050"/>
          </a:xfrm>
          <a:prstGeom prst="line">
            <a:avLst/>
          </a:prstGeom>
          <a:noFill/>
          <a:ln w="12700">
            <a:solidFill>
              <a:schemeClr val="tx1"/>
            </a:solidFill>
            <a:round/>
            <a:headEnd/>
            <a:tailEnd/>
          </a:ln>
        </p:spPr>
        <p:txBody>
          <a:bodyPr/>
          <a:lstStyle/>
          <a:p>
            <a:endParaRPr lang="en-US"/>
          </a:p>
        </p:txBody>
      </p:sp>
      <p:sp>
        <p:nvSpPr>
          <p:cNvPr id="12331" name="Oval 53"/>
          <p:cNvSpPr>
            <a:spLocks noChangeArrowheads="1"/>
          </p:cNvSpPr>
          <p:nvPr/>
        </p:nvSpPr>
        <p:spPr bwMode="auto">
          <a:xfrm>
            <a:off x="6057900" y="52133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2" name="Rectangle 54"/>
          <p:cNvSpPr>
            <a:spLocks noChangeArrowheads="1"/>
          </p:cNvSpPr>
          <p:nvPr/>
        </p:nvSpPr>
        <p:spPr bwMode="auto">
          <a:xfrm>
            <a:off x="6057900" y="4992688"/>
            <a:ext cx="938213" cy="273050"/>
          </a:xfrm>
          <a:prstGeom prst="rect">
            <a:avLst/>
          </a:prstGeom>
          <a:solidFill>
            <a:srgbClr val="CCB3FF"/>
          </a:solidFill>
          <a:ln w="12700">
            <a:noFill/>
            <a:miter lim="800000"/>
            <a:headEnd/>
            <a:tailEnd/>
          </a:ln>
        </p:spPr>
        <p:txBody>
          <a:bodyPr wrap="none" anchor="ctr"/>
          <a:lstStyle/>
          <a:p>
            <a:pPr algn="ctr"/>
            <a:endParaRPr lang="en-US" sz="2000" b="0"/>
          </a:p>
        </p:txBody>
      </p:sp>
      <p:sp>
        <p:nvSpPr>
          <p:cNvPr id="12333" name="Oval 55"/>
          <p:cNvSpPr>
            <a:spLocks noChangeArrowheads="1"/>
          </p:cNvSpPr>
          <p:nvPr/>
        </p:nvSpPr>
        <p:spPr bwMode="auto">
          <a:xfrm>
            <a:off x="6057900" y="4938713"/>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4" name="Line 56"/>
          <p:cNvSpPr>
            <a:spLocks noChangeShapeType="1"/>
          </p:cNvSpPr>
          <p:nvPr/>
        </p:nvSpPr>
        <p:spPr bwMode="auto">
          <a:xfrm>
            <a:off x="6057900" y="4992688"/>
            <a:ext cx="0" cy="273050"/>
          </a:xfrm>
          <a:prstGeom prst="line">
            <a:avLst/>
          </a:prstGeom>
          <a:noFill/>
          <a:ln w="12700">
            <a:solidFill>
              <a:schemeClr val="tx1"/>
            </a:solidFill>
            <a:round/>
            <a:headEnd/>
            <a:tailEnd/>
          </a:ln>
        </p:spPr>
        <p:txBody>
          <a:bodyPr/>
          <a:lstStyle/>
          <a:p>
            <a:endParaRPr lang="en-US"/>
          </a:p>
        </p:txBody>
      </p:sp>
      <p:sp>
        <p:nvSpPr>
          <p:cNvPr id="12335" name="Line 57"/>
          <p:cNvSpPr>
            <a:spLocks noChangeShapeType="1"/>
          </p:cNvSpPr>
          <p:nvPr/>
        </p:nvSpPr>
        <p:spPr bwMode="auto">
          <a:xfrm>
            <a:off x="6996113" y="4992688"/>
            <a:ext cx="0" cy="273050"/>
          </a:xfrm>
          <a:prstGeom prst="line">
            <a:avLst/>
          </a:prstGeom>
          <a:noFill/>
          <a:ln w="12700">
            <a:solidFill>
              <a:schemeClr val="tx1"/>
            </a:solidFill>
            <a:round/>
            <a:headEnd/>
            <a:tailEnd/>
          </a:ln>
        </p:spPr>
        <p:txBody>
          <a:bodyPr/>
          <a:lstStyle/>
          <a:p>
            <a:endParaRPr lang="en-US"/>
          </a:p>
        </p:txBody>
      </p:sp>
      <p:sp>
        <p:nvSpPr>
          <p:cNvPr id="12336" name="Oval 59"/>
          <p:cNvSpPr>
            <a:spLocks noChangeArrowheads="1"/>
          </p:cNvSpPr>
          <p:nvPr/>
        </p:nvSpPr>
        <p:spPr bwMode="auto">
          <a:xfrm>
            <a:off x="6057900" y="565785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7" name="Rectangle 60"/>
          <p:cNvSpPr>
            <a:spLocks noChangeArrowheads="1"/>
          </p:cNvSpPr>
          <p:nvPr/>
        </p:nvSpPr>
        <p:spPr bwMode="auto">
          <a:xfrm>
            <a:off x="6057900" y="5438775"/>
            <a:ext cx="938213" cy="271463"/>
          </a:xfrm>
          <a:prstGeom prst="rect">
            <a:avLst/>
          </a:prstGeom>
          <a:solidFill>
            <a:srgbClr val="CCB3FF"/>
          </a:solidFill>
          <a:ln w="12700">
            <a:noFill/>
            <a:miter lim="800000"/>
            <a:headEnd/>
            <a:tailEnd/>
          </a:ln>
        </p:spPr>
        <p:txBody>
          <a:bodyPr wrap="none" anchor="ctr"/>
          <a:lstStyle/>
          <a:p>
            <a:pPr algn="ctr"/>
            <a:endParaRPr lang="en-US" sz="2000" b="0"/>
          </a:p>
        </p:txBody>
      </p:sp>
      <p:sp>
        <p:nvSpPr>
          <p:cNvPr id="12338" name="Oval 61"/>
          <p:cNvSpPr>
            <a:spLocks noChangeArrowheads="1"/>
          </p:cNvSpPr>
          <p:nvPr/>
        </p:nvSpPr>
        <p:spPr bwMode="auto">
          <a:xfrm>
            <a:off x="6057900" y="5384800"/>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39" name="Line 62"/>
          <p:cNvSpPr>
            <a:spLocks noChangeShapeType="1"/>
          </p:cNvSpPr>
          <p:nvPr/>
        </p:nvSpPr>
        <p:spPr bwMode="auto">
          <a:xfrm>
            <a:off x="6057900" y="5438775"/>
            <a:ext cx="0" cy="271463"/>
          </a:xfrm>
          <a:prstGeom prst="line">
            <a:avLst/>
          </a:prstGeom>
          <a:noFill/>
          <a:ln w="12700">
            <a:solidFill>
              <a:schemeClr val="tx1"/>
            </a:solidFill>
            <a:round/>
            <a:headEnd/>
            <a:tailEnd/>
          </a:ln>
        </p:spPr>
        <p:txBody>
          <a:bodyPr/>
          <a:lstStyle/>
          <a:p>
            <a:endParaRPr lang="en-US"/>
          </a:p>
        </p:txBody>
      </p:sp>
      <p:sp>
        <p:nvSpPr>
          <p:cNvPr id="12340" name="Line 63"/>
          <p:cNvSpPr>
            <a:spLocks noChangeShapeType="1"/>
          </p:cNvSpPr>
          <p:nvPr/>
        </p:nvSpPr>
        <p:spPr bwMode="auto">
          <a:xfrm>
            <a:off x="6996113" y="5438775"/>
            <a:ext cx="0" cy="271463"/>
          </a:xfrm>
          <a:prstGeom prst="line">
            <a:avLst/>
          </a:prstGeom>
          <a:noFill/>
          <a:ln w="12700">
            <a:solidFill>
              <a:schemeClr val="tx1"/>
            </a:solidFill>
            <a:round/>
            <a:headEnd/>
            <a:tailEnd/>
          </a:ln>
        </p:spPr>
        <p:txBody>
          <a:bodyPr/>
          <a:lstStyle/>
          <a:p>
            <a:endParaRPr lang="en-US"/>
          </a:p>
        </p:txBody>
      </p:sp>
      <p:sp>
        <p:nvSpPr>
          <p:cNvPr id="12341" name="Oval 65"/>
          <p:cNvSpPr>
            <a:spLocks noChangeArrowheads="1"/>
          </p:cNvSpPr>
          <p:nvPr/>
        </p:nvSpPr>
        <p:spPr bwMode="auto">
          <a:xfrm>
            <a:off x="6057900" y="610393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42" name="Rectangle 66"/>
          <p:cNvSpPr>
            <a:spLocks noChangeArrowheads="1"/>
          </p:cNvSpPr>
          <p:nvPr/>
        </p:nvSpPr>
        <p:spPr bwMode="auto">
          <a:xfrm>
            <a:off x="6057900" y="5884863"/>
            <a:ext cx="938213" cy="271462"/>
          </a:xfrm>
          <a:prstGeom prst="rect">
            <a:avLst/>
          </a:prstGeom>
          <a:solidFill>
            <a:srgbClr val="CCB3FF"/>
          </a:solidFill>
          <a:ln w="12700">
            <a:noFill/>
            <a:miter lim="800000"/>
            <a:headEnd/>
            <a:tailEnd/>
          </a:ln>
        </p:spPr>
        <p:txBody>
          <a:bodyPr wrap="none" anchor="ctr"/>
          <a:lstStyle/>
          <a:p>
            <a:pPr algn="ctr"/>
            <a:endParaRPr lang="en-US" sz="2000" b="0"/>
          </a:p>
        </p:txBody>
      </p:sp>
      <p:sp>
        <p:nvSpPr>
          <p:cNvPr id="12343" name="Oval 67"/>
          <p:cNvSpPr>
            <a:spLocks noChangeArrowheads="1"/>
          </p:cNvSpPr>
          <p:nvPr/>
        </p:nvSpPr>
        <p:spPr bwMode="auto">
          <a:xfrm>
            <a:off x="6057900" y="5830888"/>
            <a:ext cx="938213" cy="101600"/>
          </a:xfrm>
          <a:prstGeom prst="ellipse">
            <a:avLst/>
          </a:prstGeom>
          <a:solidFill>
            <a:srgbClr val="CCB3FF"/>
          </a:solidFill>
          <a:ln w="12700">
            <a:solidFill>
              <a:schemeClr val="tx1"/>
            </a:solidFill>
            <a:round/>
            <a:headEnd/>
            <a:tailEnd/>
          </a:ln>
        </p:spPr>
        <p:txBody>
          <a:bodyPr wrap="none" anchor="ctr"/>
          <a:lstStyle/>
          <a:p>
            <a:endParaRPr lang="en-US"/>
          </a:p>
        </p:txBody>
      </p:sp>
      <p:sp>
        <p:nvSpPr>
          <p:cNvPr id="12344" name="Line 68"/>
          <p:cNvSpPr>
            <a:spLocks noChangeShapeType="1"/>
          </p:cNvSpPr>
          <p:nvPr/>
        </p:nvSpPr>
        <p:spPr bwMode="auto">
          <a:xfrm>
            <a:off x="6057900" y="5884863"/>
            <a:ext cx="0" cy="271462"/>
          </a:xfrm>
          <a:prstGeom prst="line">
            <a:avLst/>
          </a:prstGeom>
          <a:noFill/>
          <a:ln w="12700">
            <a:solidFill>
              <a:schemeClr val="tx1"/>
            </a:solidFill>
            <a:round/>
            <a:headEnd/>
            <a:tailEnd/>
          </a:ln>
        </p:spPr>
        <p:txBody>
          <a:bodyPr/>
          <a:lstStyle/>
          <a:p>
            <a:endParaRPr lang="en-US"/>
          </a:p>
        </p:txBody>
      </p:sp>
      <p:sp>
        <p:nvSpPr>
          <p:cNvPr id="12345" name="Line 69"/>
          <p:cNvSpPr>
            <a:spLocks noChangeShapeType="1"/>
          </p:cNvSpPr>
          <p:nvPr/>
        </p:nvSpPr>
        <p:spPr bwMode="auto">
          <a:xfrm>
            <a:off x="6996113" y="5884863"/>
            <a:ext cx="0" cy="271462"/>
          </a:xfrm>
          <a:prstGeom prst="line">
            <a:avLst/>
          </a:prstGeom>
          <a:noFill/>
          <a:ln w="12700">
            <a:solidFill>
              <a:schemeClr val="tx1"/>
            </a:solidFill>
            <a:round/>
            <a:headEnd/>
            <a:tailEnd/>
          </a:ln>
        </p:spPr>
        <p:txBody>
          <a:bodyPr/>
          <a:lstStyle/>
          <a:p>
            <a:endParaRPr lang="en-US"/>
          </a:p>
        </p:txBody>
      </p:sp>
      <p:sp>
        <p:nvSpPr>
          <p:cNvPr id="12346" name="AutoShape 70"/>
          <p:cNvSpPr>
            <a:spLocks/>
          </p:cNvSpPr>
          <p:nvPr/>
        </p:nvSpPr>
        <p:spPr bwMode="auto">
          <a:xfrm>
            <a:off x="7124700" y="1352550"/>
            <a:ext cx="381000" cy="4419600"/>
          </a:xfrm>
          <a:prstGeom prst="rightBrace">
            <a:avLst>
              <a:gd name="adj1" fmla="val 96667"/>
              <a:gd name="adj2" fmla="val 50000"/>
            </a:avLst>
          </a:prstGeom>
          <a:noFill/>
          <a:ln w="9525">
            <a:solidFill>
              <a:schemeClr val="tx1"/>
            </a:solidFill>
            <a:round/>
            <a:headEnd/>
            <a:tailEnd/>
          </a:ln>
        </p:spPr>
        <p:txBody>
          <a:bodyPr wrap="none" anchor="ctr"/>
          <a:lstStyle/>
          <a:p>
            <a:endParaRPr lang="en-US"/>
          </a:p>
        </p:txBody>
      </p:sp>
      <p:sp>
        <p:nvSpPr>
          <p:cNvPr id="12347" name="AutoShape 71"/>
          <p:cNvSpPr>
            <a:spLocks/>
          </p:cNvSpPr>
          <p:nvPr/>
        </p:nvSpPr>
        <p:spPr bwMode="auto">
          <a:xfrm>
            <a:off x="7086600" y="5829300"/>
            <a:ext cx="419100" cy="419100"/>
          </a:xfrm>
          <a:prstGeom prst="rightBrace">
            <a:avLst>
              <a:gd name="adj1" fmla="val 8333"/>
              <a:gd name="adj2" fmla="val 50000"/>
            </a:avLst>
          </a:prstGeom>
          <a:noFill/>
          <a:ln w="9525">
            <a:solidFill>
              <a:schemeClr val="tx1"/>
            </a:solidFill>
            <a:round/>
            <a:headEnd/>
            <a:tailEnd/>
          </a:ln>
        </p:spPr>
        <p:txBody>
          <a:bodyPr wrap="none" anchor="ctr"/>
          <a:lstStyle/>
          <a:p>
            <a:endParaRPr lang="en-US"/>
          </a:p>
        </p:txBody>
      </p:sp>
      <p:sp>
        <p:nvSpPr>
          <p:cNvPr id="12348" name="Text Box 72"/>
          <p:cNvSpPr txBox="1">
            <a:spLocks noChangeArrowheads="1"/>
          </p:cNvSpPr>
          <p:nvPr/>
        </p:nvSpPr>
        <p:spPr bwMode="auto">
          <a:xfrm>
            <a:off x="7600950" y="3390900"/>
            <a:ext cx="1390650" cy="366713"/>
          </a:xfrm>
          <a:prstGeom prst="rect">
            <a:avLst/>
          </a:prstGeom>
          <a:noFill/>
          <a:ln w="9525">
            <a:noFill/>
            <a:miter lim="800000"/>
            <a:headEnd/>
            <a:tailEnd/>
          </a:ln>
        </p:spPr>
        <p:txBody>
          <a:bodyPr>
            <a:spAutoFit/>
          </a:bodyPr>
          <a:lstStyle/>
          <a:p>
            <a:pPr eaLnBrk="1" hangingPunct="1">
              <a:spcBef>
                <a:spcPct val="50000"/>
              </a:spcBef>
            </a:pPr>
            <a:r>
              <a:rPr lang="en-US" sz="1800" b="0"/>
              <a:t>Data blocks</a:t>
            </a:r>
          </a:p>
        </p:txBody>
      </p:sp>
      <p:sp>
        <p:nvSpPr>
          <p:cNvPr id="12349" name="Text Box 73"/>
          <p:cNvSpPr txBox="1">
            <a:spLocks noChangeArrowheads="1"/>
          </p:cNvSpPr>
          <p:nvPr/>
        </p:nvSpPr>
        <p:spPr bwMode="auto">
          <a:xfrm>
            <a:off x="7600950" y="5848350"/>
            <a:ext cx="1543050" cy="366713"/>
          </a:xfrm>
          <a:prstGeom prst="rect">
            <a:avLst/>
          </a:prstGeom>
          <a:noFill/>
          <a:ln w="9525">
            <a:noFill/>
            <a:miter lim="800000"/>
            <a:headEnd/>
            <a:tailEnd/>
          </a:ln>
        </p:spPr>
        <p:txBody>
          <a:bodyPr>
            <a:spAutoFit/>
          </a:bodyPr>
          <a:lstStyle/>
          <a:p>
            <a:pPr eaLnBrk="1" hangingPunct="1">
              <a:spcBef>
                <a:spcPct val="50000"/>
              </a:spcBef>
            </a:pPr>
            <a:r>
              <a:rPr lang="en-US" sz="1800" b="0"/>
              <a:t>Parity blocks</a:t>
            </a:r>
          </a:p>
        </p:txBody>
      </p:sp>
      <p:sp>
        <p:nvSpPr>
          <p:cNvPr id="12350" name="Rectangle 74"/>
          <p:cNvSpPr>
            <a:spLocks noChangeArrowheads="1"/>
          </p:cNvSpPr>
          <p:nvPr/>
        </p:nvSpPr>
        <p:spPr bwMode="auto">
          <a:xfrm>
            <a:off x="2133600" y="3733800"/>
            <a:ext cx="1981200" cy="1524000"/>
          </a:xfrm>
          <a:prstGeom prst="rect">
            <a:avLst/>
          </a:prstGeom>
          <a:solidFill>
            <a:srgbClr val="FFCCFF"/>
          </a:solidFill>
          <a:ln w="28575">
            <a:solidFill>
              <a:schemeClr val="tx1"/>
            </a:solidFill>
            <a:miter lim="800000"/>
            <a:headEnd/>
            <a:tailEnd/>
          </a:ln>
        </p:spPr>
        <p:txBody>
          <a:bodyPr wrap="none" anchor="ctr"/>
          <a:lstStyle/>
          <a:p>
            <a:pPr algn="ctr" eaLnBrk="1" hangingPunct="1"/>
            <a:r>
              <a:rPr lang="en-US" sz="2000" b="1" dirty="0"/>
              <a:t>Block </a:t>
            </a:r>
            <a:r>
              <a:rPr lang="en-US" sz="2000" b="1" dirty="0" smtClean="0"/>
              <a:t>Interleaving</a:t>
            </a:r>
            <a:r>
              <a:rPr lang="en-US" sz="2000" b="1" dirty="0"/>
              <a:t>;</a:t>
            </a:r>
          </a:p>
          <a:p>
            <a:pPr algn="ctr" eaLnBrk="1" hangingPunct="1"/>
            <a:r>
              <a:rPr lang="en-US" sz="2000" b="1" dirty="0"/>
              <a:t>Parity</a:t>
            </a:r>
          </a:p>
        </p:txBody>
      </p:sp>
      <p:cxnSp>
        <p:nvCxnSpPr>
          <p:cNvPr id="12351" name="AutoShape 75"/>
          <p:cNvCxnSpPr>
            <a:cxnSpLocks noChangeShapeType="1"/>
            <a:stCxn id="12350" idx="1"/>
            <a:endCxn id="12352" idx="2"/>
          </p:cNvCxnSpPr>
          <p:nvPr/>
        </p:nvCxnSpPr>
        <p:spPr bwMode="auto">
          <a:xfrm rot="10800000">
            <a:off x="838200" y="2590800"/>
            <a:ext cx="1281113" cy="1905000"/>
          </a:xfrm>
          <a:prstGeom prst="curvedConnector2">
            <a:avLst/>
          </a:prstGeom>
          <a:noFill/>
          <a:ln w="53975">
            <a:solidFill>
              <a:schemeClr val="bg2"/>
            </a:solidFill>
            <a:round/>
            <a:headEnd type="triangle" w="lg" len="lg"/>
            <a:tailEnd type="triangle" w="lg" len="lg"/>
          </a:ln>
        </p:spPr>
      </p:cxnSp>
      <p:sp>
        <p:nvSpPr>
          <p:cNvPr id="12352" name="Rectangle 76"/>
          <p:cNvSpPr>
            <a:spLocks noChangeArrowheads="1"/>
          </p:cNvSpPr>
          <p:nvPr/>
        </p:nvSpPr>
        <p:spPr bwMode="auto">
          <a:xfrm>
            <a:off x="381000" y="1447800"/>
            <a:ext cx="914400" cy="11430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2353" name="AutoShape 77"/>
          <p:cNvSpPr>
            <a:spLocks noChangeArrowheads="1"/>
          </p:cNvSpPr>
          <p:nvPr/>
        </p:nvSpPr>
        <p:spPr bwMode="auto">
          <a:xfrm>
            <a:off x="4267200" y="4114800"/>
            <a:ext cx="1295400" cy="457200"/>
          </a:xfrm>
          <a:prstGeom prst="leftRightArrow">
            <a:avLst>
              <a:gd name="adj1" fmla="val 50000"/>
              <a:gd name="adj2" fmla="val 56667"/>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7837119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RAID Level 5</a:t>
            </a:r>
          </a:p>
        </p:txBody>
      </p:sp>
      <p:grpSp>
        <p:nvGrpSpPr>
          <p:cNvPr id="2" name="Group 4"/>
          <p:cNvGrpSpPr>
            <a:grpSpLocks/>
          </p:cNvGrpSpPr>
          <p:nvPr/>
        </p:nvGrpSpPr>
        <p:grpSpPr bwMode="auto">
          <a:xfrm>
            <a:off x="6286500" y="1414463"/>
            <a:ext cx="938213" cy="376237"/>
            <a:chOff x="1776" y="1584"/>
            <a:chExt cx="720" cy="357"/>
          </a:xfrm>
        </p:grpSpPr>
        <p:sp>
          <p:nvSpPr>
            <p:cNvPr id="13382" name="Oval 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83" name="Rectangle 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84" name="Oval 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85" name="Line 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86" name="Line 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3" name="Group 10"/>
          <p:cNvGrpSpPr>
            <a:grpSpLocks/>
          </p:cNvGrpSpPr>
          <p:nvPr/>
        </p:nvGrpSpPr>
        <p:grpSpPr bwMode="auto">
          <a:xfrm>
            <a:off x="6286500" y="1860550"/>
            <a:ext cx="938213" cy="374650"/>
            <a:chOff x="1776" y="1584"/>
            <a:chExt cx="720" cy="357"/>
          </a:xfrm>
        </p:grpSpPr>
        <p:sp>
          <p:nvSpPr>
            <p:cNvPr id="13377" name="Oval 1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8" name="Rectangle 1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79" name="Oval 1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80" name="Line 1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81" name="Line 1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4" name="Group 16"/>
          <p:cNvGrpSpPr>
            <a:grpSpLocks/>
          </p:cNvGrpSpPr>
          <p:nvPr/>
        </p:nvGrpSpPr>
        <p:grpSpPr bwMode="auto">
          <a:xfrm>
            <a:off x="6286500" y="2306638"/>
            <a:ext cx="938213" cy="374650"/>
            <a:chOff x="1776" y="1584"/>
            <a:chExt cx="720" cy="357"/>
          </a:xfrm>
        </p:grpSpPr>
        <p:sp>
          <p:nvSpPr>
            <p:cNvPr id="13372" name="Oval 1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3" name="Rectangle 1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74" name="Oval 1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5" name="Line 2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76" name="Line 2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5" name="Group 22"/>
          <p:cNvGrpSpPr>
            <a:grpSpLocks/>
          </p:cNvGrpSpPr>
          <p:nvPr/>
        </p:nvGrpSpPr>
        <p:grpSpPr bwMode="auto">
          <a:xfrm>
            <a:off x="6286500" y="2752725"/>
            <a:ext cx="938213" cy="374650"/>
            <a:chOff x="1776" y="1584"/>
            <a:chExt cx="720" cy="357"/>
          </a:xfrm>
        </p:grpSpPr>
        <p:sp>
          <p:nvSpPr>
            <p:cNvPr id="13367" name="Oval 2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8" name="Rectangle 2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69" name="Oval 2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70" name="Line 2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71" name="Line 2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6" name="Group 28"/>
          <p:cNvGrpSpPr>
            <a:grpSpLocks/>
          </p:cNvGrpSpPr>
          <p:nvPr/>
        </p:nvGrpSpPr>
        <p:grpSpPr bwMode="auto">
          <a:xfrm>
            <a:off x="6286500" y="3198813"/>
            <a:ext cx="938213" cy="374650"/>
            <a:chOff x="1776" y="1584"/>
            <a:chExt cx="720" cy="357"/>
          </a:xfrm>
        </p:grpSpPr>
        <p:sp>
          <p:nvSpPr>
            <p:cNvPr id="13362" name="Oval 2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3" name="Rectangle 3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64" name="Oval 3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5" name="Line 3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66" name="Line 3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7" name="Group 34"/>
          <p:cNvGrpSpPr>
            <a:grpSpLocks/>
          </p:cNvGrpSpPr>
          <p:nvPr/>
        </p:nvGrpSpPr>
        <p:grpSpPr bwMode="auto">
          <a:xfrm>
            <a:off x="6286500" y="3643313"/>
            <a:ext cx="938213" cy="376237"/>
            <a:chOff x="1776" y="1584"/>
            <a:chExt cx="720" cy="357"/>
          </a:xfrm>
        </p:grpSpPr>
        <p:sp>
          <p:nvSpPr>
            <p:cNvPr id="13357" name="Oval 3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8" name="Rectangle 3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59" name="Oval 3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60" name="Line 3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61" name="Line 3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8" name="Group 40"/>
          <p:cNvGrpSpPr>
            <a:grpSpLocks/>
          </p:cNvGrpSpPr>
          <p:nvPr/>
        </p:nvGrpSpPr>
        <p:grpSpPr bwMode="auto">
          <a:xfrm>
            <a:off x="6286500" y="4089400"/>
            <a:ext cx="938213" cy="376238"/>
            <a:chOff x="1776" y="1584"/>
            <a:chExt cx="720" cy="357"/>
          </a:xfrm>
        </p:grpSpPr>
        <p:sp>
          <p:nvSpPr>
            <p:cNvPr id="13352" name="Oval 41"/>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3" name="Rectangle 42"/>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54" name="Oval 43"/>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5" name="Line 44"/>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56" name="Line 45"/>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9" name="Group 46"/>
          <p:cNvGrpSpPr>
            <a:grpSpLocks/>
          </p:cNvGrpSpPr>
          <p:nvPr/>
        </p:nvGrpSpPr>
        <p:grpSpPr bwMode="auto">
          <a:xfrm>
            <a:off x="6286500" y="4535488"/>
            <a:ext cx="938213" cy="376237"/>
            <a:chOff x="1776" y="1584"/>
            <a:chExt cx="720" cy="357"/>
          </a:xfrm>
        </p:grpSpPr>
        <p:sp>
          <p:nvSpPr>
            <p:cNvPr id="13347" name="Oval 47"/>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8" name="Rectangle 48"/>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49" name="Oval 49"/>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50" name="Line 50"/>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51" name="Line 51"/>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0" name="Group 52"/>
          <p:cNvGrpSpPr>
            <a:grpSpLocks/>
          </p:cNvGrpSpPr>
          <p:nvPr/>
        </p:nvGrpSpPr>
        <p:grpSpPr bwMode="auto">
          <a:xfrm>
            <a:off x="6286500" y="4981575"/>
            <a:ext cx="938213" cy="376238"/>
            <a:chOff x="1776" y="1584"/>
            <a:chExt cx="720" cy="357"/>
          </a:xfrm>
        </p:grpSpPr>
        <p:sp>
          <p:nvSpPr>
            <p:cNvPr id="13342" name="Oval 53"/>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3" name="Rectangle 54"/>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44" name="Oval 55"/>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5" name="Line 56"/>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46" name="Line 57"/>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1" name="Group 58"/>
          <p:cNvGrpSpPr>
            <a:grpSpLocks/>
          </p:cNvGrpSpPr>
          <p:nvPr/>
        </p:nvGrpSpPr>
        <p:grpSpPr bwMode="auto">
          <a:xfrm>
            <a:off x="6286500" y="5427663"/>
            <a:ext cx="938213" cy="374650"/>
            <a:chOff x="1776" y="1584"/>
            <a:chExt cx="720" cy="357"/>
          </a:xfrm>
        </p:grpSpPr>
        <p:sp>
          <p:nvSpPr>
            <p:cNvPr id="13337" name="Oval 59"/>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38" name="Rectangle 60"/>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39" name="Oval 61"/>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40" name="Line 62"/>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41" name="Line 63"/>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grpSp>
        <p:nvGrpSpPr>
          <p:cNvPr id="12" name="Group 64"/>
          <p:cNvGrpSpPr>
            <a:grpSpLocks/>
          </p:cNvGrpSpPr>
          <p:nvPr/>
        </p:nvGrpSpPr>
        <p:grpSpPr bwMode="auto">
          <a:xfrm>
            <a:off x="6286500" y="5873750"/>
            <a:ext cx="938213" cy="374650"/>
            <a:chOff x="1776" y="1584"/>
            <a:chExt cx="720" cy="357"/>
          </a:xfrm>
        </p:grpSpPr>
        <p:sp>
          <p:nvSpPr>
            <p:cNvPr id="13332" name="Oval 65"/>
            <p:cNvSpPr>
              <a:spLocks noChangeArrowheads="1"/>
            </p:cNvSpPr>
            <p:nvPr/>
          </p:nvSpPr>
          <p:spPr bwMode="auto">
            <a:xfrm>
              <a:off x="1776" y="184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33" name="Rectangle 66"/>
            <p:cNvSpPr>
              <a:spLocks noChangeArrowheads="1"/>
            </p:cNvSpPr>
            <p:nvPr/>
          </p:nvSpPr>
          <p:spPr bwMode="auto">
            <a:xfrm>
              <a:off x="1776" y="1635"/>
              <a:ext cx="720" cy="259"/>
            </a:xfrm>
            <a:prstGeom prst="rect">
              <a:avLst/>
            </a:prstGeom>
            <a:solidFill>
              <a:srgbClr val="CCB3FF"/>
            </a:solidFill>
            <a:ln w="12700">
              <a:noFill/>
              <a:miter lim="800000"/>
              <a:headEnd/>
              <a:tailEnd/>
            </a:ln>
          </p:spPr>
          <p:txBody>
            <a:bodyPr wrap="none" anchor="ctr"/>
            <a:lstStyle/>
            <a:p>
              <a:pPr algn="ctr"/>
              <a:endParaRPr lang="en-US" sz="2000" b="0"/>
            </a:p>
          </p:txBody>
        </p:sp>
        <p:sp>
          <p:nvSpPr>
            <p:cNvPr id="13334" name="Oval 67"/>
            <p:cNvSpPr>
              <a:spLocks noChangeArrowheads="1"/>
            </p:cNvSpPr>
            <p:nvPr/>
          </p:nvSpPr>
          <p:spPr bwMode="auto">
            <a:xfrm>
              <a:off x="1776" y="1584"/>
              <a:ext cx="720" cy="97"/>
            </a:xfrm>
            <a:prstGeom prst="ellipse">
              <a:avLst/>
            </a:prstGeom>
            <a:solidFill>
              <a:srgbClr val="CCB3FF"/>
            </a:solidFill>
            <a:ln w="12700">
              <a:solidFill>
                <a:schemeClr val="tx1"/>
              </a:solidFill>
              <a:round/>
              <a:headEnd/>
              <a:tailEnd/>
            </a:ln>
          </p:spPr>
          <p:txBody>
            <a:bodyPr wrap="none" anchor="ctr"/>
            <a:lstStyle/>
            <a:p>
              <a:endParaRPr lang="en-US"/>
            </a:p>
          </p:txBody>
        </p:sp>
        <p:sp>
          <p:nvSpPr>
            <p:cNvPr id="13335" name="Line 68"/>
            <p:cNvSpPr>
              <a:spLocks noChangeShapeType="1"/>
            </p:cNvSpPr>
            <p:nvPr/>
          </p:nvSpPr>
          <p:spPr bwMode="auto">
            <a:xfrm>
              <a:off x="1776" y="1635"/>
              <a:ext cx="0" cy="259"/>
            </a:xfrm>
            <a:prstGeom prst="line">
              <a:avLst/>
            </a:prstGeom>
            <a:noFill/>
            <a:ln w="12700">
              <a:solidFill>
                <a:schemeClr val="tx1"/>
              </a:solidFill>
              <a:round/>
              <a:headEnd/>
              <a:tailEnd/>
            </a:ln>
          </p:spPr>
          <p:txBody>
            <a:bodyPr/>
            <a:lstStyle/>
            <a:p>
              <a:endParaRPr lang="en-US"/>
            </a:p>
          </p:txBody>
        </p:sp>
        <p:sp>
          <p:nvSpPr>
            <p:cNvPr id="13336" name="Line 69"/>
            <p:cNvSpPr>
              <a:spLocks noChangeShapeType="1"/>
            </p:cNvSpPr>
            <p:nvPr/>
          </p:nvSpPr>
          <p:spPr bwMode="auto">
            <a:xfrm>
              <a:off x="2496" y="1635"/>
              <a:ext cx="0" cy="259"/>
            </a:xfrm>
            <a:prstGeom prst="line">
              <a:avLst/>
            </a:prstGeom>
            <a:noFill/>
            <a:ln w="12700">
              <a:solidFill>
                <a:schemeClr val="tx1"/>
              </a:solidFill>
              <a:round/>
              <a:headEnd/>
              <a:tailEnd/>
            </a:ln>
          </p:spPr>
          <p:txBody>
            <a:bodyPr/>
            <a:lstStyle/>
            <a:p>
              <a:endParaRPr lang="en-US"/>
            </a:p>
          </p:txBody>
        </p:sp>
      </p:grpSp>
      <p:sp>
        <p:nvSpPr>
          <p:cNvPr id="13326" name="AutoShape 70"/>
          <p:cNvSpPr>
            <a:spLocks/>
          </p:cNvSpPr>
          <p:nvPr/>
        </p:nvSpPr>
        <p:spPr bwMode="auto">
          <a:xfrm>
            <a:off x="7315200" y="1395413"/>
            <a:ext cx="419100" cy="4819650"/>
          </a:xfrm>
          <a:prstGeom prst="rightBrace">
            <a:avLst>
              <a:gd name="adj1" fmla="val 95833"/>
              <a:gd name="adj2" fmla="val 50000"/>
            </a:avLst>
          </a:prstGeom>
          <a:noFill/>
          <a:ln w="9525">
            <a:solidFill>
              <a:schemeClr val="tx1"/>
            </a:solidFill>
            <a:round/>
            <a:headEnd/>
            <a:tailEnd/>
          </a:ln>
        </p:spPr>
        <p:txBody>
          <a:bodyPr wrap="none" anchor="ctr"/>
          <a:lstStyle/>
          <a:p>
            <a:endParaRPr lang="en-US"/>
          </a:p>
        </p:txBody>
      </p:sp>
      <p:sp>
        <p:nvSpPr>
          <p:cNvPr id="13327" name="Text Box 71"/>
          <p:cNvSpPr txBox="1">
            <a:spLocks noChangeArrowheads="1"/>
          </p:cNvSpPr>
          <p:nvPr/>
        </p:nvSpPr>
        <p:spPr bwMode="auto">
          <a:xfrm>
            <a:off x="7829550" y="3352800"/>
            <a:ext cx="1238250" cy="915988"/>
          </a:xfrm>
          <a:prstGeom prst="rect">
            <a:avLst/>
          </a:prstGeom>
          <a:noFill/>
          <a:ln w="9525">
            <a:noFill/>
            <a:miter lim="800000"/>
            <a:headEnd/>
            <a:tailEnd/>
          </a:ln>
        </p:spPr>
        <p:txBody>
          <a:bodyPr>
            <a:spAutoFit/>
          </a:bodyPr>
          <a:lstStyle/>
          <a:p>
            <a:pPr eaLnBrk="1" hangingPunct="1">
              <a:spcBef>
                <a:spcPct val="50000"/>
              </a:spcBef>
            </a:pPr>
            <a:r>
              <a:rPr lang="en-US" sz="1800" b="0"/>
              <a:t>Data and  parity blocks</a:t>
            </a:r>
          </a:p>
        </p:txBody>
      </p:sp>
      <p:sp>
        <p:nvSpPr>
          <p:cNvPr id="13328" name="Rectangle 72"/>
          <p:cNvSpPr>
            <a:spLocks noChangeArrowheads="1"/>
          </p:cNvSpPr>
          <p:nvPr/>
        </p:nvSpPr>
        <p:spPr bwMode="auto">
          <a:xfrm>
            <a:off x="2362200" y="3276600"/>
            <a:ext cx="1981200" cy="1524000"/>
          </a:xfrm>
          <a:prstGeom prst="rect">
            <a:avLst/>
          </a:prstGeom>
          <a:solidFill>
            <a:srgbClr val="FFCCFF"/>
          </a:solidFill>
          <a:ln w="28575">
            <a:solidFill>
              <a:schemeClr val="tx1"/>
            </a:solidFill>
            <a:miter lim="800000"/>
            <a:headEnd/>
            <a:tailEnd/>
          </a:ln>
        </p:spPr>
        <p:txBody>
          <a:bodyPr wrap="none" anchor="ctr"/>
          <a:lstStyle/>
          <a:p>
            <a:pPr algn="ctr" eaLnBrk="1" hangingPunct="1"/>
            <a:r>
              <a:rPr lang="en-US" sz="2000" b="1" dirty="0"/>
              <a:t>Block </a:t>
            </a:r>
            <a:r>
              <a:rPr lang="en-US" sz="2000" b="1" dirty="0" smtClean="0"/>
              <a:t>Interleaving</a:t>
            </a:r>
            <a:r>
              <a:rPr lang="en-US" sz="2000" b="1" dirty="0"/>
              <a:t>;</a:t>
            </a:r>
          </a:p>
          <a:p>
            <a:pPr algn="ctr" eaLnBrk="1" hangingPunct="1"/>
            <a:r>
              <a:rPr lang="en-US" sz="2000" b="1" dirty="0"/>
              <a:t>Parity</a:t>
            </a:r>
          </a:p>
        </p:txBody>
      </p:sp>
      <p:cxnSp>
        <p:nvCxnSpPr>
          <p:cNvPr id="13329" name="AutoShape 73"/>
          <p:cNvCxnSpPr>
            <a:cxnSpLocks noChangeShapeType="1"/>
            <a:stCxn id="13328" idx="1"/>
            <a:endCxn id="13330" idx="2"/>
          </p:cNvCxnSpPr>
          <p:nvPr/>
        </p:nvCxnSpPr>
        <p:spPr bwMode="auto">
          <a:xfrm rot="10800000">
            <a:off x="1066800" y="2133600"/>
            <a:ext cx="1281113" cy="1905000"/>
          </a:xfrm>
          <a:prstGeom prst="curvedConnector2">
            <a:avLst/>
          </a:prstGeom>
          <a:noFill/>
          <a:ln w="53975">
            <a:solidFill>
              <a:schemeClr val="bg2"/>
            </a:solidFill>
            <a:round/>
            <a:headEnd type="triangle" w="lg" len="lg"/>
            <a:tailEnd type="triangle" w="lg" len="lg"/>
          </a:ln>
        </p:spPr>
      </p:cxnSp>
      <p:sp>
        <p:nvSpPr>
          <p:cNvPr id="13330" name="Rectangle 74"/>
          <p:cNvSpPr>
            <a:spLocks noChangeArrowheads="1"/>
          </p:cNvSpPr>
          <p:nvPr/>
        </p:nvSpPr>
        <p:spPr bwMode="auto">
          <a:xfrm>
            <a:off x="609600" y="990600"/>
            <a:ext cx="914400" cy="1143000"/>
          </a:xfrm>
          <a:prstGeom prst="rect">
            <a:avLst/>
          </a:prstGeom>
          <a:solidFill>
            <a:srgbClr val="FBDEAB"/>
          </a:solidFill>
          <a:ln w="9525">
            <a:solidFill>
              <a:schemeClr val="tx1"/>
            </a:solidFill>
            <a:miter lim="800000"/>
            <a:headEnd/>
            <a:tailEnd/>
          </a:ln>
        </p:spPr>
        <p:txBody>
          <a:bodyPr wrap="none" anchor="ctr"/>
          <a:lstStyle/>
          <a:p>
            <a:pPr algn="ctr" eaLnBrk="1" hangingPunct="1"/>
            <a:r>
              <a:rPr lang="en-US" sz="1800" b="0"/>
              <a:t>Data</a:t>
            </a:r>
          </a:p>
        </p:txBody>
      </p:sp>
      <p:sp>
        <p:nvSpPr>
          <p:cNvPr id="13331" name="AutoShape 75"/>
          <p:cNvSpPr>
            <a:spLocks noChangeArrowheads="1"/>
          </p:cNvSpPr>
          <p:nvPr/>
        </p:nvSpPr>
        <p:spPr bwMode="auto">
          <a:xfrm>
            <a:off x="4495800" y="3657600"/>
            <a:ext cx="1295400" cy="457200"/>
          </a:xfrm>
          <a:prstGeom prst="leftRightArrow">
            <a:avLst>
              <a:gd name="adj1" fmla="val 50000"/>
              <a:gd name="adj2" fmla="val 56667"/>
            </a:avLst>
          </a:prstGeom>
          <a:solidFill>
            <a:srgbClr val="CCFFFF"/>
          </a:solidFill>
          <a:ln w="9525">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23975624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RAID 4 vs. RAID 5</a:t>
            </a:r>
          </a:p>
        </p:txBody>
      </p:sp>
      <p:sp>
        <p:nvSpPr>
          <p:cNvPr id="957443" name="Rectangle 3"/>
          <p:cNvSpPr>
            <a:spLocks noGrp="1" noChangeArrowheads="1"/>
          </p:cNvSpPr>
          <p:nvPr>
            <p:ph type="body" idx="1"/>
          </p:nvPr>
        </p:nvSpPr>
        <p:spPr>
          <a:xfrm>
            <a:off x="533400" y="1589088"/>
            <a:ext cx="8229600" cy="4811712"/>
          </a:xfrm>
        </p:spPr>
        <p:txBody>
          <a:bodyPr>
            <a:normAutofit fontScale="92500" lnSpcReduction="20000"/>
          </a:bodyPr>
          <a:lstStyle/>
          <a:p>
            <a:pPr>
              <a:buFont typeface="Wingdings" pitchFamily="2" charset="2"/>
              <a:buChar char="§"/>
            </a:pPr>
            <a:r>
              <a:rPr lang="en-US" dirty="0" smtClean="0">
                <a:solidFill>
                  <a:srgbClr val="0070C0"/>
                </a:solidFill>
              </a:rPr>
              <a:t>What if we have a lot of small writes?</a:t>
            </a:r>
          </a:p>
          <a:p>
            <a:pPr lvl="1">
              <a:buFont typeface="Wingdings" pitchFamily="2" charset="2"/>
              <a:buChar char="§"/>
            </a:pPr>
            <a:r>
              <a:rPr lang="en-US" dirty="0" smtClean="0"/>
              <a:t>RAID 5 is the best</a:t>
            </a:r>
          </a:p>
          <a:p>
            <a:pPr lvl="1">
              <a:buFont typeface="Wingdings" pitchFamily="2" charset="2"/>
              <a:buChar char="§"/>
            </a:pPr>
            <a:endParaRPr lang="en-US" dirty="0" smtClean="0"/>
          </a:p>
          <a:p>
            <a:pPr>
              <a:buFont typeface="Wingdings" pitchFamily="2" charset="2"/>
              <a:buChar char="§"/>
            </a:pPr>
            <a:r>
              <a:rPr lang="en-US" dirty="0" smtClean="0">
                <a:solidFill>
                  <a:srgbClr val="0070C0"/>
                </a:solidFill>
              </a:rPr>
              <a:t>What if we have mostly large writes?</a:t>
            </a:r>
          </a:p>
          <a:p>
            <a:pPr lvl="1">
              <a:buFont typeface="Wingdings" pitchFamily="2" charset="2"/>
              <a:buChar char="§"/>
            </a:pPr>
            <a:r>
              <a:rPr lang="en-US" dirty="0" smtClean="0"/>
              <a:t>Multiples of stripes</a:t>
            </a:r>
          </a:p>
          <a:p>
            <a:pPr lvl="1">
              <a:buFont typeface="Wingdings" pitchFamily="2" charset="2"/>
              <a:buChar char="§"/>
            </a:pPr>
            <a:r>
              <a:rPr lang="en-US" dirty="0"/>
              <a:t>E</a:t>
            </a:r>
            <a:r>
              <a:rPr lang="en-US" dirty="0" smtClean="0"/>
              <a:t>ither is fine</a:t>
            </a:r>
          </a:p>
          <a:p>
            <a:pPr lvl="1">
              <a:buFont typeface="Wingdings" pitchFamily="2" charset="2"/>
              <a:buChar char="§"/>
            </a:pPr>
            <a:endParaRPr lang="en-US" dirty="0" smtClean="0"/>
          </a:p>
          <a:p>
            <a:pPr>
              <a:buFont typeface="Wingdings" pitchFamily="2" charset="2"/>
              <a:buChar char="§"/>
            </a:pPr>
            <a:r>
              <a:rPr lang="en-US" dirty="0" smtClean="0">
                <a:solidFill>
                  <a:srgbClr val="0070C0"/>
                </a:solidFill>
              </a:rPr>
              <a:t>What if we want to expand the number of disks?</a:t>
            </a:r>
          </a:p>
          <a:p>
            <a:pPr lvl="1">
              <a:buFont typeface="Wingdings" pitchFamily="2" charset="2"/>
              <a:buChar char="§"/>
            </a:pPr>
            <a:r>
              <a:rPr lang="en-US" dirty="0" smtClean="0"/>
              <a:t>RAID 4: add a disk and re-compute parity</a:t>
            </a:r>
          </a:p>
          <a:p>
            <a:pPr lvl="1">
              <a:buFont typeface="Wingdings" pitchFamily="2" charset="2"/>
              <a:buChar char="§"/>
            </a:pPr>
            <a:r>
              <a:rPr lang="en-US" dirty="0" smtClean="0"/>
              <a:t>RAID 5: add a disk, re-compute parity, and shuffle data blocks among all disks to reestablish the check-block pattern (</a:t>
            </a:r>
            <a:r>
              <a:rPr lang="en-US" i="1" dirty="0" smtClean="0"/>
              <a:t>expensive!</a:t>
            </a:r>
            <a:r>
              <a:rPr lang="en-US" dirty="0" smtClean="0"/>
              <a:t>)</a:t>
            </a:r>
          </a:p>
        </p:txBody>
      </p:sp>
    </p:spTree>
    <p:extLst>
      <p:ext uri="{BB962C8B-B14F-4D97-AF65-F5344CB8AC3E}">
        <p14:creationId xmlns:p14="http://schemas.microsoft.com/office/powerpoint/2010/main" val="3240307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74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74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744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5744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5744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5744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574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a:t>Beyond </a:t>
            </a:r>
            <a:r>
              <a:rPr lang="en-US" dirty="0" smtClean="0"/>
              <a:t>Disks: Flash</a:t>
            </a:r>
          </a:p>
        </p:txBody>
      </p:sp>
      <p:sp>
        <p:nvSpPr>
          <p:cNvPr id="957443" name="Rectangle 3"/>
          <p:cNvSpPr>
            <a:spLocks noGrp="1" noChangeArrowheads="1"/>
          </p:cNvSpPr>
          <p:nvPr>
            <p:ph type="body" idx="1"/>
          </p:nvPr>
        </p:nvSpPr>
        <p:spPr>
          <a:xfrm>
            <a:off x="533400" y="1589088"/>
            <a:ext cx="8229600" cy="4811712"/>
          </a:xfrm>
        </p:spPr>
        <p:txBody>
          <a:bodyPr>
            <a:normAutofit/>
          </a:bodyPr>
          <a:lstStyle/>
          <a:p>
            <a:pPr>
              <a:buFont typeface="Wingdings" pitchFamily="2" charset="2"/>
              <a:buChar char="§"/>
            </a:pPr>
            <a:r>
              <a:rPr lang="en-US" sz="2600" dirty="0" smtClean="0"/>
              <a:t>Flash memory is a relatively new technology providing the functionality needed to hold file systems and DBMSs</a:t>
            </a:r>
          </a:p>
          <a:p>
            <a:pPr lvl="1">
              <a:buFont typeface="Wingdings" pitchFamily="2" charset="2"/>
              <a:buChar char="§"/>
            </a:pPr>
            <a:r>
              <a:rPr lang="en-US" sz="2400" dirty="0" smtClean="0"/>
              <a:t>It is writable</a:t>
            </a:r>
          </a:p>
          <a:p>
            <a:pPr lvl="1">
              <a:buFont typeface="Wingdings" pitchFamily="2" charset="2"/>
              <a:buChar char="§"/>
            </a:pPr>
            <a:r>
              <a:rPr lang="en-US" sz="2400" dirty="0" smtClean="0"/>
              <a:t>It is readable</a:t>
            </a:r>
          </a:p>
          <a:p>
            <a:pPr lvl="1">
              <a:buFont typeface="Wingdings" pitchFamily="2" charset="2"/>
              <a:buChar char="§"/>
            </a:pPr>
            <a:r>
              <a:rPr lang="en-US" sz="2400" dirty="0"/>
              <a:t>Writing is slower than </a:t>
            </a:r>
            <a:r>
              <a:rPr lang="en-US" sz="2400" dirty="0" smtClean="0"/>
              <a:t>reading</a:t>
            </a:r>
          </a:p>
          <a:p>
            <a:pPr lvl="1">
              <a:buFont typeface="Wingdings" pitchFamily="2" charset="2"/>
              <a:buChar char="§"/>
            </a:pPr>
            <a:r>
              <a:rPr lang="en-US" sz="2400" dirty="0" smtClean="0"/>
              <a:t>It is non-volatile</a:t>
            </a:r>
          </a:p>
          <a:p>
            <a:pPr lvl="1">
              <a:buFont typeface="Wingdings" pitchFamily="2" charset="2"/>
              <a:buChar char="§"/>
            </a:pPr>
            <a:r>
              <a:rPr lang="en-US" sz="2400" dirty="0" smtClean="0"/>
              <a:t>Faster than disks, but slower than DRAMs</a:t>
            </a:r>
          </a:p>
          <a:p>
            <a:pPr lvl="1">
              <a:buFont typeface="Wingdings" pitchFamily="2" charset="2"/>
              <a:buChar char="§"/>
            </a:pPr>
            <a:r>
              <a:rPr lang="en-US" sz="2400" dirty="0" smtClean="0"/>
              <a:t>Unlike disks, it provides random access</a:t>
            </a:r>
          </a:p>
          <a:p>
            <a:pPr lvl="1">
              <a:buFont typeface="Wingdings" pitchFamily="2" charset="2"/>
              <a:buChar char="§"/>
            </a:pPr>
            <a:r>
              <a:rPr lang="en-US" sz="2400" dirty="0" smtClean="0"/>
              <a:t>Limited lifetime</a:t>
            </a:r>
          </a:p>
          <a:p>
            <a:pPr lvl="1">
              <a:buFont typeface="Wingdings" pitchFamily="2" charset="2"/>
              <a:buChar char="§"/>
            </a:pPr>
            <a:r>
              <a:rPr lang="en-US" sz="2400" dirty="0" smtClean="0"/>
              <a:t>More expensive than disks </a:t>
            </a:r>
          </a:p>
          <a:p>
            <a:pPr lvl="1">
              <a:buFont typeface="Wingdings" pitchFamily="2" charset="2"/>
              <a:buChar char="§"/>
            </a:pPr>
            <a:endParaRPr lang="en-US" sz="2200" dirty="0" smtClean="0"/>
          </a:p>
          <a:p>
            <a:pPr lvl="1">
              <a:buFont typeface="Wingdings" pitchFamily="2" charset="2"/>
              <a:buChar char="§"/>
            </a:pPr>
            <a:endParaRPr lang="en-US" sz="2200" dirty="0" smtClean="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34112125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Outline</a:t>
            </a:r>
          </a:p>
        </p:txBody>
      </p:sp>
      <p:graphicFrame>
        <p:nvGraphicFramePr>
          <p:cNvPr id="22" name="Diagram 21"/>
          <p:cNvGraphicFramePr/>
          <p:nvPr>
            <p:extLst>
              <p:ext uri="{D42A27DB-BD31-4B8C-83A1-F6EECF244321}">
                <p14:modId xmlns:p14="http://schemas.microsoft.com/office/powerpoint/2010/main" val="427129459"/>
              </p:ext>
            </p:extLst>
          </p:nvPr>
        </p:nvGraphicFramePr>
        <p:xfrm>
          <a:off x="1371600" y="1524000"/>
          <a:ext cx="649108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898894" y="46482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endParaRPr lang="en-US" sz="6600" dirty="0" smtClean="0"/>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049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smtClean="0">
                <a:ea typeface="ＭＳ Ｐゴシック" pitchFamily="34" charset="-128"/>
              </a:rPr>
              <a:t>DBMS Layers</a:t>
            </a:r>
          </a:p>
        </p:txBody>
      </p:sp>
      <p:sp>
        <p:nvSpPr>
          <p:cNvPr id="5" name="Rectangle 5"/>
          <p:cNvSpPr>
            <a:spLocks noChangeArrowheads="1"/>
          </p:cNvSpPr>
          <p:nvPr/>
        </p:nvSpPr>
        <p:spPr bwMode="auto">
          <a:xfrm>
            <a:off x="3322842" y="2154238"/>
            <a:ext cx="2355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Query Optimization</a:t>
            </a:r>
          </a:p>
          <a:p>
            <a:r>
              <a:rPr lang="en-US" sz="2000">
                <a:solidFill>
                  <a:schemeClr val="tx1"/>
                </a:solidFill>
                <a:latin typeface="Arial" pitchFamily="34" charset="0"/>
              </a:rPr>
              <a:t>and Execution</a:t>
            </a:r>
            <a:endParaRPr lang="en-US" sz="2000">
              <a:solidFill>
                <a:schemeClr val="tx2"/>
              </a:solidFill>
              <a:latin typeface="Arial" pitchFamily="34" charset="0"/>
            </a:endParaRPr>
          </a:p>
        </p:txBody>
      </p:sp>
      <p:sp>
        <p:nvSpPr>
          <p:cNvPr id="6" name="Rectangle 6"/>
          <p:cNvSpPr>
            <a:spLocks noChangeArrowheads="1"/>
          </p:cNvSpPr>
          <p:nvPr/>
        </p:nvSpPr>
        <p:spPr bwMode="auto">
          <a:xfrm>
            <a:off x="3245054" y="2984500"/>
            <a:ext cx="2513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Relational Operators</a:t>
            </a:r>
          </a:p>
        </p:txBody>
      </p:sp>
      <p:sp>
        <p:nvSpPr>
          <p:cNvPr id="7" name="Rectangle 7"/>
          <p:cNvSpPr>
            <a:spLocks noChangeArrowheads="1"/>
          </p:cNvSpPr>
          <p:nvPr/>
        </p:nvSpPr>
        <p:spPr bwMode="auto">
          <a:xfrm>
            <a:off x="2927554" y="3494088"/>
            <a:ext cx="314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Files and Access Methods</a:t>
            </a:r>
          </a:p>
        </p:txBody>
      </p:sp>
      <p:sp>
        <p:nvSpPr>
          <p:cNvPr id="8" name="Rectangle 8"/>
          <p:cNvSpPr>
            <a:spLocks noChangeArrowheads="1"/>
          </p:cNvSpPr>
          <p:nvPr/>
        </p:nvSpPr>
        <p:spPr bwMode="auto">
          <a:xfrm>
            <a:off x="3297442" y="4076700"/>
            <a:ext cx="241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Buffer Management</a:t>
            </a:r>
            <a:endParaRPr lang="en-US" sz="2000">
              <a:solidFill>
                <a:schemeClr val="tx1"/>
              </a:solidFill>
              <a:latin typeface="Arial" pitchFamily="34" charset="0"/>
            </a:endParaRPr>
          </a:p>
        </p:txBody>
      </p:sp>
      <p:sp>
        <p:nvSpPr>
          <p:cNvPr id="9" name="Rectangle 9"/>
          <p:cNvSpPr>
            <a:spLocks noChangeArrowheads="1"/>
          </p:cNvSpPr>
          <p:nvPr/>
        </p:nvSpPr>
        <p:spPr bwMode="auto">
          <a:xfrm>
            <a:off x="2991054" y="4602163"/>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Disk Space Management</a:t>
            </a:r>
          </a:p>
        </p:txBody>
      </p:sp>
      <p:sp>
        <p:nvSpPr>
          <p:cNvPr id="10" name="Rectangle 10"/>
          <p:cNvSpPr>
            <a:spLocks noChangeArrowheads="1"/>
          </p:cNvSpPr>
          <p:nvPr/>
        </p:nvSpPr>
        <p:spPr bwMode="auto">
          <a:xfrm>
            <a:off x="2889454" y="2160588"/>
            <a:ext cx="3222625" cy="2871787"/>
          </a:xfrm>
          <a:prstGeom prst="rect">
            <a:avLst/>
          </a:prstGeom>
          <a:noFill/>
          <a:ln w="508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Line 11"/>
          <p:cNvSpPr>
            <a:spLocks noChangeShapeType="1"/>
          </p:cNvSpPr>
          <p:nvPr/>
        </p:nvSpPr>
        <p:spPr bwMode="auto">
          <a:xfrm>
            <a:off x="2864054" y="29241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2"/>
          <p:cNvSpPr>
            <a:spLocks noChangeShapeType="1"/>
          </p:cNvSpPr>
          <p:nvPr/>
        </p:nvSpPr>
        <p:spPr bwMode="auto">
          <a:xfrm>
            <a:off x="2864054" y="34575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3"/>
          <p:cNvSpPr>
            <a:spLocks noChangeShapeType="1"/>
          </p:cNvSpPr>
          <p:nvPr/>
        </p:nvSpPr>
        <p:spPr bwMode="auto">
          <a:xfrm>
            <a:off x="2864054" y="39147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4"/>
          <p:cNvSpPr>
            <a:spLocks noChangeShapeType="1"/>
          </p:cNvSpPr>
          <p:nvPr/>
        </p:nvSpPr>
        <p:spPr bwMode="auto">
          <a:xfrm>
            <a:off x="2864054" y="45243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Oval 15"/>
          <p:cNvSpPr>
            <a:spLocks noChangeArrowheads="1"/>
          </p:cNvSpPr>
          <p:nvPr/>
        </p:nvSpPr>
        <p:spPr bwMode="auto">
          <a:xfrm>
            <a:off x="3943554" y="55276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Line 16"/>
          <p:cNvSpPr>
            <a:spLocks noChangeShapeType="1"/>
          </p:cNvSpPr>
          <p:nvPr/>
        </p:nvSpPr>
        <p:spPr bwMode="auto">
          <a:xfrm>
            <a:off x="3927679" y="5580063"/>
            <a:ext cx="3175" cy="57467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7"/>
          <p:cNvSpPr>
            <a:spLocks noChangeShapeType="1"/>
          </p:cNvSpPr>
          <p:nvPr/>
        </p:nvSpPr>
        <p:spPr bwMode="auto">
          <a:xfrm>
            <a:off x="4997654" y="5607050"/>
            <a:ext cx="0" cy="51752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Oval 18"/>
          <p:cNvSpPr>
            <a:spLocks noChangeArrowheads="1"/>
          </p:cNvSpPr>
          <p:nvPr/>
        </p:nvSpPr>
        <p:spPr bwMode="auto">
          <a:xfrm>
            <a:off x="3943554" y="60610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Rectangle 19"/>
          <p:cNvSpPr>
            <a:spLocks noChangeArrowheads="1"/>
          </p:cNvSpPr>
          <p:nvPr/>
        </p:nvSpPr>
        <p:spPr bwMode="auto">
          <a:xfrm>
            <a:off x="4218192" y="571976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280049"/>
                </a:solidFill>
                <a:latin typeface="Arial" pitchFamily="34" charset="0"/>
              </a:rPr>
              <a:t>DB</a:t>
            </a:r>
          </a:p>
        </p:txBody>
      </p:sp>
      <p:sp>
        <p:nvSpPr>
          <p:cNvPr id="20" name="Line 20"/>
          <p:cNvSpPr>
            <a:spLocks noChangeShapeType="1"/>
          </p:cNvSpPr>
          <p:nvPr/>
        </p:nvSpPr>
        <p:spPr bwMode="auto">
          <a:xfrm>
            <a:off x="4388054" y="5057775"/>
            <a:ext cx="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p:cNvSpPr txBox="1">
            <a:spLocks noChangeArrowheads="1"/>
          </p:cNvSpPr>
          <p:nvPr/>
        </p:nvSpPr>
        <p:spPr bwMode="auto">
          <a:xfrm>
            <a:off x="3838276" y="1316038"/>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ＭＳ Ｐゴシック" pitchFamily="34" charset="-128"/>
              </a:defRPr>
            </a:lvl1pPr>
            <a:lvl2pPr marL="742950" indent="-285750">
              <a:defRPr sz="1200">
                <a:solidFill>
                  <a:srgbClr val="CF0E30"/>
                </a:solidFill>
                <a:latin typeface="Book Antiqua" pitchFamily="18" charset="0"/>
                <a:ea typeface="ＭＳ Ｐゴシック" pitchFamily="34" charset="-128"/>
              </a:defRPr>
            </a:lvl2pPr>
            <a:lvl3pPr marL="1143000" indent="-228600">
              <a:defRPr sz="1200">
                <a:solidFill>
                  <a:srgbClr val="CF0E30"/>
                </a:solidFill>
                <a:latin typeface="Book Antiqua" pitchFamily="18" charset="0"/>
                <a:ea typeface="ＭＳ Ｐゴシック" pitchFamily="34" charset="-128"/>
              </a:defRPr>
            </a:lvl3pPr>
            <a:lvl4pPr marL="1600200" indent="-228600">
              <a:defRPr sz="1200">
                <a:solidFill>
                  <a:srgbClr val="CF0E30"/>
                </a:solidFill>
                <a:latin typeface="Book Antiqua" pitchFamily="18" charset="0"/>
                <a:ea typeface="ＭＳ Ｐゴシック" pitchFamily="34" charset="-128"/>
              </a:defRPr>
            </a:lvl4pPr>
            <a:lvl5pPr marL="2057400" indent="-228600">
              <a:defRPr sz="1200">
                <a:solidFill>
                  <a:srgbClr val="CF0E30"/>
                </a:solidFill>
                <a:latin typeface="Book Antiqua" pitchFamily="18" charset="0"/>
                <a:ea typeface="ＭＳ Ｐゴシック" pitchFamily="34" charset="-128"/>
              </a:defRPr>
            </a:lvl5pPr>
            <a:lvl6pPr marL="25146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6pPr>
            <a:lvl7pPr marL="29718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7pPr>
            <a:lvl8pPr marL="34290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8pPr>
            <a:lvl9pPr marL="38862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9pPr>
          </a:lstStyle>
          <a:p>
            <a:pPr algn="l"/>
            <a:r>
              <a:rPr lang="en-US" sz="2400">
                <a:solidFill>
                  <a:schemeClr val="tx1"/>
                </a:solidFill>
              </a:rPr>
              <a:t>Queries</a:t>
            </a:r>
            <a:endParaRPr lang="en-US" sz="2400"/>
          </a:p>
        </p:txBody>
      </p:sp>
      <p:sp>
        <p:nvSpPr>
          <p:cNvPr id="24" name="AutoShape 33"/>
          <p:cNvSpPr>
            <a:spLocks noChangeArrowheads="1"/>
          </p:cNvSpPr>
          <p:nvPr/>
        </p:nvSpPr>
        <p:spPr bwMode="auto">
          <a:xfrm rot="3522769">
            <a:off x="33053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5" name="AutoShape 34"/>
          <p:cNvSpPr>
            <a:spLocks noChangeArrowheads="1"/>
          </p:cNvSpPr>
          <p:nvPr/>
        </p:nvSpPr>
        <p:spPr bwMode="auto">
          <a:xfrm rot="7454055">
            <a:off x="50579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6" name="Rectangle 25"/>
          <p:cNvSpPr/>
          <p:nvPr/>
        </p:nvSpPr>
        <p:spPr>
          <a:xfrm>
            <a:off x="1205963" y="3438972"/>
            <a:ext cx="1447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282163" y="3515172"/>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Transaction Manager</a:t>
            </a:r>
            <a:endParaRPr lang="en-US" dirty="0"/>
          </a:p>
        </p:txBody>
      </p:sp>
      <p:sp>
        <p:nvSpPr>
          <p:cNvPr id="28" name="Rectangle 27"/>
          <p:cNvSpPr/>
          <p:nvPr/>
        </p:nvSpPr>
        <p:spPr>
          <a:xfrm>
            <a:off x="1282163" y="4269338"/>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Lock Manager</a:t>
            </a:r>
            <a:endParaRPr lang="en-US" dirty="0"/>
          </a:p>
        </p:txBody>
      </p:sp>
      <p:sp>
        <p:nvSpPr>
          <p:cNvPr id="29" name="Rectangle 28"/>
          <p:cNvSpPr/>
          <p:nvPr/>
        </p:nvSpPr>
        <p:spPr>
          <a:xfrm>
            <a:off x="6361211" y="3481702"/>
            <a:ext cx="1295400" cy="15240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Recovery Manager</a:t>
            </a:r>
            <a:endParaRPr lang="en-US" dirty="0"/>
          </a:p>
        </p:txBody>
      </p:sp>
      <p:cxnSp>
        <p:nvCxnSpPr>
          <p:cNvPr id="30" name="Straight Arrow Connector 29"/>
          <p:cNvCxnSpPr/>
          <p:nvPr/>
        </p:nvCxnSpPr>
        <p:spPr>
          <a:xfrm flipH="1">
            <a:off x="2637385" y="3639442"/>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637385" y="41831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635957" y="47927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6125493" y="3632674"/>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125493" y="41763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6124065" y="47859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927554" y="4574138"/>
            <a:ext cx="3148013" cy="416354"/>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3199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Disk Space Management</a:t>
            </a:r>
          </a:p>
        </p:txBody>
      </p:sp>
      <p:sp>
        <p:nvSpPr>
          <p:cNvPr id="957443" name="Rectangle 3"/>
          <p:cNvSpPr>
            <a:spLocks noGrp="1" noChangeArrowheads="1"/>
          </p:cNvSpPr>
          <p:nvPr>
            <p:ph type="body" idx="1"/>
          </p:nvPr>
        </p:nvSpPr>
        <p:spPr>
          <a:xfrm>
            <a:off x="533400" y="1589088"/>
            <a:ext cx="8229600" cy="5116512"/>
          </a:xfrm>
        </p:spPr>
        <p:txBody>
          <a:bodyPr>
            <a:normAutofit/>
          </a:bodyPr>
          <a:lstStyle/>
          <a:p>
            <a:pPr>
              <a:buFont typeface="Wingdings" pitchFamily="2" charset="2"/>
              <a:buChar char="§"/>
            </a:pPr>
            <a:r>
              <a:rPr lang="en-US" sz="2600" dirty="0" smtClean="0"/>
              <a:t>DBMSs disk space managers</a:t>
            </a:r>
          </a:p>
          <a:p>
            <a:pPr lvl="1">
              <a:buFont typeface="Wingdings" pitchFamily="2" charset="2"/>
              <a:buChar char="§"/>
            </a:pPr>
            <a:r>
              <a:rPr lang="en-US" sz="2400" dirty="0" smtClean="0"/>
              <a:t>Support the concept of a </a:t>
            </a:r>
            <a:r>
              <a:rPr lang="en-US" sz="2400" dirty="0" smtClean="0">
                <a:solidFill>
                  <a:srgbClr val="0070C0"/>
                </a:solidFill>
              </a:rPr>
              <a:t>page</a:t>
            </a:r>
            <a:r>
              <a:rPr lang="en-US" sz="2400" dirty="0" smtClean="0"/>
              <a:t> as a unit of data  </a:t>
            </a:r>
          </a:p>
          <a:p>
            <a:pPr lvl="2">
              <a:buFont typeface="Wingdings" pitchFamily="2" charset="2"/>
              <a:buChar char="§"/>
            </a:pPr>
            <a:r>
              <a:rPr lang="en-US" sz="2200" dirty="0"/>
              <a:t>Page size is usually chosen to be equal to the block </a:t>
            </a:r>
            <a:r>
              <a:rPr lang="en-US" sz="2200" dirty="0" smtClean="0"/>
              <a:t>size so that reading or writing a page can be done in 1 disk I/O </a:t>
            </a:r>
            <a:endParaRPr lang="en-US" sz="2200" dirty="0"/>
          </a:p>
          <a:p>
            <a:pPr marL="457200" lvl="1" indent="0">
              <a:buNone/>
            </a:pPr>
            <a:endParaRPr lang="en-US" sz="2400" dirty="0" smtClean="0"/>
          </a:p>
          <a:p>
            <a:pPr lvl="1">
              <a:buFont typeface="Wingdings" pitchFamily="2" charset="2"/>
              <a:buChar char="§"/>
            </a:pPr>
            <a:r>
              <a:rPr lang="en-US" sz="2400" dirty="0" smtClean="0"/>
              <a:t>Allocate/de-allocate pages as a </a:t>
            </a:r>
            <a:r>
              <a:rPr lang="en-US" sz="2400" i="1" dirty="0" smtClean="0"/>
              <a:t>contiguous</a:t>
            </a:r>
            <a:r>
              <a:rPr lang="en-US" sz="2400" dirty="0" smtClean="0"/>
              <a:t> sequence of blocks on disks </a:t>
            </a:r>
          </a:p>
          <a:p>
            <a:pPr marL="457200" lvl="1" indent="0">
              <a:buNone/>
            </a:pPr>
            <a:endParaRPr lang="en-US" sz="2400" dirty="0" smtClean="0"/>
          </a:p>
          <a:p>
            <a:pPr lvl="1">
              <a:buFont typeface="Wingdings" pitchFamily="2" charset="2"/>
              <a:buChar char="§"/>
            </a:pPr>
            <a:r>
              <a:rPr lang="en-US" sz="2400" dirty="0" smtClean="0"/>
              <a:t>Abstracts hardware (and possibly OS) details from higher DBMS levels</a:t>
            </a:r>
          </a:p>
          <a:p>
            <a:pPr marL="457200" lvl="1" indent="0">
              <a:buNone/>
            </a:pPr>
            <a:endParaRPr lang="en-US" sz="2400" dirty="0" smtClean="0"/>
          </a:p>
          <a:p>
            <a:pPr lvl="1">
              <a:buFont typeface="Wingdings" pitchFamily="2" charset="2"/>
              <a:buChar char="§"/>
            </a:pPr>
            <a:endParaRPr lang="en-US" sz="2200" dirty="0" smtClean="0"/>
          </a:p>
          <a:p>
            <a:pPr lvl="1">
              <a:buFont typeface="Wingdings" pitchFamily="2" charset="2"/>
              <a:buChar char="§"/>
            </a:pPr>
            <a:endParaRPr lang="en-US" sz="2200" dirty="0" smtClean="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1428040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5744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574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574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What to Keep Track of?</a:t>
            </a:r>
          </a:p>
        </p:txBody>
      </p:sp>
      <p:sp>
        <p:nvSpPr>
          <p:cNvPr id="957443" name="Rectangle 3"/>
          <p:cNvSpPr>
            <a:spLocks noGrp="1" noChangeArrowheads="1"/>
          </p:cNvSpPr>
          <p:nvPr>
            <p:ph type="body" idx="1"/>
          </p:nvPr>
        </p:nvSpPr>
        <p:spPr>
          <a:xfrm>
            <a:off x="533400" y="1589088"/>
            <a:ext cx="8382000" cy="5116512"/>
          </a:xfrm>
        </p:spPr>
        <p:txBody>
          <a:bodyPr>
            <a:normAutofit/>
          </a:bodyPr>
          <a:lstStyle/>
          <a:p>
            <a:pPr>
              <a:buFont typeface="Wingdings" pitchFamily="2" charset="2"/>
              <a:buChar char="§"/>
            </a:pPr>
            <a:r>
              <a:rPr lang="en-US" sz="2600" dirty="0" smtClean="0"/>
              <a:t>The DBMS disk space manager keeps track of:</a:t>
            </a:r>
          </a:p>
          <a:p>
            <a:pPr lvl="1">
              <a:buFont typeface="Wingdings" pitchFamily="2" charset="2"/>
              <a:buChar char="§"/>
            </a:pPr>
            <a:r>
              <a:rPr lang="en-US" sz="2200" dirty="0" smtClean="0"/>
              <a:t>Which disk blocks are in use</a:t>
            </a:r>
          </a:p>
          <a:p>
            <a:pPr lvl="1">
              <a:buFont typeface="Wingdings" pitchFamily="2" charset="2"/>
              <a:buChar char="§"/>
            </a:pPr>
            <a:r>
              <a:rPr lang="en-US" sz="2200" dirty="0" smtClean="0"/>
              <a:t>Which pages are on which disk blocks </a:t>
            </a:r>
          </a:p>
          <a:p>
            <a:pPr lvl="1">
              <a:buFont typeface="Wingdings" pitchFamily="2" charset="2"/>
              <a:buChar char="§"/>
            </a:pPr>
            <a:endParaRPr lang="en-US" sz="2000" dirty="0"/>
          </a:p>
          <a:p>
            <a:pPr>
              <a:buFont typeface="Wingdings" pitchFamily="2" charset="2"/>
              <a:buChar char="§"/>
            </a:pPr>
            <a:r>
              <a:rPr lang="en-US" sz="2400" dirty="0" smtClean="0"/>
              <a:t>Blocks can be initially allocated contiguously, but allocating and de-allocating blocks usually create </a:t>
            </a:r>
            <a:r>
              <a:rPr lang="en-US" sz="2400" i="1" dirty="0" smtClean="0"/>
              <a:t>“holes”</a:t>
            </a:r>
          </a:p>
          <a:p>
            <a:pPr>
              <a:buFont typeface="Wingdings" pitchFamily="2" charset="2"/>
              <a:buChar char="§"/>
            </a:pPr>
            <a:endParaRPr lang="en-US" sz="2400" dirty="0"/>
          </a:p>
          <a:p>
            <a:pPr>
              <a:buFont typeface="Wingdings" pitchFamily="2" charset="2"/>
              <a:buChar char="§"/>
            </a:pPr>
            <a:r>
              <a:rPr lang="en-US" sz="2400" dirty="0" smtClean="0"/>
              <a:t>Hence, a mechanism to keep track of </a:t>
            </a:r>
            <a:r>
              <a:rPr lang="en-US" sz="2400" i="1" dirty="0" smtClean="0"/>
              <a:t>free blocks</a:t>
            </a:r>
            <a:r>
              <a:rPr lang="en-US" sz="2400" dirty="0" smtClean="0"/>
              <a:t> is needed</a:t>
            </a:r>
          </a:p>
          <a:p>
            <a:pPr lvl="1">
              <a:buFont typeface="Wingdings" pitchFamily="2" charset="2"/>
              <a:buChar char="§"/>
            </a:pPr>
            <a:r>
              <a:rPr lang="en-US" sz="2200" dirty="0" smtClean="0"/>
              <a:t>A </a:t>
            </a:r>
            <a:r>
              <a:rPr lang="en-US" sz="2200" dirty="0" smtClean="0">
                <a:solidFill>
                  <a:srgbClr val="0070C0"/>
                </a:solidFill>
              </a:rPr>
              <a:t>list </a:t>
            </a:r>
            <a:r>
              <a:rPr lang="en-US" sz="2200" dirty="0" smtClean="0"/>
              <a:t>of free blocks can be maintained (</a:t>
            </a:r>
            <a:r>
              <a:rPr lang="en-US" sz="2200" i="1" dirty="0" smtClean="0"/>
              <a:t>storage could be an issue</a:t>
            </a:r>
            <a:r>
              <a:rPr lang="en-US" sz="2200" dirty="0" smtClean="0"/>
              <a:t>)</a:t>
            </a:r>
          </a:p>
          <a:p>
            <a:pPr lvl="1">
              <a:buFont typeface="Wingdings" pitchFamily="2" charset="2"/>
              <a:buChar char="§"/>
            </a:pPr>
            <a:r>
              <a:rPr lang="en-US" sz="2200" dirty="0" smtClean="0"/>
              <a:t>Alternatively,  a </a:t>
            </a:r>
            <a:r>
              <a:rPr lang="en-US" sz="2200" dirty="0" smtClean="0">
                <a:solidFill>
                  <a:srgbClr val="0070C0"/>
                </a:solidFill>
              </a:rPr>
              <a:t>bitmap</a:t>
            </a:r>
            <a:r>
              <a:rPr lang="en-US" sz="2200" dirty="0" smtClean="0"/>
              <a:t> with one bit per each disk block can </a:t>
            </a:r>
            <a:br>
              <a:rPr lang="en-US" sz="2200" dirty="0" smtClean="0"/>
            </a:br>
            <a:r>
              <a:rPr lang="en-US" sz="2200" dirty="0" smtClean="0"/>
              <a:t>be maintained (</a:t>
            </a:r>
            <a:r>
              <a:rPr lang="en-US" sz="2200" i="1" dirty="0" smtClean="0"/>
              <a:t>more storage efficient and faster in identifying contiguous free areas!</a:t>
            </a:r>
            <a:r>
              <a:rPr lang="en-US" sz="2200" dirty="0" smtClean="0"/>
              <a:t>)</a:t>
            </a:r>
          </a:p>
          <a:p>
            <a:pPr marL="457200" lvl="1" indent="0">
              <a:buNone/>
            </a:pPr>
            <a:endParaRPr lang="en-US" sz="2400" dirty="0" smtClean="0"/>
          </a:p>
          <a:p>
            <a:pPr lvl="1">
              <a:buFont typeface="Wingdings" pitchFamily="2" charset="2"/>
              <a:buChar char="§"/>
            </a:pPr>
            <a:endParaRPr lang="en-US" sz="2200" dirty="0" smtClean="0"/>
          </a:p>
          <a:p>
            <a:pPr lvl="1">
              <a:buFont typeface="Wingdings" pitchFamily="2" charset="2"/>
              <a:buChar char="§"/>
            </a:pPr>
            <a:endParaRPr lang="en-US" sz="2200" dirty="0" smtClean="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291080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744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744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574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smtClean="0"/>
              <a:t>Outline</a:t>
            </a:r>
          </a:p>
        </p:txBody>
      </p:sp>
      <p:graphicFrame>
        <p:nvGraphicFramePr>
          <p:cNvPr id="22" name="Diagram 21"/>
          <p:cNvGraphicFramePr/>
          <p:nvPr>
            <p:extLst>
              <p:ext uri="{D42A27DB-BD31-4B8C-83A1-F6EECF244321}">
                <p14:modId xmlns:p14="http://schemas.microsoft.com/office/powerpoint/2010/main" val="2318092819"/>
              </p:ext>
            </p:extLst>
          </p:nvPr>
        </p:nvGraphicFramePr>
        <p:xfrm>
          <a:off x="1371600" y="1524000"/>
          <a:ext cx="649108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841555" y="18288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endParaRPr lang="en-US" sz="6600" dirty="0" smtClean="0"/>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3883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en-US" dirty="0" smtClean="0"/>
              <a:t>OS File Systems vs. </a:t>
            </a:r>
            <a:br>
              <a:rPr lang="en-US" dirty="0" smtClean="0"/>
            </a:br>
            <a:r>
              <a:rPr lang="en-US" dirty="0" smtClean="0"/>
              <a:t>DBMS Disk Space Managers</a:t>
            </a:r>
          </a:p>
        </p:txBody>
      </p:sp>
      <p:sp>
        <p:nvSpPr>
          <p:cNvPr id="957443" name="Rectangle 3"/>
          <p:cNvSpPr>
            <a:spLocks noGrp="1" noChangeArrowheads="1"/>
          </p:cNvSpPr>
          <p:nvPr>
            <p:ph type="body" idx="1"/>
          </p:nvPr>
        </p:nvSpPr>
        <p:spPr>
          <a:xfrm>
            <a:off x="533400" y="1589088"/>
            <a:ext cx="8534400" cy="5116512"/>
          </a:xfrm>
        </p:spPr>
        <p:txBody>
          <a:bodyPr>
            <a:normAutofit/>
          </a:bodyPr>
          <a:lstStyle/>
          <a:p>
            <a:pPr>
              <a:buFont typeface="Wingdings" pitchFamily="2" charset="2"/>
              <a:buChar char="§"/>
            </a:pPr>
            <a:r>
              <a:rPr lang="en-US" sz="2600" dirty="0" smtClean="0"/>
              <a:t>Operating Systems already employ disk space managers using </a:t>
            </a:r>
            <a:r>
              <a:rPr lang="en-US" sz="2600" i="1" dirty="0" smtClean="0"/>
              <a:t>their</a:t>
            </a:r>
            <a:r>
              <a:rPr lang="en-US" sz="2600" dirty="0" smtClean="0"/>
              <a:t> “file” abstraction</a:t>
            </a:r>
          </a:p>
          <a:p>
            <a:pPr lvl="1">
              <a:buFont typeface="Wingdings" pitchFamily="2" charset="2"/>
              <a:buChar char="§"/>
            </a:pPr>
            <a:r>
              <a:rPr lang="en-US" sz="2000" dirty="0" smtClean="0"/>
              <a:t>“Read byte </a:t>
            </a:r>
            <a:r>
              <a:rPr lang="en-US" sz="2000" b="1" i="1" dirty="0" err="1" smtClean="0"/>
              <a:t>i</a:t>
            </a:r>
            <a:r>
              <a:rPr lang="en-US" sz="2000" dirty="0" smtClean="0"/>
              <a:t> of file </a:t>
            </a:r>
            <a:r>
              <a:rPr lang="en-US" sz="2000" b="1" i="1" dirty="0" smtClean="0"/>
              <a:t>f</a:t>
            </a:r>
            <a:r>
              <a:rPr lang="en-US" sz="2000" dirty="0" smtClean="0"/>
              <a:t>” </a:t>
            </a:r>
            <a:r>
              <a:rPr lang="en-US" sz="2000" dirty="0" smtClean="0">
                <a:sym typeface="Wingdings" pitchFamily="2" charset="2"/>
              </a:rPr>
              <a:t></a:t>
            </a:r>
            <a:r>
              <a:rPr lang="en-US" sz="2000" dirty="0" smtClean="0"/>
              <a:t> “read block </a:t>
            </a:r>
            <a:r>
              <a:rPr lang="en-US" sz="2000" b="1" i="1" dirty="0" smtClean="0"/>
              <a:t>m</a:t>
            </a:r>
            <a:r>
              <a:rPr lang="en-US" sz="2000" dirty="0" smtClean="0"/>
              <a:t> of track </a:t>
            </a:r>
            <a:r>
              <a:rPr lang="en-US" sz="2000" b="1" i="1" dirty="0" smtClean="0"/>
              <a:t>t</a:t>
            </a:r>
            <a:r>
              <a:rPr lang="en-US" sz="2000" dirty="0" smtClean="0"/>
              <a:t> of cylinder </a:t>
            </a:r>
            <a:r>
              <a:rPr lang="en-US" sz="2000" b="1" i="1" dirty="0" smtClean="0"/>
              <a:t>c</a:t>
            </a:r>
            <a:r>
              <a:rPr lang="en-US" sz="2000" dirty="0" smtClean="0"/>
              <a:t> of disk </a:t>
            </a:r>
            <a:r>
              <a:rPr lang="en-US" sz="2000" b="1" i="1" dirty="0" smtClean="0"/>
              <a:t>d</a:t>
            </a:r>
            <a:r>
              <a:rPr lang="en-US" sz="2000" dirty="0" smtClean="0"/>
              <a:t>”</a:t>
            </a:r>
          </a:p>
          <a:p>
            <a:pPr lvl="1">
              <a:buFont typeface="Wingdings" pitchFamily="2" charset="2"/>
              <a:buChar char="§"/>
            </a:pPr>
            <a:endParaRPr lang="en-US" sz="2200" dirty="0"/>
          </a:p>
          <a:p>
            <a:pPr>
              <a:buFont typeface="Wingdings" pitchFamily="2" charset="2"/>
              <a:buChar char="§"/>
            </a:pPr>
            <a:r>
              <a:rPr lang="en-US" sz="2600" dirty="0" smtClean="0"/>
              <a:t>DBMSs disk space managers usually pursue their own disk management without relying on OS file systems</a:t>
            </a:r>
          </a:p>
          <a:p>
            <a:pPr lvl="1">
              <a:buFont typeface="Wingdings" pitchFamily="2" charset="2"/>
              <a:buChar char="§"/>
            </a:pPr>
            <a:r>
              <a:rPr lang="en-US" sz="2500" dirty="0" smtClean="0"/>
              <a:t>Enables portability</a:t>
            </a:r>
          </a:p>
          <a:p>
            <a:pPr lvl="1">
              <a:buFont typeface="Wingdings" pitchFamily="2" charset="2"/>
              <a:buChar char="§"/>
            </a:pPr>
            <a:r>
              <a:rPr lang="en-US" sz="2500" dirty="0" smtClean="0"/>
              <a:t>Can address larger amounts of data</a:t>
            </a:r>
          </a:p>
          <a:p>
            <a:pPr lvl="1">
              <a:buFont typeface="Wingdings" pitchFamily="2" charset="2"/>
              <a:buChar char="§"/>
            </a:pPr>
            <a:r>
              <a:rPr lang="en-US" sz="2500" dirty="0" smtClean="0"/>
              <a:t>Allows </a:t>
            </a:r>
            <a:r>
              <a:rPr lang="en-US" sz="2500" i="1" dirty="0" smtClean="0"/>
              <a:t>spanning</a:t>
            </a:r>
            <a:r>
              <a:rPr lang="en-US" sz="2500" dirty="0" smtClean="0"/>
              <a:t> and </a:t>
            </a:r>
            <a:r>
              <a:rPr lang="en-US" sz="2500" i="1" dirty="0" smtClean="0"/>
              <a:t>mirroring</a:t>
            </a:r>
          </a:p>
          <a:p>
            <a:pPr lvl="1">
              <a:buFont typeface="Wingdings" pitchFamily="2" charset="2"/>
              <a:buChar char="§"/>
            </a:pPr>
            <a:endParaRPr lang="en-US" sz="2500" dirty="0" smtClean="0"/>
          </a:p>
          <a:p>
            <a:pPr lvl="1">
              <a:buFont typeface="Wingdings" pitchFamily="2" charset="2"/>
              <a:buChar char="§"/>
            </a:pPr>
            <a:endParaRPr lang="en-US" sz="2500" dirty="0" smtClean="0"/>
          </a:p>
          <a:p>
            <a:pPr marL="457200" lvl="1" indent="0">
              <a:buNone/>
            </a:pPr>
            <a:endParaRPr lang="en-US" sz="2400" dirty="0" smtClean="0"/>
          </a:p>
          <a:p>
            <a:pPr lvl="1">
              <a:buFont typeface="Wingdings" pitchFamily="2" charset="2"/>
              <a:buChar char="§"/>
            </a:pPr>
            <a:endParaRPr lang="en-US" sz="2200" dirty="0" smtClean="0"/>
          </a:p>
          <a:p>
            <a:pPr lvl="1">
              <a:buFont typeface="Wingdings" pitchFamily="2" charset="2"/>
              <a:buChar char="§"/>
            </a:pPr>
            <a:endParaRPr lang="en-US" sz="2200" dirty="0" smtClean="0"/>
          </a:p>
          <a:p>
            <a:pPr>
              <a:buFont typeface="Wingdings" pitchFamily="2" charset="2"/>
              <a:buChar char="§"/>
            </a:pPr>
            <a:endParaRPr lang="en-US" sz="2600" dirty="0"/>
          </a:p>
          <a:p>
            <a:pPr>
              <a:buFont typeface="Wingdings" pitchFamily="2" charset="2"/>
              <a:buChar char="§"/>
            </a:pPr>
            <a:endParaRPr lang="en-US" sz="2600" dirty="0"/>
          </a:p>
        </p:txBody>
      </p:sp>
    </p:spTree>
    <p:extLst>
      <p:ext uri="{BB962C8B-B14F-4D97-AF65-F5344CB8AC3E}">
        <p14:creationId xmlns:p14="http://schemas.microsoft.com/office/powerpoint/2010/main" val="386618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574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744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5744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5744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574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smtClean="0">
                <a:ea typeface="ＭＳ Ｐゴシック" pitchFamily="34" charset="-128"/>
              </a:rPr>
              <a:t>Next Class</a:t>
            </a:r>
          </a:p>
        </p:txBody>
      </p:sp>
      <p:sp>
        <p:nvSpPr>
          <p:cNvPr id="5" name="Rectangle 5"/>
          <p:cNvSpPr>
            <a:spLocks noChangeArrowheads="1"/>
          </p:cNvSpPr>
          <p:nvPr/>
        </p:nvSpPr>
        <p:spPr bwMode="auto">
          <a:xfrm>
            <a:off x="3322842" y="2154238"/>
            <a:ext cx="23558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Query Optimization</a:t>
            </a:r>
          </a:p>
          <a:p>
            <a:r>
              <a:rPr lang="en-US" sz="2000">
                <a:solidFill>
                  <a:schemeClr val="tx1"/>
                </a:solidFill>
                <a:latin typeface="Arial" pitchFamily="34" charset="0"/>
              </a:rPr>
              <a:t>and Execution</a:t>
            </a:r>
            <a:endParaRPr lang="en-US" sz="2000">
              <a:solidFill>
                <a:schemeClr val="tx2"/>
              </a:solidFill>
              <a:latin typeface="Arial" pitchFamily="34" charset="0"/>
            </a:endParaRPr>
          </a:p>
        </p:txBody>
      </p:sp>
      <p:sp>
        <p:nvSpPr>
          <p:cNvPr id="6" name="Rectangle 6"/>
          <p:cNvSpPr>
            <a:spLocks noChangeArrowheads="1"/>
          </p:cNvSpPr>
          <p:nvPr/>
        </p:nvSpPr>
        <p:spPr bwMode="auto">
          <a:xfrm>
            <a:off x="3245054" y="2984500"/>
            <a:ext cx="2513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Relational Operators</a:t>
            </a:r>
          </a:p>
        </p:txBody>
      </p:sp>
      <p:sp>
        <p:nvSpPr>
          <p:cNvPr id="7" name="Rectangle 7"/>
          <p:cNvSpPr>
            <a:spLocks noChangeArrowheads="1"/>
          </p:cNvSpPr>
          <p:nvPr/>
        </p:nvSpPr>
        <p:spPr bwMode="auto">
          <a:xfrm>
            <a:off x="2927554" y="3494088"/>
            <a:ext cx="314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1"/>
                </a:solidFill>
                <a:latin typeface="Arial" pitchFamily="34" charset="0"/>
              </a:rPr>
              <a:t>Files and Access Methods</a:t>
            </a:r>
          </a:p>
        </p:txBody>
      </p:sp>
      <p:sp>
        <p:nvSpPr>
          <p:cNvPr id="8" name="Rectangle 8"/>
          <p:cNvSpPr>
            <a:spLocks noChangeArrowheads="1"/>
          </p:cNvSpPr>
          <p:nvPr/>
        </p:nvSpPr>
        <p:spPr bwMode="auto">
          <a:xfrm>
            <a:off x="3297442" y="4076700"/>
            <a:ext cx="24114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Buffer Management</a:t>
            </a:r>
            <a:endParaRPr lang="en-US" sz="2000">
              <a:solidFill>
                <a:schemeClr val="tx1"/>
              </a:solidFill>
              <a:latin typeface="Arial" pitchFamily="34" charset="0"/>
            </a:endParaRPr>
          </a:p>
        </p:txBody>
      </p:sp>
      <p:sp>
        <p:nvSpPr>
          <p:cNvPr id="9" name="Rectangle 9"/>
          <p:cNvSpPr>
            <a:spLocks noChangeArrowheads="1"/>
          </p:cNvSpPr>
          <p:nvPr/>
        </p:nvSpPr>
        <p:spPr bwMode="auto">
          <a:xfrm>
            <a:off x="2991054" y="4602163"/>
            <a:ext cx="3021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000">
                <a:solidFill>
                  <a:schemeClr val="tx2"/>
                </a:solidFill>
                <a:latin typeface="Arial" pitchFamily="34" charset="0"/>
              </a:rPr>
              <a:t>Disk Space Management</a:t>
            </a:r>
          </a:p>
        </p:txBody>
      </p:sp>
      <p:sp>
        <p:nvSpPr>
          <p:cNvPr id="10" name="Rectangle 10"/>
          <p:cNvSpPr>
            <a:spLocks noChangeArrowheads="1"/>
          </p:cNvSpPr>
          <p:nvPr/>
        </p:nvSpPr>
        <p:spPr bwMode="auto">
          <a:xfrm>
            <a:off x="2889454" y="2160588"/>
            <a:ext cx="3222625" cy="2871787"/>
          </a:xfrm>
          <a:prstGeom prst="rect">
            <a:avLst/>
          </a:prstGeom>
          <a:noFill/>
          <a:ln w="50800">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Line 11"/>
          <p:cNvSpPr>
            <a:spLocks noChangeShapeType="1"/>
          </p:cNvSpPr>
          <p:nvPr/>
        </p:nvSpPr>
        <p:spPr bwMode="auto">
          <a:xfrm>
            <a:off x="2864054" y="29241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2" name="Line 12"/>
          <p:cNvSpPr>
            <a:spLocks noChangeShapeType="1"/>
          </p:cNvSpPr>
          <p:nvPr/>
        </p:nvSpPr>
        <p:spPr bwMode="auto">
          <a:xfrm>
            <a:off x="2864054" y="34575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Line 13"/>
          <p:cNvSpPr>
            <a:spLocks noChangeShapeType="1"/>
          </p:cNvSpPr>
          <p:nvPr/>
        </p:nvSpPr>
        <p:spPr bwMode="auto">
          <a:xfrm>
            <a:off x="2864054" y="39147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 name="Line 14"/>
          <p:cNvSpPr>
            <a:spLocks noChangeShapeType="1"/>
          </p:cNvSpPr>
          <p:nvPr/>
        </p:nvSpPr>
        <p:spPr bwMode="auto">
          <a:xfrm>
            <a:off x="2864054" y="4524375"/>
            <a:ext cx="3276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 name="Oval 15"/>
          <p:cNvSpPr>
            <a:spLocks noChangeArrowheads="1"/>
          </p:cNvSpPr>
          <p:nvPr/>
        </p:nvSpPr>
        <p:spPr bwMode="auto">
          <a:xfrm>
            <a:off x="3943554" y="55276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Line 16"/>
          <p:cNvSpPr>
            <a:spLocks noChangeShapeType="1"/>
          </p:cNvSpPr>
          <p:nvPr/>
        </p:nvSpPr>
        <p:spPr bwMode="auto">
          <a:xfrm>
            <a:off x="3927679" y="5580063"/>
            <a:ext cx="3175" cy="57467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Line 17"/>
          <p:cNvSpPr>
            <a:spLocks noChangeShapeType="1"/>
          </p:cNvSpPr>
          <p:nvPr/>
        </p:nvSpPr>
        <p:spPr bwMode="auto">
          <a:xfrm>
            <a:off x="4997654" y="5607050"/>
            <a:ext cx="0" cy="517525"/>
          </a:xfrm>
          <a:prstGeom prst="line">
            <a:avLst/>
          </a:prstGeom>
          <a:noFill/>
          <a:ln w="25400">
            <a:solidFill>
              <a:srgbClr val="063DE8"/>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8" name="Oval 18"/>
          <p:cNvSpPr>
            <a:spLocks noChangeArrowheads="1"/>
          </p:cNvSpPr>
          <p:nvPr/>
        </p:nvSpPr>
        <p:spPr bwMode="auto">
          <a:xfrm>
            <a:off x="3943554" y="6061075"/>
            <a:ext cx="1041400" cy="111125"/>
          </a:xfrm>
          <a:prstGeom prst="ellipse">
            <a:avLst/>
          </a:prstGeom>
          <a:noFill/>
          <a:ln w="25400">
            <a:solidFill>
              <a:srgbClr val="063DE8"/>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Rectangle 19"/>
          <p:cNvSpPr>
            <a:spLocks noChangeArrowheads="1"/>
          </p:cNvSpPr>
          <p:nvPr/>
        </p:nvSpPr>
        <p:spPr bwMode="auto">
          <a:xfrm>
            <a:off x="4218192" y="5719763"/>
            <a:ext cx="5016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l"/>
            <a:r>
              <a:rPr lang="en-US" sz="1800">
                <a:solidFill>
                  <a:srgbClr val="280049"/>
                </a:solidFill>
                <a:latin typeface="Arial" pitchFamily="34" charset="0"/>
              </a:rPr>
              <a:t>DB</a:t>
            </a:r>
          </a:p>
        </p:txBody>
      </p:sp>
      <p:sp>
        <p:nvSpPr>
          <p:cNvPr id="20" name="Line 20"/>
          <p:cNvSpPr>
            <a:spLocks noChangeShapeType="1"/>
          </p:cNvSpPr>
          <p:nvPr/>
        </p:nvSpPr>
        <p:spPr bwMode="auto">
          <a:xfrm>
            <a:off x="4388054" y="5057775"/>
            <a:ext cx="0" cy="4572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2" name="Text Box 27"/>
          <p:cNvSpPr txBox="1">
            <a:spLocks noChangeArrowheads="1"/>
          </p:cNvSpPr>
          <p:nvPr/>
        </p:nvSpPr>
        <p:spPr bwMode="auto">
          <a:xfrm>
            <a:off x="3838276" y="1316038"/>
            <a:ext cx="1131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ＭＳ Ｐゴシック" pitchFamily="34" charset="-128"/>
              </a:defRPr>
            </a:lvl1pPr>
            <a:lvl2pPr marL="742950" indent="-285750">
              <a:defRPr sz="1200">
                <a:solidFill>
                  <a:srgbClr val="CF0E30"/>
                </a:solidFill>
                <a:latin typeface="Book Antiqua" pitchFamily="18" charset="0"/>
                <a:ea typeface="ＭＳ Ｐゴシック" pitchFamily="34" charset="-128"/>
              </a:defRPr>
            </a:lvl2pPr>
            <a:lvl3pPr marL="1143000" indent="-228600">
              <a:defRPr sz="1200">
                <a:solidFill>
                  <a:srgbClr val="CF0E30"/>
                </a:solidFill>
                <a:latin typeface="Book Antiqua" pitchFamily="18" charset="0"/>
                <a:ea typeface="ＭＳ Ｐゴシック" pitchFamily="34" charset="-128"/>
              </a:defRPr>
            </a:lvl3pPr>
            <a:lvl4pPr marL="1600200" indent="-228600">
              <a:defRPr sz="1200">
                <a:solidFill>
                  <a:srgbClr val="CF0E30"/>
                </a:solidFill>
                <a:latin typeface="Book Antiqua" pitchFamily="18" charset="0"/>
                <a:ea typeface="ＭＳ Ｐゴシック" pitchFamily="34" charset="-128"/>
              </a:defRPr>
            </a:lvl4pPr>
            <a:lvl5pPr marL="2057400" indent="-228600">
              <a:defRPr sz="1200">
                <a:solidFill>
                  <a:srgbClr val="CF0E30"/>
                </a:solidFill>
                <a:latin typeface="Book Antiqua" pitchFamily="18" charset="0"/>
                <a:ea typeface="ＭＳ Ｐゴシック" pitchFamily="34" charset="-128"/>
              </a:defRPr>
            </a:lvl5pPr>
            <a:lvl6pPr marL="25146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6pPr>
            <a:lvl7pPr marL="29718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7pPr>
            <a:lvl8pPr marL="34290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8pPr>
            <a:lvl9pPr marL="3886200" indent="-228600" algn="ctr" eaLnBrk="0" fontAlgn="base" hangingPunct="0">
              <a:spcBef>
                <a:spcPct val="0"/>
              </a:spcBef>
              <a:spcAft>
                <a:spcPct val="0"/>
              </a:spcAft>
              <a:defRPr sz="1200">
                <a:solidFill>
                  <a:srgbClr val="CF0E30"/>
                </a:solidFill>
                <a:latin typeface="Book Antiqua" pitchFamily="18" charset="0"/>
                <a:ea typeface="ＭＳ Ｐゴシック" pitchFamily="34" charset="-128"/>
              </a:defRPr>
            </a:lvl9pPr>
          </a:lstStyle>
          <a:p>
            <a:pPr algn="l"/>
            <a:r>
              <a:rPr lang="en-US" sz="2400">
                <a:solidFill>
                  <a:schemeClr val="tx1"/>
                </a:solidFill>
              </a:rPr>
              <a:t>Queries</a:t>
            </a:r>
            <a:endParaRPr lang="en-US" sz="2400"/>
          </a:p>
        </p:txBody>
      </p:sp>
      <p:sp>
        <p:nvSpPr>
          <p:cNvPr id="24" name="AutoShape 33"/>
          <p:cNvSpPr>
            <a:spLocks noChangeArrowheads="1"/>
          </p:cNvSpPr>
          <p:nvPr/>
        </p:nvSpPr>
        <p:spPr bwMode="auto">
          <a:xfrm rot="3522769">
            <a:off x="33053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5" name="AutoShape 34"/>
          <p:cNvSpPr>
            <a:spLocks noChangeArrowheads="1"/>
          </p:cNvSpPr>
          <p:nvPr/>
        </p:nvSpPr>
        <p:spPr bwMode="auto">
          <a:xfrm rot="7454055">
            <a:off x="5057979" y="1752600"/>
            <a:ext cx="609600" cy="152400"/>
          </a:xfrm>
          <a:prstGeom prst="rightArrow">
            <a:avLst>
              <a:gd name="adj1" fmla="val 50000"/>
              <a:gd name="adj2" fmla="val 100000"/>
            </a:avLst>
          </a:prstGeom>
          <a:solidFill>
            <a:srgbClr val="063DE8"/>
          </a:solidFill>
          <a:ln w="28575">
            <a:solidFill>
              <a:srgbClr val="063DE8"/>
            </a:solidFill>
            <a:miter lim="800000"/>
            <a:headEnd type="none" w="sm" len="sm"/>
            <a:tailEnd/>
          </a:ln>
        </p:spPr>
        <p:txBody>
          <a:bodyPr wrap="none" anchor="ctr"/>
          <a:lstStyle/>
          <a:p>
            <a:endParaRPr lang="en-US"/>
          </a:p>
        </p:txBody>
      </p:sp>
      <p:sp>
        <p:nvSpPr>
          <p:cNvPr id="26" name="Rectangle 25"/>
          <p:cNvSpPr/>
          <p:nvPr/>
        </p:nvSpPr>
        <p:spPr>
          <a:xfrm>
            <a:off x="1205963" y="3438972"/>
            <a:ext cx="1447800" cy="152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282163" y="3515172"/>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Transaction Manager</a:t>
            </a:r>
            <a:endParaRPr lang="en-US" dirty="0"/>
          </a:p>
        </p:txBody>
      </p:sp>
      <p:sp>
        <p:nvSpPr>
          <p:cNvPr id="28" name="Rectangle 27"/>
          <p:cNvSpPr/>
          <p:nvPr/>
        </p:nvSpPr>
        <p:spPr>
          <a:xfrm>
            <a:off x="1282163" y="4269338"/>
            <a:ext cx="1295400" cy="6096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Lock Manager</a:t>
            </a:r>
            <a:endParaRPr lang="en-US" dirty="0"/>
          </a:p>
        </p:txBody>
      </p:sp>
      <p:sp>
        <p:nvSpPr>
          <p:cNvPr id="29" name="Rectangle 28"/>
          <p:cNvSpPr/>
          <p:nvPr/>
        </p:nvSpPr>
        <p:spPr>
          <a:xfrm>
            <a:off x="6361211" y="3481702"/>
            <a:ext cx="1295400" cy="15240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Recovery Manager</a:t>
            </a:r>
            <a:endParaRPr lang="en-US" dirty="0"/>
          </a:p>
        </p:txBody>
      </p:sp>
      <p:cxnSp>
        <p:nvCxnSpPr>
          <p:cNvPr id="30" name="Straight Arrow Connector 29"/>
          <p:cNvCxnSpPr/>
          <p:nvPr/>
        </p:nvCxnSpPr>
        <p:spPr>
          <a:xfrm flipH="1">
            <a:off x="2637385" y="3639442"/>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2637385" y="41831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H="1">
            <a:off x="2635957" y="4792766"/>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6125493" y="3632674"/>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6125493" y="41763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6124065" y="4785998"/>
            <a:ext cx="228600" cy="0"/>
          </a:xfrm>
          <a:prstGeom prst="straightConnector1">
            <a:avLst/>
          </a:prstGeom>
          <a:ln w="15875">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ounded Rectangle 2"/>
          <p:cNvSpPr/>
          <p:nvPr/>
        </p:nvSpPr>
        <p:spPr>
          <a:xfrm>
            <a:off x="2927554" y="3529012"/>
            <a:ext cx="3148013" cy="926656"/>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112457" y="2486806"/>
            <a:ext cx="3056286" cy="646331"/>
          </a:xfrm>
          <a:prstGeom prst="rect">
            <a:avLst/>
          </a:prstGeom>
          <a:noFill/>
        </p:spPr>
        <p:txBody>
          <a:bodyPr wrap="none" rtlCol="0">
            <a:spAutoFit/>
          </a:bodyPr>
          <a:lstStyle/>
          <a:p>
            <a:r>
              <a:rPr lang="en-US" dirty="0" smtClean="0">
                <a:solidFill>
                  <a:srgbClr val="FF0000"/>
                </a:solidFill>
              </a:rPr>
              <a:t>Buffer Management and Parts </a:t>
            </a:r>
          </a:p>
          <a:p>
            <a:r>
              <a:rPr lang="en-US" dirty="0" smtClean="0">
                <a:solidFill>
                  <a:srgbClr val="FF0000"/>
                </a:solidFill>
              </a:rPr>
              <a:t>of Files and Access Methods</a:t>
            </a:r>
            <a:endParaRPr lang="en-US" dirty="0">
              <a:solidFill>
                <a:srgbClr val="FF0000"/>
              </a:solidFill>
            </a:endParaRPr>
          </a:p>
        </p:txBody>
      </p:sp>
      <p:cxnSp>
        <p:nvCxnSpPr>
          <p:cNvPr id="36" name="Straight Arrow Connector 35"/>
          <p:cNvCxnSpPr/>
          <p:nvPr/>
        </p:nvCxnSpPr>
        <p:spPr>
          <a:xfrm flipV="1">
            <a:off x="5867400" y="3133137"/>
            <a:ext cx="1066800" cy="395875"/>
          </a:xfrm>
          <a:prstGeom prst="straightConnector1">
            <a:avLst/>
          </a:prstGeom>
          <a:ln w="28575">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980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2" presetClass="entr" presetSubtype="4"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wipe(down)">
                                      <p:cBhvr>
                                        <p:cTn id="10" dur="500"/>
                                        <p:tgtEl>
                                          <p:spTgt spid="36"/>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r>
              <a:rPr lang="en-US" dirty="0" smtClean="0">
                <a:ea typeface="ＭＳ Ｐゴシック" pitchFamily="34" charset="-128"/>
              </a:rPr>
              <a:t>The Memory Hierarchy</a:t>
            </a:r>
          </a:p>
        </p:txBody>
      </p:sp>
      <p:sp>
        <p:nvSpPr>
          <p:cNvPr id="26630" name="Rectangle 3"/>
          <p:cNvSpPr>
            <a:spLocks noGrp="1" noChangeArrowheads="1"/>
          </p:cNvSpPr>
          <p:nvPr>
            <p:ph type="body" idx="1"/>
          </p:nvPr>
        </p:nvSpPr>
        <p:spPr/>
        <p:txBody>
          <a:bodyPr>
            <a:normAutofit/>
          </a:bodyPr>
          <a:lstStyle/>
          <a:p>
            <a:pPr>
              <a:buFont typeface="Wingdings" pitchFamily="2" charset="2"/>
              <a:buChar char="§"/>
            </a:pPr>
            <a:r>
              <a:rPr lang="en-US" sz="2400" dirty="0" smtClean="0"/>
              <a:t>Storage devices play an important role in database systems</a:t>
            </a:r>
          </a:p>
          <a:p>
            <a:pPr>
              <a:buFont typeface="Wingdings" pitchFamily="2" charset="2"/>
              <a:buChar char="§"/>
            </a:pPr>
            <a:endParaRPr lang="en-US" sz="2400" dirty="0"/>
          </a:p>
          <a:p>
            <a:pPr>
              <a:buFont typeface="Wingdings" pitchFamily="2" charset="2"/>
              <a:buChar char="§"/>
            </a:pPr>
            <a:r>
              <a:rPr lang="en-US" sz="2400" dirty="0" smtClean="0"/>
              <a:t>How systems arrange storage?</a:t>
            </a:r>
          </a:p>
          <a:p>
            <a:pPr>
              <a:buFont typeface="Wingdings" pitchFamily="2" charset="2"/>
              <a:buChar char="§"/>
            </a:pPr>
            <a:endParaRPr lang="en-US" sz="2800" dirty="0"/>
          </a:p>
          <a:p>
            <a:pPr marL="0" indent="0">
              <a:buNone/>
            </a:pPr>
            <a:endParaRPr lang="en-US" sz="2800" dirty="0"/>
          </a:p>
        </p:txBody>
      </p:sp>
      <p:sp>
        <p:nvSpPr>
          <p:cNvPr id="4" name="Oval 3"/>
          <p:cNvSpPr/>
          <p:nvPr/>
        </p:nvSpPr>
        <p:spPr>
          <a:xfrm>
            <a:off x="3495113" y="3023092"/>
            <a:ext cx="304800" cy="3048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a:t>
            </a:r>
            <a:endParaRPr lang="en-US" sz="1600" dirty="0"/>
          </a:p>
        </p:txBody>
      </p:sp>
      <p:sp>
        <p:nvSpPr>
          <p:cNvPr id="5" name="Rectangle 4"/>
          <p:cNvSpPr/>
          <p:nvPr/>
        </p:nvSpPr>
        <p:spPr>
          <a:xfrm>
            <a:off x="3037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L1-I</a:t>
            </a:r>
            <a:endParaRPr lang="en-US" sz="1400" dirty="0"/>
          </a:p>
        </p:txBody>
      </p:sp>
      <p:sp>
        <p:nvSpPr>
          <p:cNvPr id="6" name="Rectangle 5"/>
          <p:cNvSpPr/>
          <p:nvPr/>
        </p:nvSpPr>
        <p:spPr>
          <a:xfrm>
            <a:off x="3799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L1-D</a:t>
            </a:r>
            <a:endParaRPr lang="en-US" sz="1400" dirty="0"/>
          </a:p>
        </p:txBody>
      </p:sp>
      <p:cxnSp>
        <p:nvCxnSpPr>
          <p:cNvPr id="7" name="Straight Connector 6"/>
          <p:cNvCxnSpPr>
            <a:stCxn id="4" idx="4"/>
            <a:endCxn id="5" idx="0"/>
          </p:cNvCxnSpPr>
          <p:nvPr/>
        </p:nvCxnSpPr>
        <p:spPr>
          <a:xfrm flipH="1">
            <a:off x="3266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stCxn id="4" idx="4"/>
            <a:endCxn id="6" idx="0"/>
          </p:cNvCxnSpPr>
          <p:nvPr/>
        </p:nvCxnSpPr>
        <p:spPr>
          <a:xfrm>
            <a:off x="3647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5019113" y="3023092"/>
            <a:ext cx="304800" cy="3048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P</a:t>
            </a:r>
            <a:endParaRPr lang="en-US" sz="1600" dirty="0"/>
          </a:p>
        </p:txBody>
      </p:sp>
      <p:sp>
        <p:nvSpPr>
          <p:cNvPr id="10" name="Rectangle 9"/>
          <p:cNvSpPr/>
          <p:nvPr/>
        </p:nvSpPr>
        <p:spPr>
          <a:xfrm>
            <a:off x="4561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L1-I</a:t>
            </a:r>
            <a:endParaRPr lang="en-US" sz="1400" dirty="0"/>
          </a:p>
        </p:txBody>
      </p:sp>
      <p:sp>
        <p:nvSpPr>
          <p:cNvPr id="11" name="Rectangle 10"/>
          <p:cNvSpPr/>
          <p:nvPr/>
        </p:nvSpPr>
        <p:spPr>
          <a:xfrm>
            <a:off x="5323913" y="3632692"/>
            <a:ext cx="457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L1-D</a:t>
            </a:r>
            <a:endParaRPr lang="en-US" sz="1400" dirty="0"/>
          </a:p>
        </p:txBody>
      </p:sp>
      <p:cxnSp>
        <p:nvCxnSpPr>
          <p:cNvPr id="12" name="Straight Connector 11"/>
          <p:cNvCxnSpPr>
            <a:stCxn id="9" idx="4"/>
            <a:endCxn id="10" idx="0"/>
          </p:cNvCxnSpPr>
          <p:nvPr/>
        </p:nvCxnSpPr>
        <p:spPr>
          <a:xfrm flipH="1">
            <a:off x="4790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9" idx="4"/>
            <a:endCxn id="11" idx="0"/>
          </p:cNvCxnSpPr>
          <p:nvPr/>
        </p:nvCxnSpPr>
        <p:spPr>
          <a:xfrm>
            <a:off x="5171513" y="3327892"/>
            <a:ext cx="3810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3799913" y="4242292"/>
            <a:ext cx="1219200" cy="3048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L2 Cache</a:t>
            </a:r>
            <a:endParaRPr lang="en-US" sz="1400" dirty="0"/>
          </a:p>
        </p:txBody>
      </p:sp>
      <p:cxnSp>
        <p:nvCxnSpPr>
          <p:cNvPr id="15" name="Straight Connector 14"/>
          <p:cNvCxnSpPr>
            <a:stCxn id="5" idx="2"/>
          </p:cNvCxnSpPr>
          <p:nvPr/>
        </p:nvCxnSpPr>
        <p:spPr>
          <a:xfrm>
            <a:off x="3266513" y="3937492"/>
            <a:ext cx="0" cy="152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266513" y="4089892"/>
            <a:ext cx="7620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6" idx="2"/>
          </p:cNvCxnSpPr>
          <p:nvPr/>
        </p:nvCxnSpPr>
        <p:spPr>
          <a:xfrm>
            <a:off x="4028513" y="3937492"/>
            <a:ext cx="0" cy="3048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0" idx="2"/>
          </p:cNvCxnSpPr>
          <p:nvPr/>
        </p:nvCxnSpPr>
        <p:spPr>
          <a:xfrm>
            <a:off x="4790513" y="3937492"/>
            <a:ext cx="0" cy="3048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1" idx="2"/>
          </p:cNvCxnSpPr>
          <p:nvPr/>
        </p:nvCxnSpPr>
        <p:spPr>
          <a:xfrm>
            <a:off x="5552513" y="3937492"/>
            <a:ext cx="0" cy="15240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790513" y="4089892"/>
            <a:ext cx="7620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418913" y="4690232"/>
            <a:ext cx="1981200" cy="457200"/>
          </a:xfrm>
          <a:prstGeom prst="rect">
            <a:avLst/>
          </a:prstGeom>
          <a:solidFill>
            <a:schemeClr val="bg1">
              <a:lumMod val="50000"/>
            </a:schemeClr>
          </a:solidFill>
          <a:ln w="19050">
            <a:solidFill>
              <a:srgbClr val="1D08BA"/>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t>L3 Cache</a:t>
            </a:r>
            <a:endParaRPr lang="en-US" sz="1400" dirty="0"/>
          </a:p>
        </p:txBody>
      </p:sp>
      <p:sp>
        <p:nvSpPr>
          <p:cNvPr id="22" name="Rectangle 21"/>
          <p:cNvSpPr/>
          <p:nvPr/>
        </p:nvSpPr>
        <p:spPr>
          <a:xfrm>
            <a:off x="3304613" y="5346836"/>
            <a:ext cx="2209800" cy="609600"/>
          </a:xfrm>
          <a:prstGeom prst="rect">
            <a:avLst/>
          </a:prstGeom>
          <a:solidFill>
            <a:srgbClr val="FFC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400" dirty="0" smtClean="0">
                <a:solidFill>
                  <a:schemeClr val="tx1"/>
                </a:solidFill>
              </a:rPr>
              <a:t>Main Memory</a:t>
            </a:r>
            <a:endParaRPr lang="en-US" sz="1400" dirty="0">
              <a:solidFill>
                <a:schemeClr val="tx1"/>
              </a:solidFill>
            </a:endParaRPr>
          </a:p>
        </p:txBody>
      </p:sp>
      <p:sp>
        <p:nvSpPr>
          <p:cNvPr id="23" name="Rectangle 22"/>
          <p:cNvSpPr/>
          <p:nvPr/>
        </p:nvSpPr>
        <p:spPr>
          <a:xfrm>
            <a:off x="2961713" y="2971800"/>
            <a:ext cx="2895600" cy="1651492"/>
          </a:xfrm>
          <a:prstGeom prst="rect">
            <a:avLst/>
          </a:prstGeom>
          <a:noFill/>
          <a:ln w="127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961713" y="4623292"/>
            <a:ext cx="2895600" cy="617995"/>
          </a:xfrm>
          <a:prstGeom prst="rect">
            <a:avLst/>
          </a:prstGeom>
          <a:noFill/>
          <a:ln w="127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5"/>
          <p:cNvCxnSpPr>
            <a:stCxn id="14" idx="2"/>
            <a:endCxn id="21" idx="0"/>
          </p:cNvCxnSpPr>
          <p:nvPr/>
        </p:nvCxnSpPr>
        <p:spPr>
          <a:xfrm>
            <a:off x="4409513" y="4547092"/>
            <a:ext cx="0" cy="14314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1" idx="2"/>
            <a:endCxn id="22" idx="0"/>
          </p:cNvCxnSpPr>
          <p:nvPr/>
        </p:nvCxnSpPr>
        <p:spPr>
          <a:xfrm>
            <a:off x="4409513" y="5147432"/>
            <a:ext cx="0" cy="19940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5857313" y="2971800"/>
            <a:ext cx="776175" cy="307777"/>
          </a:xfrm>
          <a:prstGeom prst="rect">
            <a:avLst/>
          </a:prstGeom>
          <a:noFill/>
        </p:spPr>
        <p:txBody>
          <a:bodyPr wrap="none" rtlCol="0">
            <a:spAutoFit/>
          </a:bodyPr>
          <a:lstStyle/>
          <a:p>
            <a:r>
              <a:rPr lang="en-US" sz="1400" b="1" dirty="0" smtClean="0"/>
              <a:t>2-3 GHZ</a:t>
            </a:r>
            <a:endParaRPr lang="en-US" sz="1400" b="1" dirty="0"/>
          </a:p>
        </p:txBody>
      </p:sp>
      <p:sp>
        <p:nvSpPr>
          <p:cNvPr id="29" name="TextBox 28"/>
          <p:cNvSpPr txBox="1"/>
          <p:nvPr/>
        </p:nvSpPr>
        <p:spPr>
          <a:xfrm>
            <a:off x="5842181" y="3503740"/>
            <a:ext cx="1002197" cy="523220"/>
          </a:xfrm>
          <a:prstGeom prst="rect">
            <a:avLst/>
          </a:prstGeom>
          <a:noFill/>
        </p:spPr>
        <p:txBody>
          <a:bodyPr wrap="none" rtlCol="0">
            <a:spAutoFit/>
          </a:bodyPr>
          <a:lstStyle/>
          <a:p>
            <a:r>
              <a:rPr lang="en-US" sz="1400" b="1" dirty="0" smtClean="0"/>
              <a:t>16KB-64KB</a:t>
            </a:r>
          </a:p>
          <a:p>
            <a:r>
              <a:rPr lang="en-US" sz="1400" b="1" dirty="0" smtClean="0"/>
              <a:t>2-4 Cycles</a:t>
            </a:r>
            <a:endParaRPr lang="en-US" sz="1400" b="1" dirty="0"/>
          </a:p>
        </p:txBody>
      </p:sp>
      <p:sp>
        <p:nvSpPr>
          <p:cNvPr id="30" name="TextBox 29"/>
          <p:cNvSpPr txBox="1"/>
          <p:nvPr/>
        </p:nvSpPr>
        <p:spPr>
          <a:xfrm>
            <a:off x="5856359" y="4098129"/>
            <a:ext cx="1061509" cy="523220"/>
          </a:xfrm>
          <a:prstGeom prst="rect">
            <a:avLst/>
          </a:prstGeom>
          <a:noFill/>
        </p:spPr>
        <p:txBody>
          <a:bodyPr wrap="none" rtlCol="0">
            <a:spAutoFit/>
          </a:bodyPr>
          <a:lstStyle/>
          <a:p>
            <a:r>
              <a:rPr lang="en-US" sz="1400" b="1" dirty="0" smtClean="0"/>
              <a:t>512KB-8MB</a:t>
            </a:r>
          </a:p>
          <a:p>
            <a:r>
              <a:rPr lang="en-US" sz="1400" b="1" dirty="0" smtClean="0"/>
              <a:t>6-15 Cycles</a:t>
            </a:r>
            <a:endParaRPr lang="en-US" sz="1400" b="1" dirty="0"/>
          </a:p>
        </p:txBody>
      </p:sp>
      <p:sp>
        <p:nvSpPr>
          <p:cNvPr id="31" name="TextBox 30"/>
          <p:cNvSpPr txBox="1"/>
          <p:nvPr/>
        </p:nvSpPr>
        <p:spPr>
          <a:xfrm>
            <a:off x="5857314" y="4718067"/>
            <a:ext cx="1104085" cy="523220"/>
          </a:xfrm>
          <a:prstGeom prst="rect">
            <a:avLst/>
          </a:prstGeom>
          <a:noFill/>
        </p:spPr>
        <p:txBody>
          <a:bodyPr wrap="none" rtlCol="0">
            <a:spAutoFit/>
          </a:bodyPr>
          <a:lstStyle/>
          <a:p>
            <a:r>
              <a:rPr lang="en-US" sz="1400" b="1" dirty="0" smtClean="0"/>
              <a:t>4MB-32MB</a:t>
            </a:r>
          </a:p>
          <a:p>
            <a:r>
              <a:rPr lang="en-US" sz="1400" b="1" dirty="0" smtClean="0"/>
              <a:t>30-50 Cycles</a:t>
            </a:r>
            <a:endParaRPr lang="en-US" sz="1400" b="1" dirty="0"/>
          </a:p>
        </p:txBody>
      </p:sp>
      <p:sp>
        <p:nvSpPr>
          <p:cNvPr id="32" name="TextBox 31"/>
          <p:cNvSpPr txBox="1"/>
          <p:nvPr/>
        </p:nvSpPr>
        <p:spPr>
          <a:xfrm>
            <a:off x="5857313" y="5383579"/>
            <a:ext cx="1047979" cy="523220"/>
          </a:xfrm>
          <a:prstGeom prst="rect">
            <a:avLst/>
          </a:prstGeom>
          <a:noFill/>
        </p:spPr>
        <p:txBody>
          <a:bodyPr wrap="none" rtlCol="0">
            <a:spAutoFit/>
          </a:bodyPr>
          <a:lstStyle/>
          <a:p>
            <a:r>
              <a:rPr lang="en-US" sz="1400" b="1" dirty="0" smtClean="0"/>
              <a:t>1GB-8GB</a:t>
            </a:r>
          </a:p>
          <a:p>
            <a:r>
              <a:rPr lang="en-US" sz="1400" b="1" dirty="0" smtClean="0"/>
              <a:t>600+ Cycles</a:t>
            </a:r>
            <a:endParaRPr lang="en-US" sz="1400" b="1" dirty="0"/>
          </a:p>
        </p:txBody>
      </p:sp>
      <p:sp>
        <p:nvSpPr>
          <p:cNvPr id="2" name="Can 1"/>
          <p:cNvSpPr/>
          <p:nvPr/>
        </p:nvSpPr>
        <p:spPr>
          <a:xfrm>
            <a:off x="3037912" y="6155244"/>
            <a:ext cx="2905687" cy="632965"/>
          </a:xfrm>
          <a:prstGeom prst="can">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Disk</a:t>
            </a:r>
            <a:endParaRPr lang="en-US" dirty="0"/>
          </a:p>
        </p:txBody>
      </p:sp>
      <p:cxnSp>
        <p:nvCxnSpPr>
          <p:cNvPr id="33" name="Straight Connector 32"/>
          <p:cNvCxnSpPr>
            <a:stCxn id="22" idx="2"/>
          </p:cNvCxnSpPr>
          <p:nvPr/>
        </p:nvCxnSpPr>
        <p:spPr>
          <a:xfrm>
            <a:off x="4409513" y="5956436"/>
            <a:ext cx="0" cy="1923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1447799" y="3043094"/>
            <a:ext cx="0" cy="3503712"/>
          </a:xfrm>
          <a:prstGeom prst="straightConnector1">
            <a:avLst/>
          </a:prstGeom>
          <a:ln w="349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rot="16200000">
            <a:off x="-287371" y="4572764"/>
            <a:ext cx="2772875" cy="369332"/>
          </a:xfrm>
          <a:prstGeom prst="rect">
            <a:avLst/>
          </a:prstGeom>
          <a:noFill/>
        </p:spPr>
        <p:txBody>
          <a:bodyPr wrap="none" rtlCol="0">
            <a:spAutoFit/>
          </a:bodyPr>
          <a:lstStyle/>
          <a:p>
            <a:r>
              <a:rPr lang="en-US" dirty="0" smtClean="0"/>
              <a:t>More expensive, but faster!</a:t>
            </a:r>
            <a:endParaRPr lang="en-US" dirty="0"/>
          </a:p>
        </p:txBody>
      </p:sp>
      <p:cxnSp>
        <p:nvCxnSpPr>
          <p:cNvPr id="38" name="Straight Arrow Connector 37"/>
          <p:cNvCxnSpPr/>
          <p:nvPr/>
        </p:nvCxnSpPr>
        <p:spPr>
          <a:xfrm>
            <a:off x="2438400" y="3043094"/>
            <a:ext cx="0" cy="3503712"/>
          </a:xfrm>
          <a:prstGeom prst="straightConnector1">
            <a:avLst/>
          </a:prstGeom>
          <a:ln w="34925">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rot="5400000">
            <a:off x="718459" y="4539343"/>
            <a:ext cx="2742417" cy="369332"/>
          </a:xfrm>
          <a:prstGeom prst="rect">
            <a:avLst/>
          </a:prstGeom>
          <a:noFill/>
        </p:spPr>
        <p:txBody>
          <a:bodyPr wrap="none" rtlCol="0">
            <a:spAutoFit/>
          </a:bodyPr>
          <a:lstStyle/>
          <a:p>
            <a:r>
              <a:rPr lang="en-US" dirty="0" smtClean="0"/>
              <a:t>Less expensive, but slower!</a:t>
            </a:r>
            <a:endParaRPr lang="en-US" dirty="0"/>
          </a:p>
        </p:txBody>
      </p:sp>
      <p:sp>
        <p:nvSpPr>
          <p:cNvPr id="39" name="TextBox 38"/>
          <p:cNvSpPr txBox="1"/>
          <p:nvPr/>
        </p:nvSpPr>
        <p:spPr>
          <a:xfrm>
            <a:off x="6109498" y="6210116"/>
            <a:ext cx="1808380" cy="523220"/>
          </a:xfrm>
          <a:prstGeom prst="rect">
            <a:avLst/>
          </a:prstGeom>
          <a:noFill/>
        </p:spPr>
        <p:txBody>
          <a:bodyPr wrap="none" rtlCol="0">
            <a:spAutoFit/>
          </a:bodyPr>
          <a:lstStyle/>
          <a:p>
            <a:r>
              <a:rPr lang="en-US" sz="1400" b="1" dirty="0" smtClean="0"/>
              <a:t>160GB- 4TB</a:t>
            </a:r>
          </a:p>
          <a:p>
            <a:r>
              <a:rPr lang="en-US" sz="1400" b="1" dirty="0" smtClean="0"/>
              <a:t>1000s of times slower</a:t>
            </a:r>
            <a:endParaRPr lang="en-US" sz="1400" b="1" dirty="0"/>
          </a:p>
        </p:txBody>
      </p:sp>
    </p:spTree>
    <p:extLst>
      <p:ext uri="{BB962C8B-B14F-4D97-AF65-F5344CB8AC3E}">
        <p14:creationId xmlns:p14="http://schemas.microsoft.com/office/powerpoint/2010/main" val="280673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nodeType="click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wipe(down)">
                                      <p:cBhvr>
                                        <p:cTn id="75" dur="500"/>
                                        <p:tgtEl>
                                          <p:spTgt spid="35"/>
                                        </p:tgtEl>
                                      </p:cBhvr>
                                    </p:animEffect>
                                  </p:childTnLst>
                                </p:cTn>
                              </p:par>
                              <p:par>
                                <p:cTn id="76" presetID="22" presetClass="entr" presetSubtype="4" fill="hold" grpId="0" nodeType="withEffect">
                                  <p:stCondLst>
                                    <p:cond delay="0"/>
                                  </p:stCondLst>
                                  <p:childTnLst>
                                    <p:set>
                                      <p:cBhvr>
                                        <p:cTn id="77" dur="1" fill="hold">
                                          <p:stCondLst>
                                            <p:cond delay="0"/>
                                          </p:stCondLst>
                                        </p:cTn>
                                        <p:tgtEl>
                                          <p:spTgt spid="36"/>
                                        </p:tgtEl>
                                        <p:attrNameLst>
                                          <p:attrName>style.visibility</p:attrName>
                                        </p:attrNameLst>
                                      </p:cBhvr>
                                      <p:to>
                                        <p:strVal val="visible"/>
                                      </p:to>
                                    </p:set>
                                    <p:animEffect transition="in" filter="wipe(down)">
                                      <p:cBhvr>
                                        <p:cTn id="78" dur="500"/>
                                        <p:tgtEl>
                                          <p:spTgt spid="3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1" fill="hold" grpId="0" nodeType="clickEffect">
                                  <p:stCondLst>
                                    <p:cond delay="0"/>
                                  </p:stCondLst>
                                  <p:childTnLst>
                                    <p:set>
                                      <p:cBhvr>
                                        <p:cTn id="82" dur="1" fill="hold">
                                          <p:stCondLst>
                                            <p:cond delay="0"/>
                                          </p:stCondLst>
                                        </p:cTn>
                                        <p:tgtEl>
                                          <p:spTgt spid="41"/>
                                        </p:tgtEl>
                                        <p:attrNameLst>
                                          <p:attrName>style.visibility</p:attrName>
                                        </p:attrNameLst>
                                      </p:cBhvr>
                                      <p:to>
                                        <p:strVal val="visible"/>
                                      </p:to>
                                    </p:set>
                                    <p:animEffect transition="in" filter="wipe(up)">
                                      <p:cBhvr>
                                        <p:cTn id="83" dur="500"/>
                                        <p:tgtEl>
                                          <p:spTgt spid="41"/>
                                        </p:tgtEl>
                                      </p:cBhvr>
                                    </p:animEffect>
                                  </p:childTnLst>
                                </p:cTn>
                              </p:par>
                              <p:par>
                                <p:cTn id="84" presetID="22" presetClass="entr" presetSubtype="1" fill="hold" nodeType="withEffect">
                                  <p:stCondLst>
                                    <p:cond delay="0"/>
                                  </p:stCondLst>
                                  <p:childTnLst>
                                    <p:set>
                                      <p:cBhvr>
                                        <p:cTn id="85" dur="1" fill="hold">
                                          <p:stCondLst>
                                            <p:cond delay="0"/>
                                          </p:stCondLst>
                                        </p:cTn>
                                        <p:tgtEl>
                                          <p:spTgt spid="38"/>
                                        </p:tgtEl>
                                        <p:attrNameLst>
                                          <p:attrName>style.visibility</p:attrName>
                                        </p:attrNameLst>
                                      </p:cBhvr>
                                      <p:to>
                                        <p:strVal val="visible"/>
                                      </p:to>
                                    </p:set>
                                    <p:animEffect transition="in" filter="wipe(up)">
                                      <p:cBhvr>
                                        <p:cTn id="8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9" grpId="0" animBg="1"/>
      <p:bldP spid="10" grpId="0" animBg="1"/>
      <p:bldP spid="11" grpId="0" animBg="1"/>
      <p:bldP spid="14" grpId="0" animBg="1"/>
      <p:bldP spid="21" grpId="0" animBg="1"/>
      <p:bldP spid="22" grpId="0" animBg="1"/>
      <p:bldP spid="23" grpId="0" animBg="1"/>
      <p:bldP spid="24" grpId="0" animBg="1"/>
      <p:bldP spid="28" grpId="0"/>
      <p:bldP spid="29" grpId="0"/>
      <p:bldP spid="30" grpId="0"/>
      <p:bldP spid="31" grpId="0"/>
      <p:bldP spid="32" grpId="0"/>
      <p:bldP spid="2" grpId="0" animBg="1"/>
      <p:bldP spid="36" grpId="0"/>
      <p:bldP spid="41" grpId="0"/>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Where to Store Data?</a:t>
            </a:r>
          </a:p>
        </p:txBody>
      </p:sp>
      <p:sp>
        <p:nvSpPr>
          <p:cNvPr id="26630" name="Rectangle 3"/>
          <p:cNvSpPr>
            <a:spLocks noGrp="1" noChangeArrowheads="1"/>
          </p:cNvSpPr>
          <p:nvPr>
            <p:ph type="body" idx="1"/>
          </p:nvPr>
        </p:nvSpPr>
        <p:spPr>
          <a:xfrm>
            <a:off x="457200" y="1600200"/>
            <a:ext cx="8229600" cy="4953000"/>
          </a:xfrm>
        </p:spPr>
        <p:txBody>
          <a:bodyPr>
            <a:normAutofit lnSpcReduction="10000"/>
          </a:bodyPr>
          <a:lstStyle/>
          <a:p>
            <a:pPr>
              <a:buFont typeface="Wingdings" pitchFamily="2" charset="2"/>
              <a:buChar char="§"/>
            </a:pPr>
            <a:r>
              <a:rPr lang="en-US" dirty="0" smtClean="0"/>
              <a:t>Where do DBMSs store information?</a:t>
            </a:r>
          </a:p>
          <a:p>
            <a:pPr lvl="1">
              <a:buFont typeface="Wingdings" pitchFamily="2" charset="2"/>
              <a:buChar char="§"/>
            </a:pPr>
            <a:r>
              <a:rPr lang="en-US" dirty="0" smtClean="0"/>
              <a:t>DBMSs store large amount of data (what about Big Data?)– as of now, we assume </a:t>
            </a:r>
            <a:r>
              <a:rPr lang="en-US" i="1" dirty="0" smtClean="0"/>
              <a:t>centralized</a:t>
            </a:r>
            <a:r>
              <a:rPr lang="en-US" dirty="0" smtClean="0"/>
              <a:t> DBMSs</a:t>
            </a:r>
          </a:p>
          <a:p>
            <a:pPr lvl="1">
              <a:buFont typeface="Wingdings" pitchFamily="2" charset="2"/>
              <a:buChar char="§"/>
            </a:pPr>
            <a:endParaRPr lang="en-US" dirty="0" smtClean="0"/>
          </a:p>
          <a:p>
            <a:pPr lvl="1">
              <a:buFont typeface="Wingdings" pitchFamily="2" charset="2"/>
              <a:buChar char="§"/>
            </a:pPr>
            <a:r>
              <a:rPr lang="en-US" dirty="0" smtClean="0"/>
              <a:t>Typically, buying enough memory to store all data is prohibitively expensive (let alone that memories are </a:t>
            </a:r>
            <a:r>
              <a:rPr lang="en-US" i="1" dirty="0" smtClean="0"/>
              <a:t>volatile</a:t>
            </a:r>
            <a:r>
              <a:rPr lang="en-US" dirty="0" smtClean="0"/>
              <a:t>)</a:t>
            </a:r>
          </a:p>
          <a:p>
            <a:pPr lvl="1">
              <a:buFont typeface="Wingdings" pitchFamily="2" charset="2"/>
              <a:buChar char="§"/>
            </a:pPr>
            <a:endParaRPr lang="en-US" dirty="0" smtClean="0"/>
          </a:p>
          <a:p>
            <a:pPr lvl="1">
              <a:buFont typeface="Wingdings" pitchFamily="2" charset="2"/>
              <a:buChar char="§"/>
            </a:pPr>
            <a:r>
              <a:rPr lang="en-US" dirty="0" smtClean="0"/>
              <a:t>Thus, databases are usually stored on disks (or tapes for backups) </a:t>
            </a:r>
          </a:p>
          <a:p>
            <a:pPr lvl="1">
              <a:buFont typeface="Wingdings" pitchFamily="2" charset="2"/>
              <a:buChar char="§"/>
            </a:pPr>
            <a:endParaRPr lang="en-US" dirty="0"/>
          </a:p>
          <a:p>
            <a:pPr>
              <a:buFont typeface="Wingdings" pitchFamily="2" charset="2"/>
              <a:buChar char="§"/>
            </a:pPr>
            <a:endParaRPr lang="en-US" sz="2800" dirty="0"/>
          </a:p>
          <a:p>
            <a:pPr marL="0" indent="0">
              <a:buNone/>
            </a:pPr>
            <a:endParaRPr lang="en-US" sz="2800" dirty="0"/>
          </a:p>
        </p:txBody>
      </p:sp>
    </p:spTree>
    <p:extLst>
      <p:ext uri="{BB962C8B-B14F-4D97-AF65-F5344CB8AC3E}">
        <p14:creationId xmlns:p14="http://schemas.microsoft.com/office/powerpoint/2010/main" val="175423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But, Is Memory Gone?</a:t>
            </a:r>
          </a:p>
        </p:txBody>
      </p:sp>
      <p:sp>
        <p:nvSpPr>
          <p:cNvPr id="26630" name="Rectangle 3"/>
          <p:cNvSpPr>
            <a:spLocks noGrp="1" noChangeArrowheads="1"/>
          </p:cNvSpPr>
          <p:nvPr>
            <p:ph type="body" idx="1"/>
          </p:nvPr>
        </p:nvSpPr>
        <p:spPr>
          <a:xfrm>
            <a:off x="381000" y="1600200"/>
            <a:ext cx="8610600" cy="4953000"/>
          </a:xfrm>
        </p:spPr>
        <p:txBody>
          <a:bodyPr>
            <a:normAutofit/>
          </a:bodyPr>
          <a:lstStyle/>
          <a:p>
            <a:pPr>
              <a:buFont typeface="Wingdings" pitchFamily="2" charset="2"/>
              <a:buChar char="§"/>
            </a:pPr>
            <a:r>
              <a:rPr lang="en-US" sz="2900" dirty="0" smtClean="0"/>
              <a:t>Data must be brought into memory to be processed!</a:t>
            </a:r>
          </a:p>
          <a:p>
            <a:pPr lvl="1">
              <a:buSzPct val="75000"/>
              <a:buFont typeface="Wingdings" pitchFamily="2" charset="2"/>
              <a:buChar char="§"/>
            </a:pPr>
            <a:r>
              <a:rPr lang="en-US" sz="2700" dirty="0">
                <a:solidFill>
                  <a:srgbClr val="0070C0"/>
                </a:solidFill>
              </a:rPr>
              <a:t>READ:</a:t>
            </a:r>
            <a:r>
              <a:rPr lang="en-US" sz="2700" dirty="0">
                <a:solidFill>
                  <a:schemeClr val="accent2"/>
                </a:solidFill>
              </a:rPr>
              <a:t> </a:t>
            </a:r>
            <a:r>
              <a:rPr lang="en-US" sz="2700" dirty="0"/>
              <a:t>transfer data from disk to main memory (RAM</a:t>
            </a:r>
            <a:r>
              <a:rPr lang="en-US" sz="2700" dirty="0" smtClean="0"/>
              <a:t>)</a:t>
            </a:r>
          </a:p>
          <a:p>
            <a:pPr lvl="1">
              <a:buSzPct val="75000"/>
              <a:buFont typeface="Wingdings" pitchFamily="2" charset="2"/>
              <a:buChar char="§"/>
            </a:pPr>
            <a:endParaRPr lang="en-US" sz="2700" dirty="0"/>
          </a:p>
          <a:p>
            <a:pPr lvl="1">
              <a:buSzPct val="75000"/>
              <a:buFont typeface="Wingdings" pitchFamily="2" charset="2"/>
              <a:buChar char="§"/>
            </a:pPr>
            <a:r>
              <a:rPr lang="en-US" sz="2700" dirty="0">
                <a:solidFill>
                  <a:srgbClr val="0070C0"/>
                </a:solidFill>
              </a:rPr>
              <a:t>WRITE:</a:t>
            </a:r>
            <a:r>
              <a:rPr lang="en-US" sz="2700" dirty="0">
                <a:solidFill>
                  <a:schemeClr val="accent2"/>
                </a:solidFill>
              </a:rPr>
              <a:t> </a:t>
            </a:r>
            <a:r>
              <a:rPr lang="en-US" sz="2700" dirty="0"/>
              <a:t>transfer data from RAM to disk</a:t>
            </a:r>
            <a:r>
              <a:rPr lang="en-US" sz="2700" dirty="0" smtClean="0"/>
              <a:t> </a:t>
            </a:r>
          </a:p>
          <a:p>
            <a:pPr lvl="1">
              <a:buSzPct val="75000"/>
              <a:buFont typeface="Wingdings" pitchFamily="2" charset="2"/>
              <a:buChar char="§"/>
            </a:pPr>
            <a:endParaRPr lang="en-US" sz="2700" dirty="0" smtClean="0"/>
          </a:p>
          <a:p>
            <a:pPr lvl="1">
              <a:buSzPct val="75000"/>
              <a:buFont typeface="Wingdings" pitchFamily="2" charset="2"/>
              <a:buChar char="§"/>
            </a:pPr>
            <a:r>
              <a:rPr lang="en-US" sz="2700" dirty="0" smtClean="0"/>
              <a:t>I/O time dominates the time taken for database operations!</a:t>
            </a:r>
          </a:p>
          <a:p>
            <a:pPr lvl="1">
              <a:buSzPct val="75000"/>
              <a:buFont typeface="Wingdings" pitchFamily="2" charset="2"/>
              <a:buChar char="§"/>
            </a:pPr>
            <a:endParaRPr lang="en-US" sz="2700" dirty="0"/>
          </a:p>
          <a:p>
            <a:pPr lvl="1">
              <a:buSzPct val="75000"/>
              <a:buFont typeface="Wingdings" pitchFamily="2" charset="2"/>
              <a:buChar char="§"/>
            </a:pPr>
            <a:r>
              <a:rPr lang="en-US" sz="2700" dirty="0" smtClean="0"/>
              <a:t>To minimize I/O time, it is necessary to store and locate data </a:t>
            </a:r>
            <a:r>
              <a:rPr lang="en-US" sz="2700" i="1" dirty="0" smtClean="0"/>
              <a:t>strategically</a:t>
            </a:r>
          </a:p>
          <a:p>
            <a:pPr lvl="1">
              <a:buFont typeface="Wingdings" pitchFamily="2" charset="2"/>
              <a:buChar char="§"/>
            </a:pPr>
            <a:endParaRPr lang="en-US" dirty="0" smtClean="0"/>
          </a:p>
          <a:p>
            <a:pPr>
              <a:buFont typeface="Wingdings" pitchFamily="2" charset="2"/>
              <a:buChar char="§"/>
            </a:pPr>
            <a:endParaRPr lang="en-US" sz="2800" dirty="0"/>
          </a:p>
          <a:p>
            <a:pPr marL="0" indent="0">
              <a:buNone/>
            </a:pPr>
            <a:endParaRPr lang="en-US" sz="2800" dirty="0"/>
          </a:p>
        </p:txBody>
      </p:sp>
      <p:sp>
        <p:nvSpPr>
          <p:cNvPr id="4" name="Rounded Rectangle 3"/>
          <p:cNvSpPr/>
          <p:nvPr/>
        </p:nvSpPr>
        <p:spPr>
          <a:xfrm>
            <a:off x="1066800" y="2133600"/>
            <a:ext cx="7696200" cy="1600200"/>
          </a:xfrm>
          <a:prstGeom prst="roundRect">
            <a:avLst/>
          </a:prstGeom>
          <a:solidFill>
            <a:srgbClr val="FFC000">
              <a:alpha val="51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I/O Time</a:t>
            </a:r>
            <a:endParaRPr lang="en-US" sz="3200" b="1" dirty="0">
              <a:solidFill>
                <a:schemeClr val="tx1"/>
              </a:solidFill>
            </a:endParaRPr>
          </a:p>
        </p:txBody>
      </p:sp>
    </p:spTree>
    <p:extLst>
      <p:ext uri="{BB962C8B-B14F-4D97-AF65-F5344CB8AC3E}">
        <p14:creationId xmlns:p14="http://schemas.microsoft.com/office/powerpoint/2010/main" val="2365418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30">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3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457200" y="-76200"/>
            <a:ext cx="8229600" cy="1143000"/>
          </a:xfrm>
        </p:spPr>
        <p:txBody>
          <a:bodyPr>
            <a:normAutofit/>
          </a:bodyPr>
          <a:lstStyle/>
          <a:p>
            <a:r>
              <a:rPr lang="en-US" dirty="0" smtClean="0">
                <a:ea typeface="ＭＳ Ｐゴシック" pitchFamily="34" charset="-128"/>
              </a:rPr>
              <a:t>Magnetic Disks</a:t>
            </a:r>
          </a:p>
        </p:txBody>
      </p:sp>
      <p:sp>
        <p:nvSpPr>
          <p:cNvPr id="26630" name="Rectangle 3"/>
          <p:cNvSpPr>
            <a:spLocks noGrp="1" noChangeArrowheads="1"/>
          </p:cNvSpPr>
          <p:nvPr>
            <p:ph type="body" idx="1"/>
          </p:nvPr>
        </p:nvSpPr>
        <p:spPr>
          <a:xfrm>
            <a:off x="304800" y="838200"/>
            <a:ext cx="4353312" cy="5562600"/>
          </a:xfrm>
        </p:spPr>
        <p:txBody>
          <a:bodyPr>
            <a:noAutofit/>
          </a:bodyPr>
          <a:lstStyle/>
          <a:p>
            <a:pPr>
              <a:buFont typeface="Wingdings" pitchFamily="2" charset="2"/>
              <a:buChar char="§"/>
            </a:pPr>
            <a:r>
              <a:rPr lang="en-US" sz="2000" dirty="0" smtClean="0"/>
              <a:t>Data is stored in disk </a:t>
            </a:r>
            <a:r>
              <a:rPr lang="en-US" sz="2000" dirty="0" smtClean="0">
                <a:solidFill>
                  <a:srgbClr val="0070C0"/>
                </a:solidFill>
              </a:rPr>
              <a:t>blocks</a:t>
            </a:r>
          </a:p>
          <a:p>
            <a:pPr>
              <a:buFont typeface="Wingdings" pitchFamily="2" charset="2"/>
              <a:buChar char="§"/>
            </a:pPr>
            <a:endParaRPr lang="en-US" sz="2000" dirty="0"/>
          </a:p>
          <a:p>
            <a:pPr>
              <a:buFont typeface="Wingdings" pitchFamily="2" charset="2"/>
              <a:buChar char="§"/>
            </a:pPr>
            <a:r>
              <a:rPr lang="en-US" sz="2000" dirty="0" smtClean="0"/>
              <a:t>Blocks are arranged in concentric rings called </a:t>
            </a:r>
            <a:r>
              <a:rPr lang="en-US" sz="2000" dirty="0" smtClean="0">
                <a:solidFill>
                  <a:srgbClr val="0070C0"/>
                </a:solidFill>
              </a:rPr>
              <a:t>tracks</a:t>
            </a:r>
          </a:p>
          <a:p>
            <a:pPr>
              <a:buFont typeface="Wingdings" pitchFamily="2" charset="2"/>
              <a:buChar char="§"/>
            </a:pPr>
            <a:endParaRPr lang="en-US" sz="2000" dirty="0"/>
          </a:p>
          <a:p>
            <a:pPr>
              <a:buFont typeface="Wingdings" pitchFamily="2" charset="2"/>
              <a:buChar char="§"/>
            </a:pPr>
            <a:r>
              <a:rPr lang="en-US" sz="2000" dirty="0" smtClean="0"/>
              <a:t>Each track is divided into arcs called </a:t>
            </a:r>
            <a:r>
              <a:rPr lang="en-US" sz="2000" dirty="0" smtClean="0">
                <a:solidFill>
                  <a:srgbClr val="0070C0"/>
                </a:solidFill>
              </a:rPr>
              <a:t>sectors</a:t>
            </a:r>
            <a:r>
              <a:rPr lang="en-US" sz="2000" dirty="0" smtClean="0"/>
              <a:t> (whose size is fixed)</a:t>
            </a:r>
          </a:p>
          <a:p>
            <a:pPr>
              <a:buFont typeface="Wingdings" pitchFamily="2" charset="2"/>
              <a:buChar char="§"/>
            </a:pPr>
            <a:endParaRPr lang="en-US" sz="2000" dirty="0" smtClean="0"/>
          </a:p>
          <a:p>
            <a:pPr>
              <a:buFont typeface="Wingdings" pitchFamily="2" charset="2"/>
              <a:buChar char="§"/>
            </a:pPr>
            <a:r>
              <a:rPr lang="en-US" sz="2000" dirty="0" smtClean="0"/>
              <a:t>The block size is a multiple of </a:t>
            </a:r>
            <a:br>
              <a:rPr lang="en-US" sz="2000" dirty="0" smtClean="0"/>
            </a:br>
            <a:r>
              <a:rPr lang="en-US" sz="2000" dirty="0" smtClean="0"/>
              <a:t>sector size</a:t>
            </a:r>
          </a:p>
          <a:p>
            <a:pPr>
              <a:buFont typeface="Wingdings" pitchFamily="2" charset="2"/>
              <a:buChar char="§"/>
            </a:pPr>
            <a:endParaRPr lang="en-US" sz="2000" dirty="0" smtClean="0"/>
          </a:p>
          <a:p>
            <a:pPr>
              <a:buFont typeface="Wingdings" pitchFamily="2" charset="2"/>
              <a:buChar char="§"/>
            </a:pPr>
            <a:r>
              <a:rPr lang="en-US" sz="2000" dirty="0" smtClean="0"/>
              <a:t>The set of all tracks with </a:t>
            </a:r>
            <a:br>
              <a:rPr lang="en-US" sz="2000" dirty="0" smtClean="0"/>
            </a:br>
            <a:r>
              <a:rPr lang="en-US" sz="2000" dirty="0" smtClean="0"/>
              <a:t>the same diameter is called </a:t>
            </a:r>
            <a:r>
              <a:rPr lang="en-US" sz="2000" dirty="0" smtClean="0">
                <a:solidFill>
                  <a:srgbClr val="0070C0"/>
                </a:solidFill>
              </a:rPr>
              <a:t>cylinder</a:t>
            </a:r>
          </a:p>
          <a:p>
            <a:pPr>
              <a:buFont typeface="Wingdings" pitchFamily="2" charset="2"/>
              <a:buChar char="§"/>
            </a:pPr>
            <a:endParaRPr lang="en-US" sz="2000" dirty="0">
              <a:solidFill>
                <a:srgbClr val="0070C0"/>
              </a:solidFill>
            </a:endParaRPr>
          </a:p>
          <a:p>
            <a:pPr>
              <a:buFont typeface="Wingdings" pitchFamily="2" charset="2"/>
              <a:buChar char="§"/>
            </a:pPr>
            <a:r>
              <a:rPr lang="en-US" sz="2000" dirty="0" smtClean="0"/>
              <a:t>To read/write data, the </a:t>
            </a:r>
            <a:r>
              <a:rPr lang="en-US" sz="2000" dirty="0"/>
              <a:t>arm assembly is moved in or out to position </a:t>
            </a:r>
            <a:r>
              <a:rPr lang="en-US" sz="2000" dirty="0" smtClean="0"/>
              <a:t>a </a:t>
            </a:r>
            <a:r>
              <a:rPr lang="en-US" sz="2000" dirty="0"/>
              <a:t>head on a desired track</a:t>
            </a:r>
            <a:endParaRPr lang="en-US" sz="2000" dirty="0">
              <a:solidFill>
                <a:srgbClr val="0070C0"/>
              </a:solidFill>
            </a:endParaRPr>
          </a:p>
          <a:p>
            <a:pPr marL="0" indent="0">
              <a:buNone/>
            </a:pPr>
            <a:endParaRPr lang="en-US" sz="2000" dirty="0" smtClean="0">
              <a:solidFill>
                <a:srgbClr val="0070C0"/>
              </a:solidFill>
            </a:endParaRPr>
          </a:p>
          <a:p>
            <a:pPr>
              <a:buFont typeface="Wingdings" pitchFamily="2" charset="2"/>
              <a:buChar char="§"/>
            </a:pPr>
            <a:endParaRPr lang="en-US" sz="2000" dirty="0" smtClean="0"/>
          </a:p>
          <a:p>
            <a:pPr lvl="1">
              <a:buFont typeface="Wingdings" pitchFamily="2" charset="2"/>
              <a:buChar char="§"/>
            </a:pPr>
            <a:endParaRPr lang="en-US" sz="2000" dirty="0" smtClean="0"/>
          </a:p>
          <a:p>
            <a:pPr>
              <a:buFont typeface="Wingdings" pitchFamily="2" charset="2"/>
              <a:buChar char="§"/>
            </a:pPr>
            <a:endParaRPr lang="en-US" sz="2000" dirty="0"/>
          </a:p>
          <a:p>
            <a:pPr marL="0" indent="0">
              <a:buNone/>
            </a:pPr>
            <a:endParaRPr lang="en-US" sz="2000" dirty="0"/>
          </a:p>
        </p:txBody>
      </p:sp>
      <p:grpSp>
        <p:nvGrpSpPr>
          <p:cNvPr id="2" name="Group 1"/>
          <p:cNvGrpSpPr/>
          <p:nvPr/>
        </p:nvGrpSpPr>
        <p:grpSpPr>
          <a:xfrm>
            <a:off x="4191000" y="1495425"/>
            <a:ext cx="4935538" cy="4600575"/>
            <a:chOff x="3429000" y="1495425"/>
            <a:chExt cx="5697538" cy="4600575"/>
          </a:xfrm>
        </p:grpSpPr>
        <p:grpSp>
          <p:nvGrpSpPr>
            <p:cNvPr id="4" name="Group 7"/>
            <p:cNvGrpSpPr>
              <a:grpSpLocks/>
            </p:cNvGrpSpPr>
            <p:nvPr/>
          </p:nvGrpSpPr>
          <p:grpSpPr bwMode="auto">
            <a:xfrm>
              <a:off x="4902200" y="2232025"/>
              <a:ext cx="3149600" cy="1801812"/>
              <a:chOff x="2998" y="1129"/>
              <a:chExt cx="1984" cy="1135"/>
            </a:xfrm>
          </p:grpSpPr>
          <p:sp>
            <p:nvSpPr>
              <p:cNvPr id="5" name="Freeform 5"/>
              <p:cNvSpPr>
                <a:spLocks/>
              </p:cNvSpPr>
              <p:nvPr/>
            </p:nvSpPr>
            <p:spPr bwMode="auto">
              <a:xfrm>
                <a:off x="2998" y="1499"/>
                <a:ext cx="1984" cy="765"/>
              </a:xfrm>
              <a:custGeom>
                <a:avLst/>
                <a:gdLst>
                  <a:gd name="T0" fmla="*/ 0 w 1984"/>
                  <a:gd name="T1" fmla="*/ 386 h 765"/>
                  <a:gd name="T2" fmla="*/ 16 w 1984"/>
                  <a:gd name="T3" fmla="*/ 320 h 765"/>
                  <a:gd name="T4" fmla="*/ 57 w 1984"/>
                  <a:gd name="T5" fmla="*/ 255 h 765"/>
                  <a:gd name="T6" fmla="*/ 131 w 1984"/>
                  <a:gd name="T7" fmla="*/ 197 h 765"/>
                  <a:gd name="T8" fmla="*/ 230 w 1984"/>
                  <a:gd name="T9" fmla="*/ 140 h 765"/>
                  <a:gd name="T10" fmla="*/ 353 w 1984"/>
                  <a:gd name="T11" fmla="*/ 90 h 765"/>
                  <a:gd name="T12" fmla="*/ 493 w 1984"/>
                  <a:gd name="T13" fmla="*/ 58 h 765"/>
                  <a:gd name="T14" fmla="*/ 650 w 1984"/>
                  <a:gd name="T15" fmla="*/ 25 h 765"/>
                  <a:gd name="T16" fmla="*/ 814 w 1984"/>
                  <a:gd name="T17" fmla="*/ 8 h 765"/>
                  <a:gd name="T18" fmla="*/ 987 w 1984"/>
                  <a:gd name="T19" fmla="*/ 0 h 765"/>
                  <a:gd name="T20" fmla="*/ 1160 w 1984"/>
                  <a:gd name="T21" fmla="*/ 8 h 765"/>
                  <a:gd name="T22" fmla="*/ 1333 w 1984"/>
                  <a:gd name="T23" fmla="*/ 25 h 765"/>
                  <a:gd name="T24" fmla="*/ 1489 w 1984"/>
                  <a:gd name="T25" fmla="*/ 58 h 765"/>
                  <a:gd name="T26" fmla="*/ 1629 w 1984"/>
                  <a:gd name="T27" fmla="*/ 90 h 765"/>
                  <a:gd name="T28" fmla="*/ 1753 w 1984"/>
                  <a:gd name="T29" fmla="*/ 140 h 765"/>
                  <a:gd name="T30" fmla="*/ 1852 w 1984"/>
                  <a:gd name="T31" fmla="*/ 197 h 765"/>
                  <a:gd name="T32" fmla="*/ 1926 w 1984"/>
                  <a:gd name="T33" fmla="*/ 255 h 765"/>
                  <a:gd name="T34" fmla="*/ 1967 w 1984"/>
                  <a:gd name="T35" fmla="*/ 320 h 765"/>
                  <a:gd name="T36" fmla="*/ 1983 w 1984"/>
                  <a:gd name="T37" fmla="*/ 386 h 765"/>
                  <a:gd name="T38" fmla="*/ 1967 w 1984"/>
                  <a:gd name="T39" fmla="*/ 452 h 765"/>
                  <a:gd name="T40" fmla="*/ 1926 w 1984"/>
                  <a:gd name="T41" fmla="*/ 518 h 765"/>
                  <a:gd name="T42" fmla="*/ 1852 w 1984"/>
                  <a:gd name="T43" fmla="*/ 575 h 765"/>
                  <a:gd name="T44" fmla="*/ 1753 w 1984"/>
                  <a:gd name="T45" fmla="*/ 633 h 765"/>
                  <a:gd name="T46" fmla="*/ 1629 w 1984"/>
                  <a:gd name="T47" fmla="*/ 674 h 765"/>
                  <a:gd name="T48" fmla="*/ 1489 w 1984"/>
                  <a:gd name="T49" fmla="*/ 715 h 765"/>
                  <a:gd name="T50" fmla="*/ 1333 w 1984"/>
                  <a:gd name="T51" fmla="*/ 740 h 765"/>
                  <a:gd name="T52" fmla="*/ 1160 w 1984"/>
                  <a:gd name="T53" fmla="*/ 764 h 765"/>
                  <a:gd name="T54" fmla="*/ 987 w 1984"/>
                  <a:gd name="T55" fmla="*/ 764 h 765"/>
                  <a:gd name="T56" fmla="*/ 814 w 1984"/>
                  <a:gd name="T57" fmla="*/ 764 h 765"/>
                  <a:gd name="T58" fmla="*/ 650 w 1984"/>
                  <a:gd name="T59" fmla="*/ 740 h 765"/>
                  <a:gd name="T60" fmla="*/ 493 w 1984"/>
                  <a:gd name="T61" fmla="*/ 715 h 765"/>
                  <a:gd name="T62" fmla="*/ 353 w 1984"/>
                  <a:gd name="T63" fmla="*/ 674 h 765"/>
                  <a:gd name="T64" fmla="*/ 230 w 1984"/>
                  <a:gd name="T65" fmla="*/ 633 h 765"/>
                  <a:gd name="T66" fmla="*/ 131 w 1984"/>
                  <a:gd name="T67" fmla="*/ 575 h 765"/>
                  <a:gd name="T68" fmla="*/ 57 w 1984"/>
                  <a:gd name="T69" fmla="*/ 518 h 765"/>
                  <a:gd name="T70" fmla="*/ 16 w 1984"/>
                  <a:gd name="T71" fmla="*/ 452 h 765"/>
                  <a:gd name="T72" fmla="*/ 0 w 1984"/>
                  <a:gd name="T73" fmla="*/ 386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5">
                    <a:moveTo>
                      <a:pt x="0" y="386"/>
                    </a:moveTo>
                    <a:lnTo>
                      <a:pt x="16" y="320"/>
                    </a:lnTo>
                    <a:lnTo>
                      <a:pt x="57" y="255"/>
                    </a:lnTo>
                    <a:lnTo>
                      <a:pt x="131" y="197"/>
                    </a:lnTo>
                    <a:lnTo>
                      <a:pt x="230" y="140"/>
                    </a:lnTo>
                    <a:lnTo>
                      <a:pt x="353" y="90"/>
                    </a:lnTo>
                    <a:lnTo>
                      <a:pt x="493" y="58"/>
                    </a:lnTo>
                    <a:lnTo>
                      <a:pt x="650" y="25"/>
                    </a:lnTo>
                    <a:lnTo>
                      <a:pt x="814" y="8"/>
                    </a:lnTo>
                    <a:lnTo>
                      <a:pt x="987" y="0"/>
                    </a:lnTo>
                    <a:lnTo>
                      <a:pt x="1160" y="8"/>
                    </a:lnTo>
                    <a:lnTo>
                      <a:pt x="1333" y="25"/>
                    </a:lnTo>
                    <a:lnTo>
                      <a:pt x="1489" y="58"/>
                    </a:lnTo>
                    <a:lnTo>
                      <a:pt x="1629" y="90"/>
                    </a:lnTo>
                    <a:lnTo>
                      <a:pt x="1753" y="140"/>
                    </a:lnTo>
                    <a:lnTo>
                      <a:pt x="1852" y="197"/>
                    </a:lnTo>
                    <a:lnTo>
                      <a:pt x="1926" y="255"/>
                    </a:lnTo>
                    <a:lnTo>
                      <a:pt x="1967" y="320"/>
                    </a:lnTo>
                    <a:lnTo>
                      <a:pt x="1983" y="386"/>
                    </a:lnTo>
                    <a:lnTo>
                      <a:pt x="1967" y="452"/>
                    </a:lnTo>
                    <a:lnTo>
                      <a:pt x="1926" y="518"/>
                    </a:lnTo>
                    <a:lnTo>
                      <a:pt x="1852" y="575"/>
                    </a:lnTo>
                    <a:lnTo>
                      <a:pt x="1753" y="633"/>
                    </a:lnTo>
                    <a:lnTo>
                      <a:pt x="1629" y="674"/>
                    </a:lnTo>
                    <a:lnTo>
                      <a:pt x="1489" y="715"/>
                    </a:lnTo>
                    <a:lnTo>
                      <a:pt x="1333" y="740"/>
                    </a:lnTo>
                    <a:lnTo>
                      <a:pt x="1160" y="764"/>
                    </a:lnTo>
                    <a:lnTo>
                      <a:pt x="987" y="764"/>
                    </a:lnTo>
                    <a:lnTo>
                      <a:pt x="814" y="764"/>
                    </a:lnTo>
                    <a:lnTo>
                      <a:pt x="650" y="740"/>
                    </a:lnTo>
                    <a:lnTo>
                      <a:pt x="493" y="715"/>
                    </a:lnTo>
                    <a:lnTo>
                      <a:pt x="353" y="674"/>
                    </a:lnTo>
                    <a:lnTo>
                      <a:pt x="230" y="633"/>
                    </a:lnTo>
                    <a:lnTo>
                      <a:pt x="131" y="575"/>
                    </a:lnTo>
                    <a:lnTo>
                      <a:pt x="57" y="518"/>
                    </a:lnTo>
                    <a:lnTo>
                      <a:pt x="16" y="452"/>
                    </a:lnTo>
                    <a:lnTo>
                      <a:pt x="0" y="386"/>
                    </a:lnTo>
                  </a:path>
                </a:pathLst>
              </a:custGeom>
              <a:solidFill>
                <a:srgbClr val="000000"/>
              </a:solidFill>
              <a:ln w="508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Freeform 6"/>
              <p:cNvSpPr>
                <a:spLocks/>
              </p:cNvSpPr>
              <p:nvPr/>
            </p:nvSpPr>
            <p:spPr bwMode="auto">
              <a:xfrm>
                <a:off x="2998" y="1129"/>
                <a:ext cx="1984" cy="765"/>
              </a:xfrm>
              <a:custGeom>
                <a:avLst/>
                <a:gdLst>
                  <a:gd name="T0" fmla="*/ 0 w 1984"/>
                  <a:gd name="T1" fmla="*/ 386 h 765"/>
                  <a:gd name="T2" fmla="*/ 16 w 1984"/>
                  <a:gd name="T3" fmla="*/ 321 h 765"/>
                  <a:gd name="T4" fmla="*/ 57 w 1984"/>
                  <a:gd name="T5" fmla="*/ 255 h 765"/>
                  <a:gd name="T6" fmla="*/ 131 w 1984"/>
                  <a:gd name="T7" fmla="*/ 197 h 765"/>
                  <a:gd name="T8" fmla="*/ 230 w 1984"/>
                  <a:gd name="T9" fmla="*/ 140 h 765"/>
                  <a:gd name="T10" fmla="*/ 353 w 1984"/>
                  <a:gd name="T11" fmla="*/ 91 h 765"/>
                  <a:gd name="T12" fmla="*/ 493 w 1984"/>
                  <a:gd name="T13" fmla="*/ 58 h 765"/>
                  <a:gd name="T14" fmla="*/ 650 w 1984"/>
                  <a:gd name="T15" fmla="*/ 25 h 765"/>
                  <a:gd name="T16" fmla="*/ 814 w 1984"/>
                  <a:gd name="T17" fmla="*/ 8 h 765"/>
                  <a:gd name="T18" fmla="*/ 987 w 1984"/>
                  <a:gd name="T19" fmla="*/ 0 h 765"/>
                  <a:gd name="T20" fmla="*/ 1160 w 1984"/>
                  <a:gd name="T21" fmla="*/ 8 h 765"/>
                  <a:gd name="T22" fmla="*/ 1333 w 1984"/>
                  <a:gd name="T23" fmla="*/ 25 h 765"/>
                  <a:gd name="T24" fmla="*/ 1489 w 1984"/>
                  <a:gd name="T25" fmla="*/ 58 h 765"/>
                  <a:gd name="T26" fmla="*/ 1629 w 1984"/>
                  <a:gd name="T27" fmla="*/ 91 h 765"/>
                  <a:gd name="T28" fmla="*/ 1753 w 1984"/>
                  <a:gd name="T29" fmla="*/ 140 h 765"/>
                  <a:gd name="T30" fmla="*/ 1852 w 1984"/>
                  <a:gd name="T31" fmla="*/ 197 h 765"/>
                  <a:gd name="T32" fmla="*/ 1926 w 1984"/>
                  <a:gd name="T33" fmla="*/ 255 h 765"/>
                  <a:gd name="T34" fmla="*/ 1967 w 1984"/>
                  <a:gd name="T35" fmla="*/ 321 h 765"/>
                  <a:gd name="T36" fmla="*/ 1983 w 1984"/>
                  <a:gd name="T37" fmla="*/ 386 h 765"/>
                  <a:gd name="T38" fmla="*/ 1967 w 1984"/>
                  <a:gd name="T39" fmla="*/ 452 h 765"/>
                  <a:gd name="T40" fmla="*/ 1926 w 1984"/>
                  <a:gd name="T41" fmla="*/ 518 h 765"/>
                  <a:gd name="T42" fmla="*/ 1852 w 1984"/>
                  <a:gd name="T43" fmla="*/ 575 h 765"/>
                  <a:gd name="T44" fmla="*/ 1753 w 1984"/>
                  <a:gd name="T45" fmla="*/ 633 h 765"/>
                  <a:gd name="T46" fmla="*/ 1629 w 1984"/>
                  <a:gd name="T47" fmla="*/ 674 h 765"/>
                  <a:gd name="T48" fmla="*/ 1489 w 1984"/>
                  <a:gd name="T49" fmla="*/ 715 h 765"/>
                  <a:gd name="T50" fmla="*/ 1333 w 1984"/>
                  <a:gd name="T51" fmla="*/ 740 h 765"/>
                  <a:gd name="T52" fmla="*/ 1160 w 1984"/>
                  <a:gd name="T53" fmla="*/ 764 h 765"/>
                  <a:gd name="T54" fmla="*/ 987 w 1984"/>
                  <a:gd name="T55" fmla="*/ 764 h 765"/>
                  <a:gd name="T56" fmla="*/ 814 w 1984"/>
                  <a:gd name="T57" fmla="*/ 764 h 765"/>
                  <a:gd name="T58" fmla="*/ 650 w 1984"/>
                  <a:gd name="T59" fmla="*/ 740 h 765"/>
                  <a:gd name="T60" fmla="*/ 493 w 1984"/>
                  <a:gd name="T61" fmla="*/ 715 h 765"/>
                  <a:gd name="T62" fmla="*/ 353 w 1984"/>
                  <a:gd name="T63" fmla="*/ 674 h 765"/>
                  <a:gd name="T64" fmla="*/ 230 w 1984"/>
                  <a:gd name="T65" fmla="*/ 633 h 765"/>
                  <a:gd name="T66" fmla="*/ 131 w 1984"/>
                  <a:gd name="T67" fmla="*/ 575 h 765"/>
                  <a:gd name="T68" fmla="*/ 57 w 1984"/>
                  <a:gd name="T69" fmla="*/ 518 h 765"/>
                  <a:gd name="T70" fmla="*/ 16 w 1984"/>
                  <a:gd name="T71" fmla="*/ 452 h 765"/>
                  <a:gd name="T72" fmla="*/ 0 w 1984"/>
                  <a:gd name="T73" fmla="*/ 386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5">
                    <a:moveTo>
                      <a:pt x="0" y="386"/>
                    </a:moveTo>
                    <a:lnTo>
                      <a:pt x="16" y="321"/>
                    </a:lnTo>
                    <a:lnTo>
                      <a:pt x="57" y="255"/>
                    </a:lnTo>
                    <a:lnTo>
                      <a:pt x="131" y="197"/>
                    </a:lnTo>
                    <a:lnTo>
                      <a:pt x="230" y="140"/>
                    </a:lnTo>
                    <a:lnTo>
                      <a:pt x="353" y="91"/>
                    </a:lnTo>
                    <a:lnTo>
                      <a:pt x="493" y="58"/>
                    </a:lnTo>
                    <a:lnTo>
                      <a:pt x="650" y="25"/>
                    </a:lnTo>
                    <a:lnTo>
                      <a:pt x="814" y="8"/>
                    </a:lnTo>
                    <a:lnTo>
                      <a:pt x="987" y="0"/>
                    </a:lnTo>
                    <a:lnTo>
                      <a:pt x="1160" y="8"/>
                    </a:lnTo>
                    <a:lnTo>
                      <a:pt x="1333" y="25"/>
                    </a:lnTo>
                    <a:lnTo>
                      <a:pt x="1489" y="58"/>
                    </a:lnTo>
                    <a:lnTo>
                      <a:pt x="1629" y="91"/>
                    </a:lnTo>
                    <a:lnTo>
                      <a:pt x="1753" y="140"/>
                    </a:lnTo>
                    <a:lnTo>
                      <a:pt x="1852" y="197"/>
                    </a:lnTo>
                    <a:lnTo>
                      <a:pt x="1926" y="255"/>
                    </a:lnTo>
                    <a:lnTo>
                      <a:pt x="1967" y="321"/>
                    </a:lnTo>
                    <a:lnTo>
                      <a:pt x="1983" y="386"/>
                    </a:lnTo>
                    <a:lnTo>
                      <a:pt x="1967" y="452"/>
                    </a:lnTo>
                    <a:lnTo>
                      <a:pt x="1926" y="518"/>
                    </a:lnTo>
                    <a:lnTo>
                      <a:pt x="1852" y="575"/>
                    </a:lnTo>
                    <a:lnTo>
                      <a:pt x="1753" y="633"/>
                    </a:lnTo>
                    <a:lnTo>
                      <a:pt x="1629" y="674"/>
                    </a:lnTo>
                    <a:lnTo>
                      <a:pt x="1489" y="715"/>
                    </a:lnTo>
                    <a:lnTo>
                      <a:pt x="1333" y="740"/>
                    </a:lnTo>
                    <a:lnTo>
                      <a:pt x="1160" y="764"/>
                    </a:lnTo>
                    <a:lnTo>
                      <a:pt x="987" y="764"/>
                    </a:lnTo>
                    <a:lnTo>
                      <a:pt x="814" y="764"/>
                    </a:lnTo>
                    <a:lnTo>
                      <a:pt x="650" y="740"/>
                    </a:lnTo>
                    <a:lnTo>
                      <a:pt x="493" y="715"/>
                    </a:lnTo>
                    <a:lnTo>
                      <a:pt x="353" y="674"/>
                    </a:lnTo>
                    <a:lnTo>
                      <a:pt x="230" y="633"/>
                    </a:lnTo>
                    <a:lnTo>
                      <a:pt x="131" y="575"/>
                    </a:lnTo>
                    <a:lnTo>
                      <a:pt x="57" y="518"/>
                    </a:lnTo>
                    <a:lnTo>
                      <a:pt x="16" y="452"/>
                    </a:lnTo>
                    <a:lnTo>
                      <a:pt x="0" y="386"/>
                    </a:lnTo>
                  </a:path>
                </a:pathLst>
              </a:custGeom>
              <a:solidFill>
                <a:srgbClr val="000000"/>
              </a:solidFill>
              <a:ln w="508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7" name="Group 27"/>
            <p:cNvGrpSpPr>
              <a:grpSpLocks/>
            </p:cNvGrpSpPr>
            <p:nvPr/>
          </p:nvGrpSpPr>
          <p:grpSpPr bwMode="auto">
            <a:xfrm>
              <a:off x="4875213" y="1501775"/>
              <a:ext cx="3176587" cy="4594225"/>
              <a:chOff x="2981" y="669"/>
              <a:chExt cx="2001" cy="2894"/>
            </a:xfrm>
          </p:grpSpPr>
          <p:grpSp>
            <p:nvGrpSpPr>
              <p:cNvPr id="8" name="Group 17"/>
              <p:cNvGrpSpPr>
                <a:grpSpLocks/>
              </p:cNvGrpSpPr>
              <p:nvPr/>
            </p:nvGrpSpPr>
            <p:grpSpPr bwMode="auto">
              <a:xfrm>
                <a:off x="2981" y="1096"/>
                <a:ext cx="2001" cy="2467"/>
                <a:chOff x="2981" y="1096"/>
                <a:chExt cx="2001" cy="2467"/>
              </a:xfrm>
            </p:grpSpPr>
            <p:grpSp>
              <p:nvGrpSpPr>
                <p:cNvPr id="18" name="Group 11"/>
                <p:cNvGrpSpPr>
                  <a:grpSpLocks/>
                </p:cNvGrpSpPr>
                <p:nvPr/>
              </p:nvGrpSpPr>
              <p:grpSpPr bwMode="auto">
                <a:xfrm>
                  <a:off x="2998" y="1466"/>
                  <a:ext cx="1984" cy="765"/>
                  <a:chOff x="2998" y="1466"/>
                  <a:chExt cx="1984" cy="765"/>
                </a:xfrm>
              </p:grpSpPr>
              <p:sp>
                <p:nvSpPr>
                  <p:cNvPr id="24" name="Freeform 8"/>
                  <p:cNvSpPr>
                    <a:spLocks/>
                  </p:cNvSpPr>
                  <p:nvPr/>
                </p:nvSpPr>
                <p:spPr bwMode="auto">
                  <a:xfrm>
                    <a:off x="2998" y="1466"/>
                    <a:ext cx="1984" cy="765"/>
                  </a:xfrm>
                  <a:custGeom>
                    <a:avLst/>
                    <a:gdLst>
                      <a:gd name="T0" fmla="*/ 0 w 1984"/>
                      <a:gd name="T1" fmla="*/ 378 h 765"/>
                      <a:gd name="T2" fmla="*/ 16 w 1984"/>
                      <a:gd name="T3" fmla="*/ 312 h 765"/>
                      <a:gd name="T4" fmla="*/ 57 w 1984"/>
                      <a:gd name="T5" fmla="*/ 247 h 765"/>
                      <a:gd name="T6" fmla="*/ 131 w 1984"/>
                      <a:gd name="T7" fmla="*/ 189 h 765"/>
                      <a:gd name="T8" fmla="*/ 230 w 1984"/>
                      <a:gd name="T9" fmla="*/ 132 h 765"/>
                      <a:gd name="T10" fmla="*/ 353 w 1984"/>
                      <a:gd name="T11" fmla="*/ 91 h 765"/>
                      <a:gd name="T12" fmla="*/ 493 w 1984"/>
                      <a:gd name="T13" fmla="*/ 49 h 765"/>
                      <a:gd name="T14" fmla="*/ 650 w 1984"/>
                      <a:gd name="T15" fmla="*/ 25 h 765"/>
                      <a:gd name="T16" fmla="*/ 814 w 1984"/>
                      <a:gd name="T17" fmla="*/ 0 h 765"/>
                      <a:gd name="T18" fmla="*/ 987 w 1984"/>
                      <a:gd name="T19" fmla="*/ 0 h 765"/>
                      <a:gd name="T20" fmla="*/ 1160 w 1984"/>
                      <a:gd name="T21" fmla="*/ 0 h 765"/>
                      <a:gd name="T22" fmla="*/ 1333 w 1984"/>
                      <a:gd name="T23" fmla="*/ 25 h 765"/>
                      <a:gd name="T24" fmla="*/ 1489 w 1984"/>
                      <a:gd name="T25" fmla="*/ 49 h 765"/>
                      <a:gd name="T26" fmla="*/ 1629 w 1984"/>
                      <a:gd name="T27" fmla="*/ 91 h 765"/>
                      <a:gd name="T28" fmla="*/ 1753 w 1984"/>
                      <a:gd name="T29" fmla="*/ 132 h 765"/>
                      <a:gd name="T30" fmla="*/ 1852 w 1984"/>
                      <a:gd name="T31" fmla="*/ 189 h 765"/>
                      <a:gd name="T32" fmla="*/ 1926 w 1984"/>
                      <a:gd name="T33" fmla="*/ 247 h 765"/>
                      <a:gd name="T34" fmla="*/ 1967 w 1984"/>
                      <a:gd name="T35" fmla="*/ 312 h 765"/>
                      <a:gd name="T36" fmla="*/ 1983 w 1984"/>
                      <a:gd name="T37" fmla="*/ 378 h 765"/>
                      <a:gd name="T38" fmla="*/ 1967 w 1984"/>
                      <a:gd name="T39" fmla="*/ 444 h 765"/>
                      <a:gd name="T40" fmla="*/ 1926 w 1984"/>
                      <a:gd name="T41" fmla="*/ 510 h 765"/>
                      <a:gd name="T42" fmla="*/ 1852 w 1984"/>
                      <a:gd name="T43" fmla="*/ 567 h 765"/>
                      <a:gd name="T44" fmla="*/ 1753 w 1984"/>
                      <a:gd name="T45" fmla="*/ 625 h 765"/>
                      <a:gd name="T46" fmla="*/ 1629 w 1984"/>
                      <a:gd name="T47" fmla="*/ 674 h 765"/>
                      <a:gd name="T48" fmla="*/ 1489 w 1984"/>
                      <a:gd name="T49" fmla="*/ 707 h 765"/>
                      <a:gd name="T50" fmla="*/ 1333 w 1984"/>
                      <a:gd name="T51" fmla="*/ 740 h 765"/>
                      <a:gd name="T52" fmla="*/ 1160 w 1984"/>
                      <a:gd name="T53" fmla="*/ 756 h 765"/>
                      <a:gd name="T54" fmla="*/ 987 w 1984"/>
                      <a:gd name="T55" fmla="*/ 764 h 765"/>
                      <a:gd name="T56" fmla="*/ 814 w 1984"/>
                      <a:gd name="T57" fmla="*/ 756 h 765"/>
                      <a:gd name="T58" fmla="*/ 650 w 1984"/>
                      <a:gd name="T59" fmla="*/ 740 h 765"/>
                      <a:gd name="T60" fmla="*/ 493 w 1984"/>
                      <a:gd name="T61" fmla="*/ 707 h 765"/>
                      <a:gd name="T62" fmla="*/ 353 w 1984"/>
                      <a:gd name="T63" fmla="*/ 674 h 765"/>
                      <a:gd name="T64" fmla="*/ 230 w 1984"/>
                      <a:gd name="T65" fmla="*/ 625 h 765"/>
                      <a:gd name="T66" fmla="*/ 131 w 1984"/>
                      <a:gd name="T67" fmla="*/ 567 h 765"/>
                      <a:gd name="T68" fmla="*/ 57 w 1984"/>
                      <a:gd name="T69" fmla="*/ 510 h 765"/>
                      <a:gd name="T70" fmla="*/ 16 w 1984"/>
                      <a:gd name="T71" fmla="*/ 444 h 765"/>
                      <a:gd name="T72" fmla="*/ 0 w 1984"/>
                      <a:gd name="T73" fmla="*/ 378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5">
                        <a:moveTo>
                          <a:pt x="0" y="378"/>
                        </a:moveTo>
                        <a:lnTo>
                          <a:pt x="16" y="312"/>
                        </a:lnTo>
                        <a:lnTo>
                          <a:pt x="57" y="247"/>
                        </a:lnTo>
                        <a:lnTo>
                          <a:pt x="131" y="189"/>
                        </a:lnTo>
                        <a:lnTo>
                          <a:pt x="230" y="132"/>
                        </a:lnTo>
                        <a:lnTo>
                          <a:pt x="353" y="91"/>
                        </a:lnTo>
                        <a:lnTo>
                          <a:pt x="493" y="49"/>
                        </a:lnTo>
                        <a:lnTo>
                          <a:pt x="650" y="25"/>
                        </a:lnTo>
                        <a:lnTo>
                          <a:pt x="814" y="0"/>
                        </a:lnTo>
                        <a:lnTo>
                          <a:pt x="987" y="0"/>
                        </a:lnTo>
                        <a:lnTo>
                          <a:pt x="1160" y="0"/>
                        </a:lnTo>
                        <a:lnTo>
                          <a:pt x="1333" y="25"/>
                        </a:lnTo>
                        <a:lnTo>
                          <a:pt x="1489" y="49"/>
                        </a:lnTo>
                        <a:lnTo>
                          <a:pt x="1629" y="91"/>
                        </a:lnTo>
                        <a:lnTo>
                          <a:pt x="1753" y="132"/>
                        </a:lnTo>
                        <a:lnTo>
                          <a:pt x="1852" y="189"/>
                        </a:lnTo>
                        <a:lnTo>
                          <a:pt x="1926" y="247"/>
                        </a:lnTo>
                        <a:lnTo>
                          <a:pt x="1967" y="312"/>
                        </a:lnTo>
                        <a:lnTo>
                          <a:pt x="1983" y="378"/>
                        </a:lnTo>
                        <a:lnTo>
                          <a:pt x="1967" y="444"/>
                        </a:lnTo>
                        <a:lnTo>
                          <a:pt x="1926" y="510"/>
                        </a:lnTo>
                        <a:lnTo>
                          <a:pt x="1852" y="567"/>
                        </a:lnTo>
                        <a:lnTo>
                          <a:pt x="1753" y="625"/>
                        </a:lnTo>
                        <a:lnTo>
                          <a:pt x="1629" y="674"/>
                        </a:lnTo>
                        <a:lnTo>
                          <a:pt x="1489" y="707"/>
                        </a:lnTo>
                        <a:lnTo>
                          <a:pt x="1333" y="740"/>
                        </a:lnTo>
                        <a:lnTo>
                          <a:pt x="1160" y="756"/>
                        </a:lnTo>
                        <a:lnTo>
                          <a:pt x="987" y="764"/>
                        </a:lnTo>
                        <a:lnTo>
                          <a:pt x="814" y="756"/>
                        </a:lnTo>
                        <a:lnTo>
                          <a:pt x="650" y="740"/>
                        </a:lnTo>
                        <a:lnTo>
                          <a:pt x="493" y="707"/>
                        </a:lnTo>
                        <a:lnTo>
                          <a:pt x="353" y="674"/>
                        </a:lnTo>
                        <a:lnTo>
                          <a:pt x="230" y="625"/>
                        </a:lnTo>
                        <a:lnTo>
                          <a:pt x="131" y="567"/>
                        </a:lnTo>
                        <a:lnTo>
                          <a:pt x="57" y="510"/>
                        </a:lnTo>
                        <a:lnTo>
                          <a:pt x="16" y="444"/>
                        </a:lnTo>
                        <a:lnTo>
                          <a:pt x="0" y="378"/>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9"/>
                  <p:cNvSpPr>
                    <a:spLocks/>
                  </p:cNvSpPr>
                  <p:nvPr/>
                </p:nvSpPr>
                <p:spPr bwMode="auto">
                  <a:xfrm>
                    <a:off x="3055" y="1524"/>
                    <a:ext cx="1853" cy="650"/>
                  </a:xfrm>
                  <a:custGeom>
                    <a:avLst/>
                    <a:gdLst>
                      <a:gd name="T0" fmla="*/ 0 w 1853"/>
                      <a:gd name="T1" fmla="*/ 328 h 650"/>
                      <a:gd name="T2" fmla="*/ 17 w 1853"/>
                      <a:gd name="T3" fmla="*/ 263 h 650"/>
                      <a:gd name="T4" fmla="*/ 66 w 1853"/>
                      <a:gd name="T5" fmla="*/ 205 h 650"/>
                      <a:gd name="T6" fmla="*/ 140 w 1853"/>
                      <a:gd name="T7" fmla="*/ 156 h 650"/>
                      <a:gd name="T8" fmla="*/ 247 w 1853"/>
                      <a:gd name="T9" fmla="*/ 106 h 650"/>
                      <a:gd name="T10" fmla="*/ 371 w 1853"/>
                      <a:gd name="T11" fmla="*/ 65 h 650"/>
                      <a:gd name="T12" fmla="*/ 519 w 1853"/>
                      <a:gd name="T13" fmla="*/ 33 h 650"/>
                      <a:gd name="T14" fmla="*/ 675 w 1853"/>
                      <a:gd name="T15" fmla="*/ 16 h 650"/>
                      <a:gd name="T16" fmla="*/ 840 w 1853"/>
                      <a:gd name="T17" fmla="*/ 0 h 650"/>
                      <a:gd name="T18" fmla="*/ 1013 w 1853"/>
                      <a:gd name="T19" fmla="*/ 0 h 650"/>
                      <a:gd name="T20" fmla="*/ 1177 w 1853"/>
                      <a:gd name="T21" fmla="*/ 16 h 650"/>
                      <a:gd name="T22" fmla="*/ 1342 w 1853"/>
                      <a:gd name="T23" fmla="*/ 33 h 650"/>
                      <a:gd name="T24" fmla="*/ 1482 w 1853"/>
                      <a:gd name="T25" fmla="*/ 65 h 650"/>
                      <a:gd name="T26" fmla="*/ 1613 w 1853"/>
                      <a:gd name="T27" fmla="*/ 106 h 650"/>
                      <a:gd name="T28" fmla="*/ 1712 w 1853"/>
                      <a:gd name="T29" fmla="*/ 156 h 650"/>
                      <a:gd name="T30" fmla="*/ 1795 w 1853"/>
                      <a:gd name="T31" fmla="*/ 205 h 650"/>
                      <a:gd name="T32" fmla="*/ 1836 w 1853"/>
                      <a:gd name="T33" fmla="*/ 263 h 650"/>
                      <a:gd name="T34" fmla="*/ 1852 w 1853"/>
                      <a:gd name="T35" fmla="*/ 328 h 650"/>
                      <a:gd name="T36" fmla="*/ 1836 w 1853"/>
                      <a:gd name="T37" fmla="*/ 386 h 650"/>
                      <a:gd name="T38" fmla="*/ 1795 w 1853"/>
                      <a:gd name="T39" fmla="*/ 443 h 650"/>
                      <a:gd name="T40" fmla="*/ 1712 w 1853"/>
                      <a:gd name="T41" fmla="*/ 493 h 650"/>
                      <a:gd name="T42" fmla="*/ 1613 w 1853"/>
                      <a:gd name="T43" fmla="*/ 542 h 650"/>
                      <a:gd name="T44" fmla="*/ 1482 w 1853"/>
                      <a:gd name="T45" fmla="*/ 583 h 650"/>
                      <a:gd name="T46" fmla="*/ 1342 w 1853"/>
                      <a:gd name="T47" fmla="*/ 616 h 650"/>
                      <a:gd name="T48" fmla="*/ 1177 w 1853"/>
                      <a:gd name="T49" fmla="*/ 641 h 650"/>
                      <a:gd name="T50" fmla="*/ 1013 w 1853"/>
                      <a:gd name="T51" fmla="*/ 649 h 650"/>
                      <a:gd name="T52" fmla="*/ 840 w 1853"/>
                      <a:gd name="T53" fmla="*/ 649 h 650"/>
                      <a:gd name="T54" fmla="*/ 675 w 1853"/>
                      <a:gd name="T55" fmla="*/ 641 h 650"/>
                      <a:gd name="T56" fmla="*/ 519 w 1853"/>
                      <a:gd name="T57" fmla="*/ 616 h 650"/>
                      <a:gd name="T58" fmla="*/ 371 w 1853"/>
                      <a:gd name="T59" fmla="*/ 583 h 650"/>
                      <a:gd name="T60" fmla="*/ 247 w 1853"/>
                      <a:gd name="T61" fmla="*/ 542 h 650"/>
                      <a:gd name="T62" fmla="*/ 140 w 1853"/>
                      <a:gd name="T63" fmla="*/ 493 h 650"/>
                      <a:gd name="T64" fmla="*/ 66 w 1853"/>
                      <a:gd name="T65" fmla="*/ 443 h 650"/>
                      <a:gd name="T66" fmla="*/ 17 w 1853"/>
                      <a:gd name="T67" fmla="*/ 386 h 650"/>
                      <a:gd name="T68" fmla="*/ 0 w 1853"/>
                      <a:gd name="T69" fmla="*/ 32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53" h="650">
                        <a:moveTo>
                          <a:pt x="0" y="328"/>
                        </a:moveTo>
                        <a:lnTo>
                          <a:pt x="17" y="263"/>
                        </a:lnTo>
                        <a:lnTo>
                          <a:pt x="66" y="205"/>
                        </a:lnTo>
                        <a:lnTo>
                          <a:pt x="140" y="156"/>
                        </a:lnTo>
                        <a:lnTo>
                          <a:pt x="247" y="106"/>
                        </a:lnTo>
                        <a:lnTo>
                          <a:pt x="371" y="65"/>
                        </a:lnTo>
                        <a:lnTo>
                          <a:pt x="519" y="33"/>
                        </a:lnTo>
                        <a:lnTo>
                          <a:pt x="675" y="16"/>
                        </a:lnTo>
                        <a:lnTo>
                          <a:pt x="840" y="0"/>
                        </a:lnTo>
                        <a:lnTo>
                          <a:pt x="1013" y="0"/>
                        </a:lnTo>
                        <a:lnTo>
                          <a:pt x="1177" y="16"/>
                        </a:lnTo>
                        <a:lnTo>
                          <a:pt x="1342" y="33"/>
                        </a:lnTo>
                        <a:lnTo>
                          <a:pt x="1482" y="65"/>
                        </a:lnTo>
                        <a:lnTo>
                          <a:pt x="1613" y="106"/>
                        </a:lnTo>
                        <a:lnTo>
                          <a:pt x="1712" y="156"/>
                        </a:lnTo>
                        <a:lnTo>
                          <a:pt x="1795" y="205"/>
                        </a:lnTo>
                        <a:lnTo>
                          <a:pt x="1836" y="263"/>
                        </a:lnTo>
                        <a:lnTo>
                          <a:pt x="1852" y="328"/>
                        </a:lnTo>
                        <a:lnTo>
                          <a:pt x="1836" y="386"/>
                        </a:lnTo>
                        <a:lnTo>
                          <a:pt x="1795" y="443"/>
                        </a:lnTo>
                        <a:lnTo>
                          <a:pt x="1712" y="493"/>
                        </a:lnTo>
                        <a:lnTo>
                          <a:pt x="1613" y="542"/>
                        </a:lnTo>
                        <a:lnTo>
                          <a:pt x="1482" y="583"/>
                        </a:lnTo>
                        <a:lnTo>
                          <a:pt x="1342" y="616"/>
                        </a:lnTo>
                        <a:lnTo>
                          <a:pt x="1177" y="641"/>
                        </a:lnTo>
                        <a:lnTo>
                          <a:pt x="1013" y="649"/>
                        </a:lnTo>
                        <a:lnTo>
                          <a:pt x="840" y="649"/>
                        </a:lnTo>
                        <a:lnTo>
                          <a:pt x="675" y="641"/>
                        </a:lnTo>
                        <a:lnTo>
                          <a:pt x="519" y="616"/>
                        </a:lnTo>
                        <a:lnTo>
                          <a:pt x="371" y="583"/>
                        </a:lnTo>
                        <a:lnTo>
                          <a:pt x="247" y="542"/>
                        </a:lnTo>
                        <a:lnTo>
                          <a:pt x="140" y="493"/>
                        </a:lnTo>
                        <a:lnTo>
                          <a:pt x="66" y="443"/>
                        </a:lnTo>
                        <a:lnTo>
                          <a:pt x="17" y="386"/>
                        </a:lnTo>
                        <a:lnTo>
                          <a:pt x="0" y="328"/>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10"/>
                  <p:cNvSpPr>
                    <a:spLocks/>
                  </p:cNvSpPr>
                  <p:nvPr/>
                </p:nvSpPr>
                <p:spPr bwMode="auto">
                  <a:xfrm>
                    <a:off x="3146" y="1589"/>
                    <a:ext cx="1672" cy="494"/>
                  </a:xfrm>
                  <a:custGeom>
                    <a:avLst/>
                    <a:gdLst>
                      <a:gd name="T0" fmla="*/ 0 w 1672"/>
                      <a:gd name="T1" fmla="*/ 247 h 494"/>
                      <a:gd name="T2" fmla="*/ 16 w 1672"/>
                      <a:gd name="T3" fmla="*/ 198 h 494"/>
                      <a:gd name="T4" fmla="*/ 66 w 1672"/>
                      <a:gd name="T5" fmla="*/ 148 h 494"/>
                      <a:gd name="T6" fmla="*/ 148 w 1672"/>
                      <a:gd name="T7" fmla="*/ 107 h 494"/>
                      <a:gd name="T8" fmla="*/ 247 w 1672"/>
                      <a:gd name="T9" fmla="*/ 74 h 494"/>
                      <a:gd name="T10" fmla="*/ 370 w 1672"/>
                      <a:gd name="T11" fmla="*/ 41 h 494"/>
                      <a:gd name="T12" fmla="*/ 518 w 1672"/>
                      <a:gd name="T13" fmla="*/ 17 h 494"/>
                      <a:gd name="T14" fmla="*/ 675 w 1672"/>
                      <a:gd name="T15" fmla="*/ 0 h 494"/>
                      <a:gd name="T16" fmla="*/ 839 w 1672"/>
                      <a:gd name="T17" fmla="*/ 0 h 494"/>
                      <a:gd name="T18" fmla="*/ 996 w 1672"/>
                      <a:gd name="T19" fmla="*/ 0 h 494"/>
                      <a:gd name="T20" fmla="*/ 1152 w 1672"/>
                      <a:gd name="T21" fmla="*/ 17 h 494"/>
                      <a:gd name="T22" fmla="*/ 1300 w 1672"/>
                      <a:gd name="T23" fmla="*/ 41 h 494"/>
                      <a:gd name="T24" fmla="*/ 1424 w 1672"/>
                      <a:gd name="T25" fmla="*/ 74 h 494"/>
                      <a:gd name="T26" fmla="*/ 1531 w 1672"/>
                      <a:gd name="T27" fmla="*/ 107 h 494"/>
                      <a:gd name="T28" fmla="*/ 1605 w 1672"/>
                      <a:gd name="T29" fmla="*/ 148 h 494"/>
                      <a:gd name="T30" fmla="*/ 1654 w 1672"/>
                      <a:gd name="T31" fmla="*/ 198 h 494"/>
                      <a:gd name="T32" fmla="*/ 1671 w 1672"/>
                      <a:gd name="T33" fmla="*/ 247 h 494"/>
                      <a:gd name="T34" fmla="*/ 1654 w 1672"/>
                      <a:gd name="T35" fmla="*/ 296 h 494"/>
                      <a:gd name="T36" fmla="*/ 1605 w 1672"/>
                      <a:gd name="T37" fmla="*/ 337 h 494"/>
                      <a:gd name="T38" fmla="*/ 1531 w 1672"/>
                      <a:gd name="T39" fmla="*/ 378 h 494"/>
                      <a:gd name="T40" fmla="*/ 1424 w 1672"/>
                      <a:gd name="T41" fmla="*/ 419 h 494"/>
                      <a:gd name="T42" fmla="*/ 1300 w 1672"/>
                      <a:gd name="T43" fmla="*/ 452 h 494"/>
                      <a:gd name="T44" fmla="*/ 1152 w 1672"/>
                      <a:gd name="T45" fmla="*/ 477 h 494"/>
                      <a:gd name="T46" fmla="*/ 996 w 1672"/>
                      <a:gd name="T47" fmla="*/ 485 h 494"/>
                      <a:gd name="T48" fmla="*/ 839 w 1672"/>
                      <a:gd name="T49" fmla="*/ 493 h 494"/>
                      <a:gd name="T50" fmla="*/ 675 w 1672"/>
                      <a:gd name="T51" fmla="*/ 485 h 494"/>
                      <a:gd name="T52" fmla="*/ 518 w 1672"/>
                      <a:gd name="T53" fmla="*/ 477 h 494"/>
                      <a:gd name="T54" fmla="*/ 370 w 1672"/>
                      <a:gd name="T55" fmla="*/ 452 h 494"/>
                      <a:gd name="T56" fmla="*/ 247 w 1672"/>
                      <a:gd name="T57" fmla="*/ 419 h 494"/>
                      <a:gd name="T58" fmla="*/ 148 w 1672"/>
                      <a:gd name="T59" fmla="*/ 378 h 494"/>
                      <a:gd name="T60" fmla="*/ 66 w 1672"/>
                      <a:gd name="T61" fmla="*/ 337 h 494"/>
                      <a:gd name="T62" fmla="*/ 16 w 1672"/>
                      <a:gd name="T63" fmla="*/ 296 h 494"/>
                      <a:gd name="T64" fmla="*/ 0 w 1672"/>
                      <a:gd name="T65" fmla="*/ 247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2" h="494">
                        <a:moveTo>
                          <a:pt x="0" y="247"/>
                        </a:moveTo>
                        <a:lnTo>
                          <a:pt x="16" y="198"/>
                        </a:lnTo>
                        <a:lnTo>
                          <a:pt x="66" y="148"/>
                        </a:lnTo>
                        <a:lnTo>
                          <a:pt x="148" y="107"/>
                        </a:lnTo>
                        <a:lnTo>
                          <a:pt x="247" y="74"/>
                        </a:lnTo>
                        <a:lnTo>
                          <a:pt x="370" y="41"/>
                        </a:lnTo>
                        <a:lnTo>
                          <a:pt x="518" y="17"/>
                        </a:lnTo>
                        <a:lnTo>
                          <a:pt x="675" y="0"/>
                        </a:lnTo>
                        <a:lnTo>
                          <a:pt x="839" y="0"/>
                        </a:lnTo>
                        <a:lnTo>
                          <a:pt x="996" y="0"/>
                        </a:lnTo>
                        <a:lnTo>
                          <a:pt x="1152" y="17"/>
                        </a:lnTo>
                        <a:lnTo>
                          <a:pt x="1300" y="41"/>
                        </a:lnTo>
                        <a:lnTo>
                          <a:pt x="1424" y="74"/>
                        </a:lnTo>
                        <a:lnTo>
                          <a:pt x="1531" y="107"/>
                        </a:lnTo>
                        <a:lnTo>
                          <a:pt x="1605" y="148"/>
                        </a:lnTo>
                        <a:lnTo>
                          <a:pt x="1654" y="198"/>
                        </a:lnTo>
                        <a:lnTo>
                          <a:pt x="1671" y="247"/>
                        </a:lnTo>
                        <a:lnTo>
                          <a:pt x="1654" y="296"/>
                        </a:lnTo>
                        <a:lnTo>
                          <a:pt x="1605" y="337"/>
                        </a:lnTo>
                        <a:lnTo>
                          <a:pt x="1531" y="378"/>
                        </a:lnTo>
                        <a:lnTo>
                          <a:pt x="1424" y="419"/>
                        </a:lnTo>
                        <a:lnTo>
                          <a:pt x="1300" y="452"/>
                        </a:lnTo>
                        <a:lnTo>
                          <a:pt x="1152" y="477"/>
                        </a:lnTo>
                        <a:lnTo>
                          <a:pt x="996" y="485"/>
                        </a:lnTo>
                        <a:lnTo>
                          <a:pt x="839" y="493"/>
                        </a:lnTo>
                        <a:lnTo>
                          <a:pt x="675" y="485"/>
                        </a:lnTo>
                        <a:lnTo>
                          <a:pt x="518" y="477"/>
                        </a:lnTo>
                        <a:lnTo>
                          <a:pt x="370" y="452"/>
                        </a:lnTo>
                        <a:lnTo>
                          <a:pt x="247" y="419"/>
                        </a:lnTo>
                        <a:lnTo>
                          <a:pt x="148" y="378"/>
                        </a:lnTo>
                        <a:lnTo>
                          <a:pt x="66" y="337"/>
                        </a:lnTo>
                        <a:lnTo>
                          <a:pt x="16" y="296"/>
                        </a:lnTo>
                        <a:lnTo>
                          <a:pt x="0" y="247"/>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9" name="Group 15"/>
                <p:cNvGrpSpPr>
                  <a:grpSpLocks/>
                </p:cNvGrpSpPr>
                <p:nvPr/>
              </p:nvGrpSpPr>
              <p:grpSpPr bwMode="auto">
                <a:xfrm>
                  <a:off x="2998" y="1096"/>
                  <a:ext cx="1984" cy="766"/>
                  <a:chOff x="2998" y="1096"/>
                  <a:chExt cx="1984" cy="766"/>
                </a:xfrm>
              </p:grpSpPr>
              <p:sp>
                <p:nvSpPr>
                  <p:cNvPr id="21" name="Freeform 12"/>
                  <p:cNvSpPr>
                    <a:spLocks/>
                  </p:cNvSpPr>
                  <p:nvPr/>
                </p:nvSpPr>
                <p:spPr bwMode="auto">
                  <a:xfrm>
                    <a:off x="2998" y="1096"/>
                    <a:ext cx="1984" cy="766"/>
                  </a:xfrm>
                  <a:custGeom>
                    <a:avLst/>
                    <a:gdLst>
                      <a:gd name="T0" fmla="*/ 0 w 1984"/>
                      <a:gd name="T1" fmla="*/ 378 h 766"/>
                      <a:gd name="T2" fmla="*/ 16 w 1984"/>
                      <a:gd name="T3" fmla="*/ 313 h 766"/>
                      <a:gd name="T4" fmla="*/ 57 w 1984"/>
                      <a:gd name="T5" fmla="*/ 247 h 766"/>
                      <a:gd name="T6" fmla="*/ 131 w 1984"/>
                      <a:gd name="T7" fmla="*/ 189 h 766"/>
                      <a:gd name="T8" fmla="*/ 230 w 1984"/>
                      <a:gd name="T9" fmla="*/ 132 h 766"/>
                      <a:gd name="T10" fmla="*/ 353 w 1984"/>
                      <a:gd name="T11" fmla="*/ 91 h 766"/>
                      <a:gd name="T12" fmla="*/ 493 w 1984"/>
                      <a:gd name="T13" fmla="*/ 50 h 766"/>
                      <a:gd name="T14" fmla="*/ 650 w 1984"/>
                      <a:gd name="T15" fmla="*/ 25 h 766"/>
                      <a:gd name="T16" fmla="*/ 814 w 1984"/>
                      <a:gd name="T17" fmla="*/ 0 h 766"/>
                      <a:gd name="T18" fmla="*/ 987 w 1984"/>
                      <a:gd name="T19" fmla="*/ 0 h 766"/>
                      <a:gd name="T20" fmla="*/ 1160 w 1984"/>
                      <a:gd name="T21" fmla="*/ 0 h 766"/>
                      <a:gd name="T22" fmla="*/ 1333 w 1984"/>
                      <a:gd name="T23" fmla="*/ 25 h 766"/>
                      <a:gd name="T24" fmla="*/ 1489 w 1984"/>
                      <a:gd name="T25" fmla="*/ 50 h 766"/>
                      <a:gd name="T26" fmla="*/ 1629 w 1984"/>
                      <a:gd name="T27" fmla="*/ 91 h 766"/>
                      <a:gd name="T28" fmla="*/ 1753 w 1984"/>
                      <a:gd name="T29" fmla="*/ 132 h 766"/>
                      <a:gd name="T30" fmla="*/ 1852 w 1984"/>
                      <a:gd name="T31" fmla="*/ 189 h 766"/>
                      <a:gd name="T32" fmla="*/ 1926 w 1984"/>
                      <a:gd name="T33" fmla="*/ 247 h 766"/>
                      <a:gd name="T34" fmla="*/ 1967 w 1984"/>
                      <a:gd name="T35" fmla="*/ 313 h 766"/>
                      <a:gd name="T36" fmla="*/ 1983 w 1984"/>
                      <a:gd name="T37" fmla="*/ 378 h 766"/>
                      <a:gd name="T38" fmla="*/ 1967 w 1984"/>
                      <a:gd name="T39" fmla="*/ 444 h 766"/>
                      <a:gd name="T40" fmla="*/ 1926 w 1984"/>
                      <a:gd name="T41" fmla="*/ 510 h 766"/>
                      <a:gd name="T42" fmla="*/ 1852 w 1984"/>
                      <a:gd name="T43" fmla="*/ 567 h 766"/>
                      <a:gd name="T44" fmla="*/ 1753 w 1984"/>
                      <a:gd name="T45" fmla="*/ 625 h 766"/>
                      <a:gd name="T46" fmla="*/ 1629 w 1984"/>
                      <a:gd name="T47" fmla="*/ 674 h 766"/>
                      <a:gd name="T48" fmla="*/ 1489 w 1984"/>
                      <a:gd name="T49" fmla="*/ 707 h 766"/>
                      <a:gd name="T50" fmla="*/ 1333 w 1984"/>
                      <a:gd name="T51" fmla="*/ 740 h 766"/>
                      <a:gd name="T52" fmla="*/ 1160 w 1984"/>
                      <a:gd name="T53" fmla="*/ 756 h 766"/>
                      <a:gd name="T54" fmla="*/ 987 w 1984"/>
                      <a:gd name="T55" fmla="*/ 765 h 766"/>
                      <a:gd name="T56" fmla="*/ 814 w 1984"/>
                      <a:gd name="T57" fmla="*/ 756 h 766"/>
                      <a:gd name="T58" fmla="*/ 650 w 1984"/>
                      <a:gd name="T59" fmla="*/ 740 h 766"/>
                      <a:gd name="T60" fmla="*/ 493 w 1984"/>
                      <a:gd name="T61" fmla="*/ 707 h 766"/>
                      <a:gd name="T62" fmla="*/ 353 w 1984"/>
                      <a:gd name="T63" fmla="*/ 674 h 766"/>
                      <a:gd name="T64" fmla="*/ 230 w 1984"/>
                      <a:gd name="T65" fmla="*/ 625 h 766"/>
                      <a:gd name="T66" fmla="*/ 131 w 1984"/>
                      <a:gd name="T67" fmla="*/ 567 h 766"/>
                      <a:gd name="T68" fmla="*/ 57 w 1984"/>
                      <a:gd name="T69" fmla="*/ 510 h 766"/>
                      <a:gd name="T70" fmla="*/ 16 w 1984"/>
                      <a:gd name="T71" fmla="*/ 444 h 766"/>
                      <a:gd name="T72" fmla="*/ 0 w 1984"/>
                      <a:gd name="T73" fmla="*/ 378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84" h="766">
                        <a:moveTo>
                          <a:pt x="0" y="378"/>
                        </a:moveTo>
                        <a:lnTo>
                          <a:pt x="16" y="313"/>
                        </a:lnTo>
                        <a:lnTo>
                          <a:pt x="57" y="247"/>
                        </a:lnTo>
                        <a:lnTo>
                          <a:pt x="131" y="189"/>
                        </a:lnTo>
                        <a:lnTo>
                          <a:pt x="230" y="132"/>
                        </a:lnTo>
                        <a:lnTo>
                          <a:pt x="353" y="91"/>
                        </a:lnTo>
                        <a:lnTo>
                          <a:pt x="493" y="50"/>
                        </a:lnTo>
                        <a:lnTo>
                          <a:pt x="650" y="25"/>
                        </a:lnTo>
                        <a:lnTo>
                          <a:pt x="814" y="0"/>
                        </a:lnTo>
                        <a:lnTo>
                          <a:pt x="987" y="0"/>
                        </a:lnTo>
                        <a:lnTo>
                          <a:pt x="1160" y="0"/>
                        </a:lnTo>
                        <a:lnTo>
                          <a:pt x="1333" y="25"/>
                        </a:lnTo>
                        <a:lnTo>
                          <a:pt x="1489" y="50"/>
                        </a:lnTo>
                        <a:lnTo>
                          <a:pt x="1629" y="91"/>
                        </a:lnTo>
                        <a:lnTo>
                          <a:pt x="1753" y="132"/>
                        </a:lnTo>
                        <a:lnTo>
                          <a:pt x="1852" y="189"/>
                        </a:lnTo>
                        <a:lnTo>
                          <a:pt x="1926" y="247"/>
                        </a:lnTo>
                        <a:lnTo>
                          <a:pt x="1967" y="313"/>
                        </a:lnTo>
                        <a:lnTo>
                          <a:pt x="1983" y="378"/>
                        </a:lnTo>
                        <a:lnTo>
                          <a:pt x="1967" y="444"/>
                        </a:lnTo>
                        <a:lnTo>
                          <a:pt x="1926" y="510"/>
                        </a:lnTo>
                        <a:lnTo>
                          <a:pt x="1852" y="567"/>
                        </a:lnTo>
                        <a:lnTo>
                          <a:pt x="1753" y="625"/>
                        </a:lnTo>
                        <a:lnTo>
                          <a:pt x="1629" y="674"/>
                        </a:lnTo>
                        <a:lnTo>
                          <a:pt x="1489" y="707"/>
                        </a:lnTo>
                        <a:lnTo>
                          <a:pt x="1333" y="740"/>
                        </a:lnTo>
                        <a:lnTo>
                          <a:pt x="1160" y="756"/>
                        </a:lnTo>
                        <a:lnTo>
                          <a:pt x="987" y="765"/>
                        </a:lnTo>
                        <a:lnTo>
                          <a:pt x="814" y="756"/>
                        </a:lnTo>
                        <a:lnTo>
                          <a:pt x="650" y="740"/>
                        </a:lnTo>
                        <a:lnTo>
                          <a:pt x="493" y="707"/>
                        </a:lnTo>
                        <a:lnTo>
                          <a:pt x="353" y="674"/>
                        </a:lnTo>
                        <a:lnTo>
                          <a:pt x="230" y="625"/>
                        </a:lnTo>
                        <a:lnTo>
                          <a:pt x="131" y="567"/>
                        </a:lnTo>
                        <a:lnTo>
                          <a:pt x="57" y="510"/>
                        </a:lnTo>
                        <a:lnTo>
                          <a:pt x="16" y="444"/>
                        </a:lnTo>
                        <a:lnTo>
                          <a:pt x="0" y="378"/>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13"/>
                  <p:cNvSpPr>
                    <a:spLocks/>
                  </p:cNvSpPr>
                  <p:nvPr/>
                </p:nvSpPr>
                <p:spPr bwMode="auto">
                  <a:xfrm>
                    <a:off x="3055" y="1154"/>
                    <a:ext cx="1853" cy="650"/>
                  </a:xfrm>
                  <a:custGeom>
                    <a:avLst/>
                    <a:gdLst>
                      <a:gd name="T0" fmla="*/ 0 w 1853"/>
                      <a:gd name="T1" fmla="*/ 329 h 650"/>
                      <a:gd name="T2" fmla="*/ 17 w 1853"/>
                      <a:gd name="T3" fmla="*/ 263 h 650"/>
                      <a:gd name="T4" fmla="*/ 66 w 1853"/>
                      <a:gd name="T5" fmla="*/ 205 h 650"/>
                      <a:gd name="T6" fmla="*/ 140 w 1853"/>
                      <a:gd name="T7" fmla="*/ 156 h 650"/>
                      <a:gd name="T8" fmla="*/ 247 w 1853"/>
                      <a:gd name="T9" fmla="*/ 107 h 650"/>
                      <a:gd name="T10" fmla="*/ 371 w 1853"/>
                      <a:gd name="T11" fmla="*/ 66 h 650"/>
                      <a:gd name="T12" fmla="*/ 519 w 1853"/>
                      <a:gd name="T13" fmla="*/ 33 h 650"/>
                      <a:gd name="T14" fmla="*/ 675 w 1853"/>
                      <a:gd name="T15" fmla="*/ 16 h 650"/>
                      <a:gd name="T16" fmla="*/ 840 w 1853"/>
                      <a:gd name="T17" fmla="*/ 0 h 650"/>
                      <a:gd name="T18" fmla="*/ 1013 w 1853"/>
                      <a:gd name="T19" fmla="*/ 0 h 650"/>
                      <a:gd name="T20" fmla="*/ 1177 w 1853"/>
                      <a:gd name="T21" fmla="*/ 16 h 650"/>
                      <a:gd name="T22" fmla="*/ 1342 w 1853"/>
                      <a:gd name="T23" fmla="*/ 33 h 650"/>
                      <a:gd name="T24" fmla="*/ 1482 w 1853"/>
                      <a:gd name="T25" fmla="*/ 66 h 650"/>
                      <a:gd name="T26" fmla="*/ 1613 w 1853"/>
                      <a:gd name="T27" fmla="*/ 107 h 650"/>
                      <a:gd name="T28" fmla="*/ 1712 w 1853"/>
                      <a:gd name="T29" fmla="*/ 156 h 650"/>
                      <a:gd name="T30" fmla="*/ 1795 w 1853"/>
                      <a:gd name="T31" fmla="*/ 205 h 650"/>
                      <a:gd name="T32" fmla="*/ 1836 w 1853"/>
                      <a:gd name="T33" fmla="*/ 263 h 650"/>
                      <a:gd name="T34" fmla="*/ 1852 w 1853"/>
                      <a:gd name="T35" fmla="*/ 329 h 650"/>
                      <a:gd name="T36" fmla="*/ 1836 w 1853"/>
                      <a:gd name="T37" fmla="*/ 386 h 650"/>
                      <a:gd name="T38" fmla="*/ 1795 w 1853"/>
                      <a:gd name="T39" fmla="*/ 444 h 650"/>
                      <a:gd name="T40" fmla="*/ 1712 w 1853"/>
                      <a:gd name="T41" fmla="*/ 493 h 650"/>
                      <a:gd name="T42" fmla="*/ 1613 w 1853"/>
                      <a:gd name="T43" fmla="*/ 542 h 650"/>
                      <a:gd name="T44" fmla="*/ 1482 w 1853"/>
                      <a:gd name="T45" fmla="*/ 583 h 650"/>
                      <a:gd name="T46" fmla="*/ 1342 w 1853"/>
                      <a:gd name="T47" fmla="*/ 616 h 650"/>
                      <a:gd name="T48" fmla="*/ 1177 w 1853"/>
                      <a:gd name="T49" fmla="*/ 641 h 650"/>
                      <a:gd name="T50" fmla="*/ 1013 w 1853"/>
                      <a:gd name="T51" fmla="*/ 649 h 650"/>
                      <a:gd name="T52" fmla="*/ 840 w 1853"/>
                      <a:gd name="T53" fmla="*/ 649 h 650"/>
                      <a:gd name="T54" fmla="*/ 675 w 1853"/>
                      <a:gd name="T55" fmla="*/ 641 h 650"/>
                      <a:gd name="T56" fmla="*/ 519 w 1853"/>
                      <a:gd name="T57" fmla="*/ 616 h 650"/>
                      <a:gd name="T58" fmla="*/ 371 w 1853"/>
                      <a:gd name="T59" fmla="*/ 583 h 650"/>
                      <a:gd name="T60" fmla="*/ 247 w 1853"/>
                      <a:gd name="T61" fmla="*/ 542 h 650"/>
                      <a:gd name="T62" fmla="*/ 140 w 1853"/>
                      <a:gd name="T63" fmla="*/ 493 h 650"/>
                      <a:gd name="T64" fmla="*/ 66 w 1853"/>
                      <a:gd name="T65" fmla="*/ 444 h 650"/>
                      <a:gd name="T66" fmla="*/ 17 w 1853"/>
                      <a:gd name="T67" fmla="*/ 386 h 650"/>
                      <a:gd name="T68" fmla="*/ 0 w 1853"/>
                      <a:gd name="T69" fmla="*/ 32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53" h="650">
                        <a:moveTo>
                          <a:pt x="0" y="329"/>
                        </a:moveTo>
                        <a:lnTo>
                          <a:pt x="17" y="263"/>
                        </a:lnTo>
                        <a:lnTo>
                          <a:pt x="66" y="205"/>
                        </a:lnTo>
                        <a:lnTo>
                          <a:pt x="140" y="156"/>
                        </a:lnTo>
                        <a:lnTo>
                          <a:pt x="247" y="107"/>
                        </a:lnTo>
                        <a:lnTo>
                          <a:pt x="371" y="66"/>
                        </a:lnTo>
                        <a:lnTo>
                          <a:pt x="519" y="33"/>
                        </a:lnTo>
                        <a:lnTo>
                          <a:pt x="675" y="16"/>
                        </a:lnTo>
                        <a:lnTo>
                          <a:pt x="840" y="0"/>
                        </a:lnTo>
                        <a:lnTo>
                          <a:pt x="1013" y="0"/>
                        </a:lnTo>
                        <a:lnTo>
                          <a:pt x="1177" y="16"/>
                        </a:lnTo>
                        <a:lnTo>
                          <a:pt x="1342" y="33"/>
                        </a:lnTo>
                        <a:lnTo>
                          <a:pt x="1482" y="66"/>
                        </a:lnTo>
                        <a:lnTo>
                          <a:pt x="1613" y="107"/>
                        </a:lnTo>
                        <a:lnTo>
                          <a:pt x="1712" y="156"/>
                        </a:lnTo>
                        <a:lnTo>
                          <a:pt x="1795" y="205"/>
                        </a:lnTo>
                        <a:lnTo>
                          <a:pt x="1836" y="263"/>
                        </a:lnTo>
                        <a:lnTo>
                          <a:pt x="1852" y="329"/>
                        </a:lnTo>
                        <a:lnTo>
                          <a:pt x="1836" y="386"/>
                        </a:lnTo>
                        <a:lnTo>
                          <a:pt x="1795" y="444"/>
                        </a:lnTo>
                        <a:lnTo>
                          <a:pt x="1712" y="493"/>
                        </a:lnTo>
                        <a:lnTo>
                          <a:pt x="1613" y="542"/>
                        </a:lnTo>
                        <a:lnTo>
                          <a:pt x="1482" y="583"/>
                        </a:lnTo>
                        <a:lnTo>
                          <a:pt x="1342" y="616"/>
                        </a:lnTo>
                        <a:lnTo>
                          <a:pt x="1177" y="641"/>
                        </a:lnTo>
                        <a:lnTo>
                          <a:pt x="1013" y="649"/>
                        </a:lnTo>
                        <a:lnTo>
                          <a:pt x="840" y="649"/>
                        </a:lnTo>
                        <a:lnTo>
                          <a:pt x="675" y="641"/>
                        </a:lnTo>
                        <a:lnTo>
                          <a:pt x="519" y="616"/>
                        </a:lnTo>
                        <a:lnTo>
                          <a:pt x="371" y="583"/>
                        </a:lnTo>
                        <a:lnTo>
                          <a:pt x="247" y="542"/>
                        </a:lnTo>
                        <a:lnTo>
                          <a:pt x="140" y="493"/>
                        </a:lnTo>
                        <a:lnTo>
                          <a:pt x="66" y="444"/>
                        </a:lnTo>
                        <a:lnTo>
                          <a:pt x="17" y="386"/>
                        </a:lnTo>
                        <a:lnTo>
                          <a:pt x="0" y="329"/>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14"/>
                  <p:cNvSpPr>
                    <a:spLocks/>
                  </p:cNvSpPr>
                  <p:nvPr/>
                </p:nvSpPr>
                <p:spPr bwMode="auto">
                  <a:xfrm>
                    <a:off x="3146" y="1220"/>
                    <a:ext cx="1672" cy="494"/>
                  </a:xfrm>
                  <a:custGeom>
                    <a:avLst/>
                    <a:gdLst>
                      <a:gd name="T0" fmla="*/ 0 w 1672"/>
                      <a:gd name="T1" fmla="*/ 246 h 494"/>
                      <a:gd name="T2" fmla="*/ 16 w 1672"/>
                      <a:gd name="T3" fmla="*/ 197 h 494"/>
                      <a:gd name="T4" fmla="*/ 66 w 1672"/>
                      <a:gd name="T5" fmla="*/ 147 h 494"/>
                      <a:gd name="T6" fmla="*/ 148 w 1672"/>
                      <a:gd name="T7" fmla="*/ 106 h 494"/>
                      <a:gd name="T8" fmla="*/ 247 w 1672"/>
                      <a:gd name="T9" fmla="*/ 74 h 494"/>
                      <a:gd name="T10" fmla="*/ 370 w 1672"/>
                      <a:gd name="T11" fmla="*/ 41 h 494"/>
                      <a:gd name="T12" fmla="*/ 518 w 1672"/>
                      <a:gd name="T13" fmla="*/ 16 h 494"/>
                      <a:gd name="T14" fmla="*/ 675 w 1672"/>
                      <a:gd name="T15" fmla="*/ 0 h 494"/>
                      <a:gd name="T16" fmla="*/ 839 w 1672"/>
                      <a:gd name="T17" fmla="*/ 0 h 494"/>
                      <a:gd name="T18" fmla="*/ 996 w 1672"/>
                      <a:gd name="T19" fmla="*/ 0 h 494"/>
                      <a:gd name="T20" fmla="*/ 1152 w 1672"/>
                      <a:gd name="T21" fmla="*/ 16 h 494"/>
                      <a:gd name="T22" fmla="*/ 1300 w 1672"/>
                      <a:gd name="T23" fmla="*/ 41 h 494"/>
                      <a:gd name="T24" fmla="*/ 1424 w 1672"/>
                      <a:gd name="T25" fmla="*/ 74 h 494"/>
                      <a:gd name="T26" fmla="*/ 1531 w 1672"/>
                      <a:gd name="T27" fmla="*/ 106 h 494"/>
                      <a:gd name="T28" fmla="*/ 1605 w 1672"/>
                      <a:gd name="T29" fmla="*/ 147 h 494"/>
                      <a:gd name="T30" fmla="*/ 1654 w 1672"/>
                      <a:gd name="T31" fmla="*/ 197 h 494"/>
                      <a:gd name="T32" fmla="*/ 1671 w 1672"/>
                      <a:gd name="T33" fmla="*/ 246 h 494"/>
                      <a:gd name="T34" fmla="*/ 1654 w 1672"/>
                      <a:gd name="T35" fmla="*/ 295 h 494"/>
                      <a:gd name="T36" fmla="*/ 1605 w 1672"/>
                      <a:gd name="T37" fmla="*/ 337 h 494"/>
                      <a:gd name="T38" fmla="*/ 1531 w 1672"/>
                      <a:gd name="T39" fmla="*/ 378 h 494"/>
                      <a:gd name="T40" fmla="*/ 1424 w 1672"/>
                      <a:gd name="T41" fmla="*/ 419 h 494"/>
                      <a:gd name="T42" fmla="*/ 1300 w 1672"/>
                      <a:gd name="T43" fmla="*/ 452 h 494"/>
                      <a:gd name="T44" fmla="*/ 1152 w 1672"/>
                      <a:gd name="T45" fmla="*/ 476 h 494"/>
                      <a:gd name="T46" fmla="*/ 996 w 1672"/>
                      <a:gd name="T47" fmla="*/ 484 h 494"/>
                      <a:gd name="T48" fmla="*/ 839 w 1672"/>
                      <a:gd name="T49" fmla="*/ 493 h 494"/>
                      <a:gd name="T50" fmla="*/ 675 w 1672"/>
                      <a:gd name="T51" fmla="*/ 484 h 494"/>
                      <a:gd name="T52" fmla="*/ 518 w 1672"/>
                      <a:gd name="T53" fmla="*/ 476 h 494"/>
                      <a:gd name="T54" fmla="*/ 370 w 1672"/>
                      <a:gd name="T55" fmla="*/ 452 h 494"/>
                      <a:gd name="T56" fmla="*/ 247 w 1672"/>
                      <a:gd name="T57" fmla="*/ 419 h 494"/>
                      <a:gd name="T58" fmla="*/ 148 w 1672"/>
                      <a:gd name="T59" fmla="*/ 378 h 494"/>
                      <a:gd name="T60" fmla="*/ 66 w 1672"/>
                      <a:gd name="T61" fmla="*/ 337 h 494"/>
                      <a:gd name="T62" fmla="*/ 16 w 1672"/>
                      <a:gd name="T63" fmla="*/ 295 h 494"/>
                      <a:gd name="T64" fmla="*/ 0 w 1672"/>
                      <a:gd name="T65" fmla="*/ 246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2" h="494">
                        <a:moveTo>
                          <a:pt x="0" y="246"/>
                        </a:moveTo>
                        <a:lnTo>
                          <a:pt x="16" y="197"/>
                        </a:lnTo>
                        <a:lnTo>
                          <a:pt x="66" y="147"/>
                        </a:lnTo>
                        <a:lnTo>
                          <a:pt x="148" y="106"/>
                        </a:lnTo>
                        <a:lnTo>
                          <a:pt x="247" y="74"/>
                        </a:lnTo>
                        <a:lnTo>
                          <a:pt x="370" y="41"/>
                        </a:lnTo>
                        <a:lnTo>
                          <a:pt x="518" y="16"/>
                        </a:lnTo>
                        <a:lnTo>
                          <a:pt x="675" y="0"/>
                        </a:lnTo>
                        <a:lnTo>
                          <a:pt x="839" y="0"/>
                        </a:lnTo>
                        <a:lnTo>
                          <a:pt x="996" y="0"/>
                        </a:lnTo>
                        <a:lnTo>
                          <a:pt x="1152" y="16"/>
                        </a:lnTo>
                        <a:lnTo>
                          <a:pt x="1300" y="41"/>
                        </a:lnTo>
                        <a:lnTo>
                          <a:pt x="1424" y="74"/>
                        </a:lnTo>
                        <a:lnTo>
                          <a:pt x="1531" y="106"/>
                        </a:lnTo>
                        <a:lnTo>
                          <a:pt x="1605" y="147"/>
                        </a:lnTo>
                        <a:lnTo>
                          <a:pt x="1654" y="197"/>
                        </a:lnTo>
                        <a:lnTo>
                          <a:pt x="1671" y="246"/>
                        </a:lnTo>
                        <a:lnTo>
                          <a:pt x="1654" y="295"/>
                        </a:lnTo>
                        <a:lnTo>
                          <a:pt x="1605" y="337"/>
                        </a:lnTo>
                        <a:lnTo>
                          <a:pt x="1531" y="378"/>
                        </a:lnTo>
                        <a:lnTo>
                          <a:pt x="1424" y="419"/>
                        </a:lnTo>
                        <a:lnTo>
                          <a:pt x="1300" y="452"/>
                        </a:lnTo>
                        <a:lnTo>
                          <a:pt x="1152" y="476"/>
                        </a:lnTo>
                        <a:lnTo>
                          <a:pt x="996" y="484"/>
                        </a:lnTo>
                        <a:lnTo>
                          <a:pt x="839" y="493"/>
                        </a:lnTo>
                        <a:lnTo>
                          <a:pt x="675" y="484"/>
                        </a:lnTo>
                        <a:lnTo>
                          <a:pt x="518" y="476"/>
                        </a:lnTo>
                        <a:lnTo>
                          <a:pt x="370" y="452"/>
                        </a:lnTo>
                        <a:lnTo>
                          <a:pt x="247" y="419"/>
                        </a:lnTo>
                        <a:lnTo>
                          <a:pt x="148" y="378"/>
                        </a:lnTo>
                        <a:lnTo>
                          <a:pt x="66" y="337"/>
                        </a:lnTo>
                        <a:lnTo>
                          <a:pt x="16" y="295"/>
                        </a:lnTo>
                        <a:lnTo>
                          <a:pt x="0" y="246"/>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 name="Freeform 16"/>
                <p:cNvSpPr>
                  <a:spLocks/>
                </p:cNvSpPr>
                <p:nvPr/>
              </p:nvSpPr>
              <p:spPr bwMode="auto">
                <a:xfrm>
                  <a:off x="2981" y="2797"/>
                  <a:ext cx="1993" cy="766"/>
                </a:xfrm>
                <a:custGeom>
                  <a:avLst/>
                  <a:gdLst>
                    <a:gd name="T0" fmla="*/ 0 w 1993"/>
                    <a:gd name="T1" fmla="*/ 378 h 766"/>
                    <a:gd name="T2" fmla="*/ 17 w 1993"/>
                    <a:gd name="T3" fmla="*/ 313 h 766"/>
                    <a:gd name="T4" fmla="*/ 66 w 1993"/>
                    <a:gd name="T5" fmla="*/ 247 h 766"/>
                    <a:gd name="T6" fmla="*/ 132 w 1993"/>
                    <a:gd name="T7" fmla="*/ 189 h 766"/>
                    <a:gd name="T8" fmla="*/ 239 w 1993"/>
                    <a:gd name="T9" fmla="*/ 140 h 766"/>
                    <a:gd name="T10" fmla="*/ 354 w 1993"/>
                    <a:gd name="T11" fmla="*/ 91 h 766"/>
                    <a:gd name="T12" fmla="*/ 502 w 1993"/>
                    <a:gd name="T13" fmla="*/ 50 h 766"/>
                    <a:gd name="T14" fmla="*/ 659 w 1993"/>
                    <a:gd name="T15" fmla="*/ 25 h 766"/>
                    <a:gd name="T16" fmla="*/ 823 w 1993"/>
                    <a:gd name="T17" fmla="*/ 9 h 766"/>
                    <a:gd name="T18" fmla="*/ 996 w 1993"/>
                    <a:gd name="T19" fmla="*/ 0 h 766"/>
                    <a:gd name="T20" fmla="*/ 1169 w 1993"/>
                    <a:gd name="T21" fmla="*/ 9 h 766"/>
                    <a:gd name="T22" fmla="*/ 1334 w 1993"/>
                    <a:gd name="T23" fmla="*/ 25 h 766"/>
                    <a:gd name="T24" fmla="*/ 1490 w 1993"/>
                    <a:gd name="T25" fmla="*/ 50 h 766"/>
                    <a:gd name="T26" fmla="*/ 1638 w 1993"/>
                    <a:gd name="T27" fmla="*/ 91 h 766"/>
                    <a:gd name="T28" fmla="*/ 1753 w 1993"/>
                    <a:gd name="T29" fmla="*/ 140 h 766"/>
                    <a:gd name="T30" fmla="*/ 1860 w 1993"/>
                    <a:gd name="T31" fmla="*/ 189 h 766"/>
                    <a:gd name="T32" fmla="*/ 1926 w 1993"/>
                    <a:gd name="T33" fmla="*/ 247 h 766"/>
                    <a:gd name="T34" fmla="*/ 1976 w 1993"/>
                    <a:gd name="T35" fmla="*/ 313 h 766"/>
                    <a:gd name="T36" fmla="*/ 1992 w 1993"/>
                    <a:gd name="T37" fmla="*/ 378 h 766"/>
                    <a:gd name="T38" fmla="*/ 1976 w 1993"/>
                    <a:gd name="T39" fmla="*/ 444 h 766"/>
                    <a:gd name="T40" fmla="*/ 1926 w 1993"/>
                    <a:gd name="T41" fmla="*/ 510 h 766"/>
                    <a:gd name="T42" fmla="*/ 1860 w 1993"/>
                    <a:gd name="T43" fmla="*/ 576 h 766"/>
                    <a:gd name="T44" fmla="*/ 1753 w 1993"/>
                    <a:gd name="T45" fmla="*/ 625 h 766"/>
                    <a:gd name="T46" fmla="*/ 1638 w 1993"/>
                    <a:gd name="T47" fmla="*/ 674 h 766"/>
                    <a:gd name="T48" fmla="*/ 1490 w 1993"/>
                    <a:gd name="T49" fmla="*/ 715 h 766"/>
                    <a:gd name="T50" fmla="*/ 1334 w 1993"/>
                    <a:gd name="T51" fmla="*/ 740 h 766"/>
                    <a:gd name="T52" fmla="*/ 1169 w 1993"/>
                    <a:gd name="T53" fmla="*/ 756 h 766"/>
                    <a:gd name="T54" fmla="*/ 996 w 1993"/>
                    <a:gd name="T55" fmla="*/ 765 h 766"/>
                    <a:gd name="T56" fmla="*/ 823 w 1993"/>
                    <a:gd name="T57" fmla="*/ 756 h 766"/>
                    <a:gd name="T58" fmla="*/ 659 w 1993"/>
                    <a:gd name="T59" fmla="*/ 740 h 766"/>
                    <a:gd name="T60" fmla="*/ 502 w 1993"/>
                    <a:gd name="T61" fmla="*/ 715 h 766"/>
                    <a:gd name="T62" fmla="*/ 354 w 1993"/>
                    <a:gd name="T63" fmla="*/ 674 h 766"/>
                    <a:gd name="T64" fmla="*/ 239 w 1993"/>
                    <a:gd name="T65" fmla="*/ 625 h 766"/>
                    <a:gd name="T66" fmla="*/ 132 w 1993"/>
                    <a:gd name="T67" fmla="*/ 576 h 766"/>
                    <a:gd name="T68" fmla="*/ 66 w 1993"/>
                    <a:gd name="T69" fmla="*/ 510 h 766"/>
                    <a:gd name="T70" fmla="*/ 17 w 1993"/>
                    <a:gd name="T71" fmla="*/ 444 h 766"/>
                    <a:gd name="T72" fmla="*/ 0 w 1993"/>
                    <a:gd name="T73" fmla="*/ 378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93" h="766">
                      <a:moveTo>
                        <a:pt x="0" y="378"/>
                      </a:moveTo>
                      <a:lnTo>
                        <a:pt x="17" y="313"/>
                      </a:lnTo>
                      <a:lnTo>
                        <a:pt x="66" y="247"/>
                      </a:lnTo>
                      <a:lnTo>
                        <a:pt x="132" y="189"/>
                      </a:lnTo>
                      <a:lnTo>
                        <a:pt x="239" y="140"/>
                      </a:lnTo>
                      <a:lnTo>
                        <a:pt x="354" y="91"/>
                      </a:lnTo>
                      <a:lnTo>
                        <a:pt x="502" y="50"/>
                      </a:lnTo>
                      <a:lnTo>
                        <a:pt x="659" y="25"/>
                      </a:lnTo>
                      <a:lnTo>
                        <a:pt x="823" y="9"/>
                      </a:lnTo>
                      <a:lnTo>
                        <a:pt x="996" y="0"/>
                      </a:lnTo>
                      <a:lnTo>
                        <a:pt x="1169" y="9"/>
                      </a:lnTo>
                      <a:lnTo>
                        <a:pt x="1334" y="25"/>
                      </a:lnTo>
                      <a:lnTo>
                        <a:pt x="1490" y="50"/>
                      </a:lnTo>
                      <a:lnTo>
                        <a:pt x="1638" y="91"/>
                      </a:lnTo>
                      <a:lnTo>
                        <a:pt x="1753" y="140"/>
                      </a:lnTo>
                      <a:lnTo>
                        <a:pt x="1860" y="189"/>
                      </a:lnTo>
                      <a:lnTo>
                        <a:pt x="1926" y="247"/>
                      </a:lnTo>
                      <a:lnTo>
                        <a:pt x="1976" y="313"/>
                      </a:lnTo>
                      <a:lnTo>
                        <a:pt x="1992" y="378"/>
                      </a:lnTo>
                      <a:lnTo>
                        <a:pt x="1976" y="444"/>
                      </a:lnTo>
                      <a:lnTo>
                        <a:pt x="1926" y="510"/>
                      </a:lnTo>
                      <a:lnTo>
                        <a:pt x="1860" y="576"/>
                      </a:lnTo>
                      <a:lnTo>
                        <a:pt x="1753" y="625"/>
                      </a:lnTo>
                      <a:lnTo>
                        <a:pt x="1638" y="674"/>
                      </a:lnTo>
                      <a:lnTo>
                        <a:pt x="1490" y="715"/>
                      </a:lnTo>
                      <a:lnTo>
                        <a:pt x="1334" y="740"/>
                      </a:lnTo>
                      <a:lnTo>
                        <a:pt x="1169" y="756"/>
                      </a:lnTo>
                      <a:lnTo>
                        <a:pt x="996" y="765"/>
                      </a:lnTo>
                      <a:lnTo>
                        <a:pt x="823" y="756"/>
                      </a:lnTo>
                      <a:lnTo>
                        <a:pt x="659" y="740"/>
                      </a:lnTo>
                      <a:lnTo>
                        <a:pt x="502" y="715"/>
                      </a:lnTo>
                      <a:lnTo>
                        <a:pt x="354" y="674"/>
                      </a:lnTo>
                      <a:lnTo>
                        <a:pt x="239" y="625"/>
                      </a:lnTo>
                      <a:lnTo>
                        <a:pt x="132" y="576"/>
                      </a:lnTo>
                      <a:lnTo>
                        <a:pt x="66" y="510"/>
                      </a:lnTo>
                      <a:lnTo>
                        <a:pt x="17" y="444"/>
                      </a:lnTo>
                      <a:lnTo>
                        <a:pt x="0" y="378"/>
                      </a:lnTo>
                    </a:path>
                  </a:pathLst>
                </a:custGeom>
                <a:solidFill>
                  <a:srgbClr val="000000"/>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9" name="Group 21"/>
              <p:cNvGrpSpPr>
                <a:grpSpLocks/>
              </p:cNvGrpSpPr>
              <p:nvPr/>
            </p:nvGrpSpPr>
            <p:grpSpPr bwMode="auto">
              <a:xfrm>
                <a:off x="2981" y="2756"/>
                <a:ext cx="1993" cy="766"/>
                <a:chOff x="2981" y="2756"/>
                <a:chExt cx="1993" cy="766"/>
              </a:xfrm>
            </p:grpSpPr>
            <p:sp>
              <p:nvSpPr>
                <p:cNvPr id="15" name="Freeform 18"/>
                <p:cNvSpPr>
                  <a:spLocks/>
                </p:cNvSpPr>
                <p:nvPr/>
              </p:nvSpPr>
              <p:spPr bwMode="auto">
                <a:xfrm>
                  <a:off x="2981" y="2756"/>
                  <a:ext cx="1993" cy="766"/>
                </a:xfrm>
                <a:custGeom>
                  <a:avLst/>
                  <a:gdLst>
                    <a:gd name="T0" fmla="*/ 0 w 1993"/>
                    <a:gd name="T1" fmla="*/ 387 h 766"/>
                    <a:gd name="T2" fmla="*/ 17 w 1993"/>
                    <a:gd name="T3" fmla="*/ 321 h 766"/>
                    <a:gd name="T4" fmla="*/ 66 w 1993"/>
                    <a:gd name="T5" fmla="*/ 255 h 766"/>
                    <a:gd name="T6" fmla="*/ 132 w 1993"/>
                    <a:gd name="T7" fmla="*/ 198 h 766"/>
                    <a:gd name="T8" fmla="*/ 239 w 1993"/>
                    <a:gd name="T9" fmla="*/ 140 h 766"/>
                    <a:gd name="T10" fmla="*/ 354 w 1993"/>
                    <a:gd name="T11" fmla="*/ 91 h 766"/>
                    <a:gd name="T12" fmla="*/ 502 w 1993"/>
                    <a:gd name="T13" fmla="*/ 58 h 766"/>
                    <a:gd name="T14" fmla="*/ 659 w 1993"/>
                    <a:gd name="T15" fmla="*/ 25 h 766"/>
                    <a:gd name="T16" fmla="*/ 823 w 1993"/>
                    <a:gd name="T17" fmla="*/ 9 h 766"/>
                    <a:gd name="T18" fmla="*/ 996 w 1993"/>
                    <a:gd name="T19" fmla="*/ 0 h 766"/>
                    <a:gd name="T20" fmla="*/ 1169 w 1993"/>
                    <a:gd name="T21" fmla="*/ 9 h 766"/>
                    <a:gd name="T22" fmla="*/ 1334 w 1993"/>
                    <a:gd name="T23" fmla="*/ 25 h 766"/>
                    <a:gd name="T24" fmla="*/ 1490 w 1993"/>
                    <a:gd name="T25" fmla="*/ 58 h 766"/>
                    <a:gd name="T26" fmla="*/ 1638 w 1993"/>
                    <a:gd name="T27" fmla="*/ 91 h 766"/>
                    <a:gd name="T28" fmla="*/ 1753 w 1993"/>
                    <a:gd name="T29" fmla="*/ 140 h 766"/>
                    <a:gd name="T30" fmla="*/ 1860 w 1993"/>
                    <a:gd name="T31" fmla="*/ 198 h 766"/>
                    <a:gd name="T32" fmla="*/ 1926 w 1993"/>
                    <a:gd name="T33" fmla="*/ 255 h 766"/>
                    <a:gd name="T34" fmla="*/ 1976 w 1993"/>
                    <a:gd name="T35" fmla="*/ 321 h 766"/>
                    <a:gd name="T36" fmla="*/ 1992 w 1993"/>
                    <a:gd name="T37" fmla="*/ 387 h 766"/>
                    <a:gd name="T38" fmla="*/ 1976 w 1993"/>
                    <a:gd name="T39" fmla="*/ 452 h 766"/>
                    <a:gd name="T40" fmla="*/ 1926 w 1993"/>
                    <a:gd name="T41" fmla="*/ 518 h 766"/>
                    <a:gd name="T42" fmla="*/ 1860 w 1993"/>
                    <a:gd name="T43" fmla="*/ 576 h 766"/>
                    <a:gd name="T44" fmla="*/ 1753 w 1993"/>
                    <a:gd name="T45" fmla="*/ 633 h 766"/>
                    <a:gd name="T46" fmla="*/ 1638 w 1993"/>
                    <a:gd name="T47" fmla="*/ 674 h 766"/>
                    <a:gd name="T48" fmla="*/ 1490 w 1993"/>
                    <a:gd name="T49" fmla="*/ 715 h 766"/>
                    <a:gd name="T50" fmla="*/ 1334 w 1993"/>
                    <a:gd name="T51" fmla="*/ 740 h 766"/>
                    <a:gd name="T52" fmla="*/ 1169 w 1993"/>
                    <a:gd name="T53" fmla="*/ 756 h 766"/>
                    <a:gd name="T54" fmla="*/ 996 w 1993"/>
                    <a:gd name="T55" fmla="*/ 765 h 766"/>
                    <a:gd name="T56" fmla="*/ 823 w 1993"/>
                    <a:gd name="T57" fmla="*/ 756 h 766"/>
                    <a:gd name="T58" fmla="*/ 659 w 1993"/>
                    <a:gd name="T59" fmla="*/ 740 h 766"/>
                    <a:gd name="T60" fmla="*/ 502 w 1993"/>
                    <a:gd name="T61" fmla="*/ 715 h 766"/>
                    <a:gd name="T62" fmla="*/ 354 w 1993"/>
                    <a:gd name="T63" fmla="*/ 674 h 766"/>
                    <a:gd name="T64" fmla="*/ 239 w 1993"/>
                    <a:gd name="T65" fmla="*/ 633 h 766"/>
                    <a:gd name="T66" fmla="*/ 132 w 1993"/>
                    <a:gd name="T67" fmla="*/ 576 h 766"/>
                    <a:gd name="T68" fmla="*/ 66 w 1993"/>
                    <a:gd name="T69" fmla="*/ 518 h 766"/>
                    <a:gd name="T70" fmla="*/ 17 w 1993"/>
                    <a:gd name="T71" fmla="*/ 452 h 766"/>
                    <a:gd name="T72" fmla="*/ 0 w 1993"/>
                    <a:gd name="T73" fmla="*/ 387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993" h="766">
                      <a:moveTo>
                        <a:pt x="0" y="387"/>
                      </a:moveTo>
                      <a:lnTo>
                        <a:pt x="17" y="321"/>
                      </a:lnTo>
                      <a:lnTo>
                        <a:pt x="66" y="255"/>
                      </a:lnTo>
                      <a:lnTo>
                        <a:pt x="132" y="198"/>
                      </a:lnTo>
                      <a:lnTo>
                        <a:pt x="239" y="140"/>
                      </a:lnTo>
                      <a:lnTo>
                        <a:pt x="354" y="91"/>
                      </a:lnTo>
                      <a:lnTo>
                        <a:pt x="502" y="58"/>
                      </a:lnTo>
                      <a:lnTo>
                        <a:pt x="659" y="25"/>
                      </a:lnTo>
                      <a:lnTo>
                        <a:pt x="823" y="9"/>
                      </a:lnTo>
                      <a:lnTo>
                        <a:pt x="996" y="0"/>
                      </a:lnTo>
                      <a:lnTo>
                        <a:pt x="1169" y="9"/>
                      </a:lnTo>
                      <a:lnTo>
                        <a:pt x="1334" y="25"/>
                      </a:lnTo>
                      <a:lnTo>
                        <a:pt x="1490" y="58"/>
                      </a:lnTo>
                      <a:lnTo>
                        <a:pt x="1638" y="91"/>
                      </a:lnTo>
                      <a:lnTo>
                        <a:pt x="1753" y="140"/>
                      </a:lnTo>
                      <a:lnTo>
                        <a:pt x="1860" y="198"/>
                      </a:lnTo>
                      <a:lnTo>
                        <a:pt x="1926" y="255"/>
                      </a:lnTo>
                      <a:lnTo>
                        <a:pt x="1976" y="321"/>
                      </a:lnTo>
                      <a:lnTo>
                        <a:pt x="1992" y="387"/>
                      </a:lnTo>
                      <a:lnTo>
                        <a:pt x="1976" y="452"/>
                      </a:lnTo>
                      <a:lnTo>
                        <a:pt x="1926" y="518"/>
                      </a:lnTo>
                      <a:lnTo>
                        <a:pt x="1860" y="576"/>
                      </a:lnTo>
                      <a:lnTo>
                        <a:pt x="1753" y="633"/>
                      </a:lnTo>
                      <a:lnTo>
                        <a:pt x="1638" y="674"/>
                      </a:lnTo>
                      <a:lnTo>
                        <a:pt x="1490" y="715"/>
                      </a:lnTo>
                      <a:lnTo>
                        <a:pt x="1334" y="740"/>
                      </a:lnTo>
                      <a:lnTo>
                        <a:pt x="1169" y="756"/>
                      </a:lnTo>
                      <a:lnTo>
                        <a:pt x="996" y="765"/>
                      </a:lnTo>
                      <a:lnTo>
                        <a:pt x="823" y="756"/>
                      </a:lnTo>
                      <a:lnTo>
                        <a:pt x="659" y="740"/>
                      </a:lnTo>
                      <a:lnTo>
                        <a:pt x="502" y="715"/>
                      </a:lnTo>
                      <a:lnTo>
                        <a:pt x="354" y="674"/>
                      </a:lnTo>
                      <a:lnTo>
                        <a:pt x="239" y="633"/>
                      </a:lnTo>
                      <a:lnTo>
                        <a:pt x="132" y="576"/>
                      </a:lnTo>
                      <a:lnTo>
                        <a:pt x="66" y="518"/>
                      </a:lnTo>
                      <a:lnTo>
                        <a:pt x="17" y="452"/>
                      </a:lnTo>
                      <a:lnTo>
                        <a:pt x="0" y="387"/>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9"/>
                <p:cNvSpPr>
                  <a:spLocks/>
                </p:cNvSpPr>
                <p:nvPr/>
              </p:nvSpPr>
              <p:spPr bwMode="auto">
                <a:xfrm>
                  <a:off x="3047" y="2822"/>
                  <a:ext cx="1853" cy="642"/>
                </a:xfrm>
                <a:custGeom>
                  <a:avLst/>
                  <a:gdLst>
                    <a:gd name="T0" fmla="*/ 0 w 1853"/>
                    <a:gd name="T1" fmla="*/ 321 h 642"/>
                    <a:gd name="T2" fmla="*/ 16 w 1853"/>
                    <a:gd name="T3" fmla="*/ 263 h 642"/>
                    <a:gd name="T4" fmla="*/ 58 w 1853"/>
                    <a:gd name="T5" fmla="*/ 206 h 642"/>
                    <a:gd name="T6" fmla="*/ 140 w 1853"/>
                    <a:gd name="T7" fmla="*/ 148 h 642"/>
                    <a:gd name="T8" fmla="*/ 239 w 1853"/>
                    <a:gd name="T9" fmla="*/ 107 h 642"/>
                    <a:gd name="T10" fmla="*/ 362 w 1853"/>
                    <a:gd name="T11" fmla="*/ 66 h 642"/>
                    <a:gd name="T12" fmla="*/ 510 w 1853"/>
                    <a:gd name="T13" fmla="*/ 33 h 642"/>
                    <a:gd name="T14" fmla="*/ 667 w 1853"/>
                    <a:gd name="T15" fmla="*/ 8 h 642"/>
                    <a:gd name="T16" fmla="*/ 840 w 1853"/>
                    <a:gd name="T17" fmla="*/ 0 h 642"/>
                    <a:gd name="T18" fmla="*/ 1012 w 1853"/>
                    <a:gd name="T19" fmla="*/ 0 h 642"/>
                    <a:gd name="T20" fmla="*/ 1177 w 1853"/>
                    <a:gd name="T21" fmla="*/ 8 h 642"/>
                    <a:gd name="T22" fmla="*/ 1333 w 1853"/>
                    <a:gd name="T23" fmla="*/ 33 h 642"/>
                    <a:gd name="T24" fmla="*/ 1482 w 1853"/>
                    <a:gd name="T25" fmla="*/ 66 h 642"/>
                    <a:gd name="T26" fmla="*/ 1605 w 1853"/>
                    <a:gd name="T27" fmla="*/ 107 h 642"/>
                    <a:gd name="T28" fmla="*/ 1712 w 1853"/>
                    <a:gd name="T29" fmla="*/ 148 h 642"/>
                    <a:gd name="T30" fmla="*/ 1786 w 1853"/>
                    <a:gd name="T31" fmla="*/ 206 h 642"/>
                    <a:gd name="T32" fmla="*/ 1835 w 1853"/>
                    <a:gd name="T33" fmla="*/ 263 h 642"/>
                    <a:gd name="T34" fmla="*/ 1852 w 1853"/>
                    <a:gd name="T35" fmla="*/ 321 h 642"/>
                    <a:gd name="T36" fmla="*/ 1835 w 1853"/>
                    <a:gd name="T37" fmla="*/ 378 h 642"/>
                    <a:gd name="T38" fmla="*/ 1786 w 1853"/>
                    <a:gd name="T39" fmla="*/ 436 h 642"/>
                    <a:gd name="T40" fmla="*/ 1712 w 1853"/>
                    <a:gd name="T41" fmla="*/ 493 h 642"/>
                    <a:gd name="T42" fmla="*/ 1605 w 1853"/>
                    <a:gd name="T43" fmla="*/ 542 h 642"/>
                    <a:gd name="T44" fmla="*/ 1482 w 1853"/>
                    <a:gd name="T45" fmla="*/ 584 h 642"/>
                    <a:gd name="T46" fmla="*/ 1333 w 1853"/>
                    <a:gd name="T47" fmla="*/ 608 h 642"/>
                    <a:gd name="T48" fmla="*/ 1177 w 1853"/>
                    <a:gd name="T49" fmla="*/ 633 h 642"/>
                    <a:gd name="T50" fmla="*/ 1012 w 1853"/>
                    <a:gd name="T51" fmla="*/ 641 h 642"/>
                    <a:gd name="T52" fmla="*/ 840 w 1853"/>
                    <a:gd name="T53" fmla="*/ 641 h 642"/>
                    <a:gd name="T54" fmla="*/ 667 w 1853"/>
                    <a:gd name="T55" fmla="*/ 633 h 642"/>
                    <a:gd name="T56" fmla="*/ 510 w 1853"/>
                    <a:gd name="T57" fmla="*/ 608 h 642"/>
                    <a:gd name="T58" fmla="*/ 362 w 1853"/>
                    <a:gd name="T59" fmla="*/ 584 h 642"/>
                    <a:gd name="T60" fmla="*/ 239 w 1853"/>
                    <a:gd name="T61" fmla="*/ 542 h 642"/>
                    <a:gd name="T62" fmla="*/ 140 w 1853"/>
                    <a:gd name="T63" fmla="*/ 493 h 642"/>
                    <a:gd name="T64" fmla="*/ 58 w 1853"/>
                    <a:gd name="T65" fmla="*/ 436 h 642"/>
                    <a:gd name="T66" fmla="*/ 16 w 1853"/>
                    <a:gd name="T67" fmla="*/ 378 h 642"/>
                    <a:gd name="T68" fmla="*/ 0 w 1853"/>
                    <a:gd name="T69" fmla="*/ 321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53" h="642">
                      <a:moveTo>
                        <a:pt x="0" y="321"/>
                      </a:moveTo>
                      <a:lnTo>
                        <a:pt x="16" y="263"/>
                      </a:lnTo>
                      <a:lnTo>
                        <a:pt x="58" y="206"/>
                      </a:lnTo>
                      <a:lnTo>
                        <a:pt x="140" y="148"/>
                      </a:lnTo>
                      <a:lnTo>
                        <a:pt x="239" y="107"/>
                      </a:lnTo>
                      <a:lnTo>
                        <a:pt x="362" y="66"/>
                      </a:lnTo>
                      <a:lnTo>
                        <a:pt x="510" y="33"/>
                      </a:lnTo>
                      <a:lnTo>
                        <a:pt x="667" y="8"/>
                      </a:lnTo>
                      <a:lnTo>
                        <a:pt x="840" y="0"/>
                      </a:lnTo>
                      <a:lnTo>
                        <a:pt x="1012" y="0"/>
                      </a:lnTo>
                      <a:lnTo>
                        <a:pt x="1177" y="8"/>
                      </a:lnTo>
                      <a:lnTo>
                        <a:pt x="1333" y="33"/>
                      </a:lnTo>
                      <a:lnTo>
                        <a:pt x="1482" y="66"/>
                      </a:lnTo>
                      <a:lnTo>
                        <a:pt x="1605" y="107"/>
                      </a:lnTo>
                      <a:lnTo>
                        <a:pt x="1712" y="148"/>
                      </a:lnTo>
                      <a:lnTo>
                        <a:pt x="1786" y="206"/>
                      </a:lnTo>
                      <a:lnTo>
                        <a:pt x="1835" y="263"/>
                      </a:lnTo>
                      <a:lnTo>
                        <a:pt x="1852" y="321"/>
                      </a:lnTo>
                      <a:lnTo>
                        <a:pt x="1835" y="378"/>
                      </a:lnTo>
                      <a:lnTo>
                        <a:pt x="1786" y="436"/>
                      </a:lnTo>
                      <a:lnTo>
                        <a:pt x="1712" y="493"/>
                      </a:lnTo>
                      <a:lnTo>
                        <a:pt x="1605" y="542"/>
                      </a:lnTo>
                      <a:lnTo>
                        <a:pt x="1482" y="584"/>
                      </a:lnTo>
                      <a:lnTo>
                        <a:pt x="1333" y="608"/>
                      </a:lnTo>
                      <a:lnTo>
                        <a:pt x="1177" y="633"/>
                      </a:lnTo>
                      <a:lnTo>
                        <a:pt x="1012" y="641"/>
                      </a:lnTo>
                      <a:lnTo>
                        <a:pt x="840" y="641"/>
                      </a:lnTo>
                      <a:lnTo>
                        <a:pt x="667" y="633"/>
                      </a:lnTo>
                      <a:lnTo>
                        <a:pt x="510" y="608"/>
                      </a:lnTo>
                      <a:lnTo>
                        <a:pt x="362" y="584"/>
                      </a:lnTo>
                      <a:lnTo>
                        <a:pt x="239" y="542"/>
                      </a:lnTo>
                      <a:lnTo>
                        <a:pt x="140" y="493"/>
                      </a:lnTo>
                      <a:lnTo>
                        <a:pt x="58" y="436"/>
                      </a:lnTo>
                      <a:lnTo>
                        <a:pt x="16" y="378"/>
                      </a:lnTo>
                      <a:lnTo>
                        <a:pt x="0" y="321"/>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20"/>
                <p:cNvSpPr>
                  <a:spLocks/>
                </p:cNvSpPr>
                <p:nvPr/>
              </p:nvSpPr>
              <p:spPr bwMode="auto">
                <a:xfrm>
                  <a:off x="3137" y="2880"/>
                  <a:ext cx="1672" cy="494"/>
                </a:xfrm>
                <a:custGeom>
                  <a:avLst/>
                  <a:gdLst>
                    <a:gd name="T0" fmla="*/ 0 w 1672"/>
                    <a:gd name="T1" fmla="*/ 246 h 494"/>
                    <a:gd name="T2" fmla="*/ 17 w 1672"/>
                    <a:gd name="T3" fmla="*/ 197 h 494"/>
                    <a:gd name="T4" fmla="*/ 66 w 1672"/>
                    <a:gd name="T5" fmla="*/ 156 h 494"/>
                    <a:gd name="T6" fmla="*/ 140 w 1672"/>
                    <a:gd name="T7" fmla="*/ 115 h 494"/>
                    <a:gd name="T8" fmla="*/ 247 w 1672"/>
                    <a:gd name="T9" fmla="*/ 74 h 494"/>
                    <a:gd name="T10" fmla="*/ 371 w 1672"/>
                    <a:gd name="T11" fmla="*/ 41 h 494"/>
                    <a:gd name="T12" fmla="*/ 519 w 1672"/>
                    <a:gd name="T13" fmla="*/ 24 h 494"/>
                    <a:gd name="T14" fmla="*/ 675 w 1672"/>
                    <a:gd name="T15" fmla="*/ 8 h 494"/>
                    <a:gd name="T16" fmla="*/ 832 w 1672"/>
                    <a:gd name="T17" fmla="*/ 0 h 494"/>
                    <a:gd name="T18" fmla="*/ 996 w 1672"/>
                    <a:gd name="T19" fmla="*/ 8 h 494"/>
                    <a:gd name="T20" fmla="*/ 1153 w 1672"/>
                    <a:gd name="T21" fmla="*/ 24 h 494"/>
                    <a:gd name="T22" fmla="*/ 1301 w 1672"/>
                    <a:gd name="T23" fmla="*/ 41 h 494"/>
                    <a:gd name="T24" fmla="*/ 1424 w 1672"/>
                    <a:gd name="T25" fmla="*/ 74 h 494"/>
                    <a:gd name="T26" fmla="*/ 1523 w 1672"/>
                    <a:gd name="T27" fmla="*/ 115 h 494"/>
                    <a:gd name="T28" fmla="*/ 1606 w 1672"/>
                    <a:gd name="T29" fmla="*/ 156 h 494"/>
                    <a:gd name="T30" fmla="*/ 1655 w 1672"/>
                    <a:gd name="T31" fmla="*/ 197 h 494"/>
                    <a:gd name="T32" fmla="*/ 1671 w 1672"/>
                    <a:gd name="T33" fmla="*/ 246 h 494"/>
                    <a:gd name="T34" fmla="*/ 1655 w 1672"/>
                    <a:gd name="T35" fmla="*/ 295 h 494"/>
                    <a:gd name="T36" fmla="*/ 1606 w 1672"/>
                    <a:gd name="T37" fmla="*/ 345 h 494"/>
                    <a:gd name="T38" fmla="*/ 1523 w 1672"/>
                    <a:gd name="T39" fmla="*/ 386 h 494"/>
                    <a:gd name="T40" fmla="*/ 1424 w 1672"/>
                    <a:gd name="T41" fmla="*/ 427 h 494"/>
                    <a:gd name="T42" fmla="*/ 1301 w 1672"/>
                    <a:gd name="T43" fmla="*/ 452 h 494"/>
                    <a:gd name="T44" fmla="*/ 1153 w 1672"/>
                    <a:gd name="T45" fmla="*/ 476 h 494"/>
                    <a:gd name="T46" fmla="*/ 996 w 1672"/>
                    <a:gd name="T47" fmla="*/ 493 h 494"/>
                    <a:gd name="T48" fmla="*/ 832 w 1672"/>
                    <a:gd name="T49" fmla="*/ 493 h 494"/>
                    <a:gd name="T50" fmla="*/ 675 w 1672"/>
                    <a:gd name="T51" fmla="*/ 493 h 494"/>
                    <a:gd name="T52" fmla="*/ 519 w 1672"/>
                    <a:gd name="T53" fmla="*/ 476 h 494"/>
                    <a:gd name="T54" fmla="*/ 371 w 1672"/>
                    <a:gd name="T55" fmla="*/ 452 h 494"/>
                    <a:gd name="T56" fmla="*/ 247 w 1672"/>
                    <a:gd name="T57" fmla="*/ 427 h 494"/>
                    <a:gd name="T58" fmla="*/ 140 w 1672"/>
                    <a:gd name="T59" fmla="*/ 386 h 494"/>
                    <a:gd name="T60" fmla="*/ 66 w 1672"/>
                    <a:gd name="T61" fmla="*/ 345 h 494"/>
                    <a:gd name="T62" fmla="*/ 17 w 1672"/>
                    <a:gd name="T63" fmla="*/ 295 h 494"/>
                    <a:gd name="T64" fmla="*/ 0 w 1672"/>
                    <a:gd name="T65" fmla="*/ 246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2" h="494">
                      <a:moveTo>
                        <a:pt x="0" y="246"/>
                      </a:moveTo>
                      <a:lnTo>
                        <a:pt x="17" y="197"/>
                      </a:lnTo>
                      <a:lnTo>
                        <a:pt x="66" y="156"/>
                      </a:lnTo>
                      <a:lnTo>
                        <a:pt x="140" y="115"/>
                      </a:lnTo>
                      <a:lnTo>
                        <a:pt x="247" y="74"/>
                      </a:lnTo>
                      <a:lnTo>
                        <a:pt x="371" y="41"/>
                      </a:lnTo>
                      <a:lnTo>
                        <a:pt x="519" y="24"/>
                      </a:lnTo>
                      <a:lnTo>
                        <a:pt x="675" y="8"/>
                      </a:lnTo>
                      <a:lnTo>
                        <a:pt x="832" y="0"/>
                      </a:lnTo>
                      <a:lnTo>
                        <a:pt x="996" y="8"/>
                      </a:lnTo>
                      <a:lnTo>
                        <a:pt x="1153" y="24"/>
                      </a:lnTo>
                      <a:lnTo>
                        <a:pt x="1301" y="41"/>
                      </a:lnTo>
                      <a:lnTo>
                        <a:pt x="1424" y="74"/>
                      </a:lnTo>
                      <a:lnTo>
                        <a:pt x="1523" y="115"/>
                      </a:lnTo>
                      <a:lnTo>
                        <a:pt x="1606" y="156"/>
                      </a:lnTo>
                      <a:lnTo>
                        <a:pt x="1655" y="197"/>
                      </a:lnTo>
                      <a:lnTo>
                        <a:pt x="1671" y="246"/>
                      </a:lnTo>
                      <a:lnTo>
                        <a:pt x="1655" y="295"/>
                      </a:lnTo>
                      <a:lnTo>
                        <a:pt x="1606" y="345"/>
                      </a:lnTo>
                      <a:lnTo>
                        <a:pt x="1523" y="386"/>
                      </a:lnTo>
                      <a:lnTo>
                        <a:pt x="1424" y="427"/>
                      </a:lnTo>
                      <a:lnTo>
                        <a:pt x="1301" y="452"/>
                      </a:lnTo>
                      <a:lnTo>
                        <a:pt x="1153" y="476"/>
                      </a:lnTo>
                      <a:lnTo>
                        <a:pt x="996" y="493"/>
                      </a:lnTo>
                      <a:lnTo>
                        <a:pt x="832" y="493"/>
                      </a:lnTo>
                      <a:lnTo>
                        <a:pt x="675" y="493"/>
                      </a:lnTo>
                      <a:lnTo>
                        <a:pt x="519" y="476"/>
                      </a:lnTo>
                      <a:lnTo>
                        <a:pt x="371" y="452"/>
                      </a:lnTo>
                      <a:lnTo>
                        <a:pt x="247" y="427"/>
                      </a:lnTo>
                      <a:lnTo>
                        <a:pt x="140" y="386"/>
                      </a:lnTo>
                      <a:lnTo>
                        <a:pt x="66" y="345"/>
                      </a:lnTo>
                      <a:lnTo>
                        <a:pt x="17" y="295"/>
                      </a:lnTo>
                      <a:lnTo>
                        <a:pt x="0" y="246"/>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 name="Group 26"/>
              <p:cNvGrpSpPr>
                <a:grpSpLocks/>
              </p:cNvGrpSpPr>
              <p:nvPr/>
            </p:nvGrpSpPr>
            <p:grpSpPr bwMode="auto">
              <a:xfrm>
                <a:off x="3788" y="669"/>
                <a:ext cx="429" cy="2516"/>
                <a:chOff x="3788" y="669"/>
                <a:chExt cx="429" cy="2516"/>
              </a:xfrm>
            </p:grpSpPr>
            <p:sp>
              <p:nvSpPr>
                <p:cNvPr id="11" name="Freeform 22"/>
                <p:cNvSpPr>
                  <a:spLocks/>
                </p:cNvSpPr>
                <p:nvPr/>
              </p:nvSpPr>
              <p:spPr bwMode="auto">
                <a:xfrm>
                  <a:off x="3845" y="784"/>
                  <a:ext cx="248" cy="741"/>
                </a:xfrm>
                <a:custGeom>
                  <a:avLst/>
                  <a:gdLst>
                    <a:gd name="T0" fmla="*/ 247 w 248"/>
                    <a:gd name="T1" fmla="*/ 649 h 741"/>
                    <a:gd name="T2" fmla="*/ 247 w 248"/>
                    <a:gd name="T3" fmla="*/ 0 h 741"/>
                    <a:gd name="T4" fmla="*/ 0 w 248"/>
                    <a:gd name="T5" fmla="*/ 0 h 741"/>
                    <a:gd name="T6" fmla="*/ 0 w 248"/>
                    <a:gd name="T7" fmla="*/ 649 h 741"/>
                    <a:gd name="T8" fmla="*/ 0 w 248"/>
                    <a:gd name="T9" fmla="*/ 657 h 741"/>
                    <a:gd name="T10" fmla="*/ 17 w 248"/>
                    <a:gd name="T11" fmla="*/ 699 h 741"/>
                    <a:gd name="T12" fmla="*/ 50 w 248"/>
                    <a:gd name="T13" fmla="*/ 723 h 741"/>
                    <a:gd name="T14" fmla="*/ 99 w 248"/>
                    <a:gd name="T15" fmla="*/ 740 h 741"/>
                    <a:gd name="T16" fmla="*/ 157 w 248"/>
                    <a:gd name="T17" fmla="*/ 740 h 741"/>
                    <a:gd name="T18" fmla="*/ 206 w 248"/>
                    <a:gd name="T19" fmla="*/ 723 h 741"/>
                    <a:gd name="T20" fmla="*/ 239 w 248"/>
                    <a:gd name="T21" fmla="*/ 699 h 741"/>
                    <a:gd name="T22" fmla="*/ 247 w 248"/>
                    <a:gd name="T23" fmla="*/ 657 h 741"/>
                    <a:gd name="T24" fmla="*/ 247 w 248"/>
                    <a:gd name="T25" fmla="*/ 649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741">
                      <a:moveTo>
                        <a:pt x="247" y="649"/>
                      </a:moveTo>
                      <a:lnTo>
                        <a:pt x="247" y="0"/>
                      </a:lnTo>
                      <a:lnTo>
                        <a:pt x="0" y="0"/>
                      </a:lnTo>
                      <a:lnTo>
                        <a:pt x="0" y="649"/>
                      </a:lnTo>
                      <a:lnTo>
                        <a:pt x="0" y="657"/>
                      </a:lnTo>
                      <a:lnTo>
                        <a:pt x="17" y="699"/>
                      </a:lnTo>
                      <a:lnTo>
                        <a:pt x="50" y="723"/>
                      </a:lnTo>
                      <a:lnTo>
                        <a:pt x="99" y="740"/>
                      </a:lnTo>
                      <a:lnTo>
                        <a:pt x="157" y="740"/>
                      </a:lnTo>
                      <a:lnTo>
                        <a:pt x="206" y="723"/>
                      </a:lnTo>
                      <a:lnTo>
                        <a:pt x="239" y="699"/>
                      </a:lnTo>
                      <a:lnTo>
                        <a:pt x="247" y="657"/>
                      </a:lnTo>
                      <a:lnTo>
                        <a:pt x="247" y="649"/>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23"/>
                <p:cNvSpPr>
                  <a:spLocks/>
                </p:cNvSpPr>
                <p:nvPr/>
              </p:nvSpPr>
              <p:spPr bwMode="auto">
                <a:xfrm>
                  <a:off x="3845" y="669"/>
                  <a:ext cx="248" cy="157"/>
                </a:xfrm>
                <a:custGeom>
                  <a:avLst/>
                  <a:gdLst>
                    <a:gd name="T0" fmla="*/ 0 w 248"/>
                    <a:gd name="T1" fmla="*/ 74 h 157"/>
                    <a:gd name="T2" fmla="*/ 17 w 248"/>
                    <a:gd name="T3" fmla="*/ 41 h 157"/>
                    <a:gd name="T4" fmla="*/ 50 w 248"/>
                    <a:gd name="T5" fmla="*/ 8 h 157"/>
                    <a:gd name="T6" fmla="*/ 99 w 248"/>
                    <a:gd name="T7" fmla="*/ 0 h 157"/>
                    <a:gd name="T8" fmla="*/ 157 w 248"/>
                    <a:gd name="T9" fmla="*/ 0 h 157"/>
                    <a:gd name="T10" fmla="*/ 206 w 248"/>
                    <a:gd name="T11" fmla="*/ 8 h 157"/>
                    <a:gd name="T12" fmla="*/ 239 w 248"/>
                    <a:gd name="T13" fmla="*/ 41 h 157"/>
                    <a:gd name="T14" fmla="*/ 247 w 248"/>
                    <a:gd name="T15" fmla="*/ 74 h 157"/>
                    <a:gd name="T16" fmla="*/ 239 w 248"/>
                    <a:gd name="T17" fmla="*/ 115 h 157"/>
                    <a:gd name="T18" fmla="*/ 206 w 248"/>
                    <a:gd name="T19" fmla="*/ 140 h 157"/>
                    <a:gd name="T20" fmla="*/ 157 w 248"/>
                    <a:gd name="T21" fmla="*/ 156 h 157"/>
                    <a:gd name="T22" fmla="*/ 99 w 248"/>
                    <a:gd name="T23" fmla="*/ 156 h 157"/>
                    <a:gd name="T24" fmla="*/ 50 w 248"/>
                    <a:gd name="T25" fmla="*/ 140 h 157"/>
                    <a:gd name="T26" fmla="*/ 17 w 248"/>
                    <a:gd name="T27" fmla="*/ 115 h 157"/>
                    <a:gd name="T28" fmla="*/ 0 w 248"/>
                    <a:gd name="T29" fmla="*/ 74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8" h="157">
                      <a:moveTo>
                        <a:pt x="0" y="74"/>
                      </a:moveTo>
                      <a:lnTo>
                        <a:pt x="17" y="41"/>
                      </a:lnTo>
                      <a:lnTo>
                        <a:pt x="50" y="8"/>
                      </a:lnTo>
                      <a:lnTo>
                        <a:pt x="99" y="0"/>
                      </a:lnTo>
                      <a:lnTo>
                        <a:pt x="157" y="0"/>
                      </a:lnTo>
                      <a:lnTo>
                        <a:pt x="206" y="8"/>
                      </a:lnTo>
                      <a:lnTo>
                        <a:pt x="239" y="41"/>
                      </a:lnTo>
                      <a:lnTo>
                        <a:pt x="247" y="74"/>
                      </a:lnTo>
                      <a:lnTo>
                        <a:pt x="239" y="115"/>
                      </a:lnTo>
                      <a:lnTo>
                        <a:pt x="206" y="140"/>
                      </a:lnTo>
                      <a:lnTo>
                        <a:pt x="157" y="156"/>
                      </a:lnTo>
                      <a:lnTo>
                        <a:pt x="99" y="156"/>
                      </a:lnTo>
                      <a:lnTo>
                        <a:pt x="50" y="140"/>
                      </a:lnTo>
                      <a:lnTo>
                        <a:pt x="17" y="115"/>
                      </a:lnTo>
                      <a:lnTo>
                        <a:pt x="0" y="74"/>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24"/>
                <p:cNvSpPr>
                  <a:spLocks/>
                </p:cNvSpPr>
                <p:nvPr/>
              </p:nvSpPr>
              <p:spPr bwMode="auto">
                <a:xfrm>
                  <a:off x="3845" y="2263"/>
                  <a:ext cx="248" cy="922"/>
                </a:xfrm>
                <a:custGeom>
                  <a:avLst/>
                  <a:gdLst>
                    <a:gd name="T0" fmla="*/ 247 w 248"/>
                    <a:gd name="T1" fmla="*/ 814 h 922"/>
                    <a:gd name="T2" fmla="*/ 247 w 248"/>
                    <a:gd name="T3" fmla="*/ 0 h 922"/>
                    <a:gd name="T4" fmla="*/ 0 w 248"/>
                    <a:gd name="T5" fmla="*/ 0 h 922"/>
                    <a:gd name="T6" fmla="*/ 0 w 248"/>
                    <a:gd name="T7" fmla="*/ 814 h 922"/>
                    <a:gd name="T8" fmla="*/ 0 w 248"/>
                    <a:gd name="T9" fmla="*/ 822 h 922"/>
                    <a:gd name="T10" fmla="*/ 17 w 248"/>
                    <a:gd name="T11" fmla="*/ 871 h 922"/>
                    <a:gd name="T12" fmla="*/ 50 w 248"/>
                    <a:gd name="T13" fmla="*/ 904 h 922"/>
                    <a:gd name="T14" fmla="*/ 99 w 248"/>
                    <a:gd name="T15" fmla="*/ 921 h 922"/>
                    <a:gd name="T16" fmla="*/ 157 w 248"/>
                    <a:gd name="T17" fmla="*/ 921 h 922"/>
                    <a:gd name="T18" fmla="*/ 206 w 248"/>
                    <a:gd name="T19" fmla="*/ 904 h 922"/>
                    <a:gd name="T20" fmla="*/ 239 w 248"/>
                    <a:gd name="T21" fmla="*/ 871 h 922"/>
                    <a:gd name="T22" fmla="*/ 247 w 248"/>
                    <a:gd name="T23" fmla="*/ 822 h 922"/>
                    <a:gd name="T24" fmla="*/ 247 w 248"/>
                    <a:gd name="T25" fmla="*/ 814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8" h="922">
                      <a:moveTo>
                        <a:pt x="247" y="814"/>
                      </a:moveTo>
                      <a:lnTo>
                        <a:pt x="247" y="0"/>
                      </a:lnTo>
                      <a:lnTo>
                        <a:pt x="0" y="0"/>
                      </a:lnTo>
                      <a:lnTo>
                        <a:pt x="0" y="814"/>
                      </a:lnTo>
                      <a:lnTo>
                        <a:pt x="0" y="822"/>
                      </a:lnTo>
                      <a:lnTo>
                        <a:pt x="17" y="871"/>
                      </a:lnTo>
                      <a:lnTo>
                        <a:pt x="50" y="904"/>
                      </a:lnTo>
                      <a:lnTo>
                        <a:pt x="99" y="921"/>
                      </a:lnTo>
                      <a:lnTo>
                        <a:pt x="157" y="921"/>
                      </a:lnTo>
                      <a:lnTo>
                        <a:pt x="206" y="904"/>
                      </a:lnTo>
                      <a:lnTo>
                        <a:pt x="239" y="871"/>
                      </a:lnTo>
                      <a:lnTo>
                        <a:pt x="247" y="822"/>
                      </a:lnTo>
                      <a:lnTo>
                        <a:pt x="247" y="814"/>
                      </a:lnTo>
                    </a:path>
                  </a:pathLst>
                </a:custGeom>
                <a:solidFill>
                  <a:srgbClr val="FFFFFF"/>
                </a:solidFill>
                <a:ln w="127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25"/>
                <p:cNvSpPr>
                  <a:spLocks/>
                </p:cNvSpPr>
                <p:nvPr/>
              </p:nvSpPr>
              <p:spPr bwMode="auto">
                <a:xfrm>
                  <a:off x="3788" y="850"/>
                  <a:ext cx="429" cy="247"/>
                </a:xfrm>
                <a:custGeom>
                  <a:avLst/>
                  <a:gdLst>
                    <a:gd name="T0" fmla="*/ 57 w 429"/>
                    <a:gd name="T1" fmla="*/ 0 h 247"/>
                    <a:gd name="T2" fmla="*/ 16 w 429"/>
                    <a:gd name="T3" fmla="*/ 49 h 247"/>
                    <a:gd name="T4" fmla="*/ 0 w 429"/>
                    <a:gd name="T5" fmla="*/ 98 h 247"/>
                    <a:gd name="T6" fmla="*/ 16 w 429"/>
                    <a:gd name="T7" fmla="*/ 156 h 247"/>
                    <a:gd name="T8" fmla="*/ 66 w 429"/>
                    <a:gd name="T9" fmla="*/ 205 h 247"/>
                    <a:gd name="T10" fmla="*/ 131 w 429"/>
                    <a:gd name="T11" fmla="*/ 230 h 247"/>
                    <a:gd name="T12" fmla="*/ 214 w 429"/>
                    <a:gd name="T13" fmla="*/ 246 h 247"/>
                    <a:gd name="T14" fmla="*/ 296 w 429"/>
                    <a:gd name="T15" fmla="*/ 230 h 247"/>
                    <a:gd name="T16" fmla="*/ 362 w 429"/>
                    <a:gd name="T17" fmla="*/ 205 h 247"/>
                    <a:gd name="T18" fmla="*/ 411 w 429"/>
                    <a:gd name="T19" fmla="*/ 156 h 247"/>
                    <a:gd name="T20" fmla="*/ 428 w 429"/>
                    <a:gd name="T21" fmla="*/ 98 h 247"/>
                    <a:gd name="T22" fmla="*/ 411 w 429"/>
                    <a:gd name="T23" fmla="*/ 49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29" h="247">
                      <a:moveTo>
                        <a:pt x="57" y="0"/>
                      </a:moveTo>
                      <a:lnTo>
                        <a:pt x="16" y="49"/>
                      </a:lnTo>
                      <a:lnTo>
                        <a:pt x="0" y="98"/>
                      </a:lnTo>
                      <a:lnTo>
                        <a:pt x="16" y="156"/>
                      </a:lnTo>
                      <a:lnTo>
                        <a:pt x="66" y="205"/>
                      </a:lnTo>
                      <a:lnTo>
                        <a:pt x="131" y="230"/>
                      </a:lnTo>
                      <a:lnTo>
                        <a:pt x="214" y="246"/>
                      </a:lnTo>
                      <a:lnTo>
                        <a:pt x="296" y="230"/>
                      </a:lnTo>
                      <a:lnTo>
                        <a:pt x="362" y="205"/>
                      </a:lnTo>
                      <a:lnTo>
                        <a:pt x="411" y="156"/>
                      </a:lnTo>
                      <a:lnTo>
                        <a:pt x="428" y="98"/>
                      </a:lnTo>
                      <a:lnTo>
                        <a:pt x="411" y="49"/>
                      </a:lnTo>
                    </a:path>
                  </a:pathLst>
                </a:custGeom>
                <a:noFill/>
                <a:ln w="127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27" name="Freeform 28"/>
            <p:cNvSpPr>
              <a:spLocks/>
            </p:cNvSpPr>
            <p:nvPr/>
          </p:nvSpPr>
          <p:spPr bwMode="auto">
            <a:xfrm>
              <a:off x="6743700" y="1789112"/>
              <a:ext cx="171450" cy="171450"/>
            </a:xfrm>
            <a:custGeom>
              <a:avLst/>
              <a:gdLst>
                <a:gd name="T0" fmla="*/ 25 w 108"/>
                <a:gd name="T1" fmla="*/ 107 h 108"/>
                <a:gd name="T2" fmla="*/ 0 w 108"/>
                <a:gd name="T3" fmla="*/ 0 h 108"/>
                <a:gd name="T4" fmla="*/ 107 w 108"/>
                <a:gd name="T5" fmla="*/ 41 h 108"/>
                <a:gd name="T6" fmla="*/ 25 w 108"/>
                <a:gd name="T7" fmla="*/ 107 h 108"/>
              </a:gdLst>
              <a:ahLst/>
              <a:cxnLst>
                <a:cxn ang="0">
                  <a:pos x="T0" y="T1"/>
                </a:cxn>
                <a:cxn ang="0">
                  <a:pos x="T2" y="T3"/>
                </a:cxn>
                <a:cxn ang="0">
                  <a:pos x="T4" y="T5"/>
                </a:cxn>
                <a:cxn ang="0">
                  <a:pos x="T6" y="T7"/>
                </a:cxn>
              </a:cxnLst>
              <a:rect l="0" t="0" r="r" b="b"/>
              <a:pathLst>
                <a:path w="108" h="108">
                  <a:moveTo>
                    <a:pt x="25" y="107"/>
                  </a:moveTo>
                  <a:lnTo>
                    <a:pt x="0" y="0"/>
                  </a:lnTo>
                  <a:lnTo>
                    <a:pt x="107" y="41"/>
                  </a:lnTo>
                  <a:lnTo>
                    <a:pt x="25" y="10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Line 29"/>
            <p:cNvSpPr>
              <a:spLocks noChangeShapeType="1"/>
            </p:cNvSpPr>
            <p:nvPr/>
          </p:nvSpPr>
          <p:spPr bwMode="auto">
            <a:xfrm>
              <a:off x="4287838" y="2767012"/>
              <a:ext cx="784225" cy="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 name="Line 30"/>
            <p:cNvSpPr>
              <a:spLocks noChangeShapeType="1"/>
            </p:cNvSpPr>
            <p:nvPr/>
          </p:nvSpPr>
          <p:spPr bwMode="auto">
            <a:xfrm>
              <a:off x="4287838" y="3379787"/>
              <a:ext cx="784225" cy="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31"/>
            <p:cNvSpPr>
              <a:spLocks noChangeShapeType="1"/>
            </p:cNvSpPr>
            <p:nvPr/>
          </p:nvSpPr>
          <p:spPr bwMode="auto">
            <a:xfrm>
              <a:off x="4287838" y="5467350"/>
              <a:ext cx="784225" cy="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Line 32"/>
            <p:cNvSpPr>
              <a:spLocks noChangeShapeType="1"/>
            </p:cNvSpPr>
            <p:nvPr/>
          </p:nvSpPr>
          <p:spPr bwMode="auto">
            <a:xfrm>
              <a:off x="4287838" y="3941762"/>
              <a:ext cx="0" cy="1565275"/>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Line 33"/>
            <p:cNvSpPr>
              <a:spLocks noChangeShapeType="1"/>
            </p:cNvSpPr>
            <p:nvPr/>
          </p:nvSpPr>
          <p:spPr bwMode="auto">
            <a:xfrm flipV="1">
              <a:off x="4287838" y="2767012"/>
              <a:ext cx="0" cy="1174750"/>
            </a:xfrm>
            <a:prstGeom prst="line">
              <a:avLst/>
            </a:prstGeom>
            <a:noFill/>
            <a:ln w="508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Freeform 34"/>
            <p:cNvSpPr>
              <a:spLocks/>
            </p:cNvSpPr>
            <p:nvPr/>
          </p:nvSpPr>
          <p:spPr bwMode="auto">
            <a:xfrm>
              <a:off x="5072063" y="5429250"/>
              <a:ext cx="157162" cy="79375"/>
            </a:xfrm>
            <a:custGeom>
              <a:avLst/>
              <a:gdLst>
                <a:gd name="T0" fmla="*/ 0 w 99"/>
                <a:gd name="T1" fmla="*/ 49 h 50"/>
                <a:gd name="T2" fmla="*/ 98 w 99"/>
                <a:gd name="T3" fmla="*/ 49 h 50"/>
                <a:gd name="T4" fmla="*/ 98 w 99"/>
                <a:gd name="T5" fmla="*/ 0 h 50"/>
                <a:gd name="T6" fmla="*/ 0 w 99"/>
                <a:gd name="T7" fmla="*/ 0 h 50"/>
                <a:gd name="T8" fmla="*/ 0 w 99"/>
                <a:gd name="T9" fmla="*/ 49 h 50"/>
              </a:gdLst>
              <a:ahLst/>
              <a:cxnLst>
                <a:cxn ang="0">
                  <a:pos x="T0" y="T1"/>
                </a:cxn>
                <a:cxn ang="0">
                  <a:pos x="T2" y="T3"/>
                </a:cxn>
                <a:cxn ang="0">
                  <a:pos x="T4" y="T5"/>
                </a:cxn>
                <a:cxn ang="0">
                  <a:pos x="T6" y="T7"/>
                </a:cxn>
                <a:cxn ang="0">
                  <a:pos x="T8" y="T9"/>
                </a:cxn>
              </a:cxnLst>
              <a:rect l="0" t="0" r="r" b="b"/>
              <a:pathLst>
                <a:path w="99" h="50">
                  <a:moveTo>
                    <a:pt x="0" y="49"/>
                  </a:moveTo>
                  <a:lnTo>
                    <a:pt x="98" y="49"/>
                  </a:lnTo>
                  <a:lnTo>
                    <a:pt x="98" y="0"/>
                  </a:lnTo>
                  <a:lnTo>
                    <a:pt x="0" y="0"/>
                  </a:lnTo>
                  <a:lnTo>
                    <a:pt x="0" y="49"/>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Freeform 35"/>
            <p:cNvSpPr>
              <a:spLocks/>
            </p:cNvSpPr>
            <p:nvPr/>
          </p:nvSpPr>
          <p:spPr bwMode="auto">
            <a:xfrm>
              <a:off x="5072063" y="2727325"/>
              <a:ext cx="157162" cy="68262"/>
            </a:xfrm>
            <a:custGeom>
              <a:avLst/>
              <a:gdLst>
                <a:gd name="T0" fmla="*/ 0 w 99"/>
                <a:gd name="T1" fmla="*/ 42 h 43"/>
                <a:gd name="T2" fmla="*/ 98 w 99"/>
                <a:gd name="T3" fmla="*/ 42 h 43"/>
                <a:gd name="T4" fmla="*/ 98 w 99"/>
                <a:gd name="T5" fmla="*/ 0 h 43"/>
                <a:gd name="T6" fmla="*/ 0 w 99"/>
                <a:gd name="T7" fmla="*/ 0 h 43"/>
                <a:gd name="T8" fmla="*/ 0 w 99"/>
                <a:gd name="T9" fmla="*/ 42 h 43"/>
              </a:gdLst>
              <a:ahLst/>
              <a:cxnLst>
                <a:cxn ang="0">
                  <a:pos x="T0" y="T1"/>
                </a:cxn>
                <a:cxn ang="0">
                  <a:pos x="T2" y="T3"/>
                </a:cxn>
                <a:cxn ang="0">
                  <a:pos x="T4" y="T5"/>
                </a:cxn>
                <a:cxn ang="0">
                  <a:pos x="T6" y="T7"/>
                </a:cxn>
                <a:cxn ang="0">
                  <a:pos x="T8" y="T9"/>
                </a:cxn>
              </a:cxnLst>
              <a:rect l="0" t="0" r="r" b="b"/>
              <a:pathLst>
                <a:path w="99" h="43">
                  <a:moveTo>
                    <a:pt x="0" y="42"/>
                  </a:moveTo>
                  <a:lnTo>
                    <a:pt x="98" y="42"/>
                  </a:lnTo>
                  <a:lnTo>
                    <a:pt x="98" y="0"/>
                  </a:lnTo>
                  <a:lnTo>
                    <a:pt x="0" y="0"/>
                  </a:lnTo>
                  <a:lnTo>
                    <a:pt x="0" y="42"/>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Freeform 36"/>
            <p:cNvSpPr>
              <a:spLocks/>
            </p:cNvSpPr>
            <p:nvPr/>
          </p:nvSpPr>
          <p:spPr bwMode="auto">
            <a:xfrm>
              <a:off x="5072063" y="3354387"/>
              <a:ext cx="157162" cy="66675"/>
            </a:xfrm>
            <a:custGeom>
              <a:avLst/>
              <a:gdLst>
                <a:gd name="T0" fmla="*/ 0 w 99"/>
                <a:gd name="T1" fmla="*/ 41 h 42"/>
                <a:gd name="T2" fmla="*/ 98 w 99"/>
                <a:gd name="T3" fmla="*/ 41 h 42"/>
                <a:gd name="T4" fmla="*/ 98 w 99"/>
                <a:gd name="T5" fmla="*/ 0 h 42"/>
                <a:gd name="T6" fmla="*/ 0 w 99"/>
                <a:gd name="T7" fmla="*/ 0 h 42"/>
                <a:gd name="T8" fmla="*/ 0 w 99"/>
                <a:gd name="T9" fmla="*/ 41 h 42"/>
              </a:gdLst>
              <a:ahLst/>
              <a:cxnLst>
                <a:cxn ang="0">
                  <a:pos x="T0" y="T1"/>
                </a:cxn>
                <a:cxn ang="0">
                  <a:pos x="T2" y="T3"/>
                </a:cxn>
                <a:cxn ang="0">
                  <a:pos x="T4" y="T5"/>
                </a:cxn>
                <a:cxn ang="0">
                  <a:pos x="T6" y="T7"/>
                </a:cxn>
                <a:cxn ang="0">
                  <a:pos x="T8" y="T9"/>
                </a:cxn>
              </a:cxnLst>
              <a:rect l="0" t="0" r="r" b="b"/>
              <a:pathLst>
                <a:path w="99" h="42">
                  <a:moveTo>
                    <a:pt x="0" y="41"/>
                  </a:moveTo>
                  <a:lnTo>
                    <a:pt x="98" y="41"/>
                  </a:lnTo>
                  <a:lnTo>
                    <a:pt x="98" y="0"/>
                  </a:lnTo>
                  <a:lnTo>
                    <a:pt x="0" y="0"/>
                  </a:lnTo>
                  <a:lnTo>
                    <a:pt x="0" y="41"/>
                  </a:lnTo>
                </a:path>
              </a:pathLst>
            </a:custGeom>
            <a:pattFill prst="ltVert">
              <a:fgClr>
                <a:srgbClr val="FFFFFF"/>
              </a:fgClr>
              <a:bgClr>
                <a:srgbClr val="000000"/>
              </a:bgClr>
            </a:patt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Rectangle 37"/>
            <p:cNvSpPr>
              <a:spLocks noChangeArrowheads="1"/>
            </p:cNvSpPr>
            <p:nvPr/>
          </p:nvSpPr>
          <p:spPr bwMode="auto">
            <a:xfrm>
              <a:off x="7935913" y="4222750"/>
              <a:ext cx="827087"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Platters</a:t>
              </a:r>
            </a:p>
          </p:txBody>
        </p:sp>
        <p:sp>
          <p:nvSpPr>
            <p:cNvPr id="37" name="Line 38"/>
            <p:cNvSpPr>
              <a:spLocks noChangeShapeType="1"/>
            </p:cNvSpPr>
            <p:nvPr/>
          </p:nvSpPr>
          <p:spPr bwMode="auto">
            <a:xfrm>
              <a:off x="7815263" y="3744912"/>
              <a:ext cx="392112" cy="48418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9"/>
            <p:cNvSpPr>
              <a:spLocks noChangeShapeType="1"/>
            </p:cNvSpPr>
            <p:nvPr/>
          </p:nvSpPr>
          <p:spPr bwMode="auto">
            <a:xfrm flipV="1">
              <a:off x="7810500" y="4524375"/>
              <a:ext cx="392113" cy="5857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Rectangle 41"/>
            <p:cNvSpPr>
              <a:spLocks noChangeArrowheads="1"/>
            </p:cNvSpPr>
            <p:nvPr/>
          </p:nvSpPr>
          <p:spPr bwMode="auto">
            <a:xfrm>
              <a:off x="7277100" y="1495425"/>
              <a:ext cx="815975"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Spindle</a:t>
              </a:r>
            </a:p>
          </p:txBody>
        </p:sp>
        <p:sp>
          <p:nvSpPr>
            <p:cNvPr id="40" name="Freeform 42"/>
            <p:cNvSpPr>
              <a:spLocks/>
            </p:cNvSpPr>
            <p:nvPr/>
          </p:nvSpPr>
          <p:spPr bwMode="auto">
            <a:xfrm>
              <a:off x="6640513" y="1628775"/>
              <a:ext cx="695325" cy="117475"/>
            </a:xfrm>
            <a:custGeom>
              <a:avLst/>
              <a:gdLst>
                <a:gd name="T0" fmla="*/ 437 w 438"/>
                <a:gd name="T1" fmla="*/ 8 h 74"/>
                <a:gd name="T2" fmla="*/ 288 w 438"/>
                <a:gd name="T3" fmla="*/ 0 h 74"/>
                <a:gd name="T4" fmla="*/ 140 w 438"/>
                <a:gd name="T5" fmla="*/ 24 h 74"/>
                <a:gd name="T6" fmla="*/ 0 w 438"/>
                <a:gd name="T7" fmla="*/ 73 h 74"/>
              </a:gdLst>
              <a:ahLst/>
              <a:cxnLst>
                <a:cxn ang="0">
                  <a:pos x="T0" y="T1"/>
                </a:cxn>
                <a:cxn ang="0">
                  <a:pos x="T2" y="T3"/>
                </a:cxn>
                <a:cxn ang="0">
                  <a:pos x="T4" y="T5"/>
                </a:cxn>
                <a:cxn ang="0">
                  <a:pos x="T6" y="T7"/>
                </a:cxn>
              </a:cxnLst>
              <a:rect l="0" t="0" r="r" b="b"/>
              <a:pathLst>
                <a:path w="438" h="74">
                  <a:moveTo>
                    <a:pt x="437" y="8"/>
                  </a:moveTo>
                  <a:lnTo>
                    <a:pt x="288" y="0"/>
                  </a:lnTo>
                  <a:lnTo>
                    <a:pt x="140" y="24"/>
                  </a:lnTo>
                  <a:lnTo>
                    <a:pt x="0" y="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Rectangle 44"/>
            <p:cNvSpPr>
              <a:spLocks noChangeArrowheads="1"/>
            </p:cNvSpPr>
            <p:nvPr/>
          </p:nvSpPr>
          <p:spPr bwMode="auto">
            <a:xfrm>
              <a:off x="4265613" y="1811337"/>
              <a:ext cx="10287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Disk head</a:t>
              </a:r>
            </a:p>
          </p:txBody>
        </p:sp>
        <p:grpSp>
          <p:nvGrpSpPr>
            <p:cNvPr id="42" name="Group 47"/>
            <p:cNvGrpSpPr>
              <a:grpSpLocks/>
            </p:cNvGrpSpPr>
            <p:nvPr/>
          </p:nvGrpSpPr>
          <p:grpSpPr bwMode="auto">
            <a:xfrm>
              <a:off x="4586288" y="4152900"/>
              <a:ext cx="1473200" cy="517525"/>
              <a:chOff x="2799" y="2339"/>
              <a:chExt cx="928" cy="326"/>
            </a:xfrm>
          </p:grpSpPr>
          <p:sp>
            <p:nvSpPr>
              <p:cNvPr id="43" name="Freeform 45"/>
              <p:cNvSpPr>
                <a:spLocks/>
              </p:cNvSpPr>
              <p:nvPr/>
            </p:nvSpPr>
            <p:spPr bwMode="auto">
              <a:xfrm>
                <a:off x="2831" y="2339"/>
                <a:ext cx="865" cy="124"/>
              </a:xfrm>
              <a:custGeom>
                <a:avLst/>
                <a:gdLst>
                  <a:gd name="T0" fmla="*/ 0 w 865"/>
                  <a:gd name="T1" fmla="*/ 65 h 124"/>
                  <a:gd name="T2" fmla="*/ 41 w 865"/>
                  <a:gd name="T3" fmla="*/ 0 h 124"/>
                  <a:gd name="T4" fmla="*/ 41 w 865"/>
                  <a:gd name="T5" fmla="*/ 41 h 124"/>
                  <a:gd name="T6" fmla="*/ 831 w 865"/>
                  <a:gd name="T7" fmla="*/ 41 h 124"/>
                  <a:gd name="T8" fmla="*/ 831 w 865"/>
                  <a:gd name="T9" fmla="*/ 0 h 124"/>
                  <a:gd name="T10" fmla="*/ 864 w 865"/>
                  <a:gd name="T11" fmla="*/ 65 h 124"/>
                  <a:gd name="T12" fmla="*/ 831 w 865"/>
                  <a:gd name="T13" fmla="*/ 123 h 124"/>
                  <a:gd name="T14" fmla="*/ 831 w 865"/>
                  <a:gd name="T15" fmla="*/ 82 h 124"/>
                  <a:gd name="T16" fmla="*/ 41 w 865"/>
                  <a:gd name="T17" fmla="*/ 82 h 124"/>
                  <a:gd name="T18" fmla="*/ 41 w 865"/>
                  <a:gd name="T19" fmla="*/ 123 h 124"/>
                  <a:gd name="T20" fmla="*/ 0 w 865"/>
                  <a:gd name="T21" fmla="*/ 6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5" h="124">
                    <a:moveTo>
                      <a:pt x="0" y="65"/>
                    </a:moveTo>
                    <a:lnTo>
                      <a:pt x="41" y="0"/>
                    </a:lnTo>
                    <a:lnTo>
                      <a:pt x="41" y="41"/>
                    </a:lnTo>
                    <a:lnTo>
                      <a:pt x="831" y="41"/>
                    </a:lnTo>
                    <a:lnTo>
                      <a:pt x="831" y="0"/>
                    </a:lnTo>
                    <a:lnTo>
                      <a:pt x="864" y="65"/>
                    </a:lnTo>
                    <a:lnTo>
                      <a:pt x="831" y="123"/>
                    </a:lnTo>
                    <a:lnTo>
                      <a:pt x="831" y="82"/>
                    </a:lnTo>
                    <a:lnTo>
                      <a:pt x="41" y="82"/>
                    </a:lnTo>
                    <a:lnTo>
                      <a:pt x="41" y="123"/>
                    </a:lnTo>
                    <a:lnTo>
                      <a:pt x="0" y="65"/>
                    </a:lnTo>
                  </a:path>
                </a:pathLst>
              </a:custGeom>
              <a:solidFill>
                <a:srgbClr val="FFFFFF"/>
              </a:solidFill>
              <a:ln w="12700" cap="rnd" cmpd="sng">
                <a:solidFill>
                  <a:srgbClr val="0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Rectangle 46"/>
              <p:cNvSpPr>
                <a:spLocks noChangeArrowheads="1"/>
              </p:cNvSpPr>
              <p:nvPr/>
            </p:nvSpPr>
            <p:spPr bwMode="auto">
              <a:xfrm>
                <a:off x="2799" y="2465"/>
                <a:ext cx="928"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Arm movement</a:t>
                </a:r>
              </a:p>
            </p:txBody>
          </p:sp>
        </p:grpSp>
        <p:grpSp>
          <p:nvGrpSpPr>
            <p:cNvPr id="45" name="Group 50"/>
            <p:cNvGrpSpPr>
              <a:grpSpLocks/>
            </p:cNvGrpSpPr>
            <p:nvPr/>
          </p:nvGrpSpPr>
          <p:grpSpPr bwMode="auto">
            <a:xfrm>
              <a:off x="3429000" y="5114925"/>
              <a:ext cx="1387475" cy="795337"/>
              <a:chOff x="2070" y="2945"/>
              <a:chExt cx="874" cy="501"/>
            </a:xfrm>
          </p:grpSpPr>
          <p:sp>
            <p:nvSpPr>
              <p:cNvPr id="46" name="Rectangle 48"/>
              <p:cNvSpPr>
                <a:spLocks noChangeArrowheads="1"/>
              </p:cNvSpPr>
              <p:nvPr/>
            </p:nvSpPr>
            <p:spPr bwMode="auto">
              <a:xfrm>
                <a:off x="2070" y="3246"/>
                <a:ext cx="87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dirty="0">
                    <a:solidFill>
                      <a:srgbClr val="000000"/>
                    </a:solidFill>
                    <a:latin typeface="Arial" pitchFamily="34" charset="0"/>
                  </a:rPr>
                  <a:t>Arm assembly</a:t>
                </a:r>
              </a:p>
            </p:txBody>
          </p:sp>
          <p:sp>
            <p:nvSpPr>
              <p:cNvPr id="47" name="Freeform 49"/>
              <p:cNvSpPr>
                <a:spLocks/>
              </p:cNvSpPr>
              <p:nvPr/>
            </p:nvSpPr>
            <p:spPr bwMode="auto">
              <a:xfrm>
                <a:off x="2357" y="2945"/>
                <a:ext cx="256" cy="305"/>
              </a:xfrm>
              <a:custGeom>
                <a:avLst/>
                <a:gdLst>
                  <a:gd name="T0" fmla="*/ 8 w 256"/>
                  <a:gd name="T1" fmla="*/ 304 h 305"/>
                  <a:gd name="T2" fmla="*/ 0 w 256"/>
                  <a:gd name="T3" fmla="*/ 230 h 305"/>
                  <a:gd name="T4" fmla="*/ 16 w 256"/>
                  <a:gd name="T5" fmla="*/ 156 h 305"/>
                  <a:gd name="T6" fmla="*/ 57 w 256"/>
                  <a:gd name="T7" fmla="*/ 91 h 305"/>
                  <a:gd name="T8" fmla="*/ 115 w 256"/>
                  <a:gd name="T9" fmla="*/ 41 h 305"/>
                  <a:gd name="T10" fmla="*/ 181 w 256"/>
                  <a:gd name="T11" fmla="*/ 9 h 305"/>
                  <a:gd name="T12" fmla="*/ 255 w 256"/>
                  <a:gd name="T13" fmla="*/ 0 h 305"/>
                </a:gdLst>
                <a:ahLst/>
                <a:cxnLst>
                  <a:cxn ang="0">
                    <a:pos x="T0" y="T1"/>
                  </a:cxn>
                  <a:cxn ang="0">
                    <a:pos x="T2" y="T3"/>
                  </a:cxn>
                  <a:cxn ang="0">
                    <a:pos x="T4" y="T5"/>
                  </a:cxn>
                  <a:cxn ang="0">
                    <a:pos x="T6" y="T7"/>
                  </a:cxn>
                  <a:cxn ang="0">
                    <a:pos x="T8" y="T9"/>
                  </a:cxn>
                  <a:cxn ang="0">
                    <a:pos x="T10" y="T11"/>
                  </a:cxn>
                  <a:cxn ang="0">
                    <a:pos x="T12" y="T13"/>
                  </a:cxn>
                </a:cxnLst>
                <a:rect l="0" t="0" r="r" b="b"/>
                <a:pathLst>
                  <a:path w="256" h="305">
                    <a:moveTo>
                      <a:pt x="8" y="304"/>
                    </a:moveTo>
                    <a:lnTo>
                      <a:pt x="0" y="230"/>
                    </a:lnTo>
                    <a:lnTo>
                      <a:pt x="16" y="156"/>
                    </a:lnTo>
                    <a:lnTo>
                      <a:pt x="57" y="91"/>
                    </a:lnTo>
                    <a:lnTo>
                      <a:pt x="115" y="41"/>
                    </a:lnTo>
                    <a:lnTo>
                      <a:pt x="181" y="9"/>
                    </a:lnTo>
                    <a:lnTo>
                      <a:pt x="25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8" name="Freeform 51"/>
            <p:cNvSpPr>
              <a:spLocks/>
            </p:cNvSpPr>
            <p:nvPr/>
          </p:nvSpPr>
          <p:spPr bwMode="auto">
            <a:xfrm>
              <a:off x="4876800" y="2036762"/>
              <a:ext cx="288925" cy="731838"/>
            </a:xfrm>
            <a:custGeom>
              <a:avLst/>
              <a:gdLst>
                <a:gd name="T0" fmla="*/ 0 w 182"/>
                <a:gd name="T1" fmla="*/ 0 h 461"/>
                <a:gd name="T2" fmla="*/ 82 w 182"/>
                <a:gd name="T3" fmla="*/ 66 h 461"/>
                <a:gd name="T4" fmla="*/ 140 w 182"/>
                <a:gd name="T5" fmla="*/ 156 h 461"/>
                <a:gd name="T6" fmla="*/ 173 w 182"/>
                <a:gd name="T7" fmla="*/ 255 h 461"/>
                <a:gd name="T8" fmla="*/ 181 w 182"/>
                <a:gd name="T9" fmla="*/ 353 h 461"/>
                <a:gd name="T10" fmla="*/ 165 w 182"/>
                <a:gd name="T11" fmla="*/ 460 h 461"/>
              </a:gdLst>
              <a:ahLst/>
              <a:cxnLst>
                <a:cxn ang="0">
                  <a:pos x="T0" y="T1"/>
                </a:cxn>
                <a:cxn ang="0">
                  <a:pos x="T2" y="T3"/>
                </a:cxn>
                <a:cxn ang="0">
                  <a:pos x="T4" y="T5"/>
                </a:cxn>
                <a:cxn ang="0">
                  <a:pos x="T6" y="T7"/>
                </a:cxn>
                <a:cxn ang="0">
                  <a:pos x="T8" y="T9"/>
                </a:cxn>
                <a:cxn ang="0">
                  <a:pos x="T10" y="T11"/>
                </a:cxn>
              </a:cxnLst>
              <a:rect l="0" t="0" r="r" b="b"/>
              <a:pathLst>
                <a:path w="182" h="461">
                  <a:moveTo>
                    <a:pt x="0" y="0"/>
                  </a:moveTo>
                  <a:lnTo>
                    <a:pt x="82" y="66"/>
                  </a:lnTo>
                  <a:lnTo>
                    <a:pt x="140" y="156"/>
                  </a:lnTo>
                  <a:lnTo>
                    <a:pt x="173" y="255"/>
                  </a:lnTo>
                  <a:lnTo>
                    <a:pt x="181" y="353"/>
                  </a:lnTo>
                  <a:lnTo>
                    <a:pt x="165" y="46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 name="Group 57"/>
            <p:cNvGrpSpPr>
              <a:grpSpLocks/>
            </p:cNvGrpSpPr>
            <p:nvPr/>
          </p:nvGrpSpPr>
          <p:grpSpPr bwMode="auto">
            <a:xfrm>
              <a:off x="7369175" y="1701800"/>
              <a:ext cx="1289050" cy="790575"/>
              <a:chOff x="4552" y="795"/>
              <a:chExt cx="812" cy="498"/>
            </a:xfrm>
          </p:grpSpPr>
          <p:sp>
            <p:nvSpPr>
              <p:cNvPr id="50" name="Freeform 53"/>
              <p:cNvSpPr>
                <a:spLocks/>
              </p:cNvSpPr>
              <p:nvPr/>
            </p:nvSpPr>
            <p:spPr bwMode="auto">
              <a:xfrm>
                <a:off x="4609" y="988"/>
                <a:ext cx="372" cy="305"/>
              </a:xfrm>
              <a:custGeom>
                <a:avLst/>
                <a:gdLst>
                  <a:gd name="T0" fmla="*/ 371 w 372"/>
                  <a:gd name="T1" fmla="*/ 0 h 305"/>
                  <a:gd name="T2" fmla="*/ 255 w 372"/>
                  <a:gd name="T3" fmla="*/ 33 h 305"/>
                  <a:gd name="T4" fmla="*/ 148 w 372"/>
                  <a:gd name="T5" fmla="*/ 107 h 305"/>
                  <a:gd name="T6" fmla="*/ 58 w 372"/>
                  <a:gd name="T7" fmla="*/ 197 h 305"/>
                  <a:gd name="T8" fmla="*/ 0 w 372"/>
                  <a:gd name="T9" fmla="*/ 304 h 305"/>
                </a:gdLst>
                <a:ahLst/>
                <a:cxnLst>
                  <a:cxn ang="0">
                    <a:pos x="T0" y="T1"/>
                  </a:cxn>
                  <a:cxn ang="0">
                    <a:pos x="T2" y="T3"/>
                  </a:cxn>
                  <a:cxn ang="0">
                    <a:pos x="T4" y="T5"/>
                  </a:cxn>
                  <a:cxn ang="0">
                    <a:pos x="T6" y="T7"/>
                  </a:cxn>
                  <a:cxn ang="0">
                    <a:pos x="T8" y="T9"/>
                  </a:cxn>
                </a:cxnLst>
                <a:rect l="0" t="0" r="r" b="b"/>
                <a:pathLst>
                  <a:path w="372" h="305">
                    <a:moveTo>
                      <a:pt x="371" y="0"/>
                    </a:moveTo>
                    <a:lnTo>
                      <a:pt x="255" y="33"/>
                    </a:lnTo>
                    <a:lnTo>
                      <a:pt x="148" y="107"/>
                    </a:lnTo>
                    <a:lnTo>
                      <a:pt x="58" y="197"/>
                    </a:lnTo>
                    <a:lnTo>
                      <a:pt x="0" y="30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1" name="Group 56"/>
              <p:cNvGrpSpPr>
                <a:grpSpLocks/>
              </p:cNvGrpSpPr>
              <p:nvPr/>
            </p:nvGrpSpPr>
            <p:grpSpPr bwMode="auto">
              <a:xfrm>
                <a:off x="4552" y="795"/>
                <a:ext cx="812" cy="441"/>
                <a:chOff x="4552" y="795"/>
                <a:chExt cx="812" cy="441"/>
              </a:xfrm>
            </p:grpSpPr>
            <p:sp>
              <p:nvSpPr>
                <p:cNvPr id="52" name="Rectangle 54"/>
                <p:cNvSpPr>
                  <a:spLocks noChangeArrowheads="1"/>
                </p:cNvSpPr>
                <p:nvPr/>
              </p:nvSpPr>
              <p:spPr bwMode="auto">
                <a:xfrm>
                  <a:off x="4890" y="795"/>
                  <a:ext cx="474" cy="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Tracks</a:t>
                  </a:r>
                </a:p>
              </p:txBody>
            </p:sp>
            <p:sp>
              <p:nvSpPr>
                <p:cNvPr id="53" name="Freeform 55"/>
                <p:cNvSpPr>
                  <a:spLocks/>
                </p:cNvSpPr>
                <p:nvPr/>
              </p:nvSpPr>
              <p:spPr bwMode="auto">
                <a:xfrm>
                  <a:off x="4552" y="988"/>
                  <a:ext cx="305" cy="248"/>
                </a:xfrm>
                <a:custGeom>
                  <a:avLst/>
                  <a:gdLst>
                    <a:gd name="T0" fmla="*/ 304 w 305"/>
                    <a:gd name="T1" fmla="*/ 0 h 248"/>
                    <a:gd name="T2" fmla="*/ 222 w 305"/>
                    <a:gd name="T3" fmla="*/ 0 h 248"/>
                    <a:gd name="T4" fmla="*/ 139 w 305"/>
                    <a:gd name="T5" fmla="*/ 33 h 248"/>
                    <a:gd name="T6" fmla="*/ 74 w 305"/>
                    <a:gd name="T7" fmla="*/ 90 h 248"/>
                    <a:gd name="T8" fmla="*/ 24 w 305"/>
                    <a:gd name="T9" fmla="*/ 164 h 248"/>
                    <a:gd name="T10" fmla="*/ 0 w 305"/>
                    <a:gd name="T11" fmla="*/ 247 h 248"/>
                  </a:gdLst>
                  <a:ahLst/>
                  <a:cxnLst>
                    <a:cxn ang="0">
                      <a:pos x="T0" y="T1"/>
                    </a:cxn>
                    <a:cxn ang="0">
                      <a:pos x="T2" y="T3"/>
                    </a:cxn>
                    <a:cxn ang="0">
                      <a:pos x="T4" y="T5"/>
                    </a:cxn>
                    <a:cxn ang="0">
                      <a:pos x="T6" y="T7"/>
                    </a:cxn>
                    <a:cxn ang="0">
                      <a:pos x="T8" y="T9"/>
                    </a:cxn>
                    <a:cxn ang="0">
                      <a:pos x="T10" y="T11"/>
                    </a:cxn>
                  </a:cxnLst>
                  <a:rect l="0" t="0" r="r" b="b"/>
                  <a:pathLst>
                    <a:path w="305" h="248">
                      <a:moveTo>
                        <a:pt x="304" y="0"/>
                      </a:moveTo>
                      <a:lnTo>
                        <a:pt x="222" y="0"/>
                      </a:lnTo>
                      <a:lnTo>
                        <a:pt x="139" y="33"/>
                      </a:lnTo>
                      <a:lnTo>
                        <a:pt x="74" y="90"/>
                      </a:lnTo>
                      <a:lnTo>
                        <a:pt x="24" y="164"/>
                      </a:lnTo>
                      <a:lnTo>
                        <a:pt x="0" y="24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54" name="Freeform 58"/>
            <p:cNvSpPr>
              <a:spLocks/>
            </p:cNvSpPr>
            <p:nvPr/>
          </p:nvSpPr>
          <p:spPr bwMode="auto">
            <a:xfrm>
              <a:off x="7893050" y="2571750"/>
              <a:ext cx="174625" cy="444500"/>
            </a:xfrm>
            <a:custGeom>
              <a:avLst/>
              <a:gdLst>
                <a:gd name="T0" fmla="*/ 0 w 110"/>
                <a:gd name="T1" fmla="*/ 279 h 280"/>
                <a:gd name="T2" fmla="*/ 64 w 110"/>
                <a:gd name="T3" fmla="*/ 238 h 280"/>
                <a:gd name="T4" fmla="*/ 100 w 110"/>
                <a:gd name="T5" fmla="*/ 181 h 280"/>
                <a:gd name="T6" fmla="*/ 109 w 110"/>
                <a:gd name="T7" fmla="*/ 115 h 280"/>
                <a:gd name="T8" fmla="*/ 81 w 110"/>
                <a:gd name="T9" fmla="*/ 49 h 280"/>
                <a:gd name="T10" fmla="*/ 28 w 110"/>
                <a:gd name="T11" fmla="*/ 0 h 280"/>
                <a:gd name="T12" fmla="*/ 55 w 110"/>
                <a:gd name="T13" fmla="*/ 33 h 280"/>
              </a:gdLst>
              <a:ahLst/>
              <a:cxnLst>
                <a:cxn ang="0">
                  <a:pos x="T0" y="T1"/>
                </a:cxn>
                <a:cxn ang="0">
                  <a:pos x="T2" y="T3"/>
                </a:cxn>
                <a:cxn ang="0">
                  <a:pos x="T4" y="T5"/>
                </a:cxn>
                <a:cxn ang="0">
                  <a:pos x="T6" y="T7"/>
                </a:cxn>
                <a:cxn ang="0">
                  <a:pos x="T8" y="T9"/>
                </a:cxn>
                <a:cxn ang="0">
                  <a:pos x="T10" y="T11"/>
                </a:cxn>
                <a:cxn ang="0">
                  <a:pos x="T12" y="T13"/>
                </a:cxn>
              </a:cxnLst>
              <a:rect l="0" t="0" r="r" b="b"/>
              <a:pathLst>
                <a:path w="110" h="280">
                  <a:moveTo>
                    <a:pt x="0" y="279"/>
                  </a:moveTo>
                  <a:lnTo>
                    <a:pt x="64" y="238"/>
                  </a:lnTo>
                  <a:lnTo>
                    <a:pt x="100" y="181"/>
                  </a:lnTo>
                  <a:lnTo>
                    <a:pt x="109" y="115"/>
                  </a:lnTo>
                  <a:lnTo>
                    <a:pt x="81" y="49"/>
                  </a:lnTo>
                  <a:lnTo>
                    <a:pt x="28" y="0"/>
                  </a:lnTo>
                  <a:lnTo>
                    <a:pt x="55" y="33"/>
                  </a:lnTo>
                </a:path>
              </a:pathLst>
            </a:custGeom>
            <a:noFill/>
            <a:ln w="508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 name="Rectangle 59"/>
            <p:cNvSpPr>
              <a:spLocks noChangeArrowheads="1"/>
            </p:cNvSpPr>
            <p:nvPr/>
          </p:nvSpPr>
          <p:spPr bwMode="auto">
            <a:xfrm>
              <a:off x="8394700" y="2592387"/>
              <a:ext cx="731838"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500">
                  <a:solidFill>
                    <a:srgbClr val="000000"/>
                  </a:solidFill>
                  <a:latin typeface="Arial" pitchFamily="34" charset="0"/>
                </a:rPr>
                <a:t>Sector</a:t>
              </a:r>
            </a:p>
          </p:txBody>
        </p:sp>
        <p:sp>
          <p:nvSpPr>
            <p:cNvPr id="56" name="Freeform 60"/>
            <p:cNvSpPr>
              <a:spLocks/>
            </p:cNvSpPr>
            <p:nvPr/>
          </p:nvSpPr>
          <p:spPr bwMode="auto">
            <a:xfrm>
              <a:off x="6640513" y="2571750"/>
              <a:ext cx="1471612" cy="484187"/>
            </a:xfrm>
            <a:custGeom>
              <a:avLst/>
              <a:gdLst>
                <a:gd name="T0" fmla="*/ 890 w 927"/>
                <a:gd name="T1" fmla="*/ 304 h 305"/>
                <a:gd name="T2" fmla="*/ 0 w 927"/>
                <a:gd name="T3" fmla="*/ 123 h 305"/>
                <a:gd name="T4" fmla="*/ 926 w 927"/>
                <a:gd name="T5" fmla="*/ 0 h 305"/>
              </a:gdLst>
              <a:ahLst/>
              <a:cxnLst>
                <a:cxn ang="0">
                  <a:pos x="T0" y="T1"/>
                </a:cxn>
                <a:cxn ang="0">
                  <a:pos x="T2" y="T3"/>
                </a:cxn>
                <a:cxn ang="0">
                  <a:pos x="T4" y="T5"/>
                </a:cxn>
              </a:cxnLst>
              <a:rect l="0" t="0" r="r" b="b"/>
              <a:pathLst>
                <a:path w="927" h="305">
                  <a:moveTo>
                    <a:pt x="890" y="304"/>
                  </a:moveTo>
                  <a:lnTo>
                    <a:pt x="0" y="123"/>
                  </a:lnTo>
                  <a:lnTo>
                    <a:pt x="92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7" name="Freeform 61"/>
            <p:cNvSpPr>
              <a:spLocks/>
            </p:cNvSpPr>
            <p:nvPr/>
          </p:nvSpPr>
          <p:spPr bwMode="auto">
            <a:xfrm>
              <a:off x="8066088" y="2519362"/>
              <a:ext cx="520700" cy="276225"/>
            </a:xfrm>
            <a:custGeom>
              <a:avLst/>
              <a:gdLst>
                <a:gd name="T0" fmla="*/ 327 w 328"/>
                <a:gd name="T1" fmla="*/ 33 h 174"/>
                <a:gd name="T2" fmla="*/ 264 w 328"/>
                <a:gd name="T3" fmla="*/ 0 h 174"/>
                <a:gd name="T4" fmla="*/ 191 w 328"/>
                <a:gd name="T5" fmla="*/ 0 h 174"/>
                <a:gd name="T6" fmla="*/ 118 w 328"/>
                <a:gd name="T7" fmla="*/ 16 h 174"/>
                <a:gd name="T8" fmla="*/ 64 w 328"/>
                <a:gd name="T9" fmla="*/ 49 h 174"/>
                <a:gd name="T10" fmla="*/ 19 w 328"/>
                <a:gd name="T11" fmla="*/ 107 h 174"/>
                <a:gd name="T12" fmla="*/ 0 w 328"/>
                <a:gd name="T13" fmla="*/ 173 h 174"/>
              </a:gdLst>
              <a:ahLst/>
              <a:cxnLst>
                <a:cxn ang="0">
                  <a:pos x="T0" y="T1"/>
                </a:cxn>
                <a:cxn ang="0">
                  <a:pos x="T2" y="T3"/>
                </a:cxn>
                <a:cxn ang="0">
                  <a:pos x="T4" y="T5"/>
                </a:cxn>
                <a:cxn ang="0">
                  <a:pos x="T6" y="T7"/>
                </a:cxn>
                <a:cxn ang="0">
                  <a:pos x="T8" y="T9"/>
                </a:cxn>
                <a:cxn ang="0">
                  <a:pos x="T10" y="T11"/>
                </a:cxn>
                <a:cxn ang="0">
                  <a:pos x="T12" y="T13"/>
                </a:cxn>
              </a:cxnLst>
              <a:rect l="0" t="0" r="r" b="b"/>
              <a:pathLst>
                <a:path w="328" h="174">
                  <a:moveTo>
                    <a:pt x="327" y="33"/>
                  </a:moveTo>
                  <a:lnTo>
                    <a:pt x="264" y="0"/>
                  </a:lnTo>
                  <a:lnTo>
                    <a:pt x="191" y="0"/>
                  </a:lnTo>
                  <a:lnTo>
                    <a:pt x="118" y="16"/>
                  </a:lnTo>
                  <a:lnTo>
                    <a:pt x="64" y="49"/>
                  </a:lnTo>
                  <a:lnTo>
                    <a:pt x="19" y="107"/>
                  </a:lnTo>
                  <a:lnTo>
                    <a:pt x="0" y="1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945014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3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30">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30">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normAutofit/>
          </a:bodyPr>
          <a:lstStyle/>
          <a:p>
            <a:r>
              <a:rPr lang="en-US" dirty="0" smtClean="0">
                <a:ea typeface="ＭＳ Ｐゴシック" pitchFamily="34" charset="-128"/>
              </a:rPr>
              <a:t>Accessing a Disk Block</a:t>
            </a:r>
          </a:p>
        </p:txBody>
      </p:sp>
      <p:sp>
        <p:nvSpPr>
          <p:cNvPr id="26630" name="Rectangle 3"/>
          <p:cNvSpPr>
            <a:spLocks noGrp="1" noChangeArrowheads="1"/>
          </p:cNvSpPr>
          <p:nvPr>
            <p:ph type="body" idx="1"/>
          </p:nvPr>
        </p:nvSpPr>
        <p:spPr>
          <a:xfrm>
            <a:off x="381000" y="1600200"/>
            <a:ext cx="8382000" cy="4953000"/>
          </a:xfrm>
        </p:spPr>
        <p:txBody>
          <a:bodyPr>
            <a:normAutofit/>
          </a:bodyPr>
          <a:lstStyle/>
          <a:p>
            <a:pPr>
              <a:buFont typeface="Wingdings" pitchFamily="2" charset="2"/>
              <a:buChar char="§"/>
            </a:pPr>
            <a:r>
              <a:rPr lang="en-US" sz="2800" dirty="0" smtClean="0"/>
              <a:t>What is I/O time?</a:t>
            </a:r>
          </a:p>
          <a:p>
            <a:pPr lvl="1">
              <a:buFont typeface="Wingdings" pitchFamily="2" charset="2"/>
              <a:buChar char="§"/>
            </a:pPr>
            <a:r>
              <a:rPr lang="en-US" sz="2400" dirty="0" smtClean="0"/>
              <a:t>The time to move the disk heads to the track on which a desired block is located</a:t>
            </a:r>
          </a:p>
          <a:p>
            <a:pPr lvl="1">
              <a:buFont typeface="Wingdings" pitchFamily="2" charset="2"/>
              <a:buChar char="§"/>
            </a:pPr>
            <a:endParaRPr lang="en-US" sz="2400" dirty="0"/>
          </a:p>
          <a:p>
            <a:pPr lvl="1">
              <a:buFont typeface="Wingdings" pitchFamily="2" charset="2"/>
              <a:buChar char="§"/>
            </a:pPr>
            <a:r>
              <a:rPr lang="en-US" sz="2400" dirty="0" smtClean="0"/>
              <a:t>The waiting time for the desired block to rotate under the disk head</a:t>
            </a:r>
          </a:p>
          <a:p>
            <a:pPr lvl="1">
              <a:buFont typeface="Wingdings" pitchFamily="2" charset="2"/>
              <a:buChar char="§"/>
            </a:pPr>
            <a:endParaRPr lang="en-US" sz="2400" dirty="0"/>
          </a:p>
          <a:p>
            <a:pPr lvl="1">
              <a:buFont typeface="Wingdings" pitchFamily="2" charset="2"/>
              <a:buChar char="§"/>
            </a:pPr>
            <a:r>
              <a:rPr lang="en-US" sz="2400" dirty="0" smtClean="0"/>
              <a:t>The time to actually read or write the data in the block once the head is positioned</a:t>
            </a:r>
          </a:p>
          <a:p>
            <a:pPr lvl="1">
              <a:buFont typeface="Wingdings" pitchFamily="2" charset="2"/>
              <a:buChar char="§"/>
            </a:pPr>
            <a:endParaRPr lang="en-US" sz="2400" dirty="0"/>
          </a:p>
          <a:p>
            <a:pPr lvl="1">
              <a:buFont typeface="Wingdings" pitchFamily="2" charset="2"/>
              <a:buChar char="§"/>
            </a:pPr>
            <a:endParaRPr lang="en-US" dirty="0" smtClean="0"/>
          </a:p>
          <a:p>
            <a:pPr>
              <a:buFont typeface="Wingdings" pitchFamily="2" charset="2"/>
              <a:buChar char="§"/>
            </a:pPr>
            <a:endParaRPr lang="en-US" sz="2800" dirty="0"/>
          </a:p>
          <a:p>
            <a:pPr marL="0" indent="0">
              <a:buNone/>
            </a:pPr>
            <a:endParaRPr lang="en-US" sz="2800" dirty="0"/>
          </a:p>
        </p:txBody>
      </p:sp>
    </p:spTree>
    <p:extLst>
      <p:ext uri="{BB962C8B-B14F-4D97-AF65-F5344CB8AC3E}">
        <p14:creationId xmlns:p14="http://schemas.microsoft.com/office/powerpoint/2010/main" val="38303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3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3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15759</TotalTime>
  <Words>2105</Words>
  <Application>Microsoft Office PowerPoint</Application>
  <PresentationFormat>On-screen Show (4:3)</PresentationFormat>
  <Paragraphs>582</Paragraphs>
  <Slides>41</Slides>
  <Notes>31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ＭＳ Ｐゴシック</vt:lpstr>
      <vt:lpstr>Arial</vt:lpstr>
      <vt:lpstr>Book Antiqua</vt:lpstr>
      <vt:lpstr>Calibri</vt:lpstr>
      <vt:lpstr>Times New Roman</vt:lpstr>
      <vt:lpstr>Wingdings</vt:lpstr>
      <vt:lpstr>Office Theme</vt:lpstr>
      <vt:lpstr>Database Applications (15-415)  DBMS Internals- Part I Lecture 11, February 16, 2016</vt:lpstr>
      <vt:lpstr>Today…</vt:lpstr>
      <vt:lpstr>DBMS Layers</vt:lpstr>
      <vt:lpstr>Outline</vt:lpstr>
      <vt:lpstr>The Memory Hierarchy</vt:lpstr>
      <vt:lpstr>Where to Store Data?</vt:lpstr>
      <vt:lpstr>But, Is Memory Gone?</vt:lpstr>
      <vt:lpstr>Magnetic Disks</vt:lpstr>
      <vt:lpstr>Accessing a Disk Block</vt:lpstr>
      <vt:lpstr>Accessing a Disk Block</vt:lpstr>
      <vt:lpstr>Implications on DBMSs</vt:lpstr>
      <vt:lpstr>Outline</vt:lpstr>
      <vt:lpstr>Many Disks vs. One Disk</vt:lpstr>
      <vt:lpstr>Many Disks vs. One Disk</vt:lpstr>
      <vt:lpstr>Multiple Disks</vt:lpstr>
      <vt:lpstr>Logical Volume Managers (LVMs)</vt:lpstr>
      <vt:lpstr>Logical Volume Managers (LVMs)</vt:lpstr>
      <vt:lpstr>Logical Volume Managers (LVMs)</vt:lpstr>
      <vt:lpstr>Multiple Disks</vt:lpstr>
      <vt:lpstr>Data Striping</vt:lpstr>
      <vt:lpstr>Data Striping</vt:lpstr>
      <vt:lpstr>Data Striping</vt:lpstr>
      <vt:lpstr>Striping Unit Values: Tradeoffs</vt:lpstr>
      <vt:lpstr>Striping Unit Values: Tradeoffs</vt:lpstr>
      <vt:lpstr>Striping Unit Values: Tradeoffs</vt:lpstr>
      <vt:lpstr>Multiple Disks</vt:lpstr>
      <vt:lpstr>Redundant Arrays of Independent Disks</vt:lpstr>
      <vt:lpstr>RAID Level 0</vt:lpstr>
      <vt:lpstr>RAID Level 1</vt:lpstr>
      <vt:lpstr>RAID Level 2</vt:lpstr>
      <vt:lpstr>RAID Level 3</vt:lpstr>
      <vt:lpstr>RAID Level 4</vt:lpstr>
      <vt:lpstr>RAID Level 5</vt:lpstr>
      <vt:lpstr>RAID 4 vs. RAID 5</vt:lpstr>
      <vt:lpstr>Beyond Disks: Flash</vt:lpstr>
      <vt:lpstr>Outline</vt:lpstr>
      <vt:lpstr>DBMS Layers</vt:lpstr>
      <vt:lpstr>Disk Space Management</vt:lpstr>
      <vt:lpstr>What to Keep Track of?</vt:lpstr>
      <vt:lpstr>OS File Systems vs.  DBMS Disk Space Managers</vt:lpstr>
      <vt:lpstr>Next Class</vt:lpstr>
    </vt:vector>
  </TitlesOfParts>
  <Company>Carnegie Mellon University in Qatar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Dania Abed Rabbou</dc:creator>
  <cp:lastModifiedBy>Mohammad Hammoud</cp:lastModifiedBy>
  <cp:revision>1463</cp:revision>
  <dcterms:created xsi:type="dcterms:W3CDTF">2013-11-24T06:45:02Z</dcterms:created>
  <dcterms:modified xsi:type="dcterms:W3CDTF">2016-02-16T13:11:10Z</dcterms:modified>
</cp:coreProperties>
</file>