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74" r:id="rId12"/>
    <p:sldId id="273" r:id="rId13"/>
    <p:sldId id="268" r:id="rId14"/>
    <p:sldId id="271" r:id="rId15"/>
    <p:sldId id="267" r:id="rId16"/>
    <p:sldId id="269" r:id="rId17"/>
    <p:sldId id="270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03" autoAdjust="0"/>
  </p:normalViewPr>
  <p:slideViewPr>
    <p:cSldViewPr>
      <p:cViewPr varScale="1">
        <p:scale>
          <a:sx n="156" d="100"/>
          <a:sy n="156" d="100"/>
        </p:scale>
        <p:origin x="-22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8609-ECDB-40F0-A2FC-EF1F7C87350D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A51D-EC95-4D21-91D1-9B3EC142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55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8609-ECDB-40F0-A2FC-EF1F7C87350D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A51D-EC95-4D21-91D1-9B3EC142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5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8609-ECDB-40F0-A2FC-EF1F7C87350D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A51D-EC95-4D21-91D1-9B3EC142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9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8609-ECDB-40F0-A2FC-EF1F7C87350D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A51D-EC95-4D21-91D1-9B3EC142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8609-ECDB-40F0-A2FC-EF1F7C87350D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A51D-EC95-4D21-91D1-9B3EC142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1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8609-ECDB-40F0-A2FC-EF1F7C87350D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A51D-EC95-4D21-91D1-9B3EC142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06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8609-ECDB-40F0-A2FC-EF1F7C87350D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A51D-EC95-4D21-91D1-9B3EC142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284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8609-ECDB-40F0-A2FC-EF1F7C87350D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A51D-EC95-4D21-91D1-9B3EC142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97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8609-ECDB-40F0-A2FC-EF1F7C87350D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A51D-EC95-4D21-91D1-9B3EC142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3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8609-ECDB-40F0-A2FC-EF1F7C87350D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A51D-EC95-4D21-91D1-9B3EC142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1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8609-ECDB-40F0-A2FC-EF1F7C87350D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A51D-EC95-4D21-91D1-9B3EC142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9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78609-ECDB-40F0-A2FC-EF1F7C87350D}" type="datetimeFigureOut">
              <a:rPr lang="en-US" smtClean="0"/>
              <a:t>4/23/2015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3A51D-EC95-4D21-91D1-9B3EC142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6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NoSQL</a:t>
            </a:r>
            <a:r>
              <a:rPr lang="en-US" dirty="0" smtClean="0"/>
              <a:t> Database - Hive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Dania Abed </a:t>
            </a:r>
            <a:r>
              <a:rPr lang="en-US" dirty="0" err="1" smtClean="0"/>
              <a:t>Rabbou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80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Data from HDFS to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Load data into the two tables:</a:t>
            </a:r>
          </a:p>
          <a:p>
            <a:pPr lvl="1"/>
            <a:r>
              <a:rPr lang="en-US" dirty="0" smtClean="0"/>
              <a:t>In the Query Editor tab, load each dataset previously uploaded to HDFS into its respective table</a:t>
            </a:r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306780"/>
              </p:ext>
            </p:extLst>
          </p:nvPr>
        </p:nvGraphicFramePr>
        <p:xfrm>
          <a:off x="1600200" y="3581400"/>
          <a:ext cx="5791200" cy="9906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5791200"/>
              </a:tblGrid>
              <a:tr h="990600">
                <a:tc>
                  <a:txBody>
                    <a:bodyPr/>
                    <a:lstStyle/>
                    <a:p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LOAD DATA INPATH "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/user/hue/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DatasetsSource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/customer_details.csv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OVERWRITE INTO TABLE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customer_details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;</a:t>
                      </a:r>
                    </a:p>
                    <a:p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145899"/>
              </p:ext>
            </p:extLst>
          </p:nvPr>
        </p:nvGraphicFramePr>
        <p:xfrm>
          <a:off x="1600200" y="4724400"/>
          <a:ext cx="5791200" cy="9906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5791200"/>
              </a:tblGrid>
              <a:tr h="990600">
                <a:tc>
                  <a:txBody>
                    <a:bodyPr/>
                    <a:lstStyle/>
                    <a:p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LOAD DATA INPATH "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/user/hue/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DatasetsSource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/recharge_details.csv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OVERWRITE INTO TABLE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recharge_details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;</a:t>
                      </a:r>
                    </a:p>
                    <a:p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04800" y="5943600"/>
            <a:ext cx="4495800" cy="685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Browse back to /user/hue/</a:t>
            </a:r>
            <a:r>
              <a:rPr lang="en-US" dirty="0" err="1" smtClean="0"/>
              <a:t>DatasetsSource</a:t>
            </a:r>
            <a:r>
              <a:rPr lang="en-US" dirty="0" smtClean="0"/>
              <a:t>;</a:t>
            </a:r>
          </a:p>
          <a:p>
            <a:pPr algn="ctr"/>
            <a:r>
              <a:rPr lang="en-US" dirty="0" smtClean="0"/>
              <a:t>the datasets loaded into tables </a:t>
            </a:r>
            <a:r>
              <a:rPr lang="en-US" b="1" dirty="0" smtClean="0"/>
              <a:t>disappeared</a:t>
            </a:r>
            <a:r>
              <a:rPr lang="en-US" dirty="0" smtClean="0"/>
              <a:t>!!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76800" y="5943600"/>
            <a:ext cx="4087368" cy="685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Hive moves the datasets to a default warehousing folder</a:t>
            </a:r>
          </a:p>
        </p:txBody>
      </p:sp>
    </p:spTree>
    <p:extLst>
      <p:ext uri="{BB962C8B-B14F-4D97-AF65-F5344CB8AC3E}">
        <p14:creationId xmlns:p14="http://schemas.microsoft.com/office/powerpoint/2010/main" val="264038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delete a table:</a:t>
            </a:r>
          </a:p>
          <a:p>
            <a:pPr lvl="1"/>
            <a:r>
              <a:rPr lang="en-US" dirty="0" smtClean="0"/>
              <a:t>In the Tables tab, choose a table to delete and click drop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447800" y="3886200"/>
            <a:ext cx="4495800" cy="685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table including its metadata and </a:t>
            </a:r>
            <a:r>
              <a:rPr lang="en-US" i="1" dirty="0" smtClean="0"/>
              <a:t>data </a:t>
            </a:r>
            <a:r>
              <a:rPr lang="en-US" dirty="0" smtClean="0"/>
              <a:t>is </a:t>
            </a:r>
            <a:r>
              <a:rPr lang="en-US" b="1" dirty="0" smtClean="0"/>
              <a:t>deleted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200400" y="4800600"/>
            <a:ext cx="4495800" cy="685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other words, the loaded data no longer exists anywhere!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41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External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control the creation and deletion of data,           use external tables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286240"/>
              </p:ext>
            </p:extLst>
          </p:nvPr>
        </p:nvGraphicFramePr>
        <p:xfrm>
          <a:off x="1524000" y="2971800"/>
          <a:ext cx="3276600" cy="33528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276600"/>
              </a:tblGrid>
              <a:tr h="3002280">
                <a:tc>
                  <a:txBody>
                    <a:bodyPr/>
                    <a:lstStyle/>
                    <a:p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CREATE </a:t>
                      </a:r>
                      <a:r>
                        <a:rPr lang="en-US" sz="1400" b="1" dirty="0" smtClean="0">
                          <a:solidFill>
                            <a:srgbClr val="00B0F0"/>
                          </a:solidFill>
                        </a:rPr>
                        <a:t>EXTERNAL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 TABLE IF NOT EXISTS</a:t>
                      </a:r>
                      <a:r>
                        <a:rPr lang="en-US" sz="1400" b="0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sz="1400" b="1" dirty="0" err="1" smtClean="0"/>
                        <a:t>customer_details</a:t>
                      </a:r>
                      <a:endParaRPr lang="en-US" sz="1400" b="1" dirty="0" smtClean="0"/>
                    </a:p>
                    <a:p>
                      <a:r>
                        <a:rPr lang="en-US" sz="1400" b="0" dirty="0" smtClean="0"/>
                        <a:t>(</a:t>
                      </a:r>
                      <a:r>
                        <a:rPr lang="en-US" sz="1400" b="0" dirty="0" err="1" smtClean="0"/>
                        <a:t>phone_num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plan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date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status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balance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region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)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COMMENT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</a:t>
                      </a:r>
                      <a:r>
                        <a:rPr lang="en-US" sz="1400" b="0" dirty="0" smtClean="0"/>
                        <a:t>Customer Details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ROW FORMAT DELIMITED 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FIELDS TERMINATED BY "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STORED AS TEXTFILE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LOCATION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</a:t>
                      </a:r>
                      <a:r>
                        <a:rPr lang="en-US" sz="1400" b="0" dirty="0" smtClean="0"/>
                        <a:t>/user/hue/</a:t>
                      </a:r>
                      <a:r>
                        <a:rPr lang="en-US" sz="1400" b="0" dirty="0" err="1" smtClean="0"/>
                        <a:t>LoadedDatasets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";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Line Callout 1 4"/>
          <p:cNvSpPr/>
          <p:nvPr/>
        </p:nvSpPr>
        <p:spPr>
          <a:xfrm>
            <a:off x="5715000" y="4191000"/>
            <a:ext cx="2667000" cy="1524000"/>
          </a:xfrm>
          <a:prstGeom prst="borderCallout1">
            <a:avLst>
              <a:gd name="adj1" fmla="val 52464"/>
              <a:gd name="adj2" fmla="val -9029"/>
              <a:gd name="adj3" fmla="val 101643"/>
              <a:gd name="adj4" fmla="val -7389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path were the loaded dataset will be stored. If the table is deleted, the data stays around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78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Displaying Data in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Consider the schemas of our two tables:     </a:t>
            </a:r>
            <a:r>
              <a:rPr lang="en-US" sz="2000" b="1" dirty="0" err="1" smtClean="0"/>
              <a:t>customer_details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phone_num</a:t>
            </a:r>
            <a:r>
              <a:rPr lang="en-US" sz="2000" b="1" dirty="0" smtClean="0"/>
              <a:t>, plan, date, status, balance, region)</a:t>
            </a:r>
          </a:p>
          <a:p>
            <a:pPr marL="0" indent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</a:t>
            </a:r>
            <a:r>
              <a:rPr lang="en-US" sz="2000" b="1" dirty="0" err="1" smtClean="0"/>
              <a:t>recharge</a:t>
            </a:r>
            <a:r>
              <a:rPr lang="en-US" sz="2000" b="1" dirty="0" err="1" smtClean="0"/>
              <a:t>_details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phone_num</a:t>
            </a:r>
            <a:r>
              <a:rPr lang="en-US" sz="2000" b="1" dirty="0" smtClean="0"/>
              <a:t>, date, channel, plan, amount)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sz="2800" dirty="0" smtClean="0"/>
              <a:t>Display the records in </a:t>
            </a:r>
            <a:r>
              <a:rPr lang="en-US" sz="2800" dirty="0" err="1" smtClean="0"/>
              <a:t>customer_details</a:t>
            </a:r>
            <a:endParaRPr lang="en-US" sz="2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897394"/>
              </p:ext>
            </p:extLst>
          </p:nvPr>
        </p:nvGraphicFramePr>
        <p:xfrm>
          <a:off x="1600200" y="3886200"/>
          <a:ext cx="5562600" cy="6096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55626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SQL:</a:t>
                      </a:r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SELECT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 FROM</a:t>
                      </a:r>
                      <a:r>
                        <a:rPr lang="en-US" sz="1400" b="0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customer_details</a:t>
                      </a:r>
                      <a:r>
                        <a:rPr lang="en-US" sz="1400" b="0" baseline="0" dirty="0" smtClean="0">
                          <a:solidFill>
                            <a:srgbClr val="00B0F0"/>
                          </a:solidFill>
                        </a:rPr>
                        <a:t>;</a:t>
                      </a:r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167941"/>
              </p:ext>
            </p:extLst>
          </p:nvPr>
        </p:nvGraphicFramePr>
        <p:xfrm>
          <a:off x="1600200" y="4724400"/>
          <a:ext cx="5562600" cy="6096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55626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</a:rPr>
                        <a:t>HiveQL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SELECT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 FROM</a:t>
                      </a:r>
                      <a:r>
                        <a:rPr lang="en-US" sz="1400" b="0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customer_details</a:t>
                      </a:r>
                      <a:r>
                        <a:rPr lang="en-US" sz="1400" b="0" baseline="0" dirty="0" smtClean="0">
                          <a:solidFill>
                            <a:srgbClr val="00B0F0"/>
                          </a:solidFill>
                        </a:rPr>
                        <a:t>;</a:t>
                      </a:r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23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Consider the schemas of our two tables:     </a:t>
            </a:r>
            <a:r>
              <a:rPr lang="en-US" sz="2000" b="1" dirty="0" err="1" smtClean="0"/>
              <a:t>customer_details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phone_num</a:t>
            </a:r>
            <a:r>
              <a:rPr lang="en-US" sz="2000" b="1" dirty="0" smtClean="0"/>
              <a:t>, plan, date, status, balance, region)</a:t>
            </a:r>
          </a:p>
          <a:p>
            <a:pPr marL="0" indent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</a:t>
            </a:r>
            <a:r>
              <a:rPr lang="en-US" sz="2000" b="1" dirty="0" err="1" smtClean="0"/>
              <a:t>recharge</a:t>
            </a:r>
            <a:r>
              <a:rPr lang="en-US" sz="2000" b="1" dirty="0" err="1" smtClean="0"/>
              <a:t>_details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phone_num</a:t>
            </a:r>
            <a:r>
              <a:rPr lang="en-US" sz="2000" b="1" dirty="0" smtClean="0"/>
              <a:t>, date, channel, plan, amount)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sz="2800" dirty="0" smtClean="0"/>
              <a:t>Let’s update plan 4060 to a recharge amount of 500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977617"/>
              </p:ext>
            </p:extLst>
          </p:nvPr>
        </p:nvGraphicFramePr>
        <p:xfrm>
          <a:off x="1600200" y="3886200"/>
          <a:ext cx="5562600" cy="9906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5562600"/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SQL:</a:t>
                      </a:r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UPDATE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recharge_details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SET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amount=500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WHERE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plan=4060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;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156"/>
              </p:ext>
            </p:extLst>
          </p:nvPr>
        </p:nvGraphicFramePr>
        <p:xfrm>
          <a:off x="1600200" y="5181600"/>
          <a:ext cx="5562600" cy="1188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5562600"/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</a:rPr>
                        <a:t>HiveQL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INSERT</a:t>
                      </a:r>
                      <a:r>
                        <a:rPr lang="en-US" sz="1400" b="0" baseline="0" dirty="0" smtClean="0">
                          <a:solidFill>
                            <a:srgbClr val="00B0F0"/>
                          </a:solidFill>
                        </a:rPr>
                        <a:t> OVERWRITE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 TABLE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recharge_details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SELECT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phone_num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, date, channel, plan,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CASE WHEN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plan=4060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 THEN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 ELSE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amount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 END as amount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FROM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recharge_details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;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Line Callout 1 5"/>
          <p:cNvSpPr/>
          <p:nvPr/>
        </p:nvSpPr>
        <p:spPr>
          <a:xfrm>
            <a:off x="6324600" y="4495800"/>
            <a:ext cx="1752600" cy="1066800"/>
          </a:xfrm>
          <a:prstGeom prst="borderCallout1">
            <a:avLst>
              <a:gd name="adj1" fmla="val 52464"/>
              <a:gd name="adj2" fmla="val -9029"/>
              <a:gd name="adj3" fmla="val 97643"/>
              <a:gd name="adj4" fmla="val -8144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entire table contents is re-written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20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Joining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Consider the schemas of our two tables:     </a:t>
            </a:r>
            <a:r>
              <a:rPr lang="en-US" sz="2000" b="1" dirty="0" err="1" smtClean="0"/>
              <a:t>customer_details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phone_num</a:t>
            </a:r>
            <a:r>
              <a:rPr lang="en-US" sz="2000" b="1" dirty="0" smtClean="0"/>
              <a:t>, plan, date, status, balance, region)</a:t>
            </a:r>
          </a:p>
          <a:p>
            <a:pPr marL="0" indent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</a:t>
            </a:r>
            <a:r>
              <a:rPr lang="en-US" sz="2000" b="1" dirty="0" err="1" smtClean="0"/>
              <a:t>recharge</a:t>
            </a:r>
            <a:r>
              <a:rPr lang="en-US" sz="2000" b="1" dirty="0" err="1" smtClean="0"/>
              <a:t>_details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phone_num</a:t>
            </a:r>
            <a:r>
              <a:rPr lang="en-US" sz="2000" b="1" dirty="0" smtClean="0"/>
              <a:t>, date, channel, plan, amount)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sz="2800" dirty="0" smtClean="0"/>
              <a:t>Let’s display the recharge amount per customer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78621"/>
              </p:ext>
            </p:extLst>
          </p:nvPr>
        </p:nvGraphicFramePr>
        <p:xfrm>
          <a:off x="1600200" y="3886200"/>
          <a:ext cx="5562600" cy="9906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5562600"/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SQL:</a:t>
                      </a:r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SELECT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c.phone_num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r.amount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FROM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customers_details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c,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recharge_details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r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WHERE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c.phone_num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r.phone_num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;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722747"/>
              </p:ext>
            </p:extLst>
          </p:nvPr>
        </p:nvGraphicFramePr>
        <p:xfrm>
          <a:off x="1600200" y="5181600"/>
          <a:ext cx="5562600" cy="9906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5562600"/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</a:rPr>
                        <a:t>HiveQL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SELECT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customer_details.phone_num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recharge_details.amount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FROM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customer_details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 JOIN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recharge_details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 ON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customer_details.phone_num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recharge_details.phone_num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;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88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Tables with Complex </a:t>
            </a:r>
            <a:r>
              <a:rPr lang="en-US" dirty="0" err="1" smtClean="0"/>
              <a:t>Datatypes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Let's add a new field to the </a:t>
            </a:r>
            <a:r>
              <a:rPr lang="en-US" sz="2800" dirty="0" err="1" smtClean="0"/>
              <a:t>customer_details</a:t>
            </a:r>
            <a:r>
              <a:rPr lang="en-US" sz="2800" dirty="0" smtClean="0"/>
              <a:t> table called "addresses". This field shall hold a list of addresses per customer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833839"/>
              </p:ext>
            </p:extLst>
          </p:nvPr>
        </p:nvGraphicFramePr>
        <p:xfrm>
          <a:off x="914400" y="3124200"/>
          <a:ext cx="3276600" cy="35661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276600"/>
              </a:tblGrid>
              <a:tr h="3002280">
                <a:tc>
                  <a:txBody>
                    <a:bodyPr/>
                    <a:lstStyle/>
                    <a:p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CREATE TABLE IF NOT EXISTS</a:t>
                      </a:r>
                      <a:r>
                        <a:rPr lang="en-US" sz="1400" b="0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</a:p>
                    <a:p>
                      <a:r>
                        <a:rPr lang="en-US" sz="1400" b="1" dirty="0" smtClean="0"/>
                        <a:t>customer_details_2</a:t>
                      </a:r>
                    </a:p>
                    <a:p>
                      <a:r>
                        <a:rPr lang="en-US" sz="1400" b="0" dirty="0" smtClean="0"/>
                        <a:t>(</a:t>
                      </a:r>
                      <a:r>
                        <a:rPr lang="en-US" sz="1400" b="0" dirty="0" err="1" smtClean="0"/>
                        <a:t>phone_num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plan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date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status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balance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region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addresses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ARRAY&lt;STRING&gt;</a:t>
                      </a:r>
                      <a:r>
                        <a:rPr lang="en-US" sz="1400" b="0" dirty="0" smtClean="0"/>
                        <a:t>)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COMMENT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</a:t>
                      </a:r>
                      <a:r>
                        <a:rPr lang="en-US" sz="1400" b="0" dirty="0" smtClean="0"/>
                        <a:t>Customer Details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ROW FORMAT DELIMITED 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FIELDS TERMINATED BY "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COLLECTION ITEMS TERMINATED BY </a:t>
                      </a:r>
                      <a:r>
                        <a:rPr lang="en-US" sz="1400" b="0" i="0" dirty="0" smtClean="0">
                          <a:solidFill>
                            <a:srgbClr val="00B0F0"/>
                          </a:solidFill>
                        </a:rPr>
                        <a:t>“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STORED AS TEXTFILE;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987792"/>
              </p:ext>
            </p:extLst>
          </p:nvPr>
        </p:nvGraphicFramePr>
        <p:xfrm>
          <a:off x="4495800" y="3124200"/>
          <a:ext cx="3886200" cy="13716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886200"/>
              </a:tblGrid>
              <a:tr h="990600">
                <a:tc>
                  <a:txBody>
                    <a:bodyPr/>
                    <a:lstStyle/>
                    <a:p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LOAD DATA INPATH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/user/hue/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DatasetsSource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customer_details_with_addresses.csv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OVERWRITE INTO TABLE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customer_details_2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;</a:t>
                      </a:r>
                    </a:p>
                    <a:p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677521"/>
              </p:ext>
            </p:extLst>
          </p:nvPr>
        </p:nvGraphicFramePr>
        <p:xfrm>
          <a:off x="4495800" y="4876800"/>
          <a:ext cx="3886200" cy="6858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886200"/>
              </a:tblGrid>
              <a:tr h="685800">
                <a:tc>
                  <a:txBody>
                    <a:bodyPr/>
                    <a:lstStyle/>
                    <a:p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SELECT</a:t>
                      </a:r>
                      <a:r>
                        <a:rPr lang="en-US" sz="1400" b="0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FROM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customer_details_2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;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352204"/>
              </p:ext>
            </p:extLst>
          </p:nvPr>
        </p:nvGraphicFramePr>
        <p:xfrm>
          <a:off x="4495800" y="6019800"/>
          <a:ext cx="3886200" cy="6858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886200"/>
              </a:tblGrid>
              <a:tr h="685800">
                <a:tc>
                  <a:txBody>
                    <a:bodyPr/>
                    <a:lstStyle/>
                    <a:p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SELECT</a:t>
                      </a:r>
                      <a:r>
                        <a:rPr lang="en-US" sz="1400" b="0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addresses[0]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 FROM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customer_details_2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;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44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Built-In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Hive provides many built-in functions.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To list them all: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sz="2800" dirty="0" smtClean="0"/>
              <a:t>To understand the functionality of a function:</a:t>
            </a:r>
          </a:p>
          <a:p>
            <a:endParaRPr lang="en-US" sz="2800" dirty="0" smtClean="0"/>
          </a:p>
          <a:p>
            <a:endParaRPr lang="en-US" sz="1000" dirty="0" smtClean="0"/>
          </a:p>
          <a:p>
            <a:r>
              <a:rPr lang="en-US" sz="2800" dirty="0" smtClean="0"/>
              <a:t>Let’s display those customer records whose addresses include ‘Qatar’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643274"/>
              </p:ext>
            </p:extLst>
          </p:nvPr>
        </p:nvGraphicFramePr>
        <p:xfrm>
          <a:off x="2743200" y="2819400"/>
          <a:ext cx="3886200" cy="3810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886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SHOW FUNCTIONS;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403929"/>
              </p:ext>
            </p:extLst>
          </p:nvPr>
        </p:nvGraphicFramePr>
        <p:xfrm>
          <a:off x="2819400" y="5562600"/>
          <a:ext cx="3886200" cy="6858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886200"/>
              </a:tblGrid>
              <a:tr h="6858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SELECT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 FROM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customer_details_2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WHERE 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</a:rPr>
                        <a:t>array_contains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(addresses, "Oman")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;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351715"/>
              </p:ext>
            </p:extLst>
          </p:nvPr>
        </p:nvGraphicFramePr>
        <p:xfrm>
          <a:off x="2743200" y="4038600"/>
          <a:ext cx="3886200" cy="3810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886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DESCRIBE</a:t>
                      </a:r>
                      <a:r>
                        <a:rPr lang="en-US" sz="1400" b="0" baseline="0" dirty="0" smtClean="0">
                          <a:solidFill>
                            <a:srgbClr val="00B0F0"/>
                          </a:solidFill>
                        </a:rPr>
                        <a:t> FUNCTION 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</a:rPr>
                        <a:t>array_contains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;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43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Hive’s Additional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Allows User-Defined Functions (UDFs). UDFs can be written in Java and integrated with Hive.</a:t>
            </a:r>
          </a:p>
          <a:p>
            <a:endParaRPr lang="en-US" sz="2800" dirty="0"/>
          </a:p>
          <a:p>
            <a:r>
              <a:rPr lang="en-US" sz="2800" dirty="0" smtClean="0"/>
              <a:t>Support a new construct (TRANSFORM .. USING ..) to invoke an external script or program. </a:t>
            </a:r>
          </a:p>
          <a:p>
            <a:pPr lvl="1"/>
            <a:r>
              <a:rPr lang="en-US" sz="2400" dirty="0" smtClean="0"/>
              <a:t>Hive ships invokes the specified program, feeds it data, and reads data back. </a:t>
            </a:r>
          </a:p>
          <a:p>
            <a:pPr lvl="1"/>
            <a:r>
              <a:rPr lang="en-US" sz="2400" dirty="0" smtClean="0"/>
              <a:t>Useful for pre-processing datasets before loading them into tables etc.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65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data-warehousing framework built on top of </a:t>
            </a:r>
            <a:r>
              <a:rPr lang="en-US" sz="2800" dirty="0" err="1" smtClean="0"/>
              <a:t>Hadoop</a:t>
            </a:r>
            <a:r>
              <a:rPr lang="en-US" sz="2800" dirty="0" smtClean="0"/>
              <a:t> by Facebook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r>
              <a:rPr lang="en-US" sz="2800" dirty="0" smtClean="0"/>
              <a:t>Grew from a need to analyze huge volumes of daily data traffic (~10 TB) generated by Facebook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Facebook owns the second largest </a:t>
            </a:r>
          </a:p>
          <a:p>
            <a:pPr marL="0" indent="0"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Hadoop</a:t>
            </a:r>
            <a:r>
              <a:rPr lang="en-US" sz="2800" dirty="0" smtClean="0"/>
              <a:t> cluster in the world (~2 PB)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43600"/>
            <a:ext cx="2362202" cy="6749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5720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14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&amp; Hive Usage at Facebook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To produce daily and hourly summaries such as reports on the growth of users, page views, average time spend on different pages etc.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800" dirty="0" smtClean="0"/>
              <a:t>To perform backend processing for site features such as people you may like and applications you may like.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800" dirty="0" smtClean="0"/>
              <a:t>To quantify the success of advertisement campaigns and products.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800" dirty="0" smtClean="0"/>
              <a:t>To maintain the integrity of the website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and detect suspicious activity.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43600"/>
            <a:ext cx="2362202" cy="6749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45720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27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Hive vs. RDBMs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477000" y="12954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Transactions:</a:t>
            </a:r>
          </a:p>
          <a:p>
            <a:pPr marL="514350" indent="-514350">
              <a:buFont typeface="+mj-lt"/>
              <a:buAutoNum type="arabicPeriod"/>
            </a:pPr>
            <a:endParaRPr lang="en-US" i="1" dirty="0" smtClean="0"/>
          </a:p>
          <a:p>
            <a:pPr marL="514350" indent="-514350">
              <a:buFont typeface="+mj-lt"/>
              <a:buAutoNum type="arabicPeriod"/>
            </a:pP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687396"/>
              </p:ext>
            </p:extLst>
          </p:nvPr>
        </p:nvGraphicFramePr>
        <p:xfrm>
          <a:off x="685800" y="1600200"/>
          <a:ext cx="7772400" cy="475488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886200"/>
                <a:gridCol w="3886200"/>
              </a:tblGrid>
              <a:tr h="1981200"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en-US" sz="2000" dirty="0" smtClean="0"/>
                        <a:t>Schema on read:</a:t>
                      </a:r>
                    </a:p>
                    <a:p>
                      <a:pPr marL="0" indent="0" algn="just">
                        <a:buFont typeface="+mj-lt"/>
                        <a:buNone/>
                      </a:pPr>
                      <a:endParaRPr lang="en-US" sz="2000" dirty="0" smtClean="0"/>
                    </a:p>
                    <a:p>
                      <a:pPr marL="0" indent="0" algn="just">
                        <a:buNone/>
                      </a:pPr>
                      <a:r>
                        <a:rPr lang="en-US" sz="2000" b="0" dirty="0" smtClean="0"/>
                        <a:t>Traditionally the table’s schema is enforced</a:t>
                      </a:r>
                      <a:r>
                        <a:rPr lang="en-US" sz="2000" b="0" baseline="0" dirty="0" smtClean="0"/>
                        <a:t> </a:t>
                      </a:r>
                      <a:r>
                        <a:rPr lang="en-US" sz="2000" b="0" dirty="0" smtClean="0"/>
                        <a:t>at data load time (schema on write). Hive enforces it at query time (a load operation is simply a quick file move)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2"/>
                      </a:pPr>
                      <a:r>
                        <a:rPr lang="en-US" sz="2000" dirty="0" smtClean="0"/>
                        <a:t>Updates: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2000" dirty="0" smtClean="0"/>
                    </a:p>
                    <a:p>
                      <a:pPr marL="0" indent="0">
                        <a:buNone/>
                      </a:pPr>
                      <a:r>
                        <a:rPr lang="en-US" sz="2000" b="0" dirty="0" smtClean="0"/>
                        <a:t>Table updates are only possible by transforming all the data into a new table (i.e. no appends)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</a:tr>
              <a:tr h="883349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3"/>
                      </a:pPr>
                      <a:r>
                        <a:rPr lang="en-US" sz="2000" b="1" dirty="0" smtClean="0"/>
                        <a:t>Transactions 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2000" dirty="0" smtClean="0"/>
                    </a:p>
                    <a:p>
                      <a:pPr marL="0" indent="0">
                        <a:buNone/>
                      </a:pPr>
                      <a:r>
                        <a:rPr lang="en-US" sz="2000" dirty="0" smtClean="0"/>
                        <a:t>Hive</a:t>
                      </a:r>
                      <a:r>
                        <a:rPr lang="en-US" sz="2000" baseline="0" dirty="0" smtClean="0"/>
                        <a:t> does not support concurrent accesses to tables and hence application-level concurrency and locking mechanisms are needed.</a:t>
                      </a:r>
                      <a:endParaRPr lang="en-US" sz="2000" dirty="0" smtClean="0"/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000" b="1" dirty="0" smtClean="0"/>
                        <a:t>4.   Indexes: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2000" dirty="0" smtClean="0"/>
                    </a:p>
                    <a:p>
                      <a:pPr marL="0" indent="0">
                        <a:buNone/>
                      </a:pPr>
                      <a:r>
                        <a:rPr lang="en-US" sz="2000" dirty="0" smtClean="0"/>
                        <a:t>Support provided but relatively immature</a:t>
                      </a:r>
                    </a:p>
                    <a:p>
                      <a:endParaRPr lang="en-US" sz="2000" dirty="0" smtClean="0"/>
                    </a:p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11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HiveQL</a:t>
            </a:r>
            <a:r>
              <a:rPr lang="en-US" dirty="0" smtClean="0"/>
              <a:t>: </a:t>
            </a:r>
            <a:r>
              <a:rPr lang="en-US" dirty="0" smtClean="0"/>
              <a:t>Hive’s SQL Dialect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err="1" smtClean="0"/>
              <a:t>HiveQL</a:t>
            </a:r>
            <a:r>
              <a:rPr lang="en-US" sz="2600" dirty="0" smtClean="0"/>
              <a:t> adopts a SQL-like syntax 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600" dirty="0" err="1" smtClean="0"/>
              <a:t>HiveQL</a:t>
            </a:r>
            <a:r>
              <a:rPr lang="en-US" sz="2600" dirty="0" smtClean="0"/>
              <a:t> supports the following </a:t>
            </a:r>
            <a:r>
              <a:rPr lang="en-US" sz="2600" dirty="0" err="1" smtClean="0"/>
              <a:t>datatypes</a:t>
            </a:r>
            <a:r>
              <a:rPr lang="en-US" sz="2600" dirty="0" smtClean="0"/>
              <a:t>:</a:t>
            </a:r>
          </a:p>
          <a:p>
            <a:pPr marL="0" indent="0">
              <a:buNone/>
            </a:pPr>
            <a:endParaRPr lang="en-US" sz="2800" dirty="0" smtClean="0"/>
          </a:p>
          <a:p>
            <a:pPr marL="457200" lvl="1" indent="0">
              <a:buNone/>
            </a:pPr>
            <a:r>
              <a:rPr lang="en-US" sz="2400" dirty="0"/>
              <a:t>	</a:t>
            </a:r>
            <a:endParaRPr lang="en-US" sz="1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102724"/>
              </p:ext>
            </p:extLst>
          </p:nvPr>
        </p:nvGraphicFramePr>
        <p:xfrm>
          <a:off x="838200" y="3200400"/>
          <a:ext cx="7391400" cy="28651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124200"/>
                <a:gridCol w="4267200"/>
              </a:tblGrid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Primitive: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Complex: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800" dirty="0" smtClean="0"/>
                        <a:t>TINYINT (1 byte), 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1800" dirty="0" smtClean="0"/>
                        <a:t>SMALLINT (2 bytes), 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1800" dirty="0" smtClean="0"/>
                        <a:t>INT (4 bytes), 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1800" dirty="0" smtClean="0"/>
                        <a:t>BIGINT (8 bytes),  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1800" dirty="0" smtClean="0"/>
                        <a:t>DOUBLE,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1800" dirty="0" smtClean="0"/>
                        <a:t>BOOLEAN, 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1800" dirty="0" smtClean="0"/>
                        <a:t>STRING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800" dirty="0" smtClean="0"/>
                        <a:t>ARRAY, MAP, STRUCT</a:t>
                      </a:r>
                    </a:p>
                    <a:p>
                      <a:pPr marL="0" lvl="0" indent="0">
                        <a:buNone/>
                      </a:pPr>
                      <a:endParaRPr lang="en-US" sz="1800" dirty="0" smtClean="0"/>
                    </a:p>
                    <a:p>
                      <a:pPr marL="0" lvl="0" indent="0">
                        <a:buNone/>
                      </a:pPr>
                      <a:r>
                        <a:rPr lang="en-US" sz="1600" dirty="0" err="1" smtClean="0"/>
                        <a:t>Eg</a:t>
                      </a:r>
                      <a:r>
                        <a:rPr lang="en-US" sz="1600" dirty="0" smtClean="0"/>
                        <a:t>: </a:t>
                      </a:r>
                      <a:r>
                        <a:rPr lang="en-US" sz="1600" dirty="0" smtClean="0">
                          <a:solidFill>
                            <a:srgbClr val="00B0F0"/>
                          </a:solidFill>
                        </a:rPr>
                        <a:t>CREATE TABLE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tbl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smtClean="0">
                          <a:solidFill>
                            <a:srgbClr val="00B0F0"/>
                          </a:solidFill>
                        </a:rPr>
                        <a:t>(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1600" dirty="0" smtClean="0"/>
                        <a:t>           col1 </a:t>
                      </a:r>
                      <a:r>
                        <a:rPr lang="en-US" sz="1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ARRAY&lt;INT&gt;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1600" dirty="0" smtClean="0"/>
                        <a:t>           col2 </a:t>
                      </a:r>
                      <a:r>
                        <a:rPr lang="en-US" sz="1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MAP&lt;STRING, INT&gt;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          </a:t>
                      </a:r>
                      <a:r>
                        <a:rPr lang="en-US" sz="1600" dirty="0" smtClean="0"/>
                        <a:t>col3 </a:t>
                      </a:r>
                      <a:r>
                        <a:rPr lang="en-US" sz="1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STRUCT&lt;</a:t>
                      </a:r>
                      <a:r>
                        <a:rPr lang="en-US" sz="160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a:STRING</a:t>
                      </a:r>
                      <a:r>
                        <a:rPr lang="en-US" sz="16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, b:INT, c:DOUBLE&gt;                      </a:t>
                      </a:r>
                      <a:r>
                        <a:rPr lang="en-US" sz="16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       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1600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      </a:t>
                      </a:r>
                      <a:r>
                        <a:rPr lang="en-US" sz="1600" dirty="0" smtClean="0">
                          <a:solidFill>
                            <a:srgbClr val="00B0F0"/>
                          </a:solidFill>
                        </a:rPr>
                        <a:t>);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90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Hue: </a:t>
            </a:r>
            <a:r>
              <a:rPr lang="en-US" dirty="0" err="1" smtClean="0"/>
              <a:t>Hadoop’s</a:t>
            </a:r>
            <a:r>
              <a:rPr lang="en-US" dirty="0" smtClean="0"/>
              <a:t> Web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Hue is an open-source user-friendly web-interface for </a:t>
            </a:r>
            <a:r>
              <a:rPr lang="en-US" sz="2600" dirty="0" err="1"/>
              <a:t>H</a:t>
            </a:r>
            <a:r>
              <a:rPr lang="en-US" sz="2600" dirty="0" err="1" smtClean="0"/>
              <a:t>adoop</a:t>
            </a:r>
            <a:r>
              <a:rPr lang="en-US" sz="2600" dirty="0" smtClean="0"/>
              <a:t> components (including HDFS, Hive, Pig, etc.)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600" dirty="0" smtClean="0"/>
              <a:t>Browse to your Hue interface located at: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>
                <a:solidFill>
                  <a:srgbClr val="00B0F0"/>
                </a:solidFill>
              </a:rPr>
              <a:t>&lt;</a:t>
            </a:r>
            <a:r>
              <a:rPr lang="en-US" sz="2600" dirty="0" err="1" smtClean="0">
                <a:solidFill>
                  <a:srgbClr val="00B0F0"/>
                </a:solidFill>
              </a:rPr>
              <a:t>andrew_id</a:t>
            </a:r>
            <a:r>
              <a:rPr lang="en-US" sz="2600" dirty="0" smtClean="0">
                <a:solidFill>
                  <a:srgbClr val="00B0F0"/>
                </a:solidFill>
              </a:rPr>
              <a:t>&gt;-hdp.qatar.cmu.local:8000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username:</a:t>
            </a:r>
            <a:r>
              <a:rPr lang="en-US" sz="2600" b="1" dirty="0" smtClean="0"/>
              <a:t> </a:t>
            </a:r>
            <a:r>
              <a:rPr lang="en-US" sz="2600" dirty="0" smtClean="0"/>
              <a:t>hue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password: </a:t>
            </a:r>
            <a:r>
              <a:rPr lang="en-US" sz="2600" dirty="0" err="1" smtClean="0"/>
              <a:t>SummerYet</a:t>
            </a:r>
            <a:endParaRPr lang="en-US" sz="2600" dirty="0"/>
          </a:p>
        </p:txBody>
      </p:sp>
      <p:sp>
        <p:nvSpPr>
          <p:cNvPr id="4" name="AutoShape 2" descr="Image result for hue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hue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5984663"/>
            <a:ext cx="2286000" cy="5702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75" y="5791200"/>
            <a:ext cx="3214624" cy="91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23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Loading Data into HDFS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Any datasets needed for loading into tables must be moved to HDFS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600" dirty="0" smtClean="0"/>
              <a:t>Load some test datasets into HDFS:</a:t>
            </a:r>
          </a:p>
          <a:p>
            <a:pPr lvl="1"/>
            <a:r>
              <a:rPr lang="en-US" sz="2600" dirty="0" smtClean="0"/>
              <a:t>Navigate to the File Browser</a:t>
            </a:r>
          </a:p>
          <a:p>
            <a:pPr lvl="1"/>
            <a:r>
              <a:rPr lang="en-US" sz="2600" dirty="0" smtClean="0"/>
              <a:t>Create a new directory, say </a:t>
            </a:r>
            <a:r>
              <a:rPr lang="en-US" sz="2600" dirty="0" err="1" smtClean="0"/>
              <a:t>DatasetsSource</a:t>
            </a:r>
            <a:endParaRPr lang="en-US" sz="2600" dirty="0" smtClean="0"/>
          </a:p>
          <a:p>
            <a:pPr lvl="1"/>
            <a:r>
              <a:rPr lang="en-US" sz="2600" dirty="0" smtClean="0"/>
              <a:t>Move into </a:t>
            </a:r>
            <a:r>
              <a:rPr lang="en-US" sz="2600" dirty="0" err="1" smtClean="0"/>
              <a:t>DatasetsSource</a:t>
            </a:r>
            <a:r>
              <a:rPr lang="en-US" sz="2600" dirty="0" smtClean="0"/>
              <a:t> and upload three </a:t>
            </a:r>
            <a:r>
              <a:rPr lang="en-US" sz="2600" dirty="0" err="1" smtClean="0"/>
              <a:t>csv</a:t>
            </a:r>
            <a:r>
              <a:rPr lang="en-US" sz="2600" dirty="0" smtClean="0"/>
              <a:t> files namely </a:t>
            </a:r>
            <a:r>
              <a:rPr lang="en-US" sz="2600" dirty="0" err="1" smtClean="0"/>
              <a:t>customer_details</a:t>
            </a:r>
            <a:r>
              <a:rPr lang="en-US" sz="2600" dirty="0" smtClean="0"/>
              <a:t>, </a:t>
            </a:r>
            <a:r>
              <a:rPr lang="en-US" sz="2600" dirty="0" err="1" smtClean="0"/>
              <a:t>recharge_details</a:t>
            </a:r>
            <a:r>
              <a:rPr lang="en-US" sz="2600" dirty="0" smtClean="0"/>
              <a:t>, and </a:t>
            </a:r>
            <a:r>
              <a:rPr lang="en-US" sz="2600" dirty="0" err="1" smtClean="0"/>
              <a:t>customer_details_with_addresses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55416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create a new Hive database:</a:t>
            </a:r>
          </a:p>
          <a:p>
            <a:pPr lvl="1"/>
            <a:r>
              <a:rPr lang="en-US" dirty="0" smtClean="0"/>
              <a:t>Browse to </a:t>
            </a:r>
            <a:r>
              <a:rPr lang="en-US" dirty="0" err="1" smtClean="0"/>
              <a:t>Beewax</a:t>
            </a:r>
            <a:r>
              <a:rPr lang="en-US" dirty="0" smtClean="0"/>
              <a:t> (Hive’s UI)</a:t>
            </a:r>
          </a:p>
          <a:p>
            <a:pPr lvl="1"/>
            <a:r>
              <a:rPr lang="en-US" dirty="0" smtClean="0"/>
              <a:t>Click on the Databases tab</a:t>
            </a:r>
          </a:p>
          <a:p>
            <a:pPr lvl="1"/>
            <a:r>
              <a:rPr lang="en-US" dirty="0" smtClean="0"/>
              <a:t>Create a new database, say Customers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21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Create two tables under the database Customers: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Beewax</a:t>
            </a:r>
            <a:r>
              <a:rPr lang="en-US" dirty="0" smtClean="0"/>
              <a:t>, click on the Query Editor tab</a:t>
            </a:r>
          </a:p>
          <a:p>
            <a:pPr lvl="1"/>
            <a:r>
              <a:rPr lang="en-US" dirty="0" smtClean="0"/>
              <a:t>Create tables </a:t>
            </a:r>
            <a:r>
              <a:rPr lang="en-US" dirty="0" err="1" smtClean="0"/>
              <a:t>customer_details</a:t>
            </a:r>
            <a:r>
              <a:rPr lang="en-US" dirty="0" smtClean="0"/>
              <a:t> &amp; </a:t>
            </a:r>
            <a:r>
              <a:rPr lang="en-US" dirty="0" err="1" smtClean="0"/>
              <a:t>recharge_details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173390"/>
              </p:ext>
            </p:extLst>
          </p:nvPr>
        </p:nvGraphicFramePr>
        <p:xfrm>
          <a:off x="1600200" y="3352800"/>
          <a:ext cx="6096000" cy="313944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276600"/>
                <a:gridCol w="2819400"/>
              </a:tblGrid>
              <a:tr h="3002280">
                <a:tc>
                  <a:txBody>
                    <a:bodyPr/>
                    <a:lstStyle/>
                    <a:p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CREATE TABLE IF NOT EXISTS</a:t>
                      </a:r>
                      <a:r>
                        <a:rPr lang="en-US" sz="1400" b="0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US" sz="1400" b="1" dirty="0" err="1" smtClean="0"/>
                        <a:t>customer_details</a:t>
                      </a:r>
                      <a:endParaRPr lang="en-US" sz="1400" b="1" dirty="0" smtClean="0"/>
                    </a:p>
                    <a:p>
                      <a:r>
                        <a:rPr lang="en-US" sz="1400" b="0" dirty="0" smtClean="0"/>
                        <a:t>(</a:t>
                      </a:r>
                      <a:r>
                        <a:rPr lang="en-US" sz="1400" b="0" dirty="0" err="1" smtClean="0"/>
                        <a:t>phone_num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plan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date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status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balance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region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)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COMMENT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</a:t>
                      </a:r>
                      <a:r>
                        <a:rPr lang="en-US" sz="1400" b="0" dirty="0" smtClean="0"/>
                        <a:t>Customer Details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ROW FORMAT DELIMITED 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FIELDS TERMINATED BY "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STORED AS TEXTFILE;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CREATE TABLE IF NOT EXISTS </a:t>
                      </a:r>
                      <a:r>
                        <a:rPr lang="en-US" sz="1400" b="1" dirty="0" err="1" smtClean="0"/>
                        <a:t>recharge_details</a:t>
                      </a:r>
                      <a:endParaRPr lang="en-US" sz="1400" b="1" dirty="0" smtClean="0"/>
                    </a:p>
                    <a:p>
                      <a:r>
                        <a:rPr lang="en-US" sz="1400" b="0" dirty="0" smtClean="0"/>
                        <a:t>(</a:t>
                      </a:r>
                      <a:r>
                        <a:rPr lang="en-US" sz="1400" b="0" dirty="0" err="1" smtClean="0"/>
                        <a:t>phone_num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,  </a:t>
                      </a:r>
                    </a:p>
                    <a:p>
                      <a:r>
                        <a:rPr lang="en-US" sz="1400" b="0" dirty="0" smtClean="0"/>
                        <a:t>date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channel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plan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, </a:t>
                      </a:r>
                    </a:p>
                    <a:p>
                      <a:r>
                        <a:rPr lang="en-US" sz="1400" b="0" dirty="0" smtClean="0"/>
                        <a:t>amount </a:t>
                      </a:r>
                      <a:r>
                        <a:rPr lang="en-US" sz="1400" b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STRING</a:t>
                      </a:r>
                      <a:r>
                        <a:rPr lang="en-US" sz="1400" b="0" dirty="0" smtClean="0"/>
                        <a:t>)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COMMENT</a:t>
                      </a:r>
                      <a:r>
                        <a:rPr lang="en-US" sz="1400" b="0" dirty="0" smtClean="0"/>
                        <a:t> 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</a:t>
                      </a:r>
                      <a:r>
                        <a:rPr lang="en-US" sz="1400" b="0" dirty="0" smtClean="0"/>
                        <a:t>Recharge Details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ROW FORMAT DELIMITED 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FIELDS TERMINATED BY "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" </a:t>
                      </a:r>
                    </a:p>
                    <a:p>
                      <a:r>
                        <a:rPr lang="en-US" sz="1400" b="0" dirty="0" smtClean="0">
                          <a:solidFill>
                            <a:srgbClr val="00B0F0"/>
                          </a:solidFill>
                        </a:rPr>
                        <a:t>STORED AS TEXTFILE;</a:t>
                      </a:r>
                      <a:endParaRPr lang="en-US" sz="1400" b="0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15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1132</Words>
  <Application>Microsoft Office PowerPoint</Application>
  <PresentationFormat>On-screen Show (4:3)</PresentationFormat>
  <Paragraphs>214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 NoSQL Database - Hive</vt:lpstr>
      <vt:lpstr>Hive</vt:lpstr>
      <vt:lpstr>Hadoop &amp; Hive Usage at Facebook</vt:lpstr>
      <vt:lpstr>Hive vs. RDBMs</vt:lpstr>
      <vt:lpstr>HiveQL: Hive’s SQL Dialect</vt:lpstr>
      <vt:lpstr>Hue: Hadoop’s Web Interface</vt:lpstr>
      <vt:lpstr>Loading Data into HDFS</vt:lpstr>
      <vt:lpstr>Creating Databases</vt:lpstr>
      <vt:lpstr>Creating Tables</vt:lpstr>
      <vt:lpstr>Loading Data from HDFS to Tables</vt:lpstr>
      <vt:lpstr>Deleting Tables</vt:lpstr>
      <vt:lpstr>Creating External Tables</vt:lpstr>
      <vt:lpstr>Displaying Data in Tables</vt:lpstr>
      <vt:lpstr>Updating Tables</vt:lpstr>
      <vt:lpstr>Joining Tables</vt:lpstr>
      <vt:lpstr>Tables with Complex Datatypes</vt:lpstr>
      <vt:lpstr>Built-In Functions</vt:lpstr>
      <vt:lpstr>Hive’s Additional Features</vt:lpstr>
    </vt:vector>
  </TitlesOfParts>
  <Company>Carnegie Mellon University in Qatar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Hive</dc:title>
  <dc:creator>Dania Abed Rabbou</dc:creator>
  <cp:lastModifiedBy>Dania Abed Rabbou</cp:lastModifiedBy>
  <cp:revision>57</cp:revision>
  <dcterms:created xsi:type="dcterms:W3CDTF">2015-04-23T07:55:54Z</dcterms:created>
  <dcterms:modified xsi:type="dcterms:W3CDTF">2015-04-23T13:09:10Z</dcterms:modified>
</cp:coreProperties>
</file>