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1765" r:id="rId3"/>
    <p:sldId id="1766" r:id="rId4"/>
    <p:sldId id="1767" r:id="rId5"/>
    <p:sldId id="1768" r:id="rId6"/>
    <p:sldId id="1771" r:id="rId7"/>
    <p:sldId id="1769" r:id="rId8"/>
    <p:sldId id="1770" r:id="rId9"/>
    <p:sldId id="1773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99"/>
    <a:srgbClr val="2906F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AF606853-7671-496A-8E4F-DF71F8EC918B}" styleName="Dark Style 1 - Accent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D03447BB-5D67-496B-8E87-E561075AD55C}" styleName="Dark Style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540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B6CA34-8411-407E-893D-8E71990DC10C}" type="datetimeFigureOut">
              <a:rPr lang="en-US" smtClean="0"/>
              <a:pPr/>
              <a:t>4/21/2015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4777B9-B548-4935-8E6D-F45127D4619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3272576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C7C770-57F1-4183-B1B5-424B207D1741}" type="datetimeFigureOut">
              <a:rPr lang="en-US" smtClean="0"/>
              <a:pPr/>
              <a:t>4/21/2015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A4ED4D-EFD9-46AD-897E-D5BE4B53CB4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5023883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A4ED4D-EFD9-46AD-897E-D5BE4B53CB4B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629752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FDB0C1-7400-4B6D-B188-746313FBAF6D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529618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2">
              <a:defRPr/>
            </a:pPr>
            <a:r>
              <a:rPr lang="en-US" sz="1800" dirty="0" smtClean="0">
                <a:solidFill>
                  <a:schemeClr val="bg1">
                    <a:lumMod val="50000"/>
                  </a:schemeClr>
                </a:solidFill>
              </a:rPr>
              <a:t>Every value is </a:t>
            </a:r>
            <a:r>
              <a:rPr lang="en-US" sz="1800" i="1" dirty="0" smtClean="0">
                <a:solidFill>
                  <a:schemeClr val="bg1">
                    <a:lumMod val="50000"/>
                  </a:schemeClr>
                </a:solidFill>
              </a:rPr>
              <a:t>identified</a:t>
            </a:r>
            <a:r>
              <a:rPr lang="en-US" sz="1800" dirty="0" smtClean="0">
                <a:solidFill>
                  <a:schemeClr val="bg1">
                    <a:lumMod val="50000"/>
                  </a:schemeClr>
                </a:solidFill>
              </a:rPr>
              <a:t> by an associated key</a:t>
            </a:r>
          </a:p>
          <a:p>
            <a:pPr>
              <a:defRPr/>
            </a:pPr>
            <a:endParaRPr lang="en-US" dirty="0"/>
          </a:p>
        </p:txBody>
      </p:sp>
      <p:sp>
        <p:nvSpPr>
          <p:cNvPr id="4608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36425321-2C0C-4BA4-B48A-79013C0BD99D}" type="slidenum">
              <a:rPr lang="en-US" smtClean="0"/>
              <a:pPr eaLnBrk="1" hangingPunct="1"/>
              <a:t>8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62135674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1F2370-A86B-40C6-80A4-FB1383172BB8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96185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9B007E-8C7F-4E2E-BC7B-2A3A1679722A}" type="datetime1">
              <a:rPr lang="en-US" smtClean="0"/>
              <a:pPr/>
              <a:t>4/21/2015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293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85160-A181-4E5D-A8B9-6CC6B5BAC31C}" type="datetime1">
              <a:rPr lang="en-US" smtClean="0"/>
              <a:pPr/>
              <a:t>4/21/2015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48142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71D89C-2CB1-4680-B533-FD01CA337ED3}" type="datetime1">
              <a:rPr lang="en-US" smtClean="0"/>
              <a:pPr/>
              <a:t>4/21/2015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55569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CFE0C-32D0-48F6-B754-86DDD932679A}" type="datetime1">
              <a:rPr lang="en-US" smtClean="0"/>
              <a:pPr/>
              <a:t>4/21/2015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33899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5F951-6F0A-4BC8-8E78-042EB20EDAB0}" type="datetime1">
              <a:rPr lang="en-US" smtClean="0"/>
              <a:pPr/>
              <a:t>4/21/2015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85394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627F7-2F2A-48BC-9DFD-9A2600CFA556}" type="datetime1">
              <a:rPr lang="en-US" smtClean="0"/>
              <a:pPr/>
              <a:t>4/21/2015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41766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BFDD5-512B-4522-BA85-F72134273AE1}" type="datetime1">
              <a:rPr lang="en-US" smtClean="0"/>
              <a:pPr/>
              <a:t>4/21/2015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03204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058DFD-FDB4-43ED-A73B-376F2F66B10F}" type="datetime1">
              <a:rPr lang="en-US" smtClean="0"/>
              <a:pPr/>
              <a:t>4/21/2015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87515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AB476-D146-4EA7-B6A7-C7ED67CB0904}" type="datetime1">
              <a:rPr lang="en-US" smtClean="0"/>
              <a:pPr/>
              <a:t>4/21/2015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98596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0457E-5E49-4C84-A5ED-8D6AE6DEE17A}" type="datetime1">
              <a:rPr lang="en-US" smtClean="0"/>
              <a:pPr/>
              <a:t>4/21/2015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20525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E47378-4043-40E8-88FD-3B9FC25ACA76}" type="datetime1">
              <a:rPr lang="en-US" smtClean="0"/>
              <a:pPr/>
              <a:t>4/21/2015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33704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9FE058-E24E-44D4-8AE6-4ED6084A3F18}" type="datetime1">
              <a:rPr lang="en-US" smtClean="0"/>
              <a:pPr/>
              <a:t>4/21/2015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CA4BC5-AE2A-401E-9EDD-DF8812A14A6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2586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066800"/>
            <a:ext cx="7772400" cy="3352800"/>
          </a:xfrm>
        </p:spPr>
        <p:txBody>
          <a:bodyPr>
            <a:normAutofit fontScale="90000"/>
          </a:bodyPr>
          <a:lstStyle/>
          <a:p>
            <a:r>
              <a:rPr lang="en-US" sz="4900" dirty="0" smtClean="0"/>
              <a:t>Database Applications (15-415)</a:t>
            </a:r>
            <a:br>
              <a:rPr lang="en-US" sz="4900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Part II- Hadoop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Lecture </a:t>
            </a:r>
            <a:r>
              <a:rPr lang="en-US" dirty="0" smtClean="0"/>
              <a:t>26, </a:t>
            </a:r>
            <a:r>
              <a:rPr lang="en-US" dirty="0" smtClean="0"/>
              <a:t>April </a:t>
            </a:r>
            <a:r>
              <a:rPr lang="en-US" dirty="0" smtClean="0"/>
              <a:t>21, 2015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876800"/>
            <a:ext cx="6400800" cy="1219200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0070C0"/>
                </a:solidFill>
              </a:rPr>
              <a:t>Mohammad Hammoud</a:t>
            </a:r>
          </a:p>
        </p:txBody>
      </p:sp>
      <p:pic>
        <p:nvPicPr>
          <p:cNvPr id="9" name="Picture 5" descr="CMUQ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14247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Hadoop MapReduce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400" dirty="0" smtClean="0"/>
              <a:t>MapReduce is one of the most successful realizations of large-scale “data-parallel” distributed analytics engines</a:t>
            </a:r>
          </a:p>
          <a:p>
            <a:pPr>
              <a:buFont typeface="Wingdings" pitchFamily="2" charset="2"/>
              <a:buChar char="§"/>
            </a:pPr>
            <a:endParaRPr lang="en-US" sz="2400" dirty="0"/>
          </a:p>
          <a:p>
            <a:pPr>
              <a:buFont typeface="Wingdings" pitchFamily="2" charset="2"/>
              <a:buChar char="§"/>
            </a:pPr>
            <a:r>
              <a:rPr lang="en-US" sz="2400" dirty="0" smtClean="0"/>
              <a:t>Hadoop is an open source </a:t>
            </a:r>
            <a:br>
              <a:rPr lang="en-US" sz="2400" dirty="0" smtClean="0"/>
            </a:br>
            <a:r>
              <a:rPr lang="en-US" sz="2400" dirty="0" smtClean="0"/>
              <a:t>implementation of MapReduce</a:t>
            </a:r>
          </a:p>
          <a:p>
            <a:pPr>
              <a:buFont typeface="Wingdings" pitchFamily="2" charset="2"/>
              <a:buChar char="§"/>
            </a:pPr>
            <a:endParaRPr lang="en-US" sz="2400" dirty="0"/>
          </a:p>
          <a:p>
            <a:pPr>
              <a:buFont typeface="Wingdings" pitchFamily="2" charset="2"/>
              <a:buChar char="§"/>
            </a:pPr>
            <a:r>
              <a:rPr lang="en-US" sz="2400" dirty="0" smtClean="0"/>
              <a:t>Hadoop MapReduce uses Hadoop Distributed File System (HDFS</a:t>
            </a:r>
            <a:r>
              <a:rPr lang="en-US" sz="2400" dirty="0"/>
              <a:t>) as a </a:t>
            </a:r>
            <a:r>
              <a:rPr lang="en-US" sz="2400" dirty="0" smtClean="0"/>
              <a:t>distributed </a:t>
            </a:r>
            <a:r>
              <a:rPr lang="en-US" sz="2400" dirty="0"/>
              <a:t>storage layer </a:t>
            </a:r>
            <a:endParaRPr lang="en-US" sz="2400" dirty="0" smtClean="0"/>
          </a:p>
          <a:p>
            <a:pPr>
              <a:buFont typeface="Wingdings" pitchFamily="2" charset="2"/>
              <a:buChar char="§"/>
            </a:pPr>
            <a:endParaRPr lang="en-US" sz="2400" dirty="0"/>
          </a:p>
          <a:p>
            <a:pPr>
              <a:buFont typeface="Wingdings" pitchFamily="2" charset="2"/>
              <a:buChar char="§"/>
            </a:pPr>
            <a:r>
              <a:rPr lang="en-US" sz="2400" dirty="0" smtClean="0"/>
              <a:t>HDFS is an open source implementation of GFS</a:t>
            </a:r>
            <a:endParaRPr lang="en-US" sz="2400" dirty="0"/>
          </a:p>
        </p:txBody>
      </p:sp>
      <p:pic>
        <p:nvPicPr>
          <p:cNvPr id="1028" name="Picture 4" descr="https://encrypted-tbn0.gstatic.com/images?q=tbn:ANd9GcSzzmb_n3BNpPnP8YpR0cwpbRsZAjg7z827Sl0ix378nQO37TN_m9TMQGah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2362200"/>
            <a:ext cx="1981200" cy="1752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873184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GFS Data Distribution Policy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93838"/>
            <a:ext cx="8686800" cy="5135562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  <a:defRPr/>
            </a:pPr>
            <a:r>
              <a:rPr lang="en-US" sz="2400" dirty="0" smtClean="0"/>
              <a:t>The </a:t>
            </a:r>
            <a:r>
              <a:rPr lang="en-US" sz="2400" dirty="0" smtClean="0">
                <a:solidFill>
                  <a:srgbClr val="C00000"/>
                </a:solidFill>
              </a:rPr>
              <a:t>Google File System (GFS) </a:t>
            </a:r>
            <a:r>
              <a:rPr lang="en-US" sz="2400" dirty="0" smtClean="0"/>
              <a:t>is a scalable DFS for data-</a:t>
            </a:r>
            <a:br>
              <a:rPr lang="en-US" sz="2400" dirty="0" smtClean="0"/>
            </a:br>
            <a:r>
              <a:rPr lang="en-US" sz="2400" dirty="0" smtClean="0"/>
              <a:t>intensive applications</a:t>
            </a:r>
          </a:p>
          <a:p>
            <a:pPr marL="0" indent="0">
              <a:buFontTx/>
              <a:buNone/>
              <a:defRPr/>
            </a:pPr>
            <a:endParaRPr lang="en-US" sz="2400" dirty="0" smtClean="0"/>
          </a:p>
          <a:p>
            <a:pPr>
              <a:buFont typeface="Wingdings" pitchFamily="2" charset="2"/>
              <a:buChar char="§"/>
              <a:defRPr/>
            </a:pPr>
            <a:r>
              <a:rPr lang="en-US" sz="2400" dirty="0" smtClean="0"/>
              <a:t>GFS divides large files into multiple pieces called </a:t>
            </a:r>
            <a:r>
              <a:rPr lang="en-US" sz="2400" dirty="0" smtClean="0">
                <a:solidFill>
                  <a:srgbClr val="00B050"/>
                </a:solidFill>
              </a:rPr>
              <a:t>chunks</a:t>
            </a:r>
            <a:r>
              <a:rPr lang="en-US" sz="2400" dirty="0" smtClean="0"/>
              <a:t> or </a:t>
            </a:r>
            <a:r>
              <a:rPr lang="en-US" sz="2400" dirty="0" smtClean="0">
                <a:solidFill>
                  <a:srgbClr val="00B050"/>
                </a:solidFill>
              </a:rPr>
              <a:t>blocks</a:t>
            </a:r>
            <a:r>
              <a:rPr lang="en-US" sz="2400" dirty="0" smtClean="0"/>
              <a:t> (by default 64MB) and stores them on different data servers</a:t>
            </a:r>
          </a:p>
          <a:p>
            <a:pPr lvl="1">
              <a:buFont typeface="Wingdings" pitchFamily="2" charset="2"/>
              <a:buChar char="§"/>
              <a:defRPr/>
            </a:pPr>
            <a:r>
              <a:rPr lang="en-US" sz="2400" dirty="0" smtClean="0"/>
              <a:t>This design is referred to as </a:t>
            </a:r>
            <a:r>
              <a:rPr lang="en-US" sz="2400" dirty="0" smtClean="0">
                <a:solidFill>
                  <a:srgbClr val="C00000"/>
                </a:solidFill>
              </a:rPr>
              <a:t>block-based design</a:t>
            </a:r>
          </a:p>
          <a:p>
            <a:pPr>
              <a:buFont typeface="Wingdings" pitchFamily="2" charset="2"/>
              <a:buChar char="§"/>
              <a:defRPr/>
            </a:pPr>
            <a:endParaRPr lang="en-US" sz="2400" dirty="0" smtClean="0"/>
          </a:p>
          <a:p>
            <a:pPr>
              <a:buFont typeface="Wingdings" pitchFamily="2" charset="2"/>
              <a:buChar char="§"/>
              <a:defRPr/>
            </a:pPr>
            <a:r>
              <a:rPr lang="en-US" sz="2400" dirty="0" smtClean="0"/>
              <a:t>Each GFS chunk has a unique 64-bit identifier and is stored as a file in the lower-layer local file system on the data server</a:t>
            </a:r>
          </a:p>
          <a:p>
            <a:pPr>
              <a:buFont typeface="Wingdings" pitchFamily="2" charset="2"/>
              <a:buChar char="§"/>
              <a:defRPr/>
            </a:pPr>
            <a:endParaRPr lang="en-US" sz="2400" dirty="0" smtClean="0"/>
          </a:p>
          <a:p>
            <a:pPr>
              <a:buFont typeface="Wingdings" pitchFamily="2" charset="2"/>
              <a:buChar char="§"/>
              <a:defRPr/>
            </a:pPr>
            <a:r>
              <a:rPr lang="en-US" sz="2400" dirty="0" smtClean="0"/>
              <a:t>GFS distributes chunks across cluster data servers using a </a:t>
            </a:r>
            <a:r>
              <a:rPr lang="en-US" sz="2400" dirty="0" smtClean="0">
                <a:solidFill>
                  <a:srgbClr val="C00000"/>
                </a:solidFill>
              </a:rPr>
              <a:t>random distribution policy</a:t>
            </a:r>
          </a:p>
          <a:p>
            <a:pPr>
              <a:buFont typeface="Wingdings" pitchFamily="2" charset="2"/>
              <a:buChar char="§"/>
              <a:defRPr/>
            </a:pPr>
            <a:endParaRPr lang="en-US" sz="2000" dirty="0" smtClean="0"/>
          </a:p>
          <a:p>
            <a:pPr marL="0" indent="0">
              <a:buFontTx/>
              <a:buNone/>
              <a:defRPr/>
            </a:pPr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15081495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GFS Random Distribution Policy</a:t>
            </a:r>
          </a:p>
        </p:txBody>
      </p:sp>
      <p:sp>
        <p:nvSpPr>
          <p:cNvPr id="49" name="Rectangle 48"/>
          <p:cNvSpPr/>
          <p:nvPr/>
        </p:nvSpPr>
        <p:spPr bwMode="auto">
          <a:xfrm>
            <a:off x="2057400" y="2440321"/>
            <a:ext cx="1219200" cy="3516312"/>
          </a:xfrm>
          <a:prstGeom prst="rect">
            <a:avLst/>
          </a:prstGeom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algn="ctr">
              <a:defRPr/>
            </a:pPr>
            <a:r>
              <a:rPr lang="en-US" sz="900" b="1" dirty="0">
                <a:solidFill>
                  <a:schemeClr val="tx1"/>
                </a:solidFill>
              </a:rPr>
              <a:t>Server 0</a:t>
            </a:r>
          </a:p>
          <a:p>
            <a:pPr algn="ctr">
              <a:defRPr/>
            </a:pPr>
            <a:r>
              <a:rPr lang="en-US" sz="900" b="1" dirty="0">
                <a:solidFill>
                  <a:schemeClr val="tx1"/>
                </a:solidFill>
              </a:rPr>
              <a:t>(Writer)</a:t>
            </a:r>
          </a:p>
        </p:txBody>
      </p:sp>
      <p:sp>
        <p:nvSpPr>
          <p:cNvPr id="53" name="Rectangle 52"/>
          <p:cNvSpPr/>
          <p:nvPr/>
        </p:nvSpPr>
        <p:spPr bwMode="auto">
          <a:xfrm>
            <a:off x="2362200" y="2821321"/>
            <a:ext cx="381000" cy="3810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100" dirty="0" err="1"/>
              <a:t>Blk</a:t>
            </a:r>
            <a:r>
              <a:rPr lang="en-US" sz="1100" dirty="0"/>
              <a:t> 0</a:t>
            </a:r>
          </a:p>
        </p:txBody>
      </p:sp>
      <p:sp>
        <p:nvSpPr>
          <p:cNvPr id="54" name="Rectangle 53"/>
          <p:cNvSpPr/>
          <p:nvPr/>
        </p:nvSpPr>
        <p:spPr bwMode="auto">
          <a:xfrm>
            <a:off x="2362200" y="3202321"/>
            <a:ext cx="381000" cy="381000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100" dirty="0" err="1">
                <a:solidFill>
                  <a:prstClr val="black"/>
                </a:solidFill>
              </a:rPr>
              <a:t>Blk</a:t>
            </a:r>
            <a:r>
              <a:rPr lang="en-US" sz="1100" dirty="0">
                <a:solidFill>
                  <a:prstClr val="black"/>
                </a:solidFill>
              </a:rPr>
              <a:t> 1</a:t>
            </a:r>
          </a:p>
        </p:txBody>
      </p:sp>
      <p:sp>
        <p:nvSpPr>
          <p:cNvPr id="55" name="Rectangle 54"/>
          <p:cNvSpPr/>
          <p:nvPr/>
        </p:nvSpPr>
        <p:spPr bwMode="auto">
          <a:xfrm>
            <a:off x="2362200" y="3583321"/>
            <a:ext cx="381000" cy="381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100" dirty="0" err="1">
                <a:solidFill>
                  <a:prstClr val="black"/>
                </a:solidFill>
              </a:rPr>
              <a:t>Blk</a:t>
            </a:r>
            <a:r>
              <a:rPr lang="en-US" sz="1100" dirty="0">
                <a:solidFill>
                  <a:prstClr val="black"/>
                </a:solidFill>
              </a:rPr>
              <a:t> 2</a:t>
            </a:r>
          </a:p>
        </p:txBody>
      </p:sp>
      <p:sp>
        <p:nvSpPr>
          <p:cNvPr id="56" name="Rectangle 55"/>
          <p:cNvSpPr/>
          <p:nvPr/>
        </p:nvSpPr>
        <p:spPr bwMode="auto">
          <a:xfrm>
            <a:off x="2362200" y="3964321"/>
            <a:ext cx="381000" cy="381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100" dirty="0" err="1">
                <a:solidFill>
                  <a:prstClr val="black"/>
                </a:solidFill>
              </a:rPr>
              <a:t>Blk</a:t>
            </a:r>
            <a:r>
              <a:rPr lang="en-US" sz="1100" dirty="0">
                <a:solidFill>
                  <a:prstClr val="black"/>
                </a:solidFill>
              </a:rPr>
              <a:t> 3</a:t>
            </a:r>
          </a:p>
        </p:txBody>
      </p:sp>
      <p:sp>
        <p:nvSpPr>
          <p:cNvPr id="57" name="Rectangle 56"/>
          <p:cNvSpPr/>
          <p:nvPr/>
        </p:nvSpPr>
        <p:spPr bwMode="auto">
          <a:xfrm>
            <a:off x="2362200" y="4345321"/>
            <a:ext cx="381000" cy="381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100" dirty="0" err="1">
                <a:solidFill>
                  <a:schemeClr val="bg1"/>
                </a:solidFill>
              </a:rPr>
              <a:t>Blk</a:t>
            </a:r>
            <a:r>
              <a:rPr lang="en-US" sz="1100" dirty="0">
                <a:solidFill>
                  <a:schemeClr val="bg1"/>
                </a:solidFill>
              </a:rPr>
              <a:t> 4</a:t>
            </a:r>
          </a:p>
        </p:txBody>
      </p:sp>
      <p:sp>
        <p:nvSpPr>
          <p:cNvPr id="58" name="Rectangle 57"/>
          <p:cNvSpPr/>
          <p:nvPr/>
        </p:nvSpPr>
        <p:spPr bwMode="auto">
          <a:xfrm>
            <a:off x="2362200" y="4726321"/>
            <a:ext cx="381000" cy="38100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100" dirty="0" err="1">
                <a:solidFill>
                  <a:schemeClr val="bg1"/>
                </a:solidFill>
              </a:rPr>
              <a:t>Blk</a:t>
            </a:r>
            <a:r>
              <a:rPr lang="en-US" sz="1100" dirty="0">
                <a:solidFill>
                  <a:schemeClr val="bg1"/>
                </a:solidFill>
              </a:rPr>
              <a:t> 5</a:t>
            </a:r>
          </a:p>
        </p:txBody>
      </p:sp>
      <p:sp>
        <p:nvSpPr>
          <p:cNvPr id="59" name="Rectangle 58"/>
          <p:cNvSpPr/>
          <p:nvPr/>
        </p:nvSpPr>
        <p:spPr bwMode="auto">
          <a:xfrm>
            <a:off x="2362200" y="5107321"/>
            <a:ext cx="381000" cy="38100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100" dirty="0" err="1">
                <a:solidFill>
                  <a:prstClr val="black"/>
                </a:solidFill>
              </a:rPr>
              <a:t>Blk</a:t>
            </a:r>
            <a:r>
              <a:rPr lang="en-US" sz="1100" dirty="0">
                <a:solidFill>
                  <a:prstClr val="black"/>
                </a:solidFill>
              </a:rPr>
              <a:t> 6</a:t>
            </a:r>
          </a:p>
        </p:txBody>
      </p:sp>
      <p:sp>
        <p:nvSpPr>
          <p:cNvPr id="60" name="Rectangle 59"/>
          <p:cNvSpPr/>
          <p:nvPr/>
        </p:nvSpPr>
        <p:spPr bwMode="auto">
          <a:xfrm>
            <a:off x="3352800" y="2437146"/>
            <a:ext cx="1219200" cy="3516312"/>
          </a:xfrm>
          <a:prstGeom prst="rect">
            <a:avLst/>
          </a:prstGeom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algn="ctr">
              <a:defRPr/>
            </a:pPr>
            <a:r>
              <a:rPr lang="en-US" sz="900" b="1" dirty="0">
                <a:solidFill>
                  <a:schemeClr val="tx1"/>
                </a:solidFill>
              </a:rPr>
              <a:t>Server 1</a:t>
            </a:r>
          </a:p>
        </p:txBody>
      </p:sp>
      <p:sp>
        <p:nvSpPr>
          <p:cNvPr id="61" name="Rectangle 60"/>
          <p:cNvSpPr/>
          <p:nvPr/>
        </p:nvSpPr>
        <p:spPr bwMode="auto">
          <a:xfrm>
            <a:off x="3810000" y="2821321"/>
            <a:ext cx="381000" cy="3810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100" dirty="0" err="1"/>
              <a:t>Blk</a:t>
            </a:r>
            <a:r>
              <a:rPr lang="en-US" sz="1100" dirty="0"/>
              <a:t> 0</a:t>
            </a:r>
          </a:p>
        </p:txBody>
      </p:sp>
      <p:sp>
        <p:nvSpPr>
          <p:cNvPr id="62" name="Rectangle 61"/>
          <p:cNvSpPr/>
          <p:nvPr/>
        </p:nvSpPr>
        <p:spPr bwMode="auto">
          <a:xfrm>
            <a:off x="3810000" y="3202321"/>
            <a:ext cx="381000" cy="381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100" dirty="0" err="1">
                <a:solidFill>
                  <a:prstClr val="black"/>
                </a:solidFill>
              </a:rPr>
              <a:t>Blk</a:t>
            </a:r>
            <a:r>
              <a:rPr lang="en-US" sz="1100" dirty="0">
                <a:solidFill>
                  <a:prstClr val="black"/>
                </a:solidFill>
              </a:rPr>
              <a:t> 2</a:t>
            </a:r>
          </a:p>
        </p:txBody>
      </p:sp>
      <p:sp>
        <p:nvSpPr>
          <p:cNvPr id="63" name="Rectangle 62"/>
          <p:cNvSpPr/>
          <p:nvPr/>
        </p:nvSpPr>
        <p:spPr bwMode="auto">
          <a:xfrm>
            <a:off x="3810000" y="3583321"/>
            <a:ext cx="381000" cy="381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100" dirty="0" err="1">
                <a:solidFill>
                  <a:prstClr val="black"/>
                </a:solidFill>
              </a:rPr>
              <a:t>Blk</a:t>
            </a:r>
            <a:r>
              <a:rPr lang="en-US" sz="1100" dirty="0">
                <a:solidFill>
                  <a:prstClr val="black"/>
                </a:solidFill>
              </a:rPr>
              <a:t> 3</a:t>
            </a:r>
          </a:p>
        </p:txBody>
      </p:sp>
      <p:sp>
        <p:nvSpPr>
          <p:cNvPr id="64" name="Rectangle 63"/>
          <p:cNvSpPr/>
          <p:nvPr/>
        </p:nvSpPr>
        <p:spPr bwMode="auto">
          <a:xfrm>
            <a:off x="3810000" y="3964321"/>
            <a:ext cx="381000" cy="381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100" dirty="0" err="1">
                <a:solidFill>
                  <a:prstClr val="black"/>
                </a:solidFill>
              </a:rPr>
              <a:t>Blk</a:t>
            </a:r>
            <a:r>
              <a:rPr lang="en-US" sz="1100" dirty="0">
                <a:solidFill>
                  <a:prstClr val="black"/>
                </a:solidFill>
              </a:rPr>
              <a:t> 3</a:t>
            </a:r>
          </a:p>
        </p:txBody>
      </p:sp>
      <p:sp>
        <p:nvSpPr>
          <p:cNvPr id="65" name="Rectangle 64"/>
          <p:cNvSpPr/>
          <p:nvPr/>
        </p:nvSpPr>
        <p:spPr bwMode="auto">
          <a:xfrm>
            <a:off x="3810000" y="4345321"/>
            <a:ext cx="381000" cy="38100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100" dirty="0" err="1">
                <a:solidFill>
                  <a:schemeClr val="bg1"/>
                </a:solidFill>
              </a:rPr>
              <a:t>Blk</a:t>
            </a:r>
            <a:r>
              <a:rPr lang="en-US" sz="1100" dirty="0">
                <a:solidFill>
                  <a:schemeClr val="bg1"/>
                </a:solidFill>
              </a:rPr>
              <a:t> 5</a:t>
            </a:r>
          </a:p>
        </p:txBody>
      </p:sp>
      <p:sp>
        <p:nvSpPr>
          <p:cNvPr id="66" name="TextBox 58"/>
          <p:cNvSpPr txBox="1">
            <a:spLocks noChangeArrowheads="1"/>
          </p:cNvSpPr>
          <p:nvPr/>
        </p:nvSpPr>
        <p:spPr bwMode="auto">
          <a:xfrm>
            <a:off x="1295400" y="2864183"/>
            <a:ext cx="685800" cy="261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en-US" sz="1100"/>
              <a:t>0M</a:t>
            </a:r>
          </a:p>
        </p:txBody>
      </p:sp>
      <p:sp>
        <p:nvSpPr>
          <p:cNvPr id="67" name="TextBox 59"/>
          <p:cNvSpPr txBox="1">
            <a:spLocks noChangeArrowheads="1"/>
          </p:cNvSpPr>
          <p:nvPr/>
        </p:nvSpPr>
        <p:spPr bwMode="auto">
          <a:xfrm>
            <a:off x="1295400" y="3245183"/>
            <a:ext cx="685800" cy="261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en-US" sz="1100"/>
              <a:t>64M</a:t>
            </a:r>
          </a:p>
        </p:txBody>
      </p:sp>
      <p:sp>
        <p:nvSpPr>
          <p:cNvPr id="68" name="TextBox 60"/>
          <p:cNvSpPr txBox="1">
            <a:spLocks noChangeArrowheads="1"/>
          </p:cNvSpPr>
          <p:nvPr/>
        </p:nvSpPr>
        <p:spPr bwMode="auto">
          <a:xfrm>
            <a:off x="1295400" y="3626183"/>
            <a:ext cx="685800" cy="261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en-US" sz="1100"/>
              <a:t>128M</a:t>
            </a:r>
          </a:p>
        </p:txBody>
      </p:sp>
      <p:sp>
        <p:nvSpPr>
          <p:cNvPr id="69" name="TextBox 61"/>
          <p:cNvSpPr txBox="1">
            <a:spLocks noChangeArrowheads="1"/>
          </p:cNvSpPr>
          <p:nvPr/>
        </p:nvSpPr>
        <p:spPr bwMode="auto">
          <a:xfrm>
            <a:off x="1295400" y="4024646"/>
            <a:ext cx="685800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en-US" sz="1100"/>
              <a:t>192M</a:t>
            </a:r>
          </a:p>
        </p:txBody>
      </p:sp>
      <p:sp>
        <p:nvSpPr>
          <p:cNvPr id="70" name="TextBox 62"/>
          <p:cNvSpPr txBox="1">
            <a:spLocks noChangeArrowheads="1"/>
          </p:cNvSpPr>
          <p:nvPr/>
        </p:nvSpPr>
        <p:spPr bwMode="auto">
          <a:xfrm>
            <a:off x="1295400" y="4388183"/>
            <a:ext cx="685800" cy="261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en-US" sz="1100"/>
              <a:t>256M</a:t>
            </a:r>
          </a:p>
        </p:txBody>
      </p:sp>
      <p:sp>
        <p:nvSpPr>
          <p:cNvPr id="71" name="TextBox 63"/>
          <p:cNvSpPr txBox="1">
            <a:spLocks noChangeArrowheads="1"/>
          </p:cNvSpPr>
          <p:nvPr/>
        </p:nvSpPr>
        <p:spPr bwMode="auto">
          <a:xfrm>
            <a:off x="1295400" y="4802521"/>
            <a:ext cx="685800" cy="261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en-US" sz="1100"/>
              <a:t>320M</a:t>
            </a:r>
          </a:p>
        </p:txBody>
      </p:sp>
      <p:sp>
        <p:nvSpPr>
          <p:cNvPr id="72" name="TextBox 64"/>
          <p:cNvSpPr txBox="1">
            <a:spLocks noChangeArrowheads="1"/>
          </p:cNvSpPr>
          <p:nvPr/>
        </p:nvSpPr>
        <p:spPr bwMode="auto">
          <a:xfrm>
            <a:off x="1295400" y="5167646"/>
            <a:ext cx="685800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en-US" sz="1100"/>
              <a:t>384M</a:t>
            </a:r>
          </a:p>
        </p:txBody>
      </p:sp>
      <p:sp>
        <p:nvSpPr>
          <p:cNvPr id="73" name="Rectangle 72"/>
          <p:cNvSpPr/>
          <p:nvPr/>
        </p:nvSpPr>
        <p:spPr bwMode="auto">
          <a:xfrm>
            <a:off x="4648200" y="2429208"/>
            <a:ext cx="1219200" cy="3516313"/>
          </a:xfrm>
          <a:prstGeom prst="rect">
            <a:avLst/>
          </a:prstGeom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algn="ctr">
              <a:defRPr/>
            </a:pPr>
            <a:r>
              <a:rPr lang="en-US" sz="900" b="1" dirty="0">
                <a:solidFill>
                  <a:schemeClr val="tx1"/>
                </a:solidFill>
              </a:rPr>
              <a:t>Server 2</a:t>
            </a:r>
          </a:p>
        </p:txBody>
      </p:sp>
      <p:sp>
        <p:nvSpPr>
          <p:cNvPr id="74" name="Rectangle 73"/>
          <p:cNvSpPr/>
          <p:nvPr/>
        </p:nvSpPr>
        <p:spPr bwMode="auto">
          <a:xfrm>
            <a:off x="5943600" y="2429208"/>
            <a:ext cx="1219200" cy="3516313"/>
          </a:xfrm>
          <a:prstGeom prst="rect">
            <a:avLst/>
          </a:prstGeom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algn="ctr">
              <a:defRPr/>
            </a:pPr>
            <a:r>
              <a:rPr lang="en-US" sz="900" b="1" dirty="0">
                <a:solidFill>
                  <a:schemeClr val="tx1"/>
                </a:solidFill>
              </a:rPr>
              <a:t>Server 3</a:t>
            </a:r>
          </a:p>
        </p:txBody>
      </p:sp>
      <p:sp>
        <p:nvSpPr>
          <p:cNvPr id="75" name="Rectangle 74"/>
          <p:cNvSpPr/>
          <p:nvPr/>
        </p:nvSpPr>
        <p:spPr bwMode="auto">
          <a:xfrm>
            <a:off x="5105400" y="2821321"/>
            <a:ext cx="381000" cy="381000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100" dirty="0" err="1"/>
              <a:t>Blk</a:t>
            </a:r>
            <a:r>
              <a:rPr lang="en-US" sz="1100" dirty="0"/>
              <a:t> 1</a:t>
            </a:r>
          </a:p>
        </p:txBody>
      </p:sp>
      <p:sp>
        <p:nvSpPr>
          <p:cNvPr id="76" name="Rectangle 75"/>
          <p:cNvSpPr/>
          <p:nvPr/>
        </p:nvSpPr>
        <p:spPr bwMode="auto">
          <a:xfrm>
            <a:off x="5105400" y="3202321"/>
            <a:ext cx="381000" cy="381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100" dirty="0" err="1">
                <a:solidFill>
                  <a:prstClr val="black"/>
                </a:solidFill>
              </a:rPr>
              <a:t>Blk</a:t>
            </a:r>
            <a:r>
              <a:rPr lang="en-US" sz="1100" dirty="0">
                <a:solidFill>
                  <a:prstClr val="black"/>
                </a:solidFill>
              </a:rPr>
              <a:t> 2</a:t>
            </a:r>
          </a:p>
        </p:txBody>
      </p:sp>
      <p:sp>
        <p:nvSpPr>
          <p:cNvPr id="77" name="Rectangle 76"/>
          <p:cNvSpPr/>
          <p:nvPr/>
        </p:nvSpPr>
        <p:spPr bwMode="auto">
          <a:xfrm>
            <a:off x="5105400" y="3583321"/>
            <a:ext cx="381000" cy="381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100" dirty="0" err="1">
                <a:solidFill>
                  <a:schemeClr val="bg1"/>
                </a:solidFill>
              </a:rPr>
              <a:t>Blk</a:t>
            </a:r>
            <a:r>
              <a:rPr lang="en-US" sz="1100" dirty="0">
                <a:solidFill>
                  <a:schemeClr val="bg1"/>
                </a:solidFill>
              </a:rPr>
              <a:t> 4</a:t>
            </a:r>
          </a:p>
        </p:txBody>
      </p:sp>
      <p:sp>
        <p:nvSpPr>
          <p:cNvPr id="78" name="Rectangle 77"/>
          <p:cNvSpPr/>
          <p:nvPr/>
        </p:nvSpPr>
        <p:spPr bwMode="auto">
          <a:xfrm>
            <a:off x="5105400" y="3964321"/>
            <a:ext cx="381000" cy="38100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100" dirty="0" err="1">
                <a:solidFill>
                  <a:prstClr val="black"/>
                </a:solidFill>
              </a:rPr>
              <a:t>Blk</a:t>
            </a:r>
            <a:r>
              <a:rPr lang="en-US" sz="1100" dirty="0">
                <a:solidFill>
                  <a:prstClr val="black"/>
                </a:solidFill>
              </a:rPr>
              <a:t> 6</a:t>
            </a:r>
          </a:p>
        </p:txBody>
      </p:sp>
      <p:sp>
        <p:nvSpPr>
          <p:cNvPr id="79" name="Rectangle 78"/>
          <p:cNvSpPr/>
          <p:nvPr/>
        </p:nvSpPr>
        <p:spPr bwMode="auto">
          <a:xfrm>
            <a:off x="6400800" y="2821321"/>
            <a:ext cx="381000" cy="3810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100" dirty="0" err="1"/>
              <a:t>Blk</a:t>
            </a:r>
            <a:r>
              <a:rPr lang="en-US" sz="1100" dirty="0"/>
              <a:t> 0</a:t>
            </a:r>
          </a:p>
        </p:txBody>
      </p:sp>
      <p:sp>
        <p:nvSpPr>
          <p:cNvPr id="80" name="Rectangle 79"/>
          <p:cNvSpPr/>
          <p:nvPr/>
        </p:nvSpPr>
        <p:spPr bwMode="auto">
          <a:xfrm>
            <a:off x="6400800" y="3202321"/>
            <a:ext cx="381000" cy="381000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100" dirty="0" err="1">
                <a:solidFill>
                  <a:prstClr val="black"/>
                </a:solidFill>
              </a:rPr>
              <a:t>Blk</a:t>
            </a:r>
            <a:r>
              <a:rPr lang="en-US" sz="1100" dirty="0">
                <a:solidFill>
                  <a:prstClr val="black"/>
                </a:solidFill>
              </a:rPr>
              <a:t> 1</a:t>
            </a:r>
          </a:p>
        </p:txBody>
      </p:sp>
      <p:sp>
        <p:nvSpPr>
          <p:cNvPr id="81" name="Rectangle 80"/>
          <p:cNvSpPr/>
          <p:nvPr/>
        </p:nvSpPr>
        <p:spPr bwMode="auto">
          <a:xfrm>
            <a:off x="6400800" y="3583321"/>
            <a:ext cx="381000" cy="381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100" dirty="0" err="1">
                <a:solidFill>
                  <a:schemeClr val="bg1"/>
                </a:solidFill>
              </a:rPr>
              <a:t>Blk</a:t>
            </a:r>
            <a:r>
              <a:rPr lang="en-US" sz="1100" dirty="0">
                <a:solidFill>
                  <a:schemeClr val="bg1"/>
                </a:solidFill>
              </a:rPr>
              <a:t> 4</a:t>
            </a:r>
          </a:p>
        </p:txBody>
      </p:sp>
      <p:sp>
        <p:nvSpPr>
          <p:cNvPr id="82" name="Rectangle 81"/>
          <p:cNvSpPr/>
          <p:nvPr/>
        </p:nvSpPr>
        <p:spPr bwMode="auto">
          <a:xfrm>
            <a:off x="3810000" y="4726321"/>
            <a:ext cx="381000" cy="38100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100" dirty="0" err="1">
                <a:solidFill>
                  <a:schemeClr val="bg1"/>
                </a:solidFill>
              </a:rPr>
              <a:t>Blk</a:t>
            </a:r>
            <a:r>
              <a:rPr lang="en-US" sz="1100" dirty="0">
                <a:solidFill>
                  <a:schemeClr val="bg1"/>
                </a:solidFill>
              </a:rPr>
              <a:t> 5</a:t>
            </a:r>
          </a:p>
        </p:txBody>
      </p:sp>
      <p:sp>
        <p:nvSpPr>
          <p:cNvPr id="83" name="Rectangle 82"/>
          <p:cNvSpPr/>
          <p:nvPr/>
        </p:nvSpPr>
        <p:spPr bwMode="auto">
          <a:xfrm>
            <a:off x="3810000" y="5107321"/>
            <a:ext cx="381000" cy="38100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100" dirty="0" err="1">
                <a:solidFill>
                  <a:prstClr val="black"/>
                </a:solidFill>
              </a:rPr>
              <a:t>Blk</a:t>
            </a:r>
            <a:r>
              <a:rPr lang="en-US" sz="1100" dirty="0">
                <a:solidFill>
                  <a:prstClr val="black"/>
                </a:solidFill>
              </a:rPr>
              <a:t> 6</a:t>
            </a:r>
          </a:p>
        </p:txBody>
      </p:sp>
      <p:sp>
        <p:nvSpPr>
          <p:cNvPr id="84" name="Rectangle 83"/>
          <p:cNvSpPr/>
          <p:nvPr/>
        </p:nvSpPr>
        <p:spPr>
          <a:xfrm>
            <a:off x="3119215" y="1761699"/>
            <a:ext cx="2667000" cy="372454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Large File</a:t>
            </a:r>
            <a:endParaRPr lang="en-US" dirty="0"/>
          </a:p>
        </p:txBody>
      </p:sp>
      <p:cxnSp>
        <p:nvCxnSpPr>
          <p:cNvPr id="85" name="Straight Connector 84"/>
          <p:cNvCxnSpPr/>
          <p:nvPr/>
        </p:nvCxnSpPr>
        <p:spPr>
          <a:xfrm>
            <a:off x="3491669" y="1761699"/>
            <a:ext cx="0" cy="37245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Connector 85"/>
          <p:cNvCxnSpPr/>
          <p:nvPr/>
        </p:nvCxnSpPr>
        <p:spPr>
          <a:xfrm>
            <a:off x="3872669" y="1765840"/>
            <a:ext cx="0" cy="36831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Straight Connector 86"/>
          <p:cNvCxnSpPr/>
          <p:nvPr/>
        </p:nvCxnSpPr>
        <p:spPr>
          <a:xfrm>
            <a:off x="4253669" y="1757294"/>
            <a:ext cx="0" cy="37685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traight Connector 87"/>
          <p:cNvCxnSpPr/>
          <p:nvPr/>
        </p:nvCxnSpPr>
        <p:spPr>
          <a:xfrm>
            <a:off x="4633957" y="1752601"/>
            <a:ext cx="0" cy="37685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Connector 88"/>
          <p:cNvCxnSpPr/>
          <p:nvPr/>
        </p:nvCxnSpPr>
        <p:spPr>
          <a:xfrm>
            <a:off x="5015669" y="1757293"/>
            <a:ext cx="0" cy="37685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Connector 89"/>
          <p:cNvCxnSpPr/>
          <p:nvPr/>
        </p:nvCxnSpPr>
        <p:spPr>
          <a:xfrm>
            <a:off x="5399517" y="1752600"/>
            <a:ext cx="0" cy="37685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1" name="Rectangle 90"/>
          <p:cNvSpPr/>
          <p:nvPr/>
        </p:nvSpPr>
        <p:spPr bwMode="auto">
          <a:xfrm>
            <a:off x="3124200" y="1761335"/>
            <a:ext cx="381000" cy="3810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100" dirty="0" err="1"/>
              <a:t>Blk</a:t>
            </a:r>
            <a:r>
              <a:rPr lang="en-US" sz="1100" dirty="0"/>
              <a:t> 0</a:t>
            </a:r>
          </a:p>
        </p:txBody>
      </p:sp>
      <p:sp>
        <p:nvSpPr>
          <p:cNvPr id="92" name="Rectangle 91"/>
          <p:cNvSpPr/>
          <p:nvPr/>
        </p:nvSpPr>
        <p:spPr bwMode="auto">
          <a:xfrm>
            <a:off x="3505200" y="1761335"/>
            <a:ext cx="381000" cy="381000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100" dirty="0" err="1">
                <a:solidFill>
                  <a:prstClr val="black"/>
                </a:solidFill>
              </a:rPr>
              <a:t>Blk</a:t>
            </a:r>
            <a:r>
              <a:rPr lang="en-US" sz="1100" dirty="0">
                <a:solidFill>
                  <a:prstClr val="black"/>
                </a:solidFill>
              </a:rPr>
              <a:t> 1</a:t>
            </a:r>
          </a:p>
        </p:txBody>
      </p:sp>
      <p:sp>
        <p:nvSpPr>
          <p:cNvPr id="93" name="Rectangle 92"/>
          <p:cNvSpPr/>
          <p:nvPr/>
        </p:nvSpPr>
        <p:spPr bwMode="auto">
          <a:xfrm>
            <a:off x="3886200" y="1756930"/>
            <a:ext cx="381000" cy="381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100" dirty="0" err="1">
                <a:solidFill>
                  <a:prstClr val="black"/>
                </a:solidFill>
              </a:rPr>
              <a:t>Blk</a:t>
            </a:r>
            <a:r>
              <a:rPr lang="en-US" sz="1100" dirty="0">
                <a:solidFill>
                  <a:prstClr val="black"/>
                </a:solidFill>
              </a:rPr>
              <a:t> 2</a:t>
            </a:r>
          </a:p>
        </p:txBody>
      </p:sp>
      <p:sp>
        <p:nvSpPr>
          <p:cNvPr id="94" name="Rectangle 93"/>
          <p:cNvSpPr/>
          <p:nvPr/>
        </p:nvSpPr>
        <p:spPr bwMode="auto">
          <a:xfrm>
            <a:off x="4267200" y="1757006"/>
            <a:ext cx="381000" cy="381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100" dirty="0" err="1">
                <a:solidFill>
                  <a:prstClr val="black"/>
                </a:solidFill>
              </a:rPr>
              <a:t>Blk</a:t>
            </a:r>
            <a:r>
              <a:rPr lang="en-US" sz="1100" dirty="0">
                <a:solidFill>
                  <a:prstClr val="black"/>
                </a:solidFill>
              </a:rPr>
              <a:t> 3</a:t>
            </a:r>
          </a:p>
        </p:txBody>
      </p:sp>
      <p:sp>
        <p:nvSpPr>
          <p:cNvPr id="95" name="Rectangle 94"/>
          <p:cNvSpPr/>
          <p:nvPr/>
        </p:nvSpPr>
        <p:spPr bwMode="auto">
          <a:xfrm>
            <a:off x="4648200" y="1761335"/>
            <a:ext cx="381000" cy="381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100" dirty="0" err="1">
                <a:solidFill>
                  <a:schemeClr val="bg1"/>
                </a:solidFill>
              </a:rPr>
              <a:t>Blk</a:t>
            </a:r>
            <a:r>
              <a:rPr lang="en-US" sz="1100" dirty="0">
                <a:solidFill>
                  <a:schemeClr val="bg1"/>
                </a:solidFill>
              </a:rPr>
              <a:t> 4</a:t>
            </a:r>
          </a:p>
        </p:txBody>
      </p:sp>
      <p:sp>
        <p:nvSpPr>
          <p:cNvPr id="96" name="Rectangle 95"/>
          <p:cNvSpPr/>
          <p:nvPr/>
        </p:nvSpPr>
        <p:spPr bwMode="auto">
          <a:xfrm>
            <a:off x="5029200" y="1765476"/>
            <a:ext cx="381000" cy="38100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100" dirty="0" err="1">
                <a:solidFill>
                  <a:schemeClr val="bg1"/>
                </a:solidFill>
              </a:rPr>
              <a:t>Blk</a:t>
            </a:r>
            <a:r>
              <a:rPr lang="en-US" sz="1100" dirty="0">
                <a:solidFill>
                  <a:schemeClr val="bg1"/>
                </a:solidFill>
              </a:rPr>
              <a:t> 5</a:t>
            </a:r>
          </a:p>
        </p:txBody>
      </p:sp>
      <p:sp>
        <p:nvSpPr>
          <p:cNvPr id="97" name="Rectangle 96"/>
          <p:cNvSpPr/>
          <p:nvPr/>
        </p:nvSpPr>
        <p:spPr bwMode="auto">
          <a:xfrm>
            <a:off x="5410200" y="1761335"/>
            <a:ext cx="381000" cy="38100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100" dirty="0" err="1">
                <a:solidFill>
                  <a:prstClr val="black"/>
                </a:solidFill>
              </a:rPr>
              <a:t>Blk</a:t>
            </a:r>
            <a:r>
              <a:rPr lang="en-US" sz="1100" dirty="0">
                <a:solidFill>
                  <a:prstClr val="black"/>
                </a:solidFill>
              </a:rPr>
              <a:t> 6</a:t>
            </a:r>
          </a:p>
        </p:txBody>
      </p:sp>
    </p:spTree>
    <p:extLst>
      <p:ext uri="{BB962C8B-B14F-4D97-AF65-F5344CB8AC3E}">
        <p14:creationId xmlns:p14="http://schemas.microsoft.com/office/powerpoint/2010/main" val="15443680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>
                      <p:stCondLst>
                        <p:cond delay="indefinite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0" animBg="1"/>
      <p:bldP spid="53" grpId="0" animBg="1"/>
      <p:bldP spid="54" grpId="0" animBg="1"/>
      <p:bldP spid="55" grpId="0" animBg="1"/>
      <p:bldP spid="56" grpId="0" animBg="1"/>
      <p:bldP spid="57" grpId="0" animBg="1"/>
      <p:bldP spid="58" grpId="0" animBg="1"/>
      <p:bldP spid="59" grpId="0" animBg="1"/>
      <p:bldP spid="60" grpId="0" animBg="1"/>
      <p:bldP spid="61" grpId="0" animBg="1"/>
      <p:bldP spid="62" grpId="0" animBg="1"/>
      <p:bldP spid="63" grpId="0" animBg="1"/>
      <p:bldP spid="64" grpId="0" animBg="1"/>
      <p:bldP spid="65" grpId="0" animBg="1"/>
      <p:bldP spid="66" grpId="0"/>
      <p:bldP spid="67" grpId="0"/>
      <p:bldP spid="68" grpId="0"/>
      <p:bldP spid="69" grpId="0"/>
      <p:bldP spid="70" grpId="0"/>
      <p:bldP spid="71" grpId="0"/>
      <p:bldP spid="72" grpId="0"/>
      <p:bldP spid="73" grpId="0" animBg="1"/>
      <p:bldP spid="74" grpId="0" animBg="1"/>
      <p:bldP spid="75" grpId="0" animBg="1"/>
      <p:bldP spid="76" grpId="0" animBg="1"/>
      <p:bldP spid="77" grpId="0" animBg="1"/>
      <p:bldP spid="78" grpId="0" animBg="1"/>
      <p:bldP spid="79" grpId="0" animBg="1"/>
      <p:bldP spid="80" grpId="0" animBg="1"/>
      <p:bldP spid="81" grpId="0" animBg="1"/>
      <p:bldP spid="82" grpId="0" animBg="1"/>
      <p:bldP spid="83" grpId="0" animBg="1"/>
      <p:bldP spid="84" grpId="0" animBg="1"/>
      <p:bldP spid="91" grpId="0" animBg="1"/>
      <p:bldP spid="92" grpId="0" animBg="1"/>
      <p:bldP spid="93" grpId="0" animBg="1"/>
      <p:bldP spid="94" grpId="0" animBg="1"/>
      <p:bldP spid="95" grpId="0" animBg="1"/>
      <p:bldP spid="96" grpId="0" animBg="1"/>
      <p:bldP spid="9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GFS Architecture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525963"/>
          </a:xfrm>
        </p:spPr>
        <p:txBody>
          <a:bodyPr/>
          <a:lstStyle/>
          <a:p>
            <a:pPr>
              <a:buFont typeface="Wingdings" pitchFamily="2" charset="2"/>
              <a:buChar char="§"/>
              <a:defRPr/>
            </a:pPr>
            <a:r>
              <a:rPr lang="en-US" sz="2200" dirty="0" smtClean="0"/>
              <a:t>GFS adopts a master-slave architecture</a:t>
            </a:r>
            <a:endParaRPr lang="en-US" sz="2200" dirty="0"/>
          </a:p>
        </p:txBody>
      </p:sp>
      <p:sp>
        <p:nvSpPr>
          <p:cNvPr id="4" name="Rectangle 3"/>
          <p:cNvSpPr/>
          <p:nvPr/>
        </p:nvSpPr>
        <p:spPr>
          <a:xfrm>
            <a:off x="609600" y="2441575"/>
            <a:ext cx="1752600" cy="91440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GFS client</a:t>
            </a:r>
          </a:p>
        </p:txBody>
      </p:sp>
      <p:sp>
        <p:nvSpPr>
          <p:cNvPr id="5" name="Rectangle 4"/>
          <p:cNvSpPr/>
          <p:nvPr/>
        </p:nvSpPr>
        <p:spPr>
          <a:xfrm>
            <a:off x="4648200" y="2441575"/>
            <a:ext cx="1752600" cy="9144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Master</a:t>
            </a:r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2362200" y="2593975"/>
            <a:ext cx="2286000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 flipH="1">
            <a:off x="2362200" y="3203575"/>
            <a:ext cx="2286000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/>
          <p:cNvSpPr/>
          <p:nvPr/>
        </p:nvSpPr>
        <p:spPr>
          <a:xfrm>
            <a:off x="3352800" y="4651375"/>
            <a:ext cx="1371600" cy="6858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>
              <a:defRPr/>
            </a:pPr>
            <a:r>
              <a:rPr lang="en-US" sz="1600" dirty="0"/>
              <a:t>Chunk Server</a:t>
            </a:r>
          </a:p>
        </p:txBody>
      </p:sp>
      <p:sp>
        <p:nvSpPr>
          <p:cNvPr id="9" name="Rectangle 8"/>
          <p:cNvSpPr/>
          <p:nvPr/>
        </p:nvSpPr>
        <p:spPr>
          <a:xfrm>
            <a:off x="3352800" y="5337175"/>
            <a:ext cx="1371600" cy="6858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>
              <a:defRPr/>
            </a:pPr>
            <a:r>
              <a:rPr lang="en-US" sz="1600" dirty="0">
                <a:solidFill>
                  <a:schemeClr val="tx1"/>
                </a:solidFill>
              </a:rPr>
              <a:t>Linux File System</a:t>
            </a:r>
          </a:p>
        </p:txBody>
      </p:sp>
      <p:sp>
        <p:nvSpPr>
          <p:cNvPr id="10" name="Rectangle 9"/>
          <p:cNvSpPr/>
          <p:nvPr/>
        </p:nvSpPr>
        <p:spPr>
          <a:xfrm>
            <a:off x="5105400" y="4651375"/>
            <a:ext cx="1371600" cy="6858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>
              <a:defRPr/>
            </a:pPr>
            <a:r>
              <a:rPr lang="en-US" sz="1600" dirty="0"/>
              <a:t>Chunk Server</a:t>
            </a:r>
          </a:p>
        </p:txBody>
      </p:sp>
      <p:sp>
        <p:nvSpPr>
          <p:cNvPr id="11" name="Rectangle 10"/>
          <p:cNvSpPr/>
          <p:nvPr/>
        </p:nvSpPr>
        <p:spPr>
          <a:xfrm>
            <a:off x="5105400" y="5337175"/>
            <a:ext cx="1371600" cy="6858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>
              <a:defRPr/>
            </a:pPr>
            <a:r>
              <a:rPr lang="en-US" sz="1600" dirty="0">
                <a:solidFill>
                  <a:schemeClr val="tx1"/>
                </a:solidFill>
              </a:rPr>
              <a:t>Linux File System</a:t>
            </a:r>
          </a:p>
        </p:txBody>
      </p:sp>
      <p:sp>
        <p:nvSpPr>
          <p:cNvPr id="12" name="Rectangle 11"/>
          <p:cNvSpPr/>
          <p:nvPr/>
        </p:nvSpPr>
        <p:spPr>
          <a:xfrm>
            <a:off x="6858000" y="4651375"/>
            <a:ext cx="1371600" cy="6858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>
              <a:defRPr/>
            </a:pPr>
            <a:r>
              <a:rPr lang="en-US" sz="1600" dirty="0"/>
              <a:t>Chunk Server</a:t>
            </a:r>
          </a:p>
        </p:txBody>
      </p:sp>
      <p:sp>
        <p:nvSpPr>
          <p:cNvPr id="13" name="Rectangle 12"/>
          <p:cNvSpPr/>
          <p:nvPr/>
        </p:nvSpPr>
        <p:spPr>
          <a:xfrm>
            <a:off x="6858000" y="5337175"/>
            <a:ext cx="1371600" cy="6858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>
              <a:defRPr/>
            </a:pPr>
            <a:r>
              <a:rPr lang="en-US" sz="1600" dirty="0">
                <a:solidFill>
                  <a:schemeClr val="tx1"/>
                </a:solidFill>
              </a:rPr>
              <a:t>Linux File System</a:t>
            </a:r>
          </a:p>
        </p:txBody>
      </p:sp>
      <p:cxnSp>
        <p:nvCxnSpPr>
          <p:cNvPr id="14" name="Straight Arrow Connector 13"/>
          <p:cNvCxnSpPr>
            <a:endCxn id="8" idx="0"/>
          </p:cNvCxnSpPr>
          <p:nvPr/>
        </p:nvCxnSpPr>
        <p:spPr>
          <a:xfrm flipH="1">
            <a:off x="4038600" y="3355975"/>
            <a:ext cx="609600" cy="129540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stCxn id="5" idx="2"/>
          </p:cNvCxnSpPr>
          <p:nvPr/>
        </p:nvCxnSpPr>
        <p:spPr>
          <a:xfrm>
            <a:off x="5524500" y="3355975"/>
            <a:ext cx="0" cy="129540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flipV="1">
            <a:off x="4495800" y="3355975"/>
            <a:ext cx="609600" cy="129540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10" idx="0"/>
          </p:cNvCxnSpPr>
          <p:nvPr/>
        </p:nvCxnSpPr>
        <p:spPr>
          <a:xfrm flipV="1">
            <a:off x="5791200" y="3355975"/>
            <a:ext cx="0" cy="129540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stCxn id="4" idx="2"/>
          </p:cNvCxnSpPr>
          <p:nvPr/>
        </p:nvCxnSpPr>
        <p:spPr>
          <a:xfrm>
            <a:off x="1485900" y="3355975"/>
            <a:ext cx="0" cy="16383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endCxn id="8" idx="1"/>
          </p:cNvCxnSpPr>
          <p:nvPr/>
        </p:nvCxnSpPr>
        <p:spPr>
          <a:xfrm>
            <a:off x="1485900" y="4994275"/>
            <a:ext cx="1866900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flipH="1">
            <a:off x="990600" y="5260975"/>
            <a:ext cx="23622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 flipV="1">
            <a:off x="990600" y="3355975"/>
            <a:ext cx="0" cy="190500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>
            <a:spLocks noChangeArrowheads="1"/>
          </p:cNvSpPr>
          <p:nvPr/>
        </p:nvSpPr>
        <p:spPr bwMode="auto">
          <a:xfrm>
            <a:off x="3048000" y="2286000"/>
            <a:ext cx="970137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400" dirty="0"/>
              <a:t>File </a:t>
            </a:r>
            <a:r>
              <a:rPr lang="en-US" sz="1400" dirty="0" smtClean="0"/>
              <a:t>name</a:t>
            </a:r>
            <a:endParaRPr lang="en-US" sz="1400" dirty="0"/>
          </a:p>
        </p:txBody>
      </p:sp>
      <p:sp>
        <p:nvSpPr>
          <p:cNvPr id="23" name="TextBox 22"/>
          <p:cNvSpPr txBox="1">
            <a:spLocks noChangeArrowheads="1"/>
          </p:cNvSpPr>
          <p:nvPr/>
        </p:nvSpPr>
        <p:spPr bwMode="auto">
          <a:xfrm>
            <a:off x="2760663" y="3279775"/>
            <a:ext cx="14890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400"/>
              <a:t>Contact address</a:t>
            </a:r>
          </a:p>
        </p:txBody>
      </p:sp>
      <p:cxnSp>
        <p:nvCxnSpPr>
          <p:cNvPr id="24" name="Straight Arrow Connector 23"/>
          <p:cNvCxnSpPr>
            <a:stCxn id="12" idx="0"/>
          </p:cNvCxnSpPr>
          <p:nvPr/>
        </p:nvCxnSpPr>
        <p:spPr>
          <a:xfrm flipH="1" flipV="1">
            <a:off x="6400800" y="3355975"/>
            <a:ext cx="1143000" cy="129540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>
            <a:off x="5921375" y="3322638"/>
            <a:ext cx="1111250" cy="129540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>
            <a:spLocks noChangeArrowheads="1"/>
          </p:cNvSpPr>
          <p:nvPr/>
        </p:nvSpPr>
        <p:spPr bwMode="auto">
          <a:xfrm>
            <a:off x="1673225" y="4648200"/>
            <a:ext cx="145732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400"/>
              <a:t>Chunk Id, range</a:t>
            </a:r>
          </a:p>
        </p:txBody>
      </p:sp>
      <p:sp>
        <p:nvSpPr>
          <p:cNvPr id="27" name="TextBox 26"/>
          <p:cNvSpPr txBox="1">
            <a:spLocks noChangeArrowheads="1"/>
          </p:cNvSpPr>
          <p:nvPr/>
        </p:nvSpPr>
        <p:spPr bwMode="auto">
          <a:xfrm>
            <a:off x="1600200" y="5337175"/>
            <a:ext cx="1100138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400"/>
              <a:t>Chunk data</a:t>
            </a:r>
          </a:p>
        </p:txBody>
      </p:sp>
    </p:spTree>
    <p:extLst>
      <p:ext uri="{BB962C8B-B14F-4D97-AF65-F5344CB8AC3E}">
        <p14:creationId xmlns:p14="http://schemas.microsoft.com/office/powerpoint/2010/main" val="37372217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500"/>
                            </p:stCondLst>
                            <p:childTnLst>
                              <p:par>
                                <p:cTn id="6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500"/>
                            </p:stCondLst>
                            <p:childTnLst>
                              <p:par>
                                <p:cTn id="76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22" grpId="0"/>
      <p:bldP spid="23" grpId="0"/>
      <p:bldP spid="26" grpId="0"/>
      <p:bldP spid="2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The Problem Scope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800600"/>
          </a:xfrm>
        </p:spPr>
        <p:txBody>
          <a:bodyPr>
            <a:normAutofit fontScale="92500" lnSpcReduction="10000"/>
          </a:bodyPr>
          <a:lstStyle/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600" dirty="0" smtClean="0">
                <a:solidFill>
                  <a:srgbClr val="C00000"/>
                </a:solidFill>
              </a:rPr>
              <a:t>Hadoop MapReduce </a:t>
            </a:r>
            <a:r>
              <a:rPr lang="en-US" sz="2600" dirty="0" smtClean="0"/>
              <a:t>is used for powerful and efficient analytics over </a:t>
            </a:r>
            <a:r>
              <a:rPr lang="en-US" sz="2600" i="1" dirty="0" smtClean="0"/>
              <a:t>Big Data</a:t>
            </a:r>
            <a:endParaRPr lang="en-US" sz="2600" dirty="0" smtClean="0"/>
          </a:p>
          <a:p>
            <a:pPr marL="0" indent="0" algn="just" eaLnBrk="1" hangingPunct="1">
              <a:buFontTx/>
              <a:buNone/>
              <a:defRPr/>
            </a:pPr>
            <a:endParaRPr lang="en-US" sz="2600" dirty="0" smtClean="0"/>
          </a:p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600" dirty="0" smtClean="0"/>
              <a:t>The power of MapReduce lies in its ability to </a:t>
            </a:r>
            <a:r>
              <a:rPr lang="en-US" sz="2600" i="1" dirty="0" smtClean="0"/>
              <a:t>scale</a:t>
            </a:r>
            <a:r>
              <a:rPr lang="en-US" sz="2600" dirty="0" smtClean="0"/>
              <a:t> to 100s and even 1000s of machines</a:t>
            </a: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/>
          </a:p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800" dirty="0" smtClean="0">
                <a:solidFill>
                  <a:srgbClr val="0000FF"/>
                </a:solidFill>
              </a:rPr>
              <a:t>What amount of work can MapReduce handle?</a:t>
            </a:r>
            <a:endParaRPr lang="en-US" sz="2800" dirty="0" smtClean="0"/>
          </a:p>
          <a:p>
            <a:pPr lvl="1" algn="just" eaLnBrk="1" hangingPunct="1">
              <a:buFont typeface="Wingdings" pitchFamily="2" charset="2"/>
              <a:buChar char="§"/>
              <a:defRPr/>
            </a:pPr>
            <a:r>
              <a:rPr lang="en-US" sz="2600" dirty="0" smtClean="0"/>
              <a:t>Big Data </a:t>
            </a:r>
            <a:r>
              <a:rPr lang="en-US" sz="2600" dirty="0"/>
              <a:t>i</a:t>
            </a:r>
            <a:r>
              <a:rPr lang="en-US" sz="2600" dirty="0" smtClean="0"/>
              <a:t>n the order of 100s of GBs, TBs or PBs</a:t>
            </a:r>
          </a:p>
          <a:p>
            <a:pPr lvl="1" algn="just" eaLnBrk="1" hangingPunct="1">
              <a:buFont typeface="Wingdings" pitchFamily="2" charset="2"/>
              <a:buChar char="§"/>
              <a:defRPr/>
            </a:pPr>
            <a:endParaRPr lang="en-US" sz="2600" dirty="0" smtClean="0"/>
          </a:p>
          <a:p>
            <a:pPr lvl="1" algn="just" eaLnBrk="1" hangingPunct="1">
              <a:buFont typeface="Wingdings" pitchFamily="2" charset="2"/>
              <a:buChar char="§"/>
              <a:defRPr/>
            </a:pPr>
            <a:r>
              <a:rPr lang="en-US" sz="2600" dirty="0" smtClean="0"/>
              <a:t>It is unlikely that datasets of such sizes can fit on a </a:t>
            </a:r>
            <a:br>
              <a:rPr lang="en-US" sz="2600" dirty="0" smtClean="0"/>
            </a:br>
            <a:r>
              <a:rPr lang="en-US" sz="2600" dirty="0" smtClean="0"/>
              <a:t>single machine</a:t>
            </a:r>
          </a:p>
          <a:p>
            <a:pPr lvl="2" algn="just">
              <a:buFont typeface="Wingdings" pitchFamily="2" charset="2"/>
              <a:buChar char="§"/>
              <a:defRPr/>
            </a:pPr>
            <a:r>
              <a:rPr lang="en-US" sz="2600" dirty="0" smtClean="0"/>
              <a:t>Hence, a storage layer like HDFS is required!</a:t>
            </a:r>
          </a:p>
          <a:p>
            <a:pPr marL="457200" lvl="1" indent="0" algn="just" eaLnBrk="1" hangingPunct="1">
              <a:buFontTx/>
              <a:buNone/>
              <a:defRPr/>
            </a:pPr>
            <a:endParaRPr lang="en-US" sz="1600" dirty="0" smtClean="0"/>
          </a:p>
          <a:p>
            <a:pPr lvl="1" algn="just" eaLnBrk="1" hangingPunct="1">
              <a:buFont typeface="Wingdings" pitchFamily="2" charset="2"/>
              <a:buChar char="§"/>
              <a:defRPr/>
            </a:pPr>
            <a:endParaRPr lang="en-US" sz="1600" dirty="0" smtClean="0"/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 smtClean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 smtClean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 smtClean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 smtClean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 smtClean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 smtClean="0">
              <a:solidFill>
                <a:schemeClr val="bg1">
                  <a:lumMod val="50000"/>
                </a:schemeClr>
              </a:solidFill>
            </a:endParaRPr>
          </a:p>
          <a:p>
            <a:pPr lvl="1" algn="just" eaLnBrk="1" hangingPunct="1">
              <a:buFont typeface="Wingdings" pitchFamily="2" charset="2"/>
              <a:buChar char="§"/>
              <a:defRPr/>
            </a:pPr>
            <a:endParaRPr lang="en-US" sz="1400" dirty="0" smtClean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1800" dirty="0">
              <a:solidFill>
                <a:schemeClr val="bg1">
                  <a:lumMod val="50000"/>
                </a:schemeClr>
              </a:solidFill>
            </a:endParaRPr>
          </a:p>
          <a:p>
            <a:pPr lvl="1" algn="just" eaLnBrk="1" hangingPunct="1">
              <a:buFont typeface="Wingdings" pitchFamily="2" charset="2"/>
              <a:buChar char="§"/>
              <a:defRPr/>
            </a:pPr>
            <a:endParaRPr lang="en-US" dirty="0"/>
          </a:p>
        </p:txBody>
      </p:sp>
      <p:sp>
        <p:nvSpPr>
          <p:cNvPr id="6148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D2947E70-2C44-4AA9-9B6E-B931A50F63F1}" type="slidenum">
              <a:rPr lang="en-US" smtClean="0">
                <a:solidFill>
                  <a:schemeClr val="bg2"/>
                </a:solidFill>
              </a:rPr>
              <a:pPr eaLnBrk="1" hangingPunct="1"/>
              <a:t>6</a:t>
            </a:fld>
            <a:endParaRPr lang="en-US" smtClean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84176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7792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Hadoop MapReduce: A System’s 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2904" y="1222136"/>
            <a:ext cx="8686800" cy="47244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100" dirty="0" smtClean="0"/>
              <a:t>Hadoop MapReduce incorporates two phases, Map and Reduce phases, which encompass multiple Map and Reduce tasks</a:t>
            </a:r>
          </a:p>
          <a:p>
            <a:endParaRPr lang="en-US" sz="1900" dirty="0" smtClean="0"/>
          </a:p>
          <a:p>
            <a:endParaRPr lang="en-US" sz="1800" b="1" i="1" dirty="0"/>
          </a:p>
          <a:p>
            <a:endParaRPr lang="en-US" sz="1800" b="1" i="1" dirty="0" smtClean="0"/>
          </a:p>
          <a:p>
            <a:endParaRPr lang="en-US" sz="1800" b="1" i="1" dirty="0"/>
          </a:p>
          <a:p>
            <a:endParaRPr lang="en-US" sz="1800" b="1" i="1" dirty="0" smtClean="0"/>
          </a:p>
          <a:p>
            <a:endParaRPr lang="en-US" sz="1800" b="1" i="1" dirty="0"/>
          </a:p>
          <a:p>
            <a:endParaRPr lang="en-US" sz="1800" b="1" i="1" dirty="0" smtClean="0"/>
          </a:p>
          <a:p>
            <a:endParaRPr lang="en-US" sz="1800" b="1" i="1" dirty="0"/>
          </a:p>
          <a:p>
            <a:endParaRPr lang="en-US" sz="1800" b="1" i="1" dirty="0" smtClean="0"/>
          </a:p>
          <a:p>
            <a:endParaRPr lang="en-US" sz="1800" b="1" i="1" dirty="0"/>
          </a:p>
          <a:p>
            <a:endParaRPr lang="en-US" sz="1800" b="1" i="1" dirty="0"/>
          </a:p>
          <a:p>
            <a:endParaRPr lang="en-US" sz="1800" b="1" i="1" dirty="0" smtClean="0"/>
          </a:p>
          <a:p>
            <a:endParaRPr lang="en-US" sz="1800" b="1" i="1" dirty="0"/>
          </a:p>
          <a:p>
            <a:endParaRPr lang="en-US" sz="1800" b="1" i="1" dirty="0"/>
          </a:p>
        </p:txBody>
      </p:sp>
      <p:sp>
        <p:nvSpPr>
          <p:cNvPr id="8" name="Oval 7"/>
          <p:cNvSpPr/>
          <p:nvPr/>
        </p:nvSpPr>
        <p:spPr>
          <a:xfrm>
            <a:off x="1884484" y="2347522"/>
            <a:ext cx="676656" cy="674076"/>
          </a:xfrm>
          <a:prstGeom prst="ellipse">
            <a:avLst/>
          </a:prstGeom>
          <a:solidFill>
            <a:srgbClr val="1138F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200" dirty="0" smtClean="0"/>
              <a:t>Map Task</a:t>
            </a:r>
            <a:endParaRPr lang="en-US" sz="1200" dirty="0"/>
          </a:p>
        </p:txBody>
      </p:sp>
      <p:sp>
        <p:nvSpPr>
          <p:cNvPr id="77" name="Oval 76"/>
          <p:cNvSpPr/>
          <p:nvPr/>
        </p:nvSpPr>
        <p:spPr>
          <a:xfrm>
            <a:off x="1884484" y="3080211"/>
            <a:ext cx="676656" cy="674076"/>
          </a:xfrm>
          <a:prstGeom prst="ellipse">
            <a:avLst/>
          </a:prstGeom>
          <a:solidFill>
            <a:srgbClr val="1138F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200" dirty="0" smtClean="0"/>
              <a:t>Map Task</a:t>
            </a:r>
            <a:endParaRPr lang="en-US" sz="1200" dirty="0"/>
          </a:p>
        </p:txBody>
      </p:sp>
      <p:sp>
        <p:nvSpPr>
          <p:cNvPr id="78" name="Oval 77"/>
          <p:cNvSpPr/>
          <p:nvPr/>
        </p:nvSpPr>
        <p:spPr>
          <a:xfrm>
            <a:off x="1884484" y="3812908"/>
            <a:ext cx="676656" cy="674076"/>
          </a:xfrm>
          <a:prstGeom prst="ellipse">
            <a:avLst/>
          </a:prstGeom>
          <a:solidFill>
            <a:srgbClr val="1138F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200" dirty="0" smtClean="0"/>
              <a:t>Map Task</a:t>
            </a:r>
            <a:endParaRPr lang="en-US" sz="1200" dirty="0"/>
          </a:p>
        </p:txBody>
      </p:sp>
      <p:sp>
        <p:nvSpPr>
          <p:cNvPr id="79" name="Oval 78"/>
          <p:cNvSpPr/>
          <p:nvPr/>
        </p:nvSpPr>
        <p:spPr>
          <a:xfrm>
            <a:off x="1893276" y="4545597"/>
            <a:ext cx="676656" cy="674076"/>
          </a:xfrm>
          <a:prstGeom prst="ellipse">
            <a:avLst/>
          </a:prstGeom>
          <a:solidFill>
            <a:srgbClr val="1138F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200" dirty="0" smtClean="0"/>
              <a:t>Map Task</a:t>
            </a:r>
            <a:endParaRPr lang="en-US" sz="1200" dirty="0"/>
          </a:p>
        </p:txBody>
      </p:sp>
      <p:sp>
        <p:nvSpPr>
          <p:cNvPr id="89" name="Oval 88"/>
          <p:cNvSpPr/>
          <p:nvPr/>
        </p:nvSpPr>
        <p:spPr>
          <a:xfrm>
            <a:off x="6776302" y="2694680"/>
            <a:ext cx="676656" cy="674076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200" dirty="0" smtClean="0">
                <a:solidFill>
                  <a:schemeClr val="bg1"/>
                </a:solidFill>
              </a:rPr>
              <a:t>Reduce Task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90" name="Oval 89"/>
          <p:cNvSpPr/>
          <p:nvPr/>
        </p:nvSpPr>
        <p:spPr>
          <a:xfrm>
            <a:off x="6776302" y="3427369"/>
            <a:ext cx="676656" cy="674076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Reduce Task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91" name="Oval 90"/>
          <p:cNvSpPr/>
          <p:nvPr/>
        </p:nvSpPr>
        <p:spPr>
          <a:xfrm>
            <a:off x="6776302" y="4160066"/>
            <a:ext cx="676656" cy="674076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200" dirty="0" smtClean="0"/>
              <a:t>Reduce Task</a:t>
            </a:r>
            <a:endParaRPr lang="en-US" sz="1200" dirty="0"/>
          </a:p>
        </p:txBody>
      </p:sp>
      <p:cxnSp>
        <p:nvCxnSpPr>
          <p:cNvPr id="20" name="Straight Arrow Connector 19"/>
          <p:cNvCxnSpPr>
            <a:stCxn id="73" idx="3"/>
            <a:endCxn id="26" idx="1"/>
          </p:cNvCxnSpPr>
          <p:nvPr/>
        </p:nvCxnSpPr>
        <p:spPr>
          <a:xfrm>
            <a:off x="3472259" y="2598814"/>
            <a:ext cx="1223187" cy="326663"/>
          </a:xfrm>
          <a:prstGeom prst="straightConnector1">
            <a:avLst/>
          </a:prstGeom>
          <a:ln w="127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angle 25"/>
          <p:cNvSpPr/>
          <p:nvPr/>
        </p:nvSpPr>
        <p:spPr>
          <a:xfrm>
            <a:off x="4695446" y="2844515"/>
            <a:ext cx="609600" cy="161924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200" dirty="0" smtClean="0"/>
              <a:t>Partition</a:t>
            </a:r>
            <a:endParaRPr lang="en-US" sz="1200" dirty="0"/>
          </a:p>
        </p:txBody>
      </p:sp>
      <p:cxnSp>
        <p:nvCxnSpPr>
          <p:cNvPr id="224" name="Straight Arrow Connector 223"/>
          <p:cNvCxnSpPr>
            <a:stCxn id="75" idx="3"/>
            <a:endCxn id="119" idx="1"/>
          </p:cNvCxnSpPr>
          <p:nvPr/>
        </p:nvCxnSpPr>
        <p:spPr>
          <a:xfrm flipV="1">
            <a:off x="3464170" y="3158839"/>
            <a:ext cx="1242999" cy="81534"/>
          </a:xfrm>
          <a:prstGeom prst="straightConnector1">
            <a:avLst/>
          </a:prstGeom>
          <a:ln w="127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9" name="Rectangle 118"/>
          <p:cNvSpPr/>
          <p:nvPr/>
        </p:nvSpPr>
        <p:spPr>
          <a:xfrm>
            <a:off x="4707169" y="3077877"/>
            <a:ext cx="609600" cy="161924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200" dirty="0" smtClean="0"/>
              <a:t>Partition</a:t>
            </a:r>
            <a:endParaRPr lang="en-US" sz="1200" dirty="0"/>
          </a:p>
        </p:txBody>
      </p:sp>
      <p:sp>
        <p:nvSpPr>
          <p:cNvPr id="226" name="Chevron 225"/>
          <p:cNvSpPr/>
          <p:nvPr/>
        </p:nvSpPr>
        <p:spPr>
          <a:xfrm>
            <a:off x="5416413" y="2848727"/>
            <a:ext cx="140677" cy="365982"/>
          </a:xfrm>
          <a:prstGeom prst="chevron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20" name="Rectangle 119"/>
          <p:cNvSpPr/>
          <p:nvPr/>
        </p:nvSpPr>
        <p:spPr>
          <a:xfrm>
            <a:off x="5686046" y="2883895"/>
            <a:ext cx="609600" cy="310112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200" dirty="0" smtClean="0"/>
              <a:t>Partition</a:t>
            </a:r>
            <a:endParaRPr lang="en-US" sz="1200" dirty="0"/>
          </a:p>
        </p:txBody>
      </p:sp>
      <p:cxnSp>
        <p:nvCxnSpPr>
          <p:cNvPr id="228" name="Straight Arrow Connector 227"/>
          <p:cNvCxnSpPr>
            <a:stCxn id="120" idx="3"/>
          </p:cNvCxnSpPr>
          <p:nvPr/>
        </p:nvCxnSpPr>
        <p:spPr>
          <a:xfrm>
            <a:off x="6295646" y="3038951"/>
            <a:ext cx="457200" cy="0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4" name="Rectangle 123"/>
          <p:cNvSpPr/>
          <p:nvPr/>
        </p:nvSpPr>
        <p:spPr>
          <a:xfrm>
            <a:off x="4707169" y="3611035"/>
            <a:ext cx="609600" cy="22860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Partition</a:t>
            </a:r>
            <a:endParaRPr lang="en-US" sz="1200" dirty="0">
              <a:solidFill>
                <a:schemeClr val="tx1"/>
              </a:solidFill>
            </a:endParaRPr>
          </a:p>
        </p:txBody>
      </p:sp>
      <p:cxnSp>
        <p:nvCxnSpPr>
          <p:cNvPr id="125" name="Straight Arrow Connector 124"/>
          <p:cNvCxnSpPr/>
          <p:nvPr/>
        </p:nvCxnSpPr>
        <p:spPr>
          <a:xfrm>
            <a:off x="6295646" y="3764406"/>
            <a:ext cx="457200" cy="802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8" name="Straight Arrow Connector 237"/>
          <p:cNvCxnSpPr>
            <a:stCxn id="76" idx="3"/>
            <a:endCxn id="124" idx="1"/>
          </p:cNvCxnSpPr>
          <p:nvPr/>
        </p:nvCxnSpPr>
        <p:spPr>
          <a:xfrm>
            <a:off x="3464170" y="3483056"/>
            <a:ext cx="1242999" cy="242279"/>
          </a:xfrm>
          <a:prstGeom prst="straightConnector1">
            <a:avLst/>
          </a:prstGeom>
          <a:ln w="12700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6" name="Rectangle 125"/>
          <p:cNvSpPr/>
          <p:nvPr/>
        </p:nvSpPr>
        <p:spPr>
          <a:xfrm>
            <a:off x="4695446" y="4154571"/>
            <a:ext cx="609600" cy="161924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200" dirty="0" smtClean="0"/>
              <a:t>Partition</a:t>
            </a:r>
            <a:endParaRPr lang="en-US" sz="1200" dirty="0"/>
          </a:p>
        </p:txBody>
      </p:sp>
      <p:sp>
        <p:nvSpPr>
          <p:cNvPr id="127" name="Rectangle 126"/>
          <p:cNvSpPr/>
          <p:nvPr/>
        </p:nvSpPr>
        <p:spPr>
          <a:xfrm>
            <a:off x="4695446" y="4347631"/>
            <a:ext cx="609600" cy="161924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200" dirty="0" smtClean="0"/>
              <a:t>Partition</a:t>
            </a:r>
            <a:endParaRPr lang="en-US" sz="1200" dirty="0"/>
          </a:p>
        </p:txBody>
      </p:sp>
      <p:sp>
        <p:nvSpPr>
          <p:cNvPr id="128" name="Chevron 127"/>
          <p:cNvSpPr/>
          <p:nvPr/>
        </p:nvSpPr>
        <p:spPr>
          <a:xfrm>
            <a:off x="5416413" y="4160067"/>
            <a:ext cx="140677" cy="849918"/>
          </a:xfrm>
          <a:prstGeom prst="chevron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29" name="Rectangle 128"/>
          <p:cNvSpPr/>
          <p:nvPr/>
        </p:nvSpPr>
        <p:spPr>
          <a:xfrm>
            <a:off x="5686046" y="4254717"/>
            <a:ext cx="609600" cy="492091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200" dirty="0" smtClean="0"/>
              <a:t>Partition</a:t>
            </a:r>
            <a:endParaRPr lang="en-US" sz="1200" dirty="0"/>
          </a:p>
        </p:txBody>
      </p:sp>
      <p:cxnSp>
        <p:nvCxnSpPr>
          <p:cNvPr id="240" name="Straight Arrow Connector 239"/>
          <p:cNvCxnSpPr>
            <a:endCxn id="126" idx="1"/>
          </p:cNvCxnSpPr>
          <p:nvPr/>
        </p:nvCxnSpPr>
        <p:spPr>
          <a:xfrm>
            <a:off x="3478469" y="2817062"/>
            <a:ext cx="1216977" cy="1418471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2" name="Rectangle 131"/>
          <p:cNvSpPr/>
          <p:nvPr/>
        </p:nvSpPr>
        <p:spPr>
          <a:xfrm>
            <a:off x="4695446" y="4542536"/>
            <a:ext cx="609600" cy="161924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200" dirty="0" smtClean="0"/>
              <a:t>Partition</a:t>
            </a:r>
            <a:endParaRPr lang="en-US" sz="1200" dirty="0"/>
          </a:p>
        </p:txBody>
      </p:sp>
      <p:sp>
        <p:nvSpPr>
          <p:cNvPr id="133" name="Rectangle 132"/>
          <p:cNvSpPr/>
          <p:nvPr/>
        </p:nvSpPr>
        <p:spPr>
          <a:xfrm>
            <a:off x="4695446" y="4735595"/>
            <a:ext cx="609600" cy="274389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200" dirty="0" smtClean="0"/>
              <a:t>Partition</a:t>
            </a:r>
            <a:endParaRPr lang="en-US" sz="1200" dirty="0"/>
          </a:p>
        </p:txBody>
      </p:sp>
      <p:cxnSp>
        <p:nvCxnSpPr>
          <p:cNvPr id="134" name="Straight Arrow Connector 133"/>
          <p:cNvCxnSpPr>
            <a:stCxn id="80" idx="3"/>
          </p:cNvCxnSpPr>
          <p:nvPr/>
        </p:nvCxnSpPr>
        <p:spPr>
          <a:xfrm>
            <a:off x="3461240" y="3706737"/>
            <a:ext cx="1234206" cy="721856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5" name="Straight Arrow Connector 134"/>
          <p:cNvCxnSpPr>
            <a:endCxn id="132" idx="1"/>
          </p:cNvCxnSpPr>
          <p:nvPr/>
        </p:nvCxnSpPr>
        <p:spPr>
          <a:xfrm>
            <a:off x="3478469" y="4142476"/>
            <a:ext cx="1216977" cy="481022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6" name="Straight Arrow Connector 135"/>
          <p:cNvCxnSpPr>
            <a:stCxn id="84" idx="3"/>
            <a:endCxn id="133" idx="1"/>
          </p:cNvCxnSpPr>
          <p:nvPr/>
        </p:nvCxnSpPr>
        <p:spPr>
          <a:xfrm>
            <a:off x="3478469" y="4853326"/>
            <a:ext cx="1216977" cy="19464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7" name="Straight Arrow Connector 136"/>
          <p:cNvCxnSpPr/>
          <p:nvPr/>
        </p:nvCxnSpPr>
        <p:spPr>
          <a:xfrm>
            <a:off x="6319102" y="4497104"/>
            <a:ext cx="457200" cy="802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7" name="TextBox 256"/>
          <p:cNvSpPr txBox="1"/>
          <p:nvPr/>
        </p:nvSpPr>
        <p:spPr>
          <a:xfrm>
            <a:off x="7957042" y="3569621"/>
            <a:ext cx="9584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To HDFS</a:t>
            </a:r>
            <a:endParaRPr lang="en-US" b="1" dirty="0"/>
          </a:p>
        </p:txBody>
      </p:sp>
      <p:sp>
        <p:nvSpPr>
          <p:cNvPr id="166" name="Rounded Rectangle 165"/>
          <p:cNvSpPr/>
          <p:nvPr/>
        </p:nvSpPr>
        <p:spPr>
          <a:xfrm>
            <a:off x="729761" y="3051144"/>
            <a:ext cx="914400" cy="1348382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7" name="Rectangle 166"/>
          <p:cNvSpPr/>
          <p:nvPr/>
        </p:nvSpPr>
        <p:spPr>
          <a:xfrm>
            <a:off x="776653" y="3339689"/>
            <a:ext cx="820616" cy="587754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Dataset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168" name="TextBox 167"/>
          <p:cNvSpPr txBox="1"/>
          <p:nvPr/>
        </p:nvSpPr>
        <p:spPr>
          <a:xfrm>
            <a:off x="846996" y="4040984"/>
            <a:ext cx="6882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HDFS</a:t>
            </a:r>
            <a:endParaRPr lang="en-US" b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8788" y="2655554"/>
            <a:ext cx="1571625" cy="178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77" name="Rectangle 176"/>
          <p:cNvSpPr/>
          <p:nvPr/>
        </p:nvSpPr>
        <p:spPr>
          <a:xfrm>
            <a:off x="753208" y="2508714"/>
            <a:ext cx="838200" cy="35169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400" b="1" dirty="0" smtClean="0">
                <a:solidFill>
                  <a:schemeClr val="tx1"/>
                </a:solidFill>
              </a:rPr>
              <a:t>HDFS BLK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178" name="Rectangle 177"/>
          <p:cNvSpPr/>
          <p:nvPr/>
        </p:nvSpPr>
        <p:spPr>
          <a:xfrm>
            <a:off x="767861" y="3229681"/>
            <a:ext cx="838200" cy="35169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400" b="1" dirty="0" smtClean="0">
                <a:solidFill>
                  <a:schemeClr val="tx1"/>
                </a:solidFill>
              </a:rPr>
              <a:t>HDFS BLK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179" name="Rectangle 178"/>
          <p:cNvSpPr/>
          <p:nvPr/>
        </p:nvSpPr>
        <p:spPr>
          <a:xfrm>
            <a:off x="770792" y="3956510"/>
            <a:ext cx="838200" cy="35169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400" b="1" dirty="0" smtClean="0">
                <a:solidFill>
                  <a:schemeClr val="tx1"/>
                </a:solidFill>
              </a:rPr>
              <a:t>HDFS BLK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180" name="Rectangle 179"/>
          <p:cNvSpPr/>
          <p:nvPr/>
        </p:nvSpPr>
        <p:spPr>
          <a:xfrm>
            <a:off x="785445" y="4677477"/>
            <a:ext cx="838200" cy="35169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400" b="1" dirty="0" smtClean="0">
                <a:solidFill>
                  <a:schemeClr val="tx1"/>
                </a:solidFill>
              </a:rPr>
              <a:t>HDFS BLK</a:t>
            </a:r>
            <a:endParaRPr lang="en-US" sz="1400" b="1" dirty="0">
              <a:solidFill>
                <a:schemeClr val="tx1"/>
              </a:solidFill>
            </a:endParaRPr>
          </a:p>
        </p:txBody>
      </p:sp>
      <p:cxnSp>
        <p:nvCxnSpPr>
          <p:cNvPr id="181" name="Straight Arrow Connector 180"/>
          <p:cNvCxnSpPr/>
          <p:nvPr/>
        </p:nvCxnSpPr>
        <p:spPr>
          <a:xfrm>
            <a:off x="1600200" y="2684560"/>
            <a:ext cx="293076" cy="0"/>
          </a:xfrm>
          <a:prstGeom prst="straightConnector1">
            <a:avLst/>
          </a:prstGeom>
          <a:ln w="31750" cap="rnd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2" name="Straight Arrow Connector 181"/>
          <p:cNvCxnSpPr/>
          <p:nvPr/>
        </p:nvCxnSpPr>
        <p:spPr>
          <a:xfrm>
            <a:off x="1611924" y="3405526"/>
            <a:ext cx="293076" cy="0"/>
          </a:xfrm>
          <a:prstGeom prst="straightConnector1">
            <a:avLst/>
          </a:prstGeom>
          <a:ln w="31750" cap="rnd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3" name="Straight Arrow Connector 182"/>
          <p:cNvCxnSpPr/>
          <p:nvPr/>
        </p:nvCxnSpPr>
        <p:spPr>
          <a:xfrm>
            <a:off x="1614853" y="4132356"/>
            <a:ext cx="293076" cy="0"/>
          </a:xfrm>
          <a:prstGeom prst="straightConnector1">
            <a:avLst/>
          </a:prstGeom>
          <a:ln w="31750" cap="rnd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4" name="Straight Arrow Connector 183"/>
          <p:cNvCxnSpPr/>
          <p:nvPr/>
        </p:nvCxnSpPr>
        <p:spPr>
          <a:xfrm>
            <a:off x="1632441" y="4853326"/>
            <a:ext cx="293076" cy="0"/>
          </a:xfrm>
          <a:prstGeom prst="straightConnector1">
            <a:avLst/>
          </a:prstGeom>
          <a:ln w="31750" cap="rnd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0" name="Straight Connector 279"/>
          <p:cNvCxnSpPr/>
          <p:nvPr/>
        </p:nvCxnSpPr>
        <p:spPr>
          <a:xfrm>
            <a:off x="729761" y="5240200"/>
            <a:ext cx="0" cy="2286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2" name="Straight Connector 281"/>
          <p:cNvCxnSpPr/>
          <p:nvPr/>
        </p:nvCxnSpPr>
        <p:spPr>
          <a:xfrm flipV="1">
            <a:off x="729761" y="5465869"/>
            <a:ext cx="2711728" cy="2931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1" name="Straight Connector 190"/>
          <p:cNvCxnSpPr/>
          <p:nvPr/>
        </p:nvCxnSpPr>
        <p:spPr>
          <a:xfrm>
            <a:off x="3441489" y="5248993"/>
            <a:ext cx="0" cy="2286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3" name="TextBox 282"/>
          <p:cNvSpPr txBox="1"/>
          <p:nvPr/>
        </p:nvSpPr>
        <p:spPr>
          <a:xfrm>
            <a:off x="1619890" y="5416048"/>
            <a:ext cx="12442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 smtClean="0"/>
              <a:t>Map Phase</a:t>
            </a:r>
            <a:endParaRPr lang="en-US" b="1" i="1" dirty="0"/>
          </a:p>
        </p:txBody>
      </p:sp>
      <p:cxnSp>
        <p:nvCxnSpPr>
          <p:cNvPr id="193" name="Straight Connector 192"/>
          <p:cNvCxnSpPr/>
          <p:nvPr/>
        </p:nvCxnSpPr>
        <p:spPr>
          <a:xfrm>
            <a:off x="3481048" y="5248992"/>
            <a:ext cx="0" cy="2286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5" name="Straight Connector 284"/>
          <p:cNvCxnSpPr/>
          <p:nvPr/>
        </p:nvCxnSpPr>
        <p:spPr>
          <a:xfrm>
            <a:off x="3478469" y="5465869"/>
            <a:ext cx="5340215" cy="2931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6" name="Straight Connector 195"/>
          <p:cNvCxnSpPr/>
          <p:nvPr/>
        </p:nvCxnSpPr>
        <p:spPr>
          <a:xfrm>
            <a:off x="8824546" y="5240200"/>
            <a:ext cx="0" cy="2286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7" name="Straight Connector 196"/>
          <p:cNvCxnSpPr/>
          <p:nvPr/>
        </p:nvCxnSpPr>
        <p:spPr>
          <a:xfrm>
            <a:off x="5302115" y="5248993"/>
            <a:ext cx="0" cy="228600"/>
          </a:xfrm>
          <a:prstGeom prst="line">
            <a:avLst/>
          </a:prstGeom>
          <a:ln w="1905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8" name="Straight Connector 197"/>
          <p:cNvCxnSpPr/>
          <p:nvPr/>
        </p:nvCxnSpPr>
        <p:spPr>
          <a:xfrm>
            <a:off x="5416413" y="5248992"/>
            <a:ext cx="0" cy="228600"/>
          </a:xfrm>
          <a:prstGeom prst="line">
            <a:avLst/>
          </a:prstGeom>
          <a:ln w="1905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9" name="Straight Connector 198"/>
          <p:cNvCxnSpPr/>
          <p:nvPr/>
        </p:nvCxnSpPr>
        <p:spPr>
          <a:xfrm>
            <a:off x="6319102" y="5237269"/>
            <a:ext cx="0" cy="228600"/>
          </a:xfrm>
          <a:prstGeom prst="line">
            <a:avLst/>
          </a:prstGeom>
          <a:ln w="1905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6" name="TextBox 285"/>
          <p:cNvSpPr txBox="1"/>
          <p:nvPr/>
        </p:nvSpPr>
        <p:spPr>
          <a:xfrm>
            <a:off x="3789484" y="5174206"/>
            <a:ext cx="131221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i="1" dirty="0" smtClean="0">
                <a:solidFill>
                  <a:schemeClr val="bg1">
                    <a:lumMod val="50000"/>
                  </a:schemeClr>
                </a:solidFill>
              </a:rPr>
              <a:t>Shuffle Stage</a:t>
            </a:r>
            <a:endParaRPr lang="en-US" sz="1600" b="1" i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01" name="TextBox 200"/>
          <p:cNvSpPr txBox="1"/>
          <p:nvPr/>
        </p:nvSpPr>
        <p:spPr>
          <a:xfrm>
            <a:off x="5513130" y="4935260"/>
            <a:ext cx="79380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i="1" dirty="0" smtClean="0">
                <a:solidFill>
                  <a:schemeClr val="bg1">
                    <a:lumMod val="50000"/>
                  </a:schemeClr>
                </a:solidFill>
              </a:rPr>
              <a:t>Merge </a:t>
            </a:r>
            <a:br>
              <a:rPr lang="en-US" sz="1600" b="1" i="1" dirty="0" smtClean="0">
                <a:solidFill>
                  <a:schemeClr val="bg1">
                    <a:lumMod val="50000"/>
                  </a:schemeClr>
                </a:solidFill>
              </a:rPr>
            </a:br>
            <a:r>
              <a:rPr lang="en-US" sz="1600" b="1" i="1" dirty="0" smtClean="0">
                <a:solidFill>
                  <a:schemeClr val="bg1">
                    <a:lumMod val="50000"/>
                  </a:schemeClr>
                </a:solidFill>
              </a:rPr>
              <a:t>Stage</a:t>
            </a:r>
            <a:endParaRPr lang="en-US" sz="1600" b="1" i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02" name="TextBox 201"/>
          <p:cNvSpPr txBox="1"/>
          <p:nvPr/>
        </p:nvSpPr>
        <p:spPr>
          <a:xfrm>
            <a:off x="6941534" y="5176428"/>
            <a:ext cx="133030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i="1" dirty="0" smtClean="0">
                <a:solidFill>
                  <a:schemeClr val="bg1">
                    <a:lumMod val="50000"/>
                  </a:schemeClr>
                </a:solidFill>
              </a:rPr>
              <a:t>Reduce Stage</a:t>
            </a:r>
            <a:endParaRPr lang="en-US" sz="1600" b="1" i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03" name="TextBox 202"/>
          <p:cNvSpPr txBox="1"/>
          <p:nvPr/>
        </p:nvSpPr>
        <p:spPr>
          <a:xfrm>
            <a:off x="5334365" y="5421868"/>
            <a:ext cx="15004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 smtClean="0"/>
              <a:t>Reduce Phase</a:t>
            </a:r>
            <a:endParaRPr lang="en-US" b="1" i="1" dirty="0"/>
          </a:p>
        </p:txBody>
      </p:sp>
      <p:sp>
        <p:nvSpPr>
          <p:cNvPr id="287" name="Slide Number Placeholder 286"/>
          <p:cNvSpPr>
            <a:spLocks noGrp="1"/>
          </p:cNvSpPr>
          <p:nvPr>
            <p:ph type="sldNum" sz="quarter" idx="12"/>
          </p:nvPr>
        </p:nvSpPr>
        <p:spPr>
          <a:xfrm>
            <a:off x="6553200" y="6505814"/>
            <a:ext cx="2133600" cy="365125"/>
          </a:xfrm>
        </p:spPr>
        <p:txBody>
          <a:bodyPr/>
          <a:lstStyle/>
          <a:p>
            <a:fld id="{502DEEDB-1162-4DCC-A6E7-E44734AD9340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207" name="Rectangle 206"/>
          <p:cNvSpPr/>
          <p:nvPr/>
        </p:nvSpPr>
        <p:spPr>
          <a:xfrm>
            <a:off x="5683470" y="3625775"/>
            <a:ext cx="609600" cy="22860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Partition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08" name="Chevron 207"/>
          <p:cNvSpPr/>
          <p:nvPr/>
        </p:nvSpPr>
        <p:spPr>
          <a:xfrm>
            <a:off x="5416412" y="3581373"/>
            <a:ext cx="140677" cy="365982"/>
          </a:xfrm>
          <a:prstGeom prst="chevron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11" name="Straight Arrow Connector 10"/>
          <p:cNvCxnSpPr>
            <a:stCxn id="89" idx="6"/>
          </p:cNvCxnSpPr>
          <p:nvPr/>
        </p:nvCxnSpPr>
        <p:spPr>
          <a:xfrm>
            <a:off x="7452958" y="3031718"/>
            <a:ext cx="375126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Arrow Connector 80"/>
          <p:cNvCxnSpPr/>
          <p:nvPr/>
        </p:nvCxnSpPr>
        <p:spPr>
          <a:xfrm>
            <a:off x="7452958" y="3764407"/>
            <a:ext cx="375126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Arrow Connector 81"/>
          <p:cNvCxnSpPr/>
          <p:nvPr/>
        </p:nvCxnSpPr>
        <p:spPr>
          <a:xfrm>
            <a:off x="7452958" y="4500762"/>
            <a:ext cx="375126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Rectangle 64"/>
          <p:cNvSpPr/>
          <p:nvPr/>
        </p:nvSpPr>
        <p:spPr>
          <a:xfrm>
            <a:off x="750279" y="2505810"/>
            <a:ext cx="850392" cy="36576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400" b="1" dirty="0" smtClean="0">
                <a:solidFill>
                  <a:schemeClr val="tx1"/>
                </a:solidFill>
              </a:rPr>
              <a:t>Split 0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66" name="Rectangle 65"/>
          <p:cNvSpPr/>
          <p:nvPr/>
        </p:nvSpPr>
        <p:spPr>
          <a:xfrm>
            <a:off x="752973" y="3222646"/>
            <a:ext cx="850392" cy="36576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400" b="1" dirty="0" smtClean="0">
                <a:solidFill>
                  <a:schemeClr val="tx1"/>
                </a:solidFill>
              </a:rPr>
              <a:t>Split 1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67" name="Rectangle 66"/>
          <p:cNvSpPr/>
          <p:nvPr/>
        </p:nvSpPr>
        <p:spPr>
          <a:xfrm>
            <a:off x="761765" y="3942442"/>
            <a:ext cx="850392" cy="36576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400" b="1" dirty="0" smtClean="0">
                <a:solidFill>
                  <a:schemeClr val="tx1"/>
                </a:solidFill>
              </a:rPr>
              <a:t>Split 2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68" name="Rectangle 67"/>
          <p:cNvSpPr/>
          <p:nvPr/>
        </p:nvSpPr>
        <p:spPr>
          <a:xfrm>
            <a:off x="779584" y="4670446"/>
            <a:ext cx="850392" cy="36576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400" b="1" dirty="0" smtClean="0">
                <a:solidFill>
                  <a:schemeClr val="tx1"/>
                </a:solidFill>
              </a:rPr>
              <a:t>Split 3</a:t>
            </a:r>
            <a:endParaRPr lang="en-US" sz="1400" b="1" dirty="0">
              <a:solidFill>
                <a:schemeClr val="tx1"/>
              </a:solidFill>
            </a:endParaRPr>
          </a:p>
        </p:txBody>
      </p:sp>
      <p:cxnSp>
        <p:nvCxnSpPr>
          <p:cNvPr id="69" name="Straight Arrow Connector 68"/>
          <p:cNvCxnSpPr/>
          <p:nvPr/>
        </p:nvCxnSpPr>
        <p:spPr>
          <a:xfrm>
            <a:off x="2561140" y="2694680"/>
            <a:ext cx="293076" cy="0"/>
          </a:xfrm>
          <a:prstGeom prst="straightConnector1">
            <a:avLst/>
          </a:prstGeom>
          <a:ln w="31750" cap="rnd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Arrow Connector 69"/>
          <p:cNvCxnSpPr/>
          <p:nvPr/>
        </p:nvCxnSpPr>
        <p:spPr>
          <a:xfrm>
            <a:off x="2572864" y="3415646"/>
            <a:ext cx="293076" cy="0"/>
          </a:xfrm>
          <a:prstGeom prst="straightConnector1">
            <a:avLst/>
          </a:prstGeom>
          <a:ln w="31750" cap="rnd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Arrow Connector 70"/>
          <p:cNvCxnSpPr/>
          <p:nvPr/>
        </p:nvCxnSpPr>
        <p:spPr>
          <a:xfrm>
            <a:off x="2575793" y="4142476"/>
            <a:ext cx="293076" cy="0"/>
          </a:xfrm>
          <a:prstGeom prst="straightConnector1">
            <a:avLst/>
          </a:prstGeom>
          <a:ln w="31750" cap="rnd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Arrow Connector 71"/>
          <p:cNvCxnSpPr/>
          <p:nvPr/>
        </p:nvCxnSpPr>
        <p:spPr>
          <a:xfrm>
            <a:off x="2593381" y="4863446"/>
            <a:ext cx="293076" cy="0"/>
          </a:xfrm>
          <a:prstGeom prst="straightConnector1">
            <a:avLst/>
          </a:prstGeom>
          <a:ln w="31750" cap="rnd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Rectangle 72"/>
          <p:cNvSpPr/>
          <p:nvPr/>
        </p:nvSpPr>
        <p:spPr>
          <a:xfrm>
            <a:off x="2862659" y="2517852"/>
            <a:ext cx="609600" cy="161924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200" dirty="0" smtClean="0"/>
              <a:t>Partition</a:t>
            </a:r>
            <a:endParaRPr lang="en-US" sz="1200" dirty="0"/>
          </a:p>
        </p:txBody>
      </p:sp>
      <p:sp>
        <p:nvSpPr>
          <p:cNvPr id="74" name="Rectangle 73"/>
          <p:cNvSpPr/>
          <p:nvPr/>
        </p:nvSpPr>
        <p:spPr>
          <a:xfrm>
            <a:off x="2865940" y="2736100"/>
            <a:ext cx="609600" cy="161924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200" dirty="0" smtClean="0"/>
              <a:t>Partition</a:t>
            </a:r>
            <a:endParaRPr lang="en-US" sz="1200" dirty="0"/>
          </a:p>
        </p:txBody>
      </p:sp>
      <p:sp>
        <p:nvSpPr>
          <p:cNvPr id="75" name="Rectangle 74"/>
          <p:cNvSpPr/>
          <p:nvPr/>
        </p:nvSpPr>
        <p:spPr>
          <a:xfrm>
            <a:off x="2854570" y="3159411"/>
            <a:ext cx="609600" cy="161924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200" dirty="0" smtClean="0"/>
              <a:t>Partition</a:t>
            </a:r>
            <a:endParaRPr lang="en-US" sz="1200" dirty="0"/>
          </a:p>
        </p:txBody>
      </p:sp>
      <p:sp>
        <p:nvSpPr>
          <p:cNvPr id="76" name="Rectangle 75"/>
          <p:cNvSpPr/>
          <p:nvPr/>
        </p:nvSpPr>
        <p:spPr>
          <a:xfrm>
            <a:off x="2854570" y="3368756"/>
            <a:ext cx="609600" cy="22860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Partition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80" name="Rectangle 79"/>
          <p:cNvSpPr/>
          <p:nvPr/>
        </p:nvSpPr>
        <p:spPr>
          <a:xfrm>
            <a:off x="2851640" y="3625775"/>
            <a:ext cx="609600" cy="161924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200" dirty="0" smtClean="0"/>
              <a:t>Partition</a:t>
            </a:r>
            <a:endParaRPr lang="en-US" sz="1200" dirty="0"/>
          </a:p>
        </p:txBody>
      </p:sp>
      <p:sp>
        <p:nvSpPr>
          <p:cNvPr id="83" name="Rectangle 82"/>
          <p:cNvSpPr/>
          <p:nvPr/>
        </p:nvSpPr>
        <p:spPr>
          <a:xfrm>
            <a:off x="2862659" y="4051394"/>
            <a:ext cx="609600" cy="161924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200" dirty="0" smtClean="0"/>
              <a:t>Partition</a:t>
            </a:r>
            <a:endParaRPr lang="en-US" sz="1200" dirty="0"/>
          </a:p>
        </p:txBody>
      </p:sp>
      <p:sp>
        <p:nvSpPr>
          <p:cNvPr id="84" name="Rectangle 83"/>
          <p:cNvSpPr/>
          <p:nvPr/>
        </p:nvSpPr>
        <p:spPr>
          <a:xfrm>
            <a:off x="2868869" y="4716131"/>
            <a:ext cx="609600" cy="274389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200" dirty="0" smtClean="0"/>
              <a:t>Partition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11097092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8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1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4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0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3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8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1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4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5" dur="500"/>
                                        <p:tgtEl>
                                          <p:spTgt spid="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8" dur="500"/>
                                        <p:tgtEl>
                                          <p:spTgt spid="2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1" dur="500"/>
                                        <p:tgtEl>
                                          <p:spTgt spid="2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4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7" dur="5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0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3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6" dur="5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9" dur="5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2" dur="5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5" dur="5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8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>
                      <p:stCondLst>
                        <p:cond delay="indefinite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>
                      <p:stCondLst>
                        <p:cond delay="indefinite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9" dur="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2" dur="5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5" dur="500"/>
                                        <p:tgtEl>
                                          <p:spTgt spid="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8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1" dur="500"/>
                                        <p:tgtEl>
                                          <p:spTgt spid="2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4" dur="500"/>
                                        <p:tgtEl>
                                          <p:spTgt spid="2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5" fill="hold">
                      <p:stCondLst>
                        <p:cond delay="indefinite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3" fill="hold">
                      <p:stCondLst>
                        <p:cond delay="indefinite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7" dur="500"/>
                                        <p:tgtEl>
                                          <p:spTgt spid="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0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3" dur="5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4" fill="hold">
                      <p:stCondLst>
                        <p:cond delay="indefinite"/>
                      </p:stCondLst>
                      <p:childTnLst>
                        <p:par>
                          <p:cTn id="215" fill="hold">
                            <p:stCondLst>
                              <p:cond delay="0"/>
                            </p:stCondLst>
                            <p:childTnLst>
                              <p:par>
                                <p:cTn id="2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3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6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9" dur="500"/>
                                        <p:tgtEl>
                                          <p:spTgt spid="2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77" grpId="0" animBg="1"/>
      <p:bldP spid="78" grpId="0" animBg="1"/>
      <p:bldP spid="79" grpId="0" animBg="1"/>
      <p:bldP spid="89" grpId="0" animBg="1"/>
      <p:bldP spid="90" grpId="0" animBg="1"/>
      <p:bldP spid="91" grpId="0" animBg="1"/>
      <p:bldP spid="26" grpId="0" animBg="1"/>
      <p:bldP spid="119" grpId="0" animBg="1"/>
      <p:bldP spid="226" grpId="0" animBg="1"/>
      <p:bldP spid="120" grpId="0" animBg="1"/>
      <p:bldP spid="124" grpId="0" animBg="1"/>
      <p:bldP spid="126" grpId="0" animBg="1"/>
      <p:bldP spid="127" grpId="0" animBg="1"/>
      <p:bldP spid="128" grpId="0" animBg="1"/>
      <p:bldP spid="129" grpId="0" animBg="1"/>
      <p:bldP spid="132" grpId="0" animBg="1"/>
      <p:bldP spid="133" grpId="0" animBg="1"/>
      <p:bldP spid="257" grpId="0"/>
      <p:bldP spid="166" grpId="0" animBg="1"/>
      <p:bldP spid="167" grpId="0" animBg="1"/>
      <p:bldP spid="168" grpId="0"/>
      <p:bldP spid="177" grpId="0" animBg="1"/>
      <p:bldP spid="178" grpId="0" animBg="1"/>
      <p:bldP spid="179" grpId="0" animBg="1"/>
      <p:bldP spid="180" grpId="0" animBg="1"/>
      <p:bldP spid="283" grpId="0"/>
      <p:bldP spid="286" grpId="0"/>
      <p:bldP spid="201" grpId="0"/>
      <p:bldP spid="202" grpId="0"/>
      <p:bldP spid="203" grpId="0"/>
      <p:bldP spid="207" grpId="0" animBg="1"/>
      <p:bldP spid="208" grpId="0" animBg="1"/>
      <p:bldP spid="65" grpId="0" animBg="1"/>
      <p:bldP spid="66" grpId="0" animBg="1"/>
      <p:bldP spid="67" grpId="0" animBg="1"/>
      <p:bldP spid="68" grpId="0" animBg="1"/>
      <p:bldP spid="73" grpId="0" animBg="1"/>
      <p:bldP spid="74" grpId="0" animBg="1"/>
      <p:bldP spid="75" grpId="0" animBg="1"/>
      <p:bldP spid="76" grpId="0" animBg="1"/>
      <p:bldP spid="80" grpId="0" animBg="1"/>
      <p:bldP spid="83" grpId="0" animBg="1"/>
      <p:bldP spid="8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382000" cy="1143000"/>
          </a:xfrm>
        </p:spPr>
        <p:txBody>
          <a:bodyPr/>
          <a:lstStyle/>
          <a:p>
            <a:pPr eaLnBrk="1" hangingPunct="1"/>
            <a:r>
              <a:rPr lang="en-US" smtClean="0"/>
              <a:t>Data Structure: Keys and Values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47800"/>
            <a:ext cx="8229600" cy="4525963"/>
          </a:xfrm>
        </p:spPr>
        <p:txBody>
          <a:bodyPr/>
          <a:lstStyle/>
          <a:p>
            <a:pPr marL="342900" lvl="1" indent="-342900" algn="just" eaLnBrk="1" hangingPunct="1">
              <a:buFont typeface="Wingdings" pitchFamily="2" charset="2"/>
              <a:buChar char="§"/>
              <a:defRPr/>
            </a:pPr>
            <a:r>
              <a:rPr lang="en-US" sz="2400" dirty="0"/>
              <a:t>The </a:t>
            </a:r>
            <a:r>
              <a:rPr lang="en-US" sz="2400" dirty="0" smtClean="0"/>
              <a:t>MapReduce programmer </a:t>
            </a:r>
            <a:r>
              <a:rPr lang="en-US" sz="2400" dirty="0"/>
              <a:t>has to specify </a:t>
            </a:r>
            <a:r>
              <a:rPr lang="en-US" sz="2400" dirty="0" smtClean="0"/>
              <a:t>only two “sequential” functions</a:t>
            </a:r>
            <a:r>
              <a:rPr lang="en-US" sz="2400" dirty="0"/>
              <a:t>, the </a:t>
            </a:r>
            <a:r>
              <a:rPr lang="en-US" sz="2400" dirty="0" smtClean="0">
                <a:solidFill>
                  <a:srgbClr val="C00000"/>
                </a:solidFill>
              </a:rPr>
              <a:t>Map</a:t>
            </a:r>
            <a:r>
              <a:rPr lang="en-US" sz="2400" dirty="0" smtClean="0"/>
              <a:t> and the </a:t>
            </a:r>
            <a:r>
              <a:rPr lang="en-US" sz="2400" dirty="0" smtClean="0">
                <a:solidFill>
                  <a:srgbClr val="C00000"/>
                </a:solidFill>
              </a:rPr>
              <a:t>Reduce</a:t>
            </a:r>
            <a:r>
              <a:rPr lang="en-US" sz="2400" dirty="0" smtClean="0"/>
              <a:t> functions</a:t>
            </a:r>
          </a:p>
          <a:p>
            <a:pPr marL="742950" lvl="2" indent="-342900" algn="just">
              <a:buFont typeface="Wingdings" pitchFamily="2" charset="2"/>
              <a:buChar char="§"/>
              <a:defRPr/>
            </a:pPr>
            <a:r>
              <a:rPr lang="en-US" sz="2200" dirty="0" smtClean="0"/>
              <a:t>These functions will be translated “automatically” into </a:t>
            </a:r>
            <a:r>
              <a:rPr lang="en-US" sz="2200" i="1" dirty="0" smtClean="0"/>
              <a:t>multiple</a:t>
            </a:r>
            <a:r>
              <a:rPr lang="en-US" sz="2200" dirty="0" smtClean="0"/>
              <a:t> Map and Reduce tasks</a:t>
            </a:r>
          </a:p>
          <a:p>
            <a:pPr marL="0" lvl="1" indent="0" algn="just" eaLnBrk="1" hangingPunct="1">
              <a:buNone/>
              <a:defRPr/>
            </a:pPr>
            <a:endParaRPr lang="en-US" sz="2000" dirty="0" smtClean="0"/>
          </a:p>
          <a:p>
            <a:pPr marL="342900" lvl="1" indent="-342900" algn="just" eaLnBrk="1" hangingPunct="1">
              <a:buFont typeface="Wingdings" pitchFamily="2" charset="2"/>
              <a:buChar char="§"/>
              <a:defRPr/>
            </a:pPr>
            <a:r>
              <a:rPr lang="en-US" sz="2400" dirty="0" smtClean="0"/>
              <a:t>In MapReduce, data elements are always structured as </a:t>
            </a:r>
            <a:br>
              <a:rPr lang="en-US" sz="2400" dirty="0" smtClean="0"/>
            </a:br>
            <a:r>
              <a:rPr lang="en-US" sz="2400" dirty="0" smtClean="0"/>
              <a:t>key-value </a:t>
            </a:r>
            <a:r>
              <a:rPr lang="en-US" sz="2400" dirty="0"/>
              <a:t>(i.e., (K, V</a:t>
            </a:r>
            <a:r>
              <a:rPr lang="en-US" sz="2400" dirty="0" smtClean="0"/>
              <a:t>)) pairs</a:t>
            </a:r>
          </a:p>
          <a:p>
            <a:pPr marL="742950" lvl="2" indent="-342900" algn="just">
              <a:buFont typeface="Wingdings" pitchFamily="2" charset="2"/>
              <a:buChar char="§"/>
              <a:defRPr/>
            </a:pPr>
            <a:r>
              <a:rPr lang="en-US" sz="2200" dirty="0" smtClean="0"/>
              <a:t>In particular, the Map and Reduce functions receive and </a:t>
            </a:r>
            <a:r>
              <a:rPr lang="en-US" sz="2200" i="1" dirty="0" smtClean="0"/>
              <a:t>emit</a:t>
            </a:r>
            <a:r>
              <a:rPr lang="en-US" sz="2200" dirty="0" smtClean="0"/>
              <a:t> </a:t>
            </a:r>
            <a:br>
              <a:rPr lang="en-US" sz="2200" dirty="0" smtClean="0"/>
            </a:br>
            <a:r>
              <a:rPr lang="en-US" sz="2200" dirty="0" smtClean="0"/>
              <a:t>(K, V) pairs</a:t>
            </a:r>
            <a:endParaRPr lang="en-US" sz="2200" dirty="0"/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 smtClean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 smtClean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 smtClean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 smtClean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 smtClean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 smtClean="0">
              <a:solidFill>
                <a:schemeClr val="bg1">
                  <a:lumMod val="50000"/>
                </a:schemeClr>
              </a:solidFill>
            </a:endParaRPr>
          </a:p>
          <a:p>
            <a:pPr lvl="1" algn="just" eaLnBrk="1" hangingPunct="1">
              <a:buFont typeface="Wingdings" pitchFamily="2" charset="2"/>
              <a:buChar char="§"/>
              <a:defRPr/>
            </a:pPr>
            <a:endParaRPr lang="en-US" sz="1400" dirty="0" smtClean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1800" dirty="0">
              <a:solidFill>
                <a:schemeClr val="bg1">
                  <a:lumMod val="50000"/>
                </a:schemeClr>
              </a:solidFill>
            </a:endParaRPr>
          </a:p>
          <a:p>
            <a:pPr lvl="1" algn="just" eaLnBrk="1" hangingPunct="1">
              <a:buFont typeface="Wingdings" pitchFamily="2" charset="2"/>
              <a:buChar char="§"/>
              <a:defRPr/>
            </a:pPr>
            <a:endParaRPr lang="en-US" dirty="0"/>
          </a:p>
        </p:txBody>
      </p:sp>
      <p:sp>
        <p:nvSpPr>
          <p:cNvPr id="2" name="Rectangle 1"/>
          <p:cNvSpPr/>
          <p:nvPr/>
        </p:nvSpPr>
        <p:spPr>
          <a:xfrm>
            <a:off x="1371600" y="5427292"/>
            <a:ext cx="533400" cy="13716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>
              <a:defRPr/>
            </a:pPr>
            <a:r>
              <a:rPr lang="en-US" sz="1200" dirty="0"/>
              <a:t>(K, V) Pairs</a:t>
            </a:r>
          </a:p>
        </p:txBody>
      </p:sp>
      <p:sp>
        <p:nvSpPr>
          <p:cNvPr id="3" name="Chevron 2"/>
          <p:cNvSpPr/>
          <p:nvPr/>
        </p:nvSpPr>
        <p:spPr>
          <a:xfrm>
            <a:off x="2133600" y="5579692"/>
            <a:ext cx="304800" cy="1066800"/>
          </a:xfrm>
          <a:prstGeom prst="chevron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4" name="Oval 3"/>
          <p:cNvSpPr/>
          <p:nvPr/>
        </p:nvSpPr>
        <p:spPr>
          <a:xfrm>
            <a:off x="2609850" y="5579692"/>
            <a:ext cx="990600" cy="1066800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>
              <a:defRPr/>
            </a:pPr>
            <a:r>
              <a:rPr lang="en-US" sz="1400" dirty="0"/>
              <a:t>Map Function</a:t>
            </a:r>
          </a:p>
        </p:txBody>
      </p:sp>
      <p:sp>
        <p:nvSpPr>
          <p:cNvPr id="8" name="Chevron 7"/>
          <p:cNvSpPr/>
          <p:nvPr/>
        </p:nvSpPr>
        <p:spPr>
          <a:xfrm>
            <a:off x="3733800" y="5579692"/>
            <a:ext cx="304800" cy="1066800"/>
          </a:xfrm>
          <a:prstGeom prst="chevron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267200" y="5427292"/>
            <a:ext cx="533400" cy="13716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>
              <a:defRPr/>
            </a:pPr>
            <a:r>
              <a:rPr lang="en-US" sz="1200" dirty="0"/>
              <a:t>(K’, V’) Pairs</a:t>
            </a:r>
          </a:p>
        </p:txBody>
      </p:sp>
      <p:sp>
        <p:nvSpPr>
          <p:cNvPr id="10" name="Chevron 9"/>
          <p:cNvSpPr/>
          <p:nvPr/>
        </p:nvSpPr>
        <p:spPr>
          <a:xfrm>
            <a:off x="5029200" y="5579692"/>
            <a:ext cx="304800" cy="1066800"/>
          </a:xfrm>
          <a:prstGeom prst="chevron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5562600" y="5579692"/>
            <a:ext cx="990600" cy="1066800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>
              <a:defRPr/>
            </a:pPr>
            <a:r>
              <a:rPr lang="en-US" sz="1400" dirty="0"/>
              <a:t>Reduce Function</a:t>
            </a:r>
          </a:p>
        </p:txBody>
      </p:sp>
      <p:sp>
        <p:nvSpPr>
          <p:cNvPr id="12" name="Chevron 11"/>
          <p:cNvSpPr/>
          <p:nvPr/>
        </p:nvSpPr>
        <p:spPr>
          <a:xfrm>
            <a:off x="6705600" y="5579692"/>
            <a:ext cx="304800" cy="1066800"/>
          </a:xfrm>
          <a:prstGeom prst="chevron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7315200" y="5427292"/>
            <a:ext cx="533400" cy="137160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>
              <a:defRPr/>
            </a:pPr>
            <a:r>
              <a:rPr lang="en-US" sz="1200" dirty="0"/>
              <a:t>(K’’, V’’) Pairs</a:t>
            </a:r>
          </a:p>
        </p:txBody>
      </p: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1143000" y="5062167"/>
            <a:ext cx="944563" cy="276225"/>
          </a:xfrm>
          <a:prstGeom prst="rect">
            <a:avLst/>
          </a:prstGeom>
          <a:noFill/>
          <a:ln w="9525">
            <a:solidFill>
              <a:srgbClr val="C00000"/>
            </a:solidFill>
            <a:prstDash val="sys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200"/>
              <a:t>Input Splits</a:t>
            </a:r>
          </a:p>
        </p:txBody>
      </p:sp>
      <p:sp>
        <p:nvSpPr>
          <p:cNvPr id="15" name="TextBox 14"/>
          <p:cNvSpPr txBox="1">
            <a:spLocks noChangeArrowheads="1"/>
          </p:cNvSpPr>
          <p:nvPr/>
        </p:nvSpPr>
        <p:spPr bwMode="auto">
          <a:xfrm>
            <a:off x="3657600" y="5062167"/>
            <a:ext cx="1619250" cy="276225"/>
          </a:xfrm>
          <a:prstGeom prst="rect">
            <a:avLst/>
          </a:prstGeom>
          <a:noFill/>
          <a:ln w="9525">
            <a:solidFill>
              <a:srgbClr val="00B050"/>
            </a:solidFill>
            <a:prstDash val="sys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200"/>
              <a:t>Intermediate Outputs</a:t>
            </a:r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7032625" y="5062167"/>
            <a:ext cx="1098550" cy="276225"/>
          </a:xfrm>
          <a:prstGeom prst="rect">
            <a:avLst/>
          </a:prstGeom>
          <a:noFill/>
          <a:ln w="9525">
            <a:solidFill>
              <a:srgbClr val="7030A0"/>
            </a:solidFill>
            <a:prstDash val="sys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200"/>
              <a:t>Final Outputs</a:t>
            </a:r>
          </a:p>
        </p:txBody>
      </p:sp>
    </p:spTree>
    <p:extLst>
      <p:ext uri="{BB962C8B-B14F-4D97-AF65-F5344CB8AC3E}">
        <p14:creationId xmlns:p14="http://schemas.microsoft.com/office/powerpoint/2010/main" val="28809487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>
                <a:solidFill>
                  <a:schemeClr val="tx1"/>
                </a:solidFill>
              </a:rPr>
              <a:t>WordCount</a:t>
            </a:r>
            <a:r>
              <a:rPr lang="en-US" dirty="0" smtClean="0">
                <a:solidFill>
                  <a:schemeClr val="tx1"/>
                </a:solidFill>
              </a:rPr>
              <a:t>: An Application View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305800" y="6248400"/>
            <a:ext cx="656062" cy="476250"/>
          </a:xfrm>
        </p:spPr>
        <p:txBody>
          <a:bodyPr/>
          <a:lstStyle/>
          <a:p>
            <a:fld id="{502DEEDB-1162-4DCC-A6E7-E44734AD9340}" type="slidenum">
              <a:rPr lang="en-US" smtClean="0"/>
              <a:t>9</a:t>
            </a:fld>
            <a:endParaRPr lang="en-US" dirty="0"/>
          </a:p>
        </p:txBody>
      </p:sp>
      <p:sp>
        <p:nvSpPr>
          <p:cNvPr id="6" name="Folded Corner 5"/>
          <p:cNvSpPr/>
          <p:nvPr/>
        </p:nvSpPr>
        <p:spPr>
          <a:xfrm>
            <a:off x="89645" y="3229072"/>
            <a:ext cx="1543478" cy="1905000"/>
          </a:xfrm>
          <a:prstGeom prst="foldedCorner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44164" y="3196658"/>
            <a:ext cx="1664238" cy="140038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700" i="1" dirty="0" smtClean="0"/>
              <a:t>Mohammad is </a:t>
            </a:r>
          </a:p>
          <a:p>
            <a:r>
              <a:rPr lang="en-US" sz="1700" i="1" dirty="0"/>
              <a:t>d</a:t>
            </a:r>
            <a:r>
              <a:rPr lang="en-US" sz="1700" i="1" dirty="0" smtClean="0"/>
              <a:t>elivering a </a:t>
            </a:r>
          </a:p>
          <a:p>
            <a:r>
              <a:rPr lang="en-US" sz="1700" i="1" dirty="0" smtClean="0"/>
              <a:t>lecture at CMUQ</a:t>
            </a:r>
          </a:p>
          <a:p>
            <a:r>
              <a:rPr lang="en-US" sz="1700" i="1" dirty="0" smtClean="0"/>
              <a:t>CMUQ is a </a:t>
            </a:r>
          </a:p>
          <a:p>
            <a:r>
              <a:rPr lang="en-US" sz="1700" i="1" dirty="0" smtClean="0"/>
              <a:t>member of QF</a:t>
            </a:r>
            <a:endParaRPr lang="en-US" sz="1700" i="1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70458" y="4021508"/>
            <a:ext cx="1603815" cy="0"/>
          </a:xfrm>
          <a:prstGeom prst="line">
            <a:avLst/>
          </a:prstGeom>
          <a:ln w="28575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85165" y="2667000"/>
            <a:ext cx="14805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A Text File</a:t>
            </a:r>
            <a:endParaRPr lang="en-US" sz="2400" b="1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55" y="2709311"/>
            <a:ext cx="1669577" cy="2600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2" name="Folded Corner 81"/>
          <p:cNvSpPr/>
          <p:nvPr/>
        </p:nvSpPr>
        <p:spPr>
          <a:xfrm>
            <a:off x="125500" y="2400300"/>
            <a:ext cx="1485900" cy="952500"/>
          </a:xfrm>
          <a:prstGeom prst="foldedCorner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" name="TextBox 82"/>
          <p:cNvSpPr txBox="1"/>
          <p:nvPr/>
        </p:nvSpPr>
        <p:spPr>
          <a:xfrm>
            <a:off x="56713" y="2371628"/>
            <a:ext cx="1664238" cy="8771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700" i="1" dirty="0" smtClean="0"/>
              <a:t>Mohammad is </a:t>
            </a:r>
          </a:p>
          <a:p>
            <a:r>
              <a:rPr lang="en-US" sz="1700" i="1" dirty="0"/>
              <a:t>d</a:t>
            </a:r>
            <a:r>
              <a:rPr lang="en-US" sz="1700" i="1" dirty="0" smtClean="0"/>
              <a:t>elivering a </a:t>
            </a:r>
          </a:p>
          <a:p>
            <a:r>
              <a:rPr lang="en-US" sz="1700" i="1" dirty="0" smtClean="0"/>
              <a:t>lecture at CMUQ</a:t>
            </a:r>
          </a:p>
        </p:txBody>
      </p:sp>
      <p:sp>
        <p:nvSpPr>
          <p:cNvPr id="84" name="Folded Corner 83"/>
          <p:cNvSpPr/>
          <p:nvPr/>
        </p:nvSpPr>
        <p:spPr>
          <a:xfrm>
            <a:off x="118914" y="4981672"/>
            <a:ext cx="1485900" cy="961928"/>
          </a:xfrm>
          <a:prstGeom prst="foldedCorner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" name="TextBox 84"/>
          <p:cNvSpPr txBox="1"/>
          <p:nvPr/>
        </p:nvSpPr>
        <p:spPr>
          <a:xfrm>
            <a:off x="109949" y="4953000"/>
            <a:ext cx="1449436" cy="6155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700" i="1" dirty="0" smtClean="0"/>
              <a:t>CMUQ is a </a:t>
            </a:r>
          </a:p>
          <a:p>
            <a:r>
              <a:rPr lang="en-US" sz="1700" i="1" dirty="0" smtClean="0"/>
              <a:t>member of QF</a:t>
            </a:r>
            <a:endParaRPr lang="en-US" sz="1700" i="1" dirty="0"/>
          </a:p>
        </p:txBody>
      </p:sp>
      <p:sp>
        <p:nvSpPr>
          <p:cNvPr id="86" name="TextBox 85"/>
          <p:cNvSpPr txBox="1"/>
          <p:nvPr/>
        </p:nvSpPr>
        <p:spPr>
          <a:xfrm>
            <a:off x="59420" y="2002296"/>
            <a:ext cx="16161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A Chunk of File</a:t>
            </a:r>
            <a:endParaRPr lang="en-US" b="1" dirty="0"/>
          </a:p>
        </p:txBody>
      </p:sp>
      <p:sp>
        <p:nvSpPr>
          <p:cNvPr id="87" name="TextBox 86"/>
          <p:cNvSpPr txBox="1"/>
          <p:nvPr/>
        </p:nvSpPr>
        <p:spPr>
          <a:xfrm>
            <a:off x="53790" y="4581418"/>
            <a:ext cx="16161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A Chunk of File</a:t>
            </a:r>
            <a:endParaRPr lang="en-US" b="1" dirty="0"/>
          </a:p>
        </p:txBody>
      </p:sp>
      <p:sp>
        <p:nvSpPr>
          <p:cNvPr id="109" name="Striped Right Arrow 108"/>
          <p:cNvSpPr/>
          <p:nvPr/>
        </p:nvSpPr>
        <p:spPr>
          <a:xfrm>
            <a:off x="1670794" y="2611161"/>
            <a:ext cx="114301" cy="369704"/>
          </a:xfrm>
          <a:prstGeom prst="stripedRightArrow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" name="Striped Right Arrow 109"/>
          <p:cNvSpPr/>
          <p:nvPr/>
        </p:nvSpPr>
        <p:spPr>
          <a:xfrm>
            <a:off x="1670794" y="5218120"/>
            <a:ext cx="114301" cy="369704"/>
          </a:xfrm>
          <a:prstGeom prst="stripedRightArrow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" name="Rounded Rectangle 112"/>
          <p:cNvSpPr/>
          <p:nvPr/>
        </p:nvSpPr>
        <p:spPr>
          <a:xfrm>
            <a:off x="1828800" y="1528467"/>
            <a:ext cx="4419600" cy="2579140"/>
          </a:xfrm>
          <a:prstGeom prst="round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4" name="TextBox 113"/>
          <p:cNvSpPr txBox="1"/>
          <p:nvPr/>
        </p:nvSpPr>
        <p:spPr>
          <a:xfrm>
            <a:off x="1988522" y="1528467"/>
            <a:ext cx="187583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A </a:t>
            </a:r>
            <a:r>
              <a:rPr lang="en-US" sz="2000" b="1" i="1" dirty="0" smtClean="0"/>
              <a:t>Map</a:t>
            </a:r>
            <a:r>
              <a:rPr lang="en-US" sz="2000" b="1" dirty="0" smtClean="0"/>
              <a:t> Function</a:t>
            </a:r>
            <a:endParaRPr lang="en-US" sz="2000" b="1" dirty="0"/>
          </a:p>
        </p:txBody>
      </p:sp>
      <p:sp>
        <p:nvSpPr>
          <p:cNvPr id="115" name="Oval 114"/>
          <p:cNvSpPr/>
          <p:nvPr/>
        </p:nvSpPr>
        <p:spPr>
          <a:xfrm>
            <a:off x="3502956" y="2392299"/>
            <a:ext cx="841248" cy="841248"/>
          </a:xfrm>
          <a:prstGeom prst="ellipse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Parse &amp;</a:t>
            </a:r>
          </a:p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Count</a:t>
            </a:r>
            <a:endParaRPr lang="en-US" sz="1600" dirty="0">
              <a:solidFill>
                <a:schemeClr val="tx1"/>
              </a:solidFill>
            </a:endParaRPr>
          </a:p>
        </p:txBody>
      </p:sp>
      <p:graphicFrame>
        <p:nvGraphicFramePr>
          <p:cNvPr id="116" name="Table 1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30489948"/>
              </p:ext>
            </p:extLst>
          </p:nvPr>
        </p:nvGraphicFramePr>
        <p:xfrm>
          <a:off x="1891550" y="2063952"/>
          <a:ext cx="1447800" cy="1630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6110"/>
                <a:gridCol w="108169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Key1 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Value1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0</a:t>
                      </a:r>
                      <a:endParaRPr lang="en-US" sz="1400" dirty="0"/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Mohammad is</a:t>
                      </a:r>
                      <a:endParaRPr lang="en-US" sz="1400" dirty="0"/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20</a:t>
                      </a:r>
                      <a:endParaRPr lang="en-US" sz="1400" dirty="0"/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delivering a</a:t>
                      </a:r>
                      <a:endParaRPr lang="en-US" sz="1400" dirty="0"/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18</a:t>
                      </a:r>
                      <a:endParaRPr lang="en-US" sz="1400" dirty="0"/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lecture at CMUQ</a:t>
                      </a:r>
                      <a:endParaRPr lang="en-US" sz="1400" dirty="0"/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17" name="Striped Right Arrow 116"/>
          <p:cNvSpPr/>
          <p:nvPr/>
        </p:nvSpPr>
        <p:spPr>
          <a:xfrm>
            <a:off x="3358399" y="2620126"/>
            <a:ext cx="114301" cy="369704"/>
          </a:xfrm>
          <a:prstGeom prst="stripedRightArrow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18" name="Table 1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6857440"/>
              </p:ext>
            </p:extLst>
          </p:nvPr>
        </p:nvGraphicFramePr>
        <p:xfrm>
          <a:off x="4527175" y="1601972"/>
          <a:ext cx="1447800" cy="2438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4400"/>
                <a:gridCol w="533400"/>
              </a:tblGrid>
              <a:tr h="25717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Key2 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Value2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25717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Mohammad</a:t>
                      </a:r>
                      <a:endParaRPr lang="en-US" sz="1400" dirty="0"/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</a:t>
                      </a:r>
                      <a:endParaRPr lang="en-US" sz="1400" dirty="0"/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717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is</a:t>
                      </a:r>
                      <a:endParaRPr lang="en-US" sz="1400" dirty="0"/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</a:t>
                      </a:r>
                      <a:endParaRPr lang="en-US" sz="1400" dirty="0"/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717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delivering</a:t>
                      </a:r>
                      <a:endParaRPr lang="en-US" sz="1400" dirty="0"/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</a:t>
                      </a:r>
                      <a:endParaRPr lang="en-US" sz="1400" dirty="0"/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717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a</a:t>
                      </a:r>
                      <a:endParaRPr lang="en-US" sz="1400" dirty="0"/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</a:t>
                      </a:r>
                      <a:endParaRPr lang="en-US" sz="1400" dirty="0"/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717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lecture</a:t>
                      </a:r>
                      <a:endParaRPr lang="en-US" sz="1400" dirty="0"/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</a:t>
                      </a:r>
                      <a:endParaRPr lang="en-US" sz="1400" dirty="0"/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717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at</a:t>
                      </a:r>
                      <a:endParaRPr lang="en-US" sz="1400" dirty="0"/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</a:t>
                      </a:r>
                      <a:endParaRPr lang="en-US" sz="1400" dirty="0"/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717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CMUQ</a:t>
                      </a:r>
                      <a:endParaRPr lang="en-US" sz="1400" dirty="0"/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</a:t>
                      </a:r>
                      <a:endParaRPr lang="en-US" sz="1400" dirty="0"/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19" name="Striped Right Arrow 118"/>
          <p:cNvSpPr/>
          <p:nvPr/>
        </p:nvSpPr>
        <p:spPr>
          <a:xfrm>
            <a:off x="4383738" y="2617313"/>
            <a:ext cx="114301" cy="369704"/>
          </a:xfrm>
          <a:prstGeom prst="stripedRightArrow">
            <a:avLst/>
          </a:prstGeom>
          <a:noFill/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0" name="Rounded Rectangle 119"/>
          <p:cNvSpPr/>
          <p:nvPr/>
        </p:nvSpPr>
        <p:spPr>
          <a:xfrm>
            <a:off x="6400800" y="2286000"/>
            <a:ext cx="2649070" cy="3733800"/>
          </a:xfrm>
          <a:prstGeom prst="round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21" name="Table 1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6500574"/>
              </p:ext>
            </p:extLst>
          </p:nvPr>
        </p:nvGraphicFramePr>
        <p:xfrm>
          <a:off x="7494495" y="2496670"/>
          <a:ext cx="1447800" cy="3352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4400"/>
                <a:gridCol w="533400"/>
              </a:tblGrid>
              <a:tr h="25717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Key2 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Value2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25717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Mohammad</a:t>
                      </a:r>
                      <a:endParaRPr lang="en-US" sz="1400" dirty="0"/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</a:t>
                      </a:r>
                      <a:endParaRPr lang="en-US" sz="1400" dirty="0"/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717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is</a:t>
                      </a:r>
                      <a:endParaRPr lang="en-US" sz="1400" dirty="0"/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</a:t>
                      </a:r>
                      <a:endParaRPr lang="en-US" sz="1400" dirty="0"/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717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delivering</a:t>
                      </a:r>
                      <a:endParaRPr lang="en-US" sz="1400" dirty="0"/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</a:t>
                      </a:r>
                      <a:endParaRPr lang="en-US" sz="1400" dirty="0"/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717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a</a:t>
                      </a:r>
                      <a:endParaRPr lang="en-US" sz="1400" dirty="0"/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</a:t>
                      </a:r>
                      <a:endParaRPr lang="en-US" sz="1400" dirty="0"/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717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lecture</a:t>
                      </a:r>
                      <a:endParaRPr lang="en-US" sz="1400" dirty="0"/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</a:t>
                      </a:r>
                      <a:endParaRPr lang="en-US" sz="1400" dirty="0"/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717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at</a:t>
                      </a:r>
                      <a:endParaRPr lang="en-US" sz="1400" dirty="0"/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</a:t>
                      </a:r>
                      <a:endParaRPr lang="en-US" sz="1400" dirty="0"/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717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CMUQ</a:t>
                      </a:r>
                      <a:endParaRPr lang="en-US" sz="1400" dirty="0"/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</a:t>
                      </a:r>
                      <a:endParaRPr lang="en-US" sz="1400" dirty="0"/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717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member</a:t>
                      </a:r>
                      <a:endParaRPr lang="en-US" sz="1400" dirty="0"/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</a:t>
                      </a:r>
                      <a:endParaRPr lang="en-US" sz="1400" dirty="0"/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717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of</a:t>
                      </a:r>
                      <a:endParaRPr lang="en-US" sz="1400" dirty="0"/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</a:t>
                      </a:r>
                      <a:endParaRPr lang="en-US" sz="1400" dirty="0"/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717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QF</a:t>
                      </a:r>
                      <a:endParaRPr lang="en-US" sz="1400" dirty="0"/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</a:t>
                      </a:r>
                      <a:endParaRPr lang="en-US" sz="1400" dirty="0"/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22" name="Oval 121"/>
          <p:cNvSpPr/>
          <p:nvPr/>
        </p:nvSpPr>
        <p:spPr>
          <a:xfrm>
            <a:off x="6468035" y="3836892"/>
            <a:ext cx="841248" cy="841248"/>
          </a:xfrm>
          <a:prstGeom prst="ellipse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Iterate&amp;</a:t>
            </a:r>
          </a:p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Sum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123" name="Striped Right Arrow 122"/>
          <p:cNvSpPr/>
          <p:nvPr/>
        </p:nvSpPr>
        <p:spPr>
          <a:xfrm>
            <a:off x="7345143" y="4072664"/>
            <a:ext cx="114301" cy="369704"/>
          </a:xfrm>
          <a:prstGeom prst="stripedRightArrow">
            <a:avLst/>
          </a:prstGeom>
          <a:noFill/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4" name="Straight Arrow Connector 123"/>
          <p:cNvCxnSpPr>
            <a:stCxn id="118" idx="3"/>
          </p:cNvCxnSpPr>
          <p:nvPr/>
        </p:nvCxnSpPr>
        <p:spPr>
          <a:xfrm>
            <a:off x="5974975" y="2821172"/>
            <a:ext cx="484095" cy="1436344"/>
          </a:xfrm>
          <a:prstGeom prst="straightConnector1">
            <a:avLst/>
          </a:prstGeom>
          <a:ln w="28575">
            <a:solidFill>
              <a:srgbClr val="92D050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5" name="Rounded Rectangle 124"/>
          <p:cNvSpPr/>
          <p:nvPr/>
        </p:nvSpPr>
        <p:spPr>
          <a:xfrm>
            <a:off x="1828800" y="4202637"/>
            <a:ext cx="4419600" cy="2579140"/>
          </a:xfrm>
          <a:prstGeom prst="round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6" name="Oval 125"/>
          <p:cNvSpPr/>
          <p:nvPr/>
        </p:nvSpPr>
        <p:spPr>
          <a:xfrm>
            <a:off x="3502956" y="5066469"/>
            <a:ext cx="841248" cy="841248"/>
          </a:xfrm>
          <a:prstGeom prst="ellipse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Parse &amp;</a:t>
            </a:r>
          </a:p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Count</a:t>
            </a:r>
            <a:endParaRPr lang="en-US" sz="1600" dirty="0">
              <a:solidFill>
                <a:schemeClr val="tx1"/>
              </a:solidFill>
            </a:endParaRPr>
          </a:p>
        </p:txBody>
      </p:sp>
      <p:graphicFrame>
        <p:nvGraphicFramePr>
          <p:cNvPr id="127" name="Table 12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479455"/>
              </p:ext>
            </p:extLst>
          </p:nvPr>
        </p:nvGraphicFramePr>
        <p:xfrm>
          <a:off x="1891550" y="4953000"/>
          <a:ext cx="14478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6110"/>
                <a:gridCol w="108169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Key1 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Value1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0</a:t>
                      </a:r>
                      <a:endParaRPr lang="en-US" sz="1400" dirty="0"/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CMUQ is a</a:t>
                      </a:r>
                      <a:endParaRPr lang="en-US" sz="1400" dirty="0"/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17</a:t>
                      </a:r>
                      <a:endParaRPr lang="en-US" sz="1400" dirty="0"/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member of QF</a:t>
                      </a:r>
                      <a:endParaRPr lang="en-US" sz="1400" dirty="0"/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28" name="Striped Right Arrow 127"/>
          <p:cNvSpPr/>
          <p:nvPr/>
        </p:nvSpPr>
        <p:spPr>
          <a:xfrm>
            <a:off x="3358399" y="5294296"/>
            <a:ext cx="114301" cy="369704"/>
          </a:xfrm>
          <a:prstGeom prst="stripedRightArrow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29" name="Table 12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22301150"/>
              </p:ext>
            </p:extLst>
          </p:nvPr>
        </p:nvGraphicFramePr>
        <p:xfrm>
          <a:off x="4527175" y="4419600"/>
          <a:ext cx="1447800" cy="2133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4400"/>
                <a:gridCol w="533400"/>
              </a:tblGrid>
              <a:tr h="25717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Key2 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Value2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25717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CMUQ</a:t>
                      </a:r>
                      <a:endParaRPr lang="en-US" sz="1400" dirty="0"/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</a:t>
                      </a:r>
                      <a:endParaRPr lang="en-US" sz="1400" dirty="0"/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717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is</a:t>
                      </a:r>
                      <a:endParaRPr lang="en-US" sz="1400" dirty="0"/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</a:t>
                      </a:r>
                      <a:endParaRPr lang="en-US" sz="1400" dirty="0"/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717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a</a:t>
                      </a:r>
                      <a:endParaRPr lang="en-US" sz="1400" dirty="0"/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</a:t>
                      </a:r>
                      <a:endParaRPr lang="en-US" sz="1400" dirty="0"/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717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member</a:t>
                      </a:r>
                      <a:endParaRPr lang="en-US" sz="1400" dirty="0"/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</a:t>
                      </a:r>
                      <a:endParaRPr lang="en-US" sz="1400" dirty="0"/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717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of</a:t>
                      </a:r>
                      <a:endParaRPr lang="en-US" sz="1400" dirty="0"/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</a:t>
                      </a:r>
                      <a:endParaRPr lang="en-US" sz="1400" dirty="0"/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717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QF</a:t>
                      </a:r>
                      <a:endParaRPr lang="en-US" sz="1400" dirty="0"/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</a:t>
                      </a:r>
                      <a:endParaRPr lang="en-US" sz="1400" dirty="0"/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30" name="Striped Right Arrow 129"/>
          <p:cNvSpPr/>
          <p:nvPr/>
        </p:nvSpPr>
        <p:spPr>
          <a:xfrm>
            <a:off x="4383738" y="5291483"/>
            <a:ext cx="114301" cy="369704"/>
          </a:xfrm>
          <a:prstGeom prst="stripedRightArrow">
            <a:avLst/>
          </a:prstGeom>
          <a:noFill/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1" name="TextBox 130"/>
          <p:cNvSpPr txBox="1"/>
          <p:nvPr/>
        </p:nvSpPr>
        <p:spPr>
          <a:xfrm>
            <a:off x="1990165" y="4239661"/>
            <a:ext cx="187583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A </a:t>
            </a:r>
            <a:r>
              <a:rPr lang="en-US" sz="2000" b="1" i="1" dirty="0" smtClean="0"/>
              <a:t>Map</a:t>
            </a:r>
            <a:r>
              <a:rPr lang="en-US" sz="2000" b="1" dirty="0" smtClean="0"/>
              <a:t> Function</a:t>
            </a:r>
            <a:endParaRPr lang="en-US" sz="2000" b="1" dirty="0"/>
          </a:p>
        </p:txBody>
      </p:sp>
      <p:cxnSp>
        <p:nvCxnSpPr>
          <p:cNvPr id="132" name="Straight Arrow Connector 131"/>
          <p:cNvCxnSpPr/>
          <p:nvPr/>
        </p:nvCxnSpPr>
        <p:spPr>
          <a:xfrm flipV="1">
            <a:off x="5968252" y="4248551"/>
            <a:ext cx="481853" cy="1403671"/>
          </a:xfrm>
          <a:prstGeom prst="straightConnector1">
            <a:avLst/>
          </a:prstGeom>
          <a:ln w="28575">
            <a:solidFill>
              <a:srgbClr val="92D050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3" name="TextBox 132"/>
          <p:cNvSpPr txBox="1"/>
          <p:nvPr/>
        </p:nvSpPr>
        <p:spPr>
          <a:xfrm>
            <a:off x="6364939" y="2421778"/>
            <a:ext cx="122257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A </a:t>
            </a:r>
            <a:r>
              <a:rPr lang="en-US" sz="2000" b="1" i="1" dirty="0" smtClean="0"/>
              <a:t>Reduce</a:t>
            </a:r>
            <a:r>
              <a:rPr lang="en-US" sz="2000" b="1" dirty="0" smtClean="0"/>
              <a:t> </a:t>
            </a:r>
          </a:p>
          <a:p>
            <a:r>
              <a:rPr lang="en-US" sz="2000" b="1" dirty="0" smtClean="0"/>
              <a:t>Function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31577083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0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7" dur="5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0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3" dur="5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6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9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2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5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/>
      <p:bldP spid="10" grpId="0"/>
      <p:bldP spid="82" grpId="0" animBg="1"/>
      <p:bldP spid="83" grpId="0"/>
      <p:bldP spid="84" grpId="0" animBg="1"/>
      <p:bldP spid="85" grpId="0"/>
      <p:bldP spid="86" grpId="0"/>
      <p:bldP spid="87" grpId="0"/>
      <p:bldP spid="109" grpId="0" animBg="1"/>
      <p:bldP spid="110" grpId="0" animBg="1"/>
      <p:bldP spid="113" grpId="0" animBg="1"/>
      <p:bldP spid="114" grpId="0"/>
      <p:bldP spid="115" grpId="0" animBg="1"/>
      <p:bldP spid="117" grpId="0" animBg="1"/>
      <p:bldP spid="119" grpId="0" animBg="1"/>
      <p:bldP spid="120" grpId="0" animBg="1"/>
      <p:bldP spid="122" grpId="0" animBg="1"/>
      <p:bldP spid="123" grpId="0" animBg="1"/>
      <p:bldP spid="125" grpId="0" animBg="1"/>
      <p:bldP spid="126" grpId="0" animBg="1"/>
      <p:bldP spid="128" grpId="0" animBg="1"/>
      <p:bldP spid="130" grpId="0" animBg="1"/>
      <p:bldP spid="131" grpId="0"/>
      <p:bldP spid="133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44084</TotalTime>
  <Words>536</Words>
  <Application>Microsoft Office PowerPoint</Application>
  <PresentationFormat>On-screen Show (4:3)</PresentationFormat>
  <Paragraphs>279</Paragraphs>
  <Slides>9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Wingdings</vt:lpstr>
      <vt:lpstr>Office Theme</vt:lpstr>
      <vt:lpstr>Database Applications (15-415)  Part II- Hadoop Lecture 26, April 21, 2015</vt:lpstr>
      <vt:lpstr>Hadoop MapReduce</vt:lpstr>
      <vt:lpstr>GFS Data Distribution Policy</vt:lpstr>
      <vt:lpstr>GFS Random Distribution Policy</vt:lpstr>
      <vt:lpstr>GFS Architecture</vt:lpstr>
      <vt:lpstr>The Problem Scope</vt:lpstr>
      <vt:lpstr>Hadoop MapReduce: A System’s View</vt:lpstr>
      <vt:lpstr>Data Structure: Keys and Values</vt:lpstr>
      <vt:lpstr>WordCount: An Application View</vt:lpstr>
    </vt:vector>
  </TitlesOfParts>
  <Company>Carnegie Mellon University in Qatar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Dania Abed Rabbou</dc:creator>
  <cp:lastModifiedBy>Mohammad Hammoud</cp:lastModifiedBy>
  <cp:revision>3938</cp:revision>
  <dcterms:created xsi:type="dcterms:W3CDTF">2013-11-24T06:45:02Z</dcterms:created>
  <dcterms:modified xsi:type="dcterms:W3CDTF">2015-04-21T16:41:51Z</dcterms:modified>
</cp:coreProperties>
</file>