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303" r:id="rId2"/>
    <p:sldId id="306" r:id="rId3"/>
    <p:sldId id="318" r:id="rId4"/>
    <p:sldId id="319" r:id="rId5"/>
    <p:sldId id="320" r:id="rId6"/>
    <p:sldId id="321" r:id="rId7"/>
    <p:sldId id="307" r:id="rId8"/>
    <p:sldId id="308" r:id="rId9"/>
    <p:sldId id="309" r:id="rId10"/>
    <p:sldId id="310" r:id="rId11"/>
    <p:sldId id="311" r:id="rId12"/>
    <p:sldId id="312" r:id="rId13"/>
    <p:sldId id="313" r:id="rId14"/>
    <p:sldId id="314" r:id="rId15"/>
    <p:sldId id="315" r:id="rId16"/>
    <p:sldId id="316" r:id="rId17"/>
    <p:sldId id="317" r:id="rId18"/>
    <p:sldId id="32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C2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3"/>
  </p:normalViewPr>
  <p:slideViewPr>
    <p:cSldViewPr snapToGrid="0" snapToObjects="1">
      <p:cViewPr varScale="1">
        <p:scale>
          <a:sx n="113" d="100"/>
          <a:sy n="113" d="100"/>
        </p:scale>
        <p:origin x="5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Users\mhhammou\Dropbox%20(CCL)\MHH\Courses\15-390-s18\Scratch\Lecture1-Business-Model-Calc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Users\mhhammou\Dropbox%20(CCL)\MHH\Courses\15-390-s18\Scratch\Lecture1-Business-Model-Calc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>
                <a:solidFill>
                  <a:schemeClr val="tx1"/>
                </a:solidFill>
              </a:rPr>
              <a:t>Market Share</a:t>
            </a:r>
            <a:r>
              <a:rPr lang="en-US" sz="1600" b="1" baseline="0" dirty="0">
                <a:solidFill>
                  <a:schemeClr val="tx1"/>
                </a:solidFill>
              </a:rPr>
              <a:t> (</a:t>
            </a:r>
            <a:r>
              <a:rPr lang="el-GR" sz="1600" b="1" baseline="0" dirty="0">
                <a:solidFill>
                  <a:srgbClr val="00B050"/>
                </a:solidFill>
              </a:rPr>
              <a:t>α</a:t>
            </a:r>
            <a:r>
              <a:rPr lang="en-US" sz="1600" b="1" baseline="0" dirty="0">
                <a:solidFill>
                  <a:schemeClr val="tx1"/>
                </a:solidFill>
              </a:rPr>
              <a:t>) = 5%</a:t>
            </a:r>
            <a:endParaRPr lang="en-US" sz="1600" b="1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QA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pattFill prst="plaid">
              <a:fgClr>
                <a:srgbClr val="C0000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Q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Sheet1!$E$6:$E$8</c:f>
              <c:numCache>
                <c:formatCode>General</c:formatCode>
                <c:ptCount val="3"/>
                <c:pt idx="0">
                  <c:v>0.08</c:v>
                </c:pt>
                <c:pt idx="1">
                  <c:v>0.1</c:v>
                </c:pt>
                <c:pt idx="2">
                  <c:v>0.15</c:v>
                </c:pt>
              </c:numCache>
            </c:numRef>
          </c:cat>
          <c:val>
            <c:numRef>
              <c:f>Sheet1!$H$6:$H$8</c:f>
              <c:numCache>
                <c:formatCode>General</c:formatCode>
                <c:ptCount val="3"/>
                <c:pt idx="0">
                  <c:v>390000.00000000006</c:v>
                </c:pt>
                <c:pt idx="1">
                  <c:v>425000</c:v>
                </c:pt>
                <c:pt idx="2">
                  <c:v>512500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AD-534A-B4A2-7C453AAE7E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34941648"/>
        <c:axId val="334942040"/>
      </c:barChart>
      <c:catAx>
        <c:axId val="33494164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>
                    <a:solidFill>
                      <a:schemeClr val="tx1"/>
                    </a:solidFill>
                  </a:rPr>
                  <a:t>Transaction Fee (</a:t>
                </a:r>
                <a:r>
                  <a:rPr lang="el-GR" sz="1400" b="1">
                    <a:solidFill>
                      <a:schemeClr val="tx1"/>
                    </a:solidFill>
                  </a:rPr>
                  <a:t>β</a:t>
                </a:r>
                <a:r>
                  <a:rPr lang="en-US" sz="1400" b="1">
                    <a:solidFill>
                      <a:schemeClr val="tx1"/>
                    </a:solidFill>
                  </a:rPr>
                  <a:t>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QA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QA"/>
          </a:p>
        </c:txPr>
        <c:crossAx val="334942040"/>
        <c:crosses val="autoZero"/>
        <c:auto val="1"/>
        <c:lblAlgn val="ctr"/>
        <c:lblOffset val="100"/>
        <c:noMultiLvlLbl val="0"/>
      </c:catAx>
      <c:valAx>
        <c:axId val="334942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>
                    <a:solidFill>
                      <a:schemeClr val="tx1"/>
                    </a:solidFill>
                  </a:rPr>
                  <a:t>Revenue ($)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QA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QA"/>
          </a:p>
        </c:txPr>
        <c:crossAx val="3349416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rgbClr val="C00000"/>
      </a:solidFill>
      <a:round/>
    </a:ln>
    <a:effectLst/>
  </c:spPr>
  <c:txPr>
    <a:bodyPr/>
    <a:lstStyle/>
    <a:p>
      <a:pPr>
        <a:defRPr/>
      </a:pPr>
      <a:endParaRPr lang="en-QA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600" b="1" i="0" baseline="0" dirty="0">
                <a:solidFill>
                  <a:schemeClr val="tx1"/>
                </a:solidFill>
                <a:effectLst/>
              </a:rPr>
              <a:t>Market Share (</a:t>
            </a:r>
            <a:r>
              <a:rPr lang="el-GR" sz="1600" b="1" i="0" baseline="0" dirty="0">
                <a:solidFill>
                  <a:srgbClr val="00B050"/>
                </a:solidFill>
                <a:effectLst/>
              </a:rPr>
              <a:t>α</a:t>
            </a:r>
            <a:r>
              <a:rPr lang="en-US" sz="1600" b="1" i="0" baseline="0" dirty="0">
                <a:solidFill>
                  <a:schemeClr val="tx1"/>
                </a:solidFill>
                <a:effectLst/>
              </a:rPr>
              <a:t>) = 10%</a:t>
            </a:r>
            <a:endParaRPr lang="en-US" sz="1600" b="1" dirty="0">
              <a:solidFill>
                <a:schemeClr val="tx1"/>
              </a:solidFill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QA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pattFill prst="lgGrid">
              <a:fgClr>
                <a:srgbClr val="7030A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Q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Sheet1!$E$6:$E$8</c:f>
              <c:numCache>
                <c:formatCode>General</c:formatCode>
                <c:ptCount val="3"/>
                <c:pt idx="0">
                  <c:v>0.08</c:v>
                </c:pt>
                <c:pt idx="1">
                  <c:v>0.1</c:v>
                </c:pt>
                <c:pt idx="2">
                  <c:v>0.15</c:v>
                </c:pt>
              </c:numCache>
            </c:numRef>
          </c:cat>
          <c:val>
            <c:numRef>
              <c:f>Sheet1!$H$30:$H$32</c:f>
              <c:numCache>
                <c:formatCode>General</c:formatCode>
                <c:ptCount val="3"/>
                <c:pt idx="0">
                  <c:v>780000.00000000012</c:v>
                </c:pt>
                <c:pt idx="1">
                  <c:v>850000</c:v>
                </c:pt>
                <c:pt idx="2">
                  <c:v>1025000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72-EA4C-A819-3A4CDEEB70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34942824"/>
        <c:axId val="334943216"/>
      </c:barChart>
      <c:catAx>
        <c:axId val="33494282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>
                    <a:solidFill>
                      <a:schemeClr val="tx1"/>
                    </a:solidFill>
                  </a:rPr>
                  <a:t>Transaction Fee (</a:t>
                </a:r>
                <a:r>
                  <a:rPr lang="el-GR" sz="1400" b="1">
                    <a:solidFill>
                      <a:schemeClr val="tx1"/>
                    </a:solidFill>
                  </a:rPr>
                  <a:t>β)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QA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QA"/>
          </a:p>
        </c:txPr>
        <c:crossAx val="334943216"/>
        <c:crosses val="autoZero"/>
        <c:auto val="1"/>
        <c:lblAlgn val="ctr"/>
        <c:lblOffset val="100"/>
        <c:noMultiLvlLbl val="0"/>
      </c:catAx>
      <c:valAx>
        <c:axId val="334943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>
                    <a:solidFill>
                      <a:schemeClr val="tx1"/>
                    </a:solidFill>
                  </a:rPr>
                  <a:t>Revenue ($)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QA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QA"/>
          </a:p>
        </c:txPr>
        <c:crossAx val="334942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rgbClr val="7030A0"/>
      </a:solidFill>
      <a:round/>
    </a:ln>
    <a:effectLst/>
  </c:spPr>
  <c:txPr>
    <a:bodyPr/>
    <a:lstStyle/>
    <a:p>
      <a:pPr>
        <a:defRPr/>
      </a:pPr>
      <a:endParaRPr lang="en-QA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0C6623-70FD-1147-B309-7FCFA0240961}" type="datetimeFigureOut">
              <a:rPr lang="en-US" smtClean="0"/>
              <a:t>2/12/20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2BB7CB-4FDA-2D49-AB39-B3F6D6AF6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805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2/12/20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99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2/12/20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553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2/12/20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649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2/12/20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870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2/12/20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171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2/12/20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940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2/12/20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331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2/12/20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492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2/12/20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046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2/12/20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162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2/12/20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496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BB794-24C6-4D4C-94A4-5DF58B8B0176}" type="datetimeFigureOut">
              <a:rPr lang="en-US" smtClean="0"/>
              <a:t>2/12/20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84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Entrepreneurship for Computer Science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CS 15-390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048954"/>
          </a:xfrm>
        </p:spPr>
        <p:txBody>
          <a:bodyPr>
            <a:normAutofit/>
          </a:bodyPr>
          <a:lstStyle/>
          <a:p>
            <a:r>
              <a:rPr lang="en-US" sz="2800" b="1" dirty="0"/>
              <a:t>Beachhead Markets &amp; Revenue Projections</a:t>
            </a:r>
          </a:p>
          <a:p>
            <a:r>
              <a:rPr lang="en-US" sz="2800" dirty="0"/>
              <a:t>Lecture 8, February 10, 2020</a:t>
            </a:r>
          </a:p>
          <a:p>
            <a:endParaRPr lang="en-US" dirty="0"/>
          </a:p>
          <a:p>
            <a:r>
              <a:rPr lang="en-US" sz="2800" dirty="0"/>
              <a:t>Mohammad Hammoud</a:t>
            </a:r>
          </a:p>
        </p:txBody>
      </p:sp>
    </p:spTree>
    <p:extLst>
      <p:ext uri="{BB962C8B-B14F-4D97-AF65-F5344CB8AC3E}">
        <p14:creationId xmlns:p14="http://schemas.microsoft.com/office/powerpoint/2010/main" val="17740573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Example: A Shoe E-Commerce Platform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783722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/>
                  <a:t>Two required factors:</a:t>
                </a:r>
              </a:p>
              <a:p>
                <a:pPr lvl="1"/>
                <a:r>
                  <a:rPr lang="en-US" dirty="0"/>
                  <a:t>The estimated number of transactions over this shoe e-commerce platform (say, 1000, 000)</a:t>
                </a:r>
              </a:p>
              <a:p>
                <a:pPr lvl="1"/>
                <a:r>
                  <a:rPr lang="en-US" dirty="0"/>
                  <a:t>The estimated cost of per package/transaction (say, $35)</a:t>
                </a:r>
              </a:p>
              <a:p>
                <a:pPr lvl="1"/>
                <a:endParaRPr lang="en-US" dirty="0"/>
              </a:p>
              <a:p>
                <a:r>
                  <a:rPr lang="en-US" dirty="0"/>
                  <a:t>The first factor is equal to the total number of people who buy shoes in the selected market (</a:t>
                </a:r>
                <a:r>
                  <a:rPr lang="en-US" i="1" dirty="0"/>
                  <a:t>if they ALL buy shoes via ONLY this e-commerce platform</a:t>
                </a:r>
                <a:r>
                  <a:rPr lang="en-US" dirty="0"/>
                  <a:t>)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buying frequency</a:t>
                </a:r>
              </a:p>
              <a:p>
                <a:pPr lvl="1"/>
                <a:r>
                  <a:rPr lang="en-US" dirty="0"/>
                  <a:t>This is an upper-bound, which is used in calculating TAM</a:t>
                </a:r>
              </a:p>
              <a:p>
                <a:pPr lvl="1"/>
                <a:r>
                  <a:rPr lang="en-US" dirty="0"/>
                  <a:t>A </a:t>
                </a:r>
                <a:r>
                  <a:rPr lang="en-US" i="1" dirty="0">
                    <a:solidFill>
                      <a:schemeClr val="accent2"/>
                    </a:solidFill>
                  </a:rPr>
                  <a:t>conservative percentage </a:t>
                </a:r>
                <a:r>
                  <a:rPr lang="en-US" dirty="0"/>
                  <a:t>can be assumed for more realistic revenue projections</a:t>
                </a:r>
              </a:p>
              <a:p>
                <a:pPr lvl="1"/>
                <a:r>
                  <a:rPr lang="en-US" dirty="0"/>
                  <a:t>A </a:t>
                </a:r>
                <a:r>
                  <a:rPr lang="en-US" i="1" dirty="0">
                    <a:solidFill>
                      <a:srgbClr val="0070C0"/>
                    </a:solidFill>
                  </a:rPr>
                  <a:t>sensitivity analysis </a:t>
                </a:r>
                <a:r>
                  <a:rPr lang="en-US" dirty="0"/>
                  <a:t>can be performed assuming a range of percentages (</a:t>
                </a:r>
                <a:r>
                  <a:rPr lang="en-US" i="1" dirty="0"/>
                  <a:t>more on this shortly</a:t>
                </a:r>
                <a:r>
                  <a:rPr lang="en-US" dirty="0"/>
                  <a:t>)</a:t>
                </a:r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783722"/>
              </a:xfrm>
              <a:blipFill>
                <a:blip r:embed="rId2"/>
                <a:stretch>
                  <a:fillRect l="-965" t="-3191"/>
                </a:stretch>
              </a:blipFill>
            </p:spPr>
            <p:txBody>
              <a:bodyPr/>
              <a:lstStyle/>
              <a:p>
                <a:r>
                  <a:rPr lang="en-Q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3163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Example: A Shoe E-Commerce Platform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372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TAM = Estimated # of transactions × Estimated revenue per transaction</a:t>
            </a:r>
          </a:p>
          <a:p>
            <a:pPr marL="0" indent="0">
              <a:buNone/>
            </a:pPr>
            <a:r>
              <a:rPr lang="en-US" dirty="0"/>
              <a:t>	 = 1000,000 × ((0.08 × 35) + 5))</a:t>
            </a:r>
          </a:p>
          <a:p>
            <a:pPr marL="0" indent="0">
              <a:buNone/>
            </a:pPr>
            <a:r>
              <a:rPr lang="en-US" dirty="0"/>
              <a:t>	 = $7800,000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0C0"/>
                </a:solidFill>
              </a:rPr>
              <a:t>General Hints</a:t>
            </a:r>
            <a:r>
              <a:rPr lang="en-US" dirty="0"/>
              <a:t>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If TAM &lt; $5 million, it is possible that your venture has not identified a big enough beachhead market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$5 million &lt; TAM &lt; $100 million is usually a reasonable TAM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Anything over $1 billion certainly raises flags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0C0"/>
                </a:solidFill>
              </a:rPr>
              <a:t>Important Note</a:t>
            </a:r>
            <a:r>
              <a:rPr lang="en-US" dirty="0"/>
              <a:t>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Your advisors, partners, and investors know that these projections are only estimations (and most probably inaccurate), but they do still accept them because they give a good sense of your target market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693814" y="2091350"/>
            <a:ext cx="2381061" cy="624689"/>
          </a:xfrm>
          <a:prstGeom prst="ellipse">
            <a:avLst/>
          </a:prstGeom>
          <a:noFill/>
          <a:ln w="2540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215743" y="2716039"/>
            <a:ext cx="5854038" cy="707886"/>
          </a:xfrm>
          <a:prstGeom prst="rect">
            <a:avLst/>
          </a:prstGeom>
          <a:noFill/>
          <a:ln w="25400">
            <a:solidFill>
              <a:srgbClr val="C00000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sz="2000" i="1" dirty="0"/>
              <a:t>Note that the </a:t>
            </a:r>
            <a:r>
              <a:rPr lang="en-US" sz="2000" i="1" u="sng" dirty="0"/>
              <a:t>business model</a:t>
            </a:r>
            <a:r>
              <a:rPr lang="en-US" sz="2000" i="1" dirty="0"/>
              <a:t> was used in determining </a:t>
            </a:r>
          </a:p>
          <a:p>
            <a:r>
              <a:rPr lang="en-US" sz="2000" i="1" dirty="0"/>
              <a:t>the final value of the second factor</a:t>
            </a:r>
          </a:p>
        </p:txBody>
      </p:sp>
      <p:cxnSp>
        <p:nvCxnSpPr>
          <p:cNvPr id="7" name="Straight Arrow Connector 6"/>
          <p:cNvCxnSpPr>
            <a:stCxn id="4" idx="6"/>
            <a:endCxn id="5" idx="0"/>
          </p:cNvCxnSpPr>
          <p:nvPr/>
        </p:nvCxnSpPr>
        <p:spPr>
          <a:xfrm>
            <a:off x="6074875" y="2403695"/>
            <a:ext cx="3067887" cy="312344"/>
          </a:xfrm>
          <a:prstGeom prst="straightConnector1">
            <a:avLst/>
          </a:prstGeom>
          <a:ln w="25400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527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Example: A Shoe E-Commerce Platform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372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revenue projection process can be fully formalized (</a:t>
            </a:r>
            <a:r>
              <a:rPr lang="en-US" i="1" dirty="0"/>
              <a:t>via developing a mathematical model</a:t>
            </a:r>
            <a:r>
              <a:rPr lang="en-US" dirty="0"/>
              <a:t>) and conducted over multiple years</a:t>
            </a:r>
          </a:p>
          <a:p>
            <a:endParaRPr lang="en-US" dirty="0"/>
          </a:p>
          <a:p>
            <a:r>
              <a:rPr lang="en-US" dirty="0"/>
              <a:t>Assume:</a:t>
            </a:r>
          </a:p>
          <a:p>
            <a:pPr lvl="1"/>
            <a:r>
              <a:rPr lang="en-US" dirty="0"/>
              <a:t>Estimated # of transactions = </a:t>
            </a:r>
            <a:r>
              <a:rPr lang="en-US" b="1" dirty="0">
                <a:solidFill>
                  <a:srgbClr val="0070C0"/>
                </a:solidFill>
              </a:rPr>
              <a:t>N</a:t>
            </a:r>
          </a:p>
          <a:p>
            <a:pPr lvl="1"/>
            <a:r>
              <a:rPr lang="en-US" dirty="0"/>
              <a:t>Market Share = </a:t>
            </a:r>
            <a:r>
              <a:rPr lang="el-GR" b="1" dirty="0">
                <a:solidFill>
                  <a:srgbClr val="00B050"/>
                </a:solidFill>
              </a:rPr>
              <a:t>α</a:t>
            </a:r>
            <a:endParaRPr lang="en-US" b="1" dirty="0">
              <a:solidFill>
                <a:srgbClr val="00B050"/>
              </a:solidFill>
            </a:endParaRPr>
          </a:p>
          <a:p>
            <a:pPr lvl="1"/>
            <a:r>
              <a:rPr lang="en-US" dirty="0"/>
              <a:t>Transaction Cost = </a:t>
            </a:r>
            <a:r>
              <a:rPr lang="en-US" b="1" dirty="0">
                <a:solidFill>
                  <a:srgbClr val="C00000"/>
                </a:solidFill>
              </a:rPr>
              <a:t>C</a:t>
            </a:r>
          </a:p>
          <a:p>
            <a:pPr lvl="1"/>
            <a:r>
              <a:rPr lang="en-US" dirty="0"/>
              <a:t>Transaction Fee = </a:t>
            </a:r>
            <a:r>
              <a:rPr lang="el-GR" b="1" dirty="0">
                <a:solidFill>
                  <a:srgbClr val="FFC000"/>
                </a:solidFill>
              </a:rPr>
              <a:t>β</a:t>
            </a:r>
            <a:endParaRPr lang="en-US" b="1" dirty="0">
              <a:solidFill>
                <a:srgbClr val="FFC000"/>
              </a:solidFill>
            </a:endParaRPr>
          </a:p>
          <a:p>
            <a:pPr lvl="1"/>
            <a:r>
              <a:rPr lang="en-US" dirty="0"/>
              <a:t>Convenience Fee = </a:t>
            </a:r>
            <a:r>
              <a:rPr lang="en-US" b="1" dirty="0"/>
              <a:t>δ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Mathematical Model = (</a:t>
            </a:r>
            <a:r>
              <a:rPr lang="el-GR" b="1" dirty="0">
                <a:solidFill>
                  <a:srgbClr val="00B050"/>
                </a:solidFill>
              </a:rPr>
              <a:t>α</a:t>
            </a:r>
            <a:r>
              <a:rPr lang="en-US" dirty="0"/>
              <a:t> × </a:t>
            </a:r>
            <a:r>
              <a:rPr lang="en-US" b="1" dirty="0">
                <a:solidFill>
                  <a:srgbClr val="0070C0"/>
                </a:solidFill>
              </a:rPr>
              <a:t>N</a:t>
            </a:r>
            <a:r>
              <a:rPr lang="en-US" dirty="0"/>
              <a:t>) × (</a:t>
            </a:r>
            <a:r>
              <a:rPr lang="el-GR" b="1" dirty="0">
                <a:solidFill>
                  <a:srgbClr val="FFC000"/>
                </a:solidFill>
              </a:rPr>
              <a:t>β</a:t>
            </a:r>
            <a:r>
              <a:rPr lang="en-US" dirty="0"/>
              <a:t> × </a:t>
            </a:r>
            <a:r>
              <a:rPr lang="en-US" b="1" dirty="0">
                <a:solidFill>
                  <a:srgbClr val="C00000"/>
                </a:solidFill>
              </a:rPr>
              <a:t>C</a:t>
            </a:r>
            <a:r>
              <a:rPr lang="en-US" dirty="0"/>
              <a:t> + </a:t>
            </a:r>
            <a:r>
              <a:rPr lang="en-US" b="1" dirty="0"/>
              <a:t>δ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842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Example: A Shoe E-Commerce Platform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372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Alongside, you can vary the market share (</a:t>
            </a:r>
            <a:r>
              <a:rPr lang="el-GR" b="1" dirty="0">
                <a:solidFill>
                  <a:srgbClr val="00B050"/>
                </a:solidFill>
              </a:rPr>
              <a:t>α</a:t>
            </a:r>
            <a:r>
              <a:rPr lang="en-US" dirty="0"/>
              <a:t>) and observe how the projected revenue will change accordingly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In fact, you can vary any variable in your model and observe how the projected revenue will change accordingly</a:t>
            </a:r>
          </a:p>
          <a:p>
            <a:pPr lvl="1"/>
            <a:r>
              <a:rPr lang="en-US" dirty="0"/>
              <a:t>This study is called </a:t>
            </a:r>
            <a:r>
              <a:rPr lang="en-US" i="1" dirty="0">
                <a:solidFill>
                  <a:srgbClr val="0070C0"/>
                </a:solidFill>
              </a:rPr>
              <a:t>sensitivity analysis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8747990"/>
              </p:ext>
            </p:extLst>
          </p:nvPr>
        </p:nvGraphicFramePr>
        <p:xfrm>
          <a:off x="1247554" y="2748805"/>
          <a:ext cx="9461499" cy="22997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1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61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77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04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89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878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2112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037125"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Number of Transactions (</a:t>
                      </a:r>
                      <a:r>
                        <a:rPr lang="en-US" sz="18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Market Share (</a:t>
                      </a:r>
                      <a:r>
                        <a:rPr lang="el-GR" sz="18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α</a:t>
                      </a:r>
                      <a:r>
                        <a:rPr lang="el-GR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l-GR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Transaction Fee (</a:t>
                      </a:r>
                      <a:r>
                        <a:rPr lang="el-GR" sz="1800" b="1" u="none" strike="noStrike" dirty="0">
                          <a:solidFill>
                            <a:srgbClr val="FFC000"/>
                          </a:solidFill>
                          <a:effectLst/>
                        </a:rPr>
                        <a:t>β</a:t>
                      </a:r>
                      <a:r>
                        <a:rPr lang="el-GR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l-GR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Package Cost (</a:t>
                      </a:r>
                      <a:r>
                        <a:rPr lang="en-US" sz="18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C</a:t>
                      </a:r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)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Convenience Fee (</a:t>
                      </a:r>
                      <a:r>
                        <a:rPr lang="el-GR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δ</a:t>
                      </a:r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Revenue Projection Model </a:t>
                      </a:r>
                    </a:p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((</a:t>
                      </a:r>
                      <a:r>
                        <a:rPr lang="el-GR" sz="18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α</a:t>
                      </a:r>
                      <a:r>
                        <a:rPr lang="el-GR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× </a:t>
                      </a:r>
                      <a:r>
                        <a:rPr lang="en-US" sz="18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) × (</a:t>
                      </a:r>
                      <a:r>
                        <a:rPr lang="el-GR" sz="1800" b="1" u="none" strike="noStrike" dirty="0">
                          <a:solidFill>
                            <a:srgbClr val="FFC000"/>
                          </a:solidFill>
                          <a:effectLst/>
                        </a:rPr>
                        <a:t>β</a:t>
                      </a:r>
                      <a:r>
                        <a:rPr lang="el-GR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× </a:t>
                      </a:r>
                      <a:r>
                        <a:rPr lang="en-US" sz="18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C </a:t>
                      </a:r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+ </a:t>
                      </a:r>
                      <a:r>
                        <a:rPr lang="el-GR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δ</a:t>
                      </a:r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))</a:t>
                      </a:r>
                      <a:b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</a:b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6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TAM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1,000,000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0.08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35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$7,800,000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6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1,000,000</a:t>
                      </a:r>
                      <a:endParaRPr lang="en-US" sz="18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0.01</a:t>
                      </a:r>
                      <a:endParaRPr lang="en-US" sz="18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0.08</a:t>
                      </a:r>
                      <a:endParaRPr lang="en-US" sz="18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35</a:t>
                      </a:r>
                      <a:endParaRPr lang="en-US" sz="18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5</a:t>
                      </a:r>
                      <a:endParaRPr lang="en-US" sz="18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$78,000</a:t>
                      </a:r>
                      <a:endParaRPr lang="en-US" sz="1800" b="1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56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1,000,000</a:t>
                      </a:r>
                      <a:endParaRPr lang="en-US" sz="18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0.02</a:t>
                      </a:r>
                      <a:endParaRPr lang="en-US" sz="18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0.08</a:t>
                      </a:r>
                      <a:endParaRPr lang="en-US" sz="18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35</a:t>
                      </a:r>
                      <a:endParaRPr lang="en-US" sz="18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5</a:t>
                      </a:r>
                      <a:endParaRPr lang="en-US" sz="18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$156,000</a:t>
                      </a:r>
                      <a:endParaRPr lang="en-US" sz="1800" b="1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56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1,000,000</a:t>
                      </a:r>
                      <a:endParaRPr lang="en-US" sz="18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0.05</a:t>
                      </a:r>
                      <a:endParaRPr lang="en-US" sz="18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0.08</a:t>
                      </a:r>
                      <a:endParaRPr lang="en-US" sz="18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35</a:t>
                      </a:r>
                      <a:endParaRPr lang="en-US" sz="18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5</a:t>
                      </a:r>
                      <a:endParaRPr lang="en-US" sz="18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$390,000</a:t>
                      </a:r>
                      <a:endParaRPr lang="en-US" sz="1800" b="1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4015072"/>
              </p:ext>
            </p:extLst>
          </p:nvPr>
        </p:nvGraphicFramePr>
        <p:xfrm>
          <a:off x="1247553" y="2748804"/>
          <a:ext cx="9461499" cy="22997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1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61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77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04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89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878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2112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037125"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Number of Transactions (</a:t>
                      </a:r>
                      <a:r>
                        <a:rPr lang="en-US" sz="18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Market Share (</a:t>
                      </a:r>
                      <a:r>
                        <a:rPr lang="el-GR" sz="18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α</a:t>
                      </a:r>
                      <a:r>
                        <a:rPr lang="el-GR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l-GR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Transaction Fee (</a:t>
                      </a:r>
                      <a:r>
                        <a:rPr lang="el-GR" sz="1800" b="1" u="none" strike="noStrike" dirty="0">
                          <a:solidFill>
                            <a:srgbClr val="FFC000"/>
                          </a:solidFill>
                          <a:effectLst/>
                        </a:rPr>
                        <a:t>β</a:t>
                      </a:r>
                      <a:r>
                        <a:rPr lang="el-GR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l-GR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Package Cost (</a:t>
                      </a:r>
                      <a:r>
                        <a:rPr lang="en-US" sz="18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C</a:t>
                      </a:r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)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Convenience Fee (</a:t>
                      </a:r>
                      <a:r>
                        <a:rPr lang="el-GR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δ</a:t>
                      </a:r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Revenue Projection Model </a:t>
                      </a:r>
                    </a:p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((</a:t>
                      </a:r>
                      <a:r>
                        <a:rPr lang="el-GR" sz="18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α</a:t>
                      </a:r>
                      <a:r>
                        <a:rPr lang="el-GR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× </a:t>
                      </a:r>
                      <a:r>
                        <a:rPr lang="en-US" sz="18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) × (</a:t>
                      </a:r>
                      <a:r>
                        <a:rPr lang="el-GR" sz="1800" b="1" u="none" strike="noStrike" dirty="0">
                          <a:solidFill>
                            <a:srgbClr val="FFC000"/>
                          </a:solidFill>
                          <a:effectLst/>
                        </a:rPr>
                        <a:t>β</a:t>
                      </a:r>
                      <a:r>
                        <a:rPr lang="el-GR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× </a:t>
                      </a:r>
                      <a:r>
                        <a:rPr lang="en-US" sz="18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C </a:t>
                      </a:r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+ </a:t>
                      </a:r>
                      <a:r>
                        <a:rPr lang="el-GR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δ</a:t>
                      </a:r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))</a:t>
                      </a:r>
                      <a:b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</a:b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6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TAM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1,000,000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0.08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35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$7,800,000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6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1,000,000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0.01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0.08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$78,000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56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1,000,000</a:t>
                      </a:r>
                      <a:endParaRPr lang="en-US" sz="18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0.02</a:t>
                      </a:r>
                      <a:endParaRPr lang="en-US" sz="18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0.08</a:t>
                      </a:r>
                      <a:endParaRPr lang="en-US" sz="18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35</a:t>
                      </a:r>
                      <a:endParaRPr lang="en-US" sz="18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5</a:t>
                      </a:r>
                      <a:endParaRPr lang="en-US" sz="18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$156,000</a:t>
                      </a:r>
                      <a:endParaRPr lang="en-US" sz="1800" b="1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56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1,000,000</a:t>
                      </a:r>
                      <a:endParaRPr lang="en-US" sz="18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0.05</a:t>
                      </a:r>
                      <a:endParaRPr lang="en-US" sz="18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0.08</a:t>
                      </a:r>
                      <a:endParaRPr lang="en-US" sz="18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35</a:t>
                      </a:r>
                      <a:endParaRPr lang="en-US" sz="18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5</a:t>
                      </a:r>
                      <a:endParaRPr lang="en-US" sz="18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$390,000</a:t>
                      </a:r>
                      <a:endParaRPr lang="en-US" sz="1800" b="1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0715611"/>
              </p:ext>
            </p:extLst>
          </p:nvPr>
        </p:nvGraphicFramePr>
        <p:xfrm>
          <a:off x="1247554" y="2748805"/>
          <a:ext cx="9461499" cy="22997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1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61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77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04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89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878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2112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037125"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Number of Transactions (</a:t>
                      </a:r>
                      <a:r>
                        <a:rPr lang="en-US" sz="18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Market Share (</a:t>
                      </a:r>
                      <a:r>
                        <a:rPr lang="el-GR" sz="18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α</a:t>
                      </a:r>
                      <a:r>
                        <a:rPr lang="el-GR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l-GR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Transaction Fee (</a:t>
                      </a:r>
                      <a:r>
                        <a:rPr lang="el-GR" sz="1800" b="1" u="none" strike="noStrike" dirty="0">
                          <a:solidFill>
                            <a:srgbClr val="FFC000"/>
                          </a:solidFill>
                          <a:effectLst/>
                        </a:rPr>
                        <a:t>β</a:t>
                      </a:r>
                      <a:r>
                        <a:rPr lang="el-GR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l-GR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Package Cost (</a:t>
                      </a:r>
                      <a:r>
                        <a:rPr lang="en-US" sz="18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C</a:t>
                      </a:r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)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Convenience Fee (</a:t>
                      </a:r>
                      <a:r>
                        <a:rPr lang="el-GR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δ</a:t>
                      </a:r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Revenue Projection Model </a:t>
                      </a:r>
                    </a:p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((</a:t>
                      </a:r>
                      <a:r>
                        <a:rPr lang="el-GR" sz="18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α</a:t>
                      </a:r>
                      <a:r>
                        <a:rPr lang="el-GR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× </a:t>
                      </a:r>
                      <a:r>
                        <a:rPr lang="en-US" sz="18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) × (</a:t>
                      </a:r>
                      <a:r>
                        <a:rPr lang="el-GR" sz="1800" b="1" u="none" strike="noStrike" dirty="0">
                          <a:solidFill>
                            <a:srgbClr val="FFC000"/>
                          </a:solidFill>
                          <a:effectLst/>
                        </a:rPr>
                        <a:t>β</a:t>
                      </a:r>
                      <a:r>
                        <a:rPr lang="el-GR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× </a:t>
                      </a:r>
                      <a:r>
                        <a:rPr lang="en-US" sz="18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C </a:t>
                      </a:r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+ </a:t>
                      </a:r>
                      <a:r>
                        <a:rPr lang="el-GR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δ</a:t>
                      </a:r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))</a:t>
                      </a:r>
                      <a:b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</a:b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6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TAM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1,000,000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0.08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35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$7,800,000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6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1,000,000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0.01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0.08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$78,000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56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1,000,000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0.02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0.08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$156,000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56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1,000,000</a:t>
                      </a:r>
                      <a:endParaRPr lang="en-US" sz="18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0.05</a:t>
                      </a:r>
                      <a:endParaRPr lang="en-US" sz="18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0.08</a:t>
                      </a:r>
                      <a:endParaRPr lang="en-US" sz="18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35</a:t>
                      </a:r>
                      <a:endParaRPr lang="en-US" sz="18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5</a:t>
                      </a:r>
                      <a:endParaRPr lang="en-US" sz="18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$390,000</a:t>
                      </a:r>
                      <a:endParaRPr lang="en-US" sz="1800" b="1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1845716"/>
              </p:ext>
            </p:extLst>
          </p:nvPr>
        </p:nvGraphicFramePr>
        <p:xfrm>
          <a:off x="1247554" y="2748803"/>
          <a:ext cx="9461499" cy="22997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1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61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77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04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89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878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2112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037125"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Number of Transactions (</a:t>
                      </a:r>
                      <a:r>
                        <a:rPr lang="en-US" sz="18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Market Share (</a:t>
                      </a:r>
                      <a:r>
                        <a:rPr lang="el-GR" sz="18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α</a:t>
                      </a:r>
                      <a:r>
                        <a:rPr lang="el-GR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l-GR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Transaction Fee (</a:t>
                      </a:r>
                      <a:r>
                        <a:rPr lang="el-GR" sz="1800" b="1" u="none" strike="noStrike" dirty="0">
                          <a:solidFill>
                            <a:srgbClr val="FFC000"/>
                          </a:solidFill>
                          <a:effectLst/>
                        </a:rPr>
                        <a:t>β</a:t>
                      </a:r>
                      <a:r>
                        <a:rPr lang="el-GR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l-GR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Package Cost (</a:t>
                      </a:r>
                      <a:r>
                        <a:rPr lang="en-US" sz="18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C</a:t>
                      </a:r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)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Convenience Fee (</a:t>
                      </a:r>
                      <a:r>
                        <a:rPr lang="el-GR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δ</a:t>
                      </a:r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Revenue Projection Model </a:t>
                      </a:r>
                    </a:p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((</a:t>
                      </a:r>
                      <a:r>
                        <a:rPr lang="el-GR" sz="18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α</a:t>
                      </a:r>
                      <a:r>
                        <a:rPr lang="el-GR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× </a:t>
                      </a:r>
                      <a:r>
                        <a:rPr lang="en-US" sz="18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) × (</a:t>
                      </a:r>
                      <a:r>
                        <a:rPr lang="el-GR" sz="1800" b="1" u="none" strike="noStrike" dirty="0">
                          <a:solidFill>
                            <a:srgbClr val="FFC000"/>
                          </a:solidFill>
                          <a:effectLst/>
                        </a:rPr>
                        <a:t>β</a:t>
                      </a:r>
                      <a:r>
                        <a:rPr lang="el-GR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× </a:t>
                      </a:r>
                      <a:r>
                        <a:rPr lang="en-US" sz="18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C </a:t>
                      </a:r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+ </a:t>
                      </a:r>
                      <a:r>
                        <a:rPr lang="el-GR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δ</a:t>
                      </a:r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))</a:t>
                      </a:r>
                      <a:b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</a:b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6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TAM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1,000,000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0.08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35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$7,800,000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6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1,000,000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0.01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0.08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$78,000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56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1,000,000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0.02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0.08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$156,000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56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1,000,000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0.05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0.08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$390,000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7764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Example: A Shoe E-Commerce Platform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372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Sensitivity Analysis</a:t>
            </a:r>
            <a:r>
              <a:rPr lang="en-US" dirty="0"/>
              <a:t>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You can also do revenue projections over multiple years (typically you would increase your market share every year by a certain %)</a:t>
            </a:r>
            <a:r>
              <a:rPr lang="en-US" i="1" dirty="0"/>
              <a:t> 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9122509"/>
              </p:ext>
            </p:extLst>
          </p:nvPr>
        </p:nvGraphicFramePr>
        <p:xfrm>
          <a:off x="1137906" y="2481127"/>
          <a:ext cx="4572000" cy="24964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880727"/>
              </p:ext>
            </p:extLst>
          </p:nvPr>
        </p:nvGraphicFramePr>
        <p:xfrm>
          <a:off x="6009612" y="2481127"/>
          <a:ext cx="4572000" cy="24964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57741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China Syndrome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3722"/>
          </a:xfrm>
        </p:spPr>
        <p:txBody>
          <a:bodyPr>
            <a:normAutofit/>
          </a:bodyPr>
          <a:lstStyle/>
          <a:p>
            <a:r>
              <a:rPr lang="en-US" dirty="0"/>
              <a:t>You might be inclined to choose a </a:t>
            </a:r>
            <a:r>
              <a:rPr lang="en-US" i="1" dirty="0"/>
              <a:t>huge</a:t>
            </a:r>
            <a:r>
              <a:rPr lang="en-US" dirty="0"/>
              <a:t> existing market, assuming that you can easily acquire a </a:t>
            </a:r>
            <a:r>
              <a:rPr lang="en-US" i="1" dirty="0"/>
              <a:t>tiny </a:t>
            </a:r>
            <a:r>
              <a:rPr lang="en-US" dirty="0"/>
              <a:t>fraction of it, and reap the rewards!</a:t>
            </a:r>
          </a:p>
          <a:p>
            <a:pPr lvl="1"/>
            <a:r>
              <a:rPr lang="en-US" dirty="0"/>
              <a:t>This is referred to as the </a:t>
            </a:r>
            <a:r>
              <a:rPr lang="en-US" dirty="0">
                <a:solidFill>
                  <a:srgbClr val="0070C0"/>
                </a:solidFill>
              </a:rPr>
              <a:t>“</a:t>
            </a:r>
            <a:r>
              <a:rPr lang="en-US" i="1" dirty="0">
                <a:solidFill>
                  <a:srgbClr val="0070C0"/>
                </a:solidFill>
              </a:rPr>
              <a:t>China Syndrome”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For instance, if you can acquire 0.1% of the toothbrush market in China (population 1.3 billion), would not you make a lot of money?</a:t>
            </a:r>
          </a:p>
          <a:p>
            <a:endParaRPr lang="en-US" dirty="0"/>
          </a:p>
          <a:p>
            <a:r>
              <a:rPr lang="en-US" dirty="0"/>
              <a:t>How would the logic go?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188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China Syndrome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372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logic goes as follows:</a:t>
            </a:r>
          </a:p>
          <a:p>
            <a:pPr lvl="1"/>
            <a:r>
              <a:rPr lang="en-US" dirty="0"/>
              <a:t>A reputable site on the Internet says that China has over 1.3 billion people</a:t>
            </a:r>
          </a:p>
          <a:p>
            <a:pPr lvl="1"/>
            <a:r>
              <a:rPr lang="en-US" dirty="0"/>
              <a:t>If all these people have teeth, the market size would be 1.3 billion customers</a:t>
            </a:r>
          </a:p>
          <a:p>
            <a:pPr lvl="1"/>
            <a:r>
              <a:rPr lang="en-US" dirty="0"/>
              <a:t>I can build a toothbrush for the Chinese market, and maybe I will get 0.1% market share in the first year</a:t>
            </a:r>
          </a:p>
          <a:p>
            <a:pPr lvl="1"/>
            <a:r>
              <a:rPr lang="en-US" dirty="0"/>
              <a:t>If each person buys 3 toothbrushes a year, I could sell 3.9 million toothbrushes per year</a:t>
            </a:r>
          </a:p>
          <a:p>
            <a:pPr lvl="1"/>
            <a:r>
              <a:rPr lang="en-US" dirty="0"/>
              <a:t>If I sell each toothbrush for $1, I would have $3.9 million in sales the first year, with lots of room to grow!</a:t>
            </a:r>
          </a:p>
          <a:p>
            <a:pPr lvl="1"/>
            <a:endParaRPr lang="en-US" dirty="0"/>
          </a:p>
          <a:p>
            <a:r>
              <a:rPr lang="en-US" dirty="0"/>
              <a:t>Is there any problem with this logic?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48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China Syndrome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287000" cy="4901746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logic has several problems such as: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It did not demonstrate in a compelling manner why people will buy your toothbrush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It did not show why your market share would increase over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It did not validate any of your assumptions by learning directly and/or indirectly from/about your market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Perhaps, you have never been to China!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After all, if entrepreneurship were this easy, would not everyone sell toothbrushes to China?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Do not get ensnared by “The China Syndrome”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Do your revenue projections ONLY after you do market segmentation, </a:t>
            </a:r>
            <a:r>
              <a:rPr lang="en-US" i="1" dirty="0"/>
              <a:t>and </a:t>
            </a:r>
            <a:r>
              <a:rPr lang="en-US" dirty="0"/>
              <a:t>primary and secondary market research</a:t>
            </a:r>
          </a:p>
          <a:p>
            <a:pPr marL="457200" lvl="1" indent="0">
              <a:buNone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sz="3300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118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Next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287000" cy="490174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Business Models</a:t>
            </a:r>
          </a:p>
          <a:p>
            <a:pPr marL="457200" lvl="1" indent="0">
              <a:buNone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sz="3300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770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Today…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0710333" cy="4502023"/>
          </a:xfrm>
        </p:spPr>
        <p:txBody>
          <a:bodyPr>
            <a:normAutofit fontScale="92500"/>
          </a:bodyPr>
          <a:lstStyle/>
          <a:p>
            <a:r>
              <a:rPr lang="en-US" sz="3200" dirty="0">
                <a:solidFill>
                  <a:srgbClr val="0070C0"/>
                </a:solidFill>
              </a:rPr>
              <a:t>Last Session</a:t>
            </a:r>
            <a:r>
              <a:rPr lang="en-US" sz="3200" dirty="0"/>
              <a:t>:</a:t>
            </a:r>
          </a:p>
          <a:p>
            <a:pPr lvl="1"/>
            <a:r>
              <a:rPr lang="en-US" sz="3000" dirty="0"/>
              <a:t>Market research </a:t>
            </a:r>
          </a:p>
          <a:p>
            <a:pPr lvl="1"/>
            <a:endParaRPr lang="en-US" sz="3200" dirty="0"/>
          </a:p>
          <a:p>
            <a:r>
              <a:rPr lang="en-US" sz="3200" dirty="0">
                <a:solidFill>
                  <a:srgbClr val="0070C0"/>
                </a:solidFill>
              </a:rPr>
              <a:t>Today’s Session</a:t>
            </a:r>
            <a:r>
              <a:rPr lang="en-US" sz="3200" dirty="0"/>
              <a:t>:</a:t>
            </a:r>
          </a:p>
          <a:p>
            <a:pPr lvl="1"/>
            <a:r>
              <a:rPr lang="en-US" sz="3000" dirty="0"/>
              <a:t>Beachhead markets &amp; revenue projections</a:t>
            </a:r>
          </a:p>
          <a:p>
            <a:pPr lvl="1"/>
            <a:endParaRPr lang="en-US" sz="3200" dirty="0"/>
          </a:p>
          <a:p>
            <a:r>
              <a:rPr lang="en-US" sz="3200" dirty="0">
                <a:solidFill>
                  <a:srgbClr val="0070C0"/>
                </a:solidFill>
              </a:rPr>
              <a:t>Announcements</a:t>
            </a:r>
            <a:r>
              <a:rPr lang="en-US" sz="3600" dirty="0"/>
              <a:t>:</a:t>
            </a:r>
          </a:p>
          <a:p>
            <a:pPr lvl="1"/>
            <a:r>
              <a:rPr lang="en-US" sz="3000" dirty="0"/>
              <a:t>Project milestone 2 presentations will take place on Monday, Feb 17</a:t>
            </a:r>
          </a:p>
          <a:p>
            <a:pPr lvl="1"/>
            <a:r>
              <a:rPr lang="en-US" sz="3000" dirty="0"/>
              <a:t>Quiz I is on Wed, Feb 19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247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Beachhead Market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372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 military operations, if an army wants to invade an enemy territory, the army may employ a </a:t>
            </a:r>
            <a:r>
              <a:rPr lang="en-US" i="1" dirty="0">
                <a:solidFill>
                  <a:srgbClr val="0070C0"/>
                </a:solidFill>
              </a:rPr>
              <a:t>beachhead strategy</a:t>
            </a:r>
          </a:p>
          <a:p>
            <a:endParaRPr lang="en-US" dirty="0"/>
          </a:p>
          <a:p>
            <a:r>
              <a:rPr lang="en-US" dirty="0"/>
              <a:t>A beachhead strategy entails planning and focusing all time and resources on wining a small strategic boarder area</a:t>
            </a:r>
          </a:p>
          <a:p>
            <a:pPr lvl="1"/>
            <a:r>
              <a:rPr lang="en-US" dirty="0"/>
              <a:t>This small area is called </a:t>
            </a:r>
            <a:r>
              <a:rPr lang="en-US" i="1" dirty="0">
                <a:solidFill>
                  <a:srgbClr val="0070C0"/>
                </a:solidFill>
              </a:rPr>
              <a:t>beachhead</a:t>
            </a:r>
          </a:p>
          <a:p>
            <a:endParaRPr lang="en-US" dirty="0"/>
          </a:p>
          <a:p>
            <a:r>
              <a:rPr lang="en-US" dirty="0"/>
              <a:t>The beachhead market then becomes the stronghold to land troops and supplies for the bigger invasion to the enemy territory</a:t>
            </a:r>
          </a:p>
          <a:p>
            <a:endParaRPr lang="en-US" dirty="0"/>
          </a:p>
          <a:p>
            <a:r>
              <a:rPr lang="en-US" dirty="0"/>
              <a:t>The 1944 invasion of Nazi-controlled Europe by the Allied forces is one of the most famous examples of a beachhead strategy</a:t>
            </a:r>
          </a:p>
        </p:txBody>
      </p:sp>
    </p:spTree>
    <p:extLst>
      <p:ext uri="{BB962C8B-B14F-4D97-AF65-F5344CB8AC3E}">
        <p14:creationId xmlns:p14="http://schemas.microsoft.com/office/powerpoint/2010/main" val="2570261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to Select a Beachhead Market?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3722"/>
          </a:xfrm>
        </p:spPr>
        <p:txBody>
          <a:bodyPr>
            <a:normAutofit/>
          </a:bodyPr>
          <a:lstStyle/>
          <a:p>
            <a:r>
              <a:rPr lang="en-US" dirty="0"/>
              <a:t>Select a beachhead market via selecting just ONE market opportunity from your market segmentation matrix</a:t>
            </a:r>
          </a:p>
        </p:txBody>
      </p:sp>
      <p:pic>
        <p:nvPicPr>
          <p:cNvPr id="4" name="Picture 2" descr="Image result for selecting a beachhead mark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3641" y="2897109"/>
            <a:ext cx="6343650" cy="3553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8028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to Select a Beachhead Market?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372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 many cases, there are multiple paths to success, hence, it is not imperative to choose the absolute best market</a:t>
            </a:r>
          </a:p>
          <a:p>
            <a:endParaRPr lang="en-US" dirty="0"/>
          </a:p>
          <a:p>
            <a:r>
              <a:rPr lang="en-US" dirty="0"/>
              <a:t>Alongside, it is better to avoid selecting the largest or very large markets, even if they seem to be the best markets</a:t>
            </a:r>
          </a:p>
          <a:p>
            <a:endParaRPr lang="en-US" dirty="0"/>
          </a:p>
          <a:p>
            <a:r>
              <a:rPr lang="en-US" dirty="0"/>
              <a:t>The first market you attack will be a significant learning experience (with perhaps a lot of failures) for you, so you are better off learning, </a:t>
            </a:r>
            <a:r>
              <a:rPr lang="en-US" i="1" dirty="0"/>
              <a:t>persevering</a:t>
            </a:r>
            <a:r>
              <a:rPr lang="en-US" dirty="0"/>
              <a:t> or </a:t>
            </a:r>
            <a:r>
              <a:rPr lang="en-US" i="1" dirty="0"/>
              <a:t>pivoting</a:t>
            </a:r>
            <a:r>
              <a:rPr lang="en-US" dirty="0"/>
              <a:t> in a smaller market</a:t>
            </a:r>
          </a:p>
          <a:p>
            <a:endParaRPr lang="en-US" dirty="0"/>
          </a:p>
          <a:p>
            <a:r>
              <a:rPr lang="en-US" dirty="0"/>
              <a:t>But, what are the criteria to select a beachhead market?</a:t>
            </a:r>
          </a:p>
        </p:txBody>
      </p:sp>
    </p:spTree>
    <p:extLst>
      <p:ext uri="{BB962C8B-B14F-4D97-AF65-F5344CB8AC3E}">
        <p14:creationId xmlns:p14="http://schemas.microsoft.com/office/powerpoint/2010/main" val="1243620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to Select a Beachhead Market?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121428" cy="4783722"/>
          </a:xfrm>
        </p:spPr>
        <p:txBody>
          <a:bodyPr>
            <a:normAutofit/>
          </a:bodyPr>
          <a:lstStyle/>
          <a:p>
            <a:r>
              <a:rPr lang="en-US" dirty="0"/>
              <a:t>Some criteria that may prove useful in choosing your beachhead market:</a:t>
            </a:r>
          </a:p>
          <a:p>
            <a:pPr lvl="1"/>
            <a:r>
              <a:rPr lang="en-US" dirty="0"/>
              <a:t>Is the target customer well-funded? (</a:t>
            </a:r>
            <a:r>
              <a:rPr lang="en-US" i="1" dirty="0">
                <a:solidFill>
                  <a:srgbClr val="C00000"/>
                </a:solidFill>
              </a:rPr>
              <a:t>affordability metric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Is the target customer readily accessible to your sales force? (</a:t>
            </a:r>
            <a:r>
              <a:rPr lang="en-US" i="1" dirty="0">
                <a:solidFill>
                  <a:srgbClr val="C00000"/>
                </a:solidFill>
              </a:rPr>
              <a:t>accessibility metric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Does the target customer have a compelling reason to buy? (</a:t>
            </a:r>
            <a:r>
              <a:rPr lang="en-US" i="1" dirty="0">
                <a:solidFill>
                  <a:srgbClr val="C00000"/>
                </a:solidFill>
              </a:rPr>
              <a:t>motivational level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Can you today, with the help of partners, deliver a whole product? (</a:t>
            </a:r>
            <a:r>
              <a:rPr lang="en-US" i="1" dirty="0">
                <a:solidFill>
                  <a:srgbClr val="C00000"/>
                </a:solidFill>
              </a:rPr>
              <a:t>readiness level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Is there entrenched competition that could block you? (</a:t>
            </a:r>
            <a:r>
              <a:rPr lang="en-US" i="1" dirty="0">
                <a:solidFill>
                  <a:srgbClr val="C00000"/>
                </a:solidFill>
              </a:rPr>
              <a:t>competition level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Are there entrenched legalities that can block you? (</a:t>
            </a:r>
            <a:r>
              <a:rPr lang="en-US" i="1" dirty="0">
                <a:solidFill>
                  <a:srgbClr val="C00000"/>
                </a:solidFill>
              </a:rPr>
              <a:t>legality barrier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If you win this segment, can you leverage it to enter additional segments (i.e., proceed to the bigger invasion)? (</a:t>
            </a:r>
            <a:r>
              <a:rPr lang="en-US" i="1" dirty="0">
                <a:solidFill>
                  <a:srgbClr val="C00000"/>
                </a:solidFill>
              </a:rPr>
              <a:t>scale-up metric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Is the market consistent with your passions, values, and goals? (</a:t>
            </a:r>
            <a:r>
              <a:rPr lang="en-US" i="1" dirty="0">
                <a:solidFill>
                  <a:srgbClr val="C00000"/>
                </a:solidFill>
              </a:rPr>
              <a:t>adherence level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What is the </a:t>
            </a:r>
            <a:r>
              <a:rPr lang="en-US" i="1" dirty="0">
                <a:solidFill>
                  <a:srgbClr val="0070C0"/>
                </a:solidFill>
              </a:rPr>
              <a:t>Total Addressable Market </a:t>
            </a:r>
            <a:r>
              <a:rPr lang="en-US" dirty="0"/>
              <a:t>(TAM) size of this market? (</a:t>
            </a:r>
            <a:r>
              <a:rPr lang="en-US" i="1" dirty="0">
                <a:solidFill>
                  <a:srgbClr val="C00000"/>
                </a:solidFill>
              </a:rPr>
              <a:t>TAM size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93272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is TAM?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3722"/>
          </a:xfrm>
        </p:spPr>
        <p:txBody>
          <a:bodyPr>
            <a:normAutofit/>
          </a:bodyPr>
          <a:lstStyle/>
          <a:p>
            <a:r>
              <a:rPr lang="en-US" dirty="0"/>
              <a:t>TAM is the amount of annual revenue (in dollars) your company would earn if you achieved 100% market share in the chosen market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3312731" y="2628066"/>
            <a:ext cx="5716969" cy="4011721"/>
            <a:chOff x="3312731" y="2628066"/>
            <a:chExt cx="5716969" cy="4011721"/>
          </a:xfrm>
        </p:grpSpPr>
        <p:pic>
          <p:nvPicPr>
            <p:cNvPr id="5122" name="Picture 2" descr="Image result for beachhead tam calculation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2731" y="2960482"/>
              <a:ext cx="5426025" cy="34946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4496765" y="3084049"/>
              <a:ext cx="1332536" cy="55399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i="1" dirty="0">
                  <a:solidFill>
                    <a:srgbClr val="7EC234"/>
                  </a:solidFill>
                </a:rPr>
                <a:t>Uninteresting </a:t>
              </a:r>
            </a:p>
            <a:p>
              <a:pPr algn="ctr"/>
              <a:r>
                <a:rPr lang="en-US" sz="1400" b="1" i="1" dirty="0">
                  <a:solidFill>
                    <a:srgbClr val="7EC234"/>
                  </a:solidFill>
                </a:rPr>
                <a:t>too small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803728" y="2628066"/>
              <a:ext cx="1539268" cy="76944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i="1" dirty="0">
                  <a:solidFill>
                    <a:srgbClr val="7EC234"/>
                  </a:solidFill>
                </a:rPr>
                <a:t>Sweet Spot</a:t>
              </a:r>
            </a:p>
            <a:p>
              <a:pPr algn="ctr"/>
              <a:r>
                <a:rPr lang="en-US" sz="1400" b="1" i="1" dirty="0">
                  <a:solidFill>
                    <a:srgbClr val="7EC234"/>
                  </a:solidFill>
                </a:rPr>
                <a:t>big enough to get </a:t>
              </a:r>
              <a:br>
                <a:rPr lang="en-US" sz="1400" b="1" i="1" dirty="0">
                  <a:solidFill>
                    <a:srgbClr val="7EC234"/>
                  </a:solidFill>
                </a:rPr>
              </a:br>
              <a:r>
                <a:rPr lang="en-US" sz="1400" b="1" i="1" dirty="0">
                  <a:solidFill>
                    <a:srgbClr val="7EC234"/>
                  </a:solidFill>
                </a:rPr>
                <a:t>positive cash flow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278239" y="2806256"/>
              <a:ext cx="1042060" cy="98488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i="1" dirty="0">
                  <a:solidFill>
                    <a:srgbClr val="7EC234"/>
                  </a:solidFill>
                </a:rPr>
                <a:t>Danger</a:t>
              </a:r>
            </a:p>
            <a:p>
              <a:pPr algn="ctr"/>
              <a:r>
                <a:rPr lang="en-US" sz="1400" b="1" i="1" dirty="0">
                  <a:solidFill>
                    <a:srgbClr val="7EC234"/>
                  </a:solidFill>
                </a:rPr>
                <a:t>too big;</a:t>
              </a:r>
            </a:p>
            <a:p>
              <a:pPr algn="ctr"/>
              <a:r>
                <a:rPr lang="en-US" sz="1400" b="1" i="1" dirty="0">
                  <a:solidFill>
                    <a:srgbClr val="7EC234"/>
                  </a:solidFill>
                </a:rPr>
                <a:t>veer to your left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8320299" y="3553691"/>
              <a:ext cx="210638" cy="2374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32419" y="5439458"/>
              <a:ext cx="5197281" cy="120032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i="1" dirty="0"/>
                <a:t>Beachhead TAM calculation is your sanity check that you are headed in </a:t>
              </a:r>
              <a:br>
                <a:rPr lang="en-US" sz="2400" b="1" i="1" dirty="0"/>
              </a:br>
              <a:r>
                <a:rPr lang="en-US" sz="2400" b="1" i="1" dirty="0"/>
                <a:t>the right direction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37652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Calculating TAM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659701" cy="478372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To calculate TAM, you need to figure out and multiply the following two factors: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The estimated number of customers who will use your product or service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The estimated total revenue each customer is worth per year</a:t>
            </a:r>
          </a:p>
          <a:p>
            <a:pPr lvl="1"/>
            <a:endParaRPr lang="en-US" dirty="0"/>
          </a:p>
          <a:p>
            <a:r>
              <a:rPr lang="en-US" dirty="0"/>
              <a:t>The first factor and part of the second factor can be determined using primary and/or secondary market research</a:t>
            </a:r>
          </a:p>
          <a:p>
            <a:endParaRPr lang="en-US" dirty="0"/>
          </a:p>
          <a:p>
            <a:r>
              <a:rPr lang="en-US" dirty="0"/>
              <a:t>The final value of the second factor can be determined using your </a:t>
            </a:r>
            <a:r>
              <a:rPr lang="en-US" i="1" dirty="0">
                <a:solidFill>
                  <a:srgbClr val="0070C0"/>
                </a:solidFill>
              </a:rPr>
              <a:t>business model</a:t>
            </a:r>
            <a:r>
              <a:rPr lang="en-US" i="1" dirty="0"/>
              <a:t>, </a:t>
            </a:r>
            <a:r>
              <a:rPr lang="en-US" dirty="0"/>
              <a:t>which is a framework by which you extract from your customers some portion of the value your product creates for them (</a:t>
            </a:r>
            <a:r>
              <a:rPr lang="en-US" i="1" dirty="0"/>
              <a:t>more on this later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689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Example: A Shoe E-Commerce Platform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3722"/>
          </a:xfrm>
        </p:spPr>
        <p:txBody>
          <a:bodyPr>
            <a:normAutofit/>
          </a:bodyPr>
          <a:lstStyle/>
          <a:p>
            <a:r>
              <a:rPr lang="en-US" dirty="0"/>
              <a:t>Assume a specialized e-commerce platform for selling shoes online</a:t>
            </a:r>
          </a:p>
          <a:p>
            <a:pPr lvl="1"/>
            <a:r>
              <a:rPr lang="en-US" dirty="0"/>
              <a:t>The platform does not own any inventory, but rather partners with existing shoe stores</a:t>
            </a:r>
          </a:p>
          <a:p>
            <a:pPr lvl="1"/>
            <a:r>
              <a:rPr lang="en-US" dirty="0"/>
              <a:t>The platform does not own any delivery company (or department), but rather partners with existing delivery companies</a:t>
            </a:r>
          </a:p>
          <a:p>
            <a:pPr lvl="1"/>
            <a:endParaRPr lang="en-US" dirty="0"/>
          </a:p>
          <a:p>
            <a:r>
              <a:rPr lang="en-US" dirty="0"/>
              <a:t>Simple business model:</a:t>
            </a:r>
          </a:p>
          <a:p>
            <a:pPr lvl="1"/>
            <a:r>
              <a:rPr lang="en-US" dirty="0"/>
              <a:t>8% of any package cost as a </a:t>
            </a:r>
            <a:r>
              <a:rPr lang="en-US" i="1" dirty="0">
                <a:solidFill>
                  <a:srgbClr val="C00000"/>
                </a:solidFill>
              </a:rPr>
              <a:t>transaction fee </a:t>
            </a:r>
            <a:r>
              <a:rPr lang="en-US" dirty="0"/>
              <a:t>from any shoe store</a:t>
            </a:r>
          </a:p>
          <a:p>
            <a:pPr lvl="1"/>
            <a:r>
              <a:rPr lang="en-US" dirty="0"/>
              <a:t>$5 </a:t>
            </a:r>
            <a:r>
              <a:rPr lang="en-US" i="1" dirty="0">
                <a:solidFill>
                  <a:srgbClr val="00B050"/>
                </a:solidFill>
              </a:rPr>
              <a:t>convenience fee </a:t>
            </a:r>
            <a:r>
              <a:rPr lang="en-US" dirty="0"/>
              <a:t>from any customer for delivering her/his package  </a:t>
            </a:r>
          </a:p>
          <a:p>
            <a:pPr lvl="1"/>
            <a:r>
              <a:rPr lang="en-US" dirty="0"/>
              <a:t>Total Revenue Per Package = 0.08 × package cost + $5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540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8189</TotalTime>
  <Words>1732</Words>
  <Application>Microsoft Macintosh PowerPoint</Application>
  <PresentationFormat>Widescreen</PresentationFormat>
  <Paragraphs>330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Office Theme</vt:lpstr>
      <vt:lpstr>Entrepreneurship for Computer Science CS 15-390</vt:lpstr>
      <vt:lpstr>Today…</vt:lpstr>
      <vt:lpstr>Beachhead Market</vt:lpstr>
      <vt:lpstr>How to Select a Beachhead Market?</vt:lpstr>
      <vt:lpstr>How to Select a Beachhead Market?</vt:lpstr>
      <vt:lpstr>How to Select a Beachhead Market?</vt:lpstr>
      <vt:lpstr>What is TAM?</vt:lpstr>
      <vt:lpstr>Calculating TAM</vt:lpstr>
      <vt:lpstr>Example: A Shoe E-Commerce Platform</vt:lpstr>
      <vt:lpstr>Example: A Shoe E-Commerce Platform</vt:lpstr>
      <vt:lpstr>Example: A Shoe E-Commerce Platform</vt:lpstr>
      <vt:lpstr>Example: A Shoe E-Commerce Platform</vt:lpstr>
      <vt:lpstr>Example: A Shoe E-Commerce Platform</vt:lpstr>
      <vt:lpstr>Example: A Shoe E-Commerce Platform</vt:lpstr>
      <vt:lpstr>The China Syndrome</vt:lpstr>
      <vt:lpstr>The China Syndrome</vt:lpstr>
      <vt:lpstr>The China Syndrome</vt:lpstr>
      <vt:lpstr>Next Class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207</cp:revision>
  <dcterms:created xsi:type="dcterms:W3CDTF">2017-12-27T09:59:59Z</dcterms:created>
  <dcterms:modified xsi:type="dcterms:W3CDTF">2020-02-12T10:07:23Z</dcterms:modified>
</cp:coreProperties>
</file>