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3" r:id="rId2"/>
    <p:sldId id="306" r:id="rId3"/>
    <p:sldId id="318" r:id="rId4"/>
    <p:sldId id="319" r:id="rId5"/>
    <p:sldId id="320" r:id="rId6"/>
    <p:sldId id="321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2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mhhammou\Dropbox%20(CCL)\MHH\Courses\15-390-s18\Scratch\Lecture1-Business-Model-Cal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Market Share</a:t>
            </a:r>
            <a:r>
              <a:rPr lang="en-US" sz="1600" b="1" baseline="0" dirty="0">
                <a:solidFill>
                  <a:schemeClr val="tx1"/>
                </a:solidFill>
              </a:rPr>
              <a:t> (</a:t>
            </a:r>
            <a:r>
              <a:rPr lang="el-GR" sz="1600" b="1" baseline="0" dirty="0">
                <a:solidFill>
                  <a:srgbClr val="00B050"/>
                </a:solidFill>
              </a:rPr>
              <a:t>α</a:t>
            </a:r>
            <a:r>
              <a:rPr lang="en-US" sz="1600" b="1" baseline="0" dirty="0">
                <a:solidFill>
                  <a:schemeClr val="tx1"/>
                </a:solidFill>
              </a:rPr>
              <a:t>) = 5%</a:t>
            </a:r>
            <a:endParaRPr lang="en-US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Q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plaid">
              <a:fgClr>
                <a:srgbClr val="C0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Q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Sheet1!$H$6:$H$8</c:f>
              <c:numCache>
                <c:formatCode>General</c:formatCode>
                <c:ptCount val="3"/>
                <c:pt idx="0">
                  <c:v>390000.00000000006</c:v>
                </c:pt>
                <c:pt idx="1">
                  <c:v>425000</c:v>
                </c:pt>
                <c:pt idx="2">
                  <c:v>512500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AD-534A-B4A2-7C453AAE7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41648"/>
        <c:axId val="334942040"/>
      </c:barChart>
      <c:catAx>
        <c:axId val="334941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</a:t>
                </a:r>
                <a:r>
                  <a:rPr lang="en-US" sz="1400" b="1">
                    <a:solidFill>
                      <a:schemeClr val="tx1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Q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QA"/>
          </a:p>
        </c:txPr>
        <c:crossAx val="334942040"/>
        <c:crosses val="autoZero"/>
        <c:auto val="1"/>
        <c:lblAlgn val="ctr"/>
        <c:lblOffset val="100"/>
        <c:noMultiLvlLbl val="0"/>
      </c:catAx>
      <c:valAx>
        <c:axId val="33494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Q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QA"/>
          </a:p>
        </c:txPr>
        <c:crossAx val="33494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Q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chemeClr val="tx1"/>
                </a:solidFill>
                <a:effectLst/>
              </a:rPr>
              <a:t>Market Share (</a:t>
            </a:r>
            <a:r>
              <a:rPr lang="el-GR" sz="1600" b="1" i="0" baseline="0" dirty="0">
                <a:solidFill>
                  <a:srgbClr val="00B050"/>
                </a:solidFill>
                <a:effectLst/>
              </a:rPr>
              <a:t>α</a:t>
            </a:r>
            <a:r>
              <a:rPr lang="en-US" sz="1600" b="1" i="0" baseline="0" dirty="0">
                <a:solidFill>
                  <a:schemeClr val="tx1"/>
                </a:solidFill>
                <a:effectLst/>
              </a:rPr>
              <a:t>) = 10%</a:t>
            </a:r>
            <a:endParaRPr lang="en-US" sz="16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Q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lgGrid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Q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Sheet1!$H$30:$H$32</c:f>
              <c:numCache>
                <c:formatCode>General</c:formatCode>
                <c:ptCount val="3"/>
                <c:pt idx="0">
                  <c:v>780000.00000000012</c:v>
                </c:pt>
                <c:pt idx="1">
                  <c:v>850000</c:v>
                </c:pt>
                <c:pt idx="2">
                  <c:v>1025000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2-EA4C-A819-3A4CDEEB7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42824"/>
        <c:axId val="334943216"/>
      </c:barChart>
      <c:catAx>
        <c:axId val="334942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Q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QA"/>
          </a:p>
        </c:txPr>
        <c:crossAx val="334943216"/>
        <c:crosses val="autoZero"/>
        <c:auto val="1"/>
        <c:lblAlgn val="ctr"/>
        <c:lblOffset val="100"/>
        <c:noMultiLvlLbl val="0"/>
      </c:catAx>
      <c:valAx>
        <c:axId val="33494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Q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QA"/>
          </a:p>
        </c:txPr>
        <c:crossAx val="334942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en-Q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Beachhead Markets &amp; Revenue Projections</a:t>
            </a:r>
          </a:p>
          <a:p>
            <a:r>
              <a:rPr lang="en-US" sz="2800" dirty="0"/>
              <a:t>Lecture 8, February 10,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8372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Two required factors:</a:t>
                </a:r>
              </a:p>
              <a:p>
                <a:pPr lvl="1"/>
                <a:r>
                  <a:rPr lang="en-US" dirty="0"/>
                  <a:t>The estimated number of transactions over this shoe e-commerce platform (say, 1000, 000)</a:t>
                </a:r>
              </a:p>
              <a:p>
                <a:pPr lvl="1"/>
                <a:r>
                  <a:rPr lang="en-US" dirty="0"/>
                  <a:t>The estimated cost of per package/transaction (say, $35)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The first factor is equal to the total number of people who buy shoes in the selected market (</a:t>
                </a:r>
                <a:r>
                  <a:rPr lang="en-US" i="1" dirty="0"/>
                  <a:t>if they ALL buy shoes via ONLY this e-commerce platform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buying frequency</a:t>
                </a:r>
              </a:p>
              <a:p>
                <a:pPr lvl="1"/>
                <a:r>
                  <a:rPr lang="en-US" dirty="0"/>
                  <a:t>This is an upper-bound, which is used in calculating TAM</a:t>
                </a:r>
              </a:p>
              <a:p>
                <a:pPr lvl="1"/>
                <a:r>
                  <a:rPr lang="en-US" dirty="0"/>
                  <a:t>A </a:t>
                </a:r>
                <a:r>
                  <a:rPr lang="en-US" i="1" dirty="0">
                    <a:solidFill>
                      <a:schemeClr val="accent2"/>
                    </a:solidFill>
                  </a:rPr>
                  <a:t>conservative percentage </a:t>
                </a:r>
                <a:r>
                  <a:rPr lang="en-US" dirty="0"/>
                  <a:t>can be assumed for more realistic revenue projections</a:t>
                </a:r>
              </a:p>
              <a:p>
                <a:pPr lvl="1"/>
                <a:r>
                  <a:rPr lang="en-US" dirty="0"/>
                  <a:t>A </a:t>
                </a:r>
                <a:r>
                  <a:rPr lang="en-US" i="1" dirty="0">
                    <a:solidFill>
                      <a:srgbClr val="0070C0"/>
                    </a:solidFill>
                  </a:rPr>
                  <a:t>sensitivity analysis </a:t>
                </a:r>
                <a:r>
                  <a:rPr lang="en-US" dirty="0"/>
                  <a:t>can be performed assuming a range of percentages (</a:t>
                </a:r>
                <a:r>
                  <a:rPr lang="en-US" i="1" dirty="0"/>
                  <a:t>more on this shortly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83722"/>
              </a:xfrm>
              <a:blipFill>
                <a:blip r:embed="rId2"/>
                <a:stretch>
                  <a:fillRect l="-965" t="-3191"/>
                </a:stretch>
              </a:blipFill>
            </p:spPr>
            <p:txBody>
              <a:bodyPr/>
              <a:lstStyle/>
              <a:p>
                <a:r>
                  <a:rPr lang="en-Q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16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TAM = Estimated # of transactions × Estimated revenue per transaction</a:t>
            </a:r>
          </a:p>
          <a:p>
            <a:pPr marL="0" indent="0">
              <a:buNone/>
            </a:pPr>
            <a:r>
              <a:rPr lang="en-US" dirty="0"/>
              <a:t>	 = 1000,000 × ((0.08 × 35) + 5))</a:t>
            </a:r>
          </a:p>
          <a:p>
            <a:pPr marL="0" indent="0">
              <a:buNone/>
            </a:pPr>
            <a:r>
              <a:rPr lang="en-US" dirty="0"/>
              <a:t>	 = $7800,000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General Hints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TAM &lt; $5 million, it is possible that your venture has not identified a big enough beachhead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$5 million &lt; TAM &lt; $100 million is usually a reasonable TAM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Anything over $1 billion certainly raises flags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Important Note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advisors, partners, and investors know that these projections are only estimations (and most probably inaccurate), but they do still accept them because they give a good sense of your target market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93814" y="2091350"/>
            <a:ext cx="2381061" cy="624689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15743" y="2716039"/>
            <a:ext cx="5854038" cy="707886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Note that the </a:t>
            </a:r>
            <a:r>
              <a:rPr lang="en-US" sz="2000" i="1" u="sng" dirty="0"/>
              <a:t>business model</a:t>
            </a:r>
            <a:r>
              <a:rPr lang="en-US" sz="2000" i="1" dirty="0"/>
              <a:t> was used in determining </a:t>
            </a:r>
          </a:p>
          <a:p>
            <a:r>
              <a:rPr lang="en-US" sz="2000" i="1" dirty="0"/>
              <a:t>the final value of the second factor</a:t>
            </a:r>
          </a:p>
        </p:txBody>
      </p:sp>
      <p:cxnSp>
        <p:nvCxnSpPr>
          <p:cNvPr id="7" name="Straight Arrow Connector 6"/>
          <p:cNvCxnSpPr>
            <a:stCxn id="4" idx="6"/>
            <a:endCxn id="5" idx="0"/>
          </p:cNvCxnSpPr>
          <p:nvPr/>
        </p:nvCxnSpPr>
        <p:spPr>
          <a:xfrm>
            <a:off x="6074875" y="2403695"/>
            <a:ext cx="3067887" cy="312344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revenue projection process can be fully formalized (</a:t>
            </a:r>
            <a:r>
              <a:rPr lang="en-US" i="1" dirty="0"/>
              <a:t>via developing a mathematical model</a:t>
            </a:r>
            <a:r>
              <a:rPr lang="en-US" dirty="0"/>
              <a:t>) and conducted over multiple years</a:t>
            </a:r>
          </a:p>
          <a:p>
            <a:endParaRPr lang="en-US" dirty="0"/>
          </a:p>
          <a:p>
            <a:r>
              <a:rPr lang="en-US" dirty="0"/>
              <a:t>Assume:</a:t>
            </a:r>
          </a:p>
          <a:p>
            <a:pPr lvl="1"/>
            <a:r>
              <a:rPr lang="en-US" dirty="0"/>
              <a:t>Estimated # of transactions = </a:t>
            </a:r>
            <a:r>
              <a:rPr lang="en-US" b="1" dirty="0">
                <a:solidFill>
                  <a:srgbClr val="0070C0"/>
                </a:solidFill>
              </a:rPr>
              <a:t>N</a:t>
            </a:r>
          </a:p>
          <a:p>
            <a:pPr lvl="1"/>
            <a:r>
              <a:rPr lang="en-US" dirty="0"/>
              <a:t>Market Share = </a:t>
            </a:r>
            <a:r>
              <a:rPr lang="el-GR" b="1" dirty="0">
                <a:solidFill>
                  <a:srgbClr val="00B050"/>
                </a:solidFill>
              </a:rPr>
              <a:t>α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Transaction Cost =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</a:p>
          <a:p>
            <a:pPr lvl="1"/>
            <a:r>
              <a:rPr lang="en-US" dirty="0"/>
              <a:t>Transaction Fee = 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endParaRPr lang="en-US" b="1" dirty="0">
              <a:solidFill>
                <a:srgbClr val="FFC000"/>
              </a:solidFill>
            </a:endParaRPr>
          </a:p>
          <a:p>
            <a:pPr lvl="1"/>
            <a:r>
              <a:rPr lang="en-US" dirty="0"/>
              <a:t>Convenience Fee = </a:t>
            </a:r>
            <a:r>
              <a:rPr lang="en-US" b="1" dirty="0"/>
              <a:t>δ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Mathematical Model = (</a:t>
            </a:r>
            <a:r>
              <a:rPr lang="el-GR" b="1" dirty="0">
                <a:solidFill>
                  <a:srgbClr val="00B050"/>
                </a:solidFill>
              </a:rPr>
              <a:t>α</a:t>
            </a:r>
            <a:r>
              <a:rPr lang="en-US" dirty="0"/>
              <a:t> × </a:t>
            </a:r>
            <a:r>
              <a:rPr lang="en-US" b="1" dirty="0">
                <a:solidFill>
                  <a:srgbClr val="0070C0"/>
                </a:solidFill>
              </a:rPr>
              <a:t>N</a:t>
            </a:r>
            <a:r>
              <a:rPr lang="en-US" dirty="0"/>
              <a:t>) × (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r>
              <a:rPr lang="en-US" dirty="0"/>
              <a:t> ×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/>
              <a:t> + </a:t>
            </a:r>
            <a:r>
              <a:rPr lang="en-US" b="1" dirty="0"/>
              <a:t>δ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4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Alongside, you can vary the market share (</a:t>
            </a:r>
            <a:r>
              <a:rPr lang="el-GR" b="1" dirty="0">
                <a:solidFill>
                  <a:srgbClr val="00B050"/>
                </a:solidFill>
              </a:rPr>
              <a:t>α</a:t>
            </a:r>
            <a:r>
              <a:rPr lang="en-US" dirty="0"/>
              <a:t>) and observe how the projected revenue will change accordingly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fact, you can vary any variable in your model and observe how the projected revenue will change accordingly</a:t>
            </a:r>
          </a:p>
          <a:p>
            <a:pPr lvl="1"/>
            <a:r>
              <a:rPr lang="en-US" dirty="0"/>
              <a:t>This study is called </a:t>
            </a:r>
            <a:r>
              <a:rPr lang="en-US" i="1" dirty="0">
                <a:solidFill>
                  <a:srgbClr val="0070C0"/>
                </a:solidFill>
              </a:rPr>
              <a:t>sensitivity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47990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1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Transactions 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Market 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Transaction Fee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(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15072"/>
              </p:ext>
            </p:extLst>
          </p:nvPr>
        </p:nvGraphicFramePr>
        <p:xfrm>
          <a:off x="1247553" y="2748804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1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Transactions 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Market 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Transaction Fee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(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15611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1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Transactions 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Market 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Transaction Fee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(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5716"/>
              </p:ext>
            </p:extLst>
          </p:nvPr>
        </p:nvGraphicFramePr>
        <p:xfrm>
          <a:off x="1247554" y="2748803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1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Transactions 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Market 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Transaction Fee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(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Sensitivity Analysis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do revenue projections over multiple years (typically you would increase your market share every year by a certain %)</a:t>
            </a:r>
            <a:r>
              <a:rPr lang="en-US" i="1" dirty="0"/>
              <a:t>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122509"/>
              </p:ext>
            </p:extLst>
          </p:nvPr>
        </p:nvGraphicFramePr>
        <p:xfrm>
          <a:off x="1137906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80727"/>
              </p:ext>
            </p:extLst>
          </p:nvPr>
        </p:nvGraphicFramePr>
        <p:xfrm>
          <a:off x="6009612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77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China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You might be inclined to choose a </a:t>
            </a:r>
            <a:r>
              <a:rPr lang="en-US" i="1" dirty="0"/>
              <a:t>huge</a:t>
            </a:r>
            <a:r>
              <a:rPr lang="en-US" dirty="0"/>
              <a:t> existing market, assuming that you can easily acquire a </a:t>
            </a:r>
            <a:r>
              <a:rPr lang="en-US" i="1" dirty="0"/>
              <a:t>tiny </a:t>
            </a:r>
            <a:r>
              <a:rPr lang="en-US" dirty="0"/>
              <a:t>fraction of it, and reap the rewards!</a:t>
            </a:r>
          </a:p>
          <a:p>
            <a:pPr lvl="1"/>
            <a:r>
              <a:rPr lang="en-US" dirty="0"/>
              <a:t>This is referred to as the </a:t>
            </a:r>
            <a:r>
              <a:rPr lang="en-US" dirty="0">
                <a:solidFill>
                  <a:srgbClr val="0070C0"/>
                </a:solidFill>
              </a:rPr>
              <a:t>“</a:t>
            </a:r>
            <a:r>
              <a:rPr lang="en-US" i="1" dirty="0">
                <a:solidFill>
                  <a:srgbClr val="0070C0"/>
                </a:solidFill>
              </a:rPr>
              <a:t>China Syndrome”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instance, if you can acquire 0.1% of the toothbrush market in China (population 1.3 billion), would not you make a lot of money?</a:t>
            </a:r>
          </a:p>
          <a:p>
            <a:endParaRPr lang="en-US" dirty="0"/>
          </a:p>
          <a:p>
            <a:r>
              <a:rPr lang="en-US" dirty="0"/>
              <a:t>How would the logic go?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China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logic goes as follows:</a:t>
            </a:r>
          </a:p>
          <a:p>
            <a:pPr lvl="1"/>
            <a:r>
              <a:rPr lang="en-US" dirty="0"/>
              <a:t>A reputable site on the Internet says that China has over 1.3 billion people</a:t>
            </a:r>
          </a:p>
          <a:p>
            <a:pPr lvl="1"/>
            <a:r>
              <a:rPr lang="en-US" dirty="0"/>
              <a:t>If all these people have teeth, the market size would be 1.3 billion customers</a:t>
            </a:r>
          </a:p>
          <a:p>
            <a:pPr lvl="1"/>
            <a:r>
              <a:rPr lang="en-US" dirty="0"/>
              <a:t>I can build a toothbrush for the Chinese market, and maybe I will get 0.1% market share in the first year</a:t>
            </a:r>
          </a:p>
          <a:p>
            <a:pPr lvl="1"/>
            <a:r>
              <a:rPr lang="en-US" dirty="0"/>
              <a:t>If each person buys 3 toothbrushes a year, I could sell 3.9 million toothbrushes per year</a:t>
            </a:r>
          </a:p>
          <a:p>
            <a:pPr lvl="1"/>
            <a:r>
              <a:rPr lang="en-US" dirty="0"/>
              <a:t>If I sell each toothbrush for $1, I would have $3.9 million in sales the first year, with lots of room to grow!</a:t>
            </a:r>
          </a:p>
          <a:p>
            <a:pPr lvl="1"/>
            <a:endParaRPr lang="en-US" dirty="0"/>
          </a:p>
          <a:p>
            <a:r>
              <a:rPr lang="en-US" dirty="0"/>
              <a:t>Is there any problem with this logic?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China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logic has several problems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did not demonstrate in a compelling manner why people will buy your 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did not show why your market share would increase over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did not validate any of your assumptions by learning directly and/or indirectly from/about your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Perhaps, you have never been to China!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all, if entrepreneurship were this easy, would not everyone sell toothbrushes to China?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not get ensnared by “The China Syndrome”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your revenue projections ONLY after you do market segmentation, </a:t>
            </a:r>
            <a:r>
              <a:rPr lang="en-US" i="1" dirty="0"/>
              <a:t>and </a:t>
            </a:r>
            <a:r>
              <a:rPr lang="en-US" dirty="0"/>
              <a:t>primary and secondary market research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1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Models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7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10333" cy="4502023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000" dirty="0"/>
              <a:t>Market research 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000" dirty="0"/>
              <a:t>Beachhead markets &amp; revenue projections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000" dirty="0"/>
              <a:t>Project milestone 2 presentations will take place on Monday, Feb 17</a:t>
            </a:r>
          </a:p>
          <a:p>
            <a:pPr lvl="1"/>
            <a:r>
              <a:rPr lang="en-US" sz="3000" dirty="0"/>
              <a:t>Quiz I is on Wed, Feb 19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Beachhead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military operations, if an army wants to invade an enemy territory, the army may employ a </a:t>
            </a:r>
            <a:r>
              <a:rPr lang="en-US" i="1" dirty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/>
              <a:t>This small area is called </a:t>
            </a:r>
            <a:r>
              <a:rPr lang="en-US" i="1" dirty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57026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2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/>
              <a:t>The first market you attack will be a significant learning experience (with perhaps a lot of failures) for you, so you are better off learning, </a:t>
            </a:r>
            <a:r>
              <a:rPr lang="en-US" i="1" dirty="0"/>
              <a:t>persevering</a:t>
            </a:r>
            <a:r>
              <a:rPr lang="en-US" dirty="0"/>
              <a:t> or </a:t>
            </a:r>
            <a:r>
              <a:rPr lang="en-US" i="1" dirty="0"/>
              <a:t>pivoting</a:t>
            </a:r>
            <a:r>
              <a:rPr lang="en-US" dirty="0"/>
              <a:t> in a smaller market</a:t>
            </a:r>
          </a:p>
          <a:p>
            <a:endParaRPr lang="en-US" dirty="0"/>
          </a:p>
          <a:p>
            <a:r>
              <a:rPr lang="en-US" dirty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12436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Select a Beachhead Market?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/>
              <a:t>Some criteria that may prove useful in choosing your beachhead market:</a:t>
            </a:r>
          </a:p>
          <a:p>
            <a:pPr lvl="1"/>
            <a:r>
              <a:rPr lang="en-US" dirty="0"/>
              <a:t>Is the target customer well-funded? (</a:t>
            </a:r>
            <a:r>
              <a:rPr lang="en-US" i="1" dirty="0">
                <a:solidFill>
                  <a:srgbClr val="C00000"/>
                </a:solidFill>
              </a:rPr>
              <a:t>affordability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 target customer readily accessible to your sales force? (</a:t>
            </a:r>
            <a:r>
              <a:rPr lang="en-US" i="1" dirty="0">
                <a:solidFill>
                  <a:srgbClr val="C00000"/>
                </a:solidFill>
              </a:rPr>
              <a:t>accessibility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Does the target customer have a compelling reason to buy? (</a:t>
            </a:r>
            <a:r>
              <a:rPr lang="en-US" i="1" dirty="0">
                <a:solidFill>
                  <a:srgbClr val="C00000"/>
                </a:solidFill>
              </a:rPr>
              <a:t>motivational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you today, with the help of partners, deliver a whole product? (</a:t>
            </a:r>
            <a:r>
              <a:rPr lang="en-US" i="1" dirty="0">
                <a:solidFill>
                  <a:srgbClr val="C00000"/>
                </a:solidFill>
              </a:rPr>
              <a:t>readiness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there entrenched competition that could block you? (</a:t>
            </a:r>
            <a:r>
              <a:rPr lang="en-US" i="1" dirty="0">
                <a:solidFill>
                  <a:srgbClr val="C00000"/>
                </a:solidFill>
              </a:rPr>
              <a:t>competition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Are there entrenched legalities that can block you? (</a:t>
            </a:r>
            <a:r>
              <a:rPr lang="en-US" i="1" dirty="0">
                <a:solidFill>
                  <a:srgbClr val="C00000"/>
                </a:solidFill>
              </a:rPr>
              <a:t>legality barrier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you win this segment, can you leverage it to enter additional segments (i.e., proceed to the bigger invasion)? (</a:t>
            </a:r>
            <a:r>
              <a:rPr lang="en-US" i="1" dirty="0">
                <a:solidFill>
                  <a:srgbClr val="C00000"/>
                </a:solidFill>
              </a:rPr>
              <a:t>scale-up metric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Is the market consistent with your passions, values, and goals? (</a:t>
            </a:r>
            <a:r>
              <a:rPr lang="en-US" i="1" dirty="0">
                <a:solidFill>
                  <a:srgbClr val="C00000"/>
                </a:solidFill>
              </a:rPr>
              <a:t>adherence level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is the </a:t>
            </a:r>
            <a:r>
              <a:rPr lang="en-US" i="1" dirty="0">
                <a:solidFill>
                  <a:srgbClr val="0070C0"/>
                </a:solidFill>
              </a:rPr>
              <a:t>Total Addressable Market </a:t>
            </a:r>
            <a:r>
              <a:rPr lang="en-US" dirty="0"/>
              <a:t>(TAM) size of this market? (</a:t>
            </a:r>
            <a:r>
              <a:rPr lang="en-US" i="1" dirty="0">
                <a:solidFill>
                  <a:srgbClr val="C00000"/>
                </a:solidFill>
              </a:rPr>
              <a:t>TAM size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27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TAM is the amount of annual revenue (in dollars) your company would earn if you achieved 100% market share in the chosen market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12731" y="2628066"/>
            <a:ext cx="5716969" cy="4011721"/>
            <a:chOff x="3312731" y="2628066"/>
            <a:chExt cx="5716969" cy="4011721"/>
          </a:xfrm>
        </p:grpSpPr>
        <p:pic>
          <p:nvPicPr>
            <p:cNvPr id="5122" name="Picture 2" descr="Image result for beachhead tam calculati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731" y="2960482"/>
              <a:ext cx="5426025" cy="3494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496765" y="3084049"/>
              <a:ext cx="1332536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7EC234"/>
                  </a:solidFill>
                </a:rPr>
                <a:t>Uninteresting 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too small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03728" y="2628066"/>
              <a:ext cx="1539268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7EC234"/>
                  </a:solidFill>
                </a:rPr>
                <a:t>Sweet Spot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big enough to get </a:t>
              </a:r>
              <a:br>
                <a:rPr lang="en-US" sz="1400" b="1" i="1" dirty="0">
                  <a:solidFill>
                    <a:srgbClr val="7EC234"/>
                  </a:solidFill>
                </a:rPr>
              </a:br>
              <a:r>
                <a:rPr lang="en-US" sz="1400" b="1" i="1" dirty="0">
                  <a:solidFill>
                    <a:srgbClr val="7EC234"/>
                  </a:solidFill>
                </a:rPr>
                <a:t>positive cash flow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278239" y="2806256"/>
              <a:ext cx="1042060" cy="9848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7EC234"/>
                  </a:solidFill>
                </a:rPr>
                <a:t>Danger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too big;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veer to your left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20299" y="3553691"/>
              <a:ext cx="210638" cy="2374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32419" y="5439458"/>
              <a:ext cx="5197281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/>
                <a:t>Beachhead TAM calculation is your sanity check that you are headed in </a:t>
              </a:r>
              <a:br>
                <a:rPr lang="en-US" sz="2400" b="1" i="1" dirty="0"/>
              </a:br>
              <a:r>
                <a:rPr lang="en-US" sz="2400" b="1" i="1" dirty="0"/>
                <a:t>the right direction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6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TAM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701" cy="47837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calculate TAM, you need to figure out and multiply the following two factors: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estimated number of customers who will use your product or service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estimated total revenue each customer is worth per year</a:t>
            </a:r>
          </a:p>
          <a:p>
            <a:pPr lvl="1"/>
            <a:endParaRPr lang="en-US" dirty="0"/>
          </a:p>
          <a:p>
            <a:r>
              <a:rPr lang="en-US" dirty="0"/>
              <a:t>The first factor and part of the second factor can be determined using primary and/or secondary market research</a:t>
            </a:r>
          </a:p>
          <a:p>
            <a:endParaRPr lang="en-US" dirty="0"/>
          </a:p>
          <a:p>
            <a:r>
              <a:rPr lang="en-US" dirty="0"/>
              <a:t>The final value of the second factor can be determined using your </a:t>
            </a:r>
            <a:r>
              <a:rPr lang="en-US" i="1" dirty="0">
                <a:solidFill>
                  <a:srgbClr val="0070C0"/>
                </a:solidFill>
              </a:rPr>
              <a:t>business model</a:t>
            </a:r>
            <a:r>
              <a:rPr lang="en-US" i="1" dirty="0"/>
              <a:t>, </a:t>
            </a:r>
            <a:r>
              <a:rPr lang="en-US" dirty="0"/>
              <a:t>which is a framework by which you extract from your customers some portion of the value your product creates for them (</a:t>
            </a:r>
            <a:r>
              <a:rPr lang="en-US" i="1" dirty="0"/>
              <a:t>more on this later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Assume a specialized e-commerce platform for selling shoes online</a:t>
            </a:r>
          </a:p>
          <a:p>
            <a:pPr lvl="1"/>
            <a:r>
              <a:rPr lang="en-US" dirty="0"/>
              <a:t>The platform does not own any inventory, but rather partners with existing shoe stores</a:t>
            </a:r>
          </a:p>
          <a:p>
            <a:pPr lvl="1"/>
            <a:r>
              <a:rPr lang="en-US" dirty="0"/>
              <a:t>The platform does not own any delivery company (or department), but rather partners with existing delivery companies</a:t>
            </a:r>
          </a:p>
          <a:p>
            <a:pPr lvl="1"/>
            <a:endParaRPr lang="en-US" dirty="0"/>
          </a:p>
          <a:p>
            <a:r>
              <a:rPr lang="en-US" dirty="0"/>
              <a:t>Simple business model:</a:t>
            </a:r>
          </a:p>
          <a:p>
            <a:pPr lvl="1"/>
            <a:r>
              <a:rPr lang="en-US" dirty="0"/>
              <a:t>8% of any package cost as a </a:t>
            </a:r>
            <a:r>
              <a:rPr lang="en-US" i="1" dirty="0">
                <a:solidFill>
                  <a:srgbClr val="C00000"/>
                </a:solidFill>
              </a:rPr>
              <a:t>transaction fee </a:t>
            </a:r>
            <a:r>
              <a:rPr lang="en-US" dirty="0"/>
              <a:t>from any shoe store</a:t>
            </a:r>
          </a:p>
          <a:p>
            <a:pPr lvl="1"/>
            <a:r>
              <a:rPr lang="en-US" dirty="0"/>
              <a:t>$5 </a:t>
            </a:r>
            <a:r>
              <a:rPr lang="en-US" i="1" dirty="0">
                <a:solidFill>
                  <a:srgbClr val="00B050"/>
                </a:solidFill>
              </a:rPr>
              <a:t>convenience fee </a:t>
            </a:r>
            <a:r>
              <a:rPr lang="en-US" dirty="0"/>
              <a:t>from any customer for delivering her/his package  </a:t>
            </a:r>
          </a:p>
          <a:p>
            <a:pPr lvl="1"/>
            <a:r>
              <a:rPr lang="en-US" dirty="0"/>
              <a:t>Total Revenue Per Package = 0.08 × package cost + $5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8189</TotalTime>
  <Words>1732</Words>
  <Application>Microsoft Macintosh PowerPoint</Application>
  <PresentationFormat>Widescreen</PresentationFormat>
  <Paragraphs>330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Entrepreneurship for Computer Science CS 15-390</vt:lpstr>
      <vt:lpstr>Today…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Calculating TAM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The China Syndrome</vt:lpstr>
      <vt:lpstr>The China Syndrome</vt:lpstr>
      <vt:lpstr>The China Syndrome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207</cp:revision>
  <dcterms:created xsi:type="dcterms:W3CDTF">2017-12-27T09:59:59Z</dcterms:created>
  <dcterms:modified xsi:type="dcterms:W3CDTF">2020-02-12T10:07:23Z</dcterms:modified>
</cp:coreProperties>
</file>