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303" r:id="rId2"/>
    <p:sldId id="304" r:id="rId3"/>
    <p:sldId id="390" r:id="rId4"/>
    <p:sldId id="391" r:id="rId5"/>
    <p:sldId id="392" r:id="rId6"/>
    <p:sldId id="393" r:id="rId7"/>
    <p:sldId id="394" r:id="rId8"/>
    <p:sldId id="395" r:id="rId9"/>
    <p:sldId id="396" r:id="rId10"/>
    <p:sldId id="397" r:id="rId11"/>
    <p:sldId id="378" r:id="rId12"/>
    <p:sldId id="376" r:id="rId13"/>
    <p:sldId id="377" r:id="rId14"/>
    <p:sldId id="381" r:id="rId15"/>
    <p:sldId id="382" r:id="rId16"/>
    <p:sldId id="383" r:id="rId17"/>
    <p:sldId id="385" r:id="rId18"/>
    <p:sldId id="30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589"/>
  </p:normalViewPr>
  <p:slideViewPr>
    <p:cSldViewPr snapToGrid="0" snapToObjects="1">
      <p:cViewPr varScale="1">
        <p:scale>
          <a:sx n="113" d="100"/>
          <a:sy n="113" d="100"/>
        </p:scale>
        <p:origin x="52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0C6623-70FD-1147-B309-7FCFA0240961}" type="datetimeFigureOut">
              <a:rPr lang="en-US" smtClean="0"/>
              <a:t>1/28/20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2BB7CB-4FDA-2D49-AB39-B3F6D6AF6675}" type="slidenum">
              <a:rPr lang="en-US" smtClean="0"/>
              <a:t>‹#›</a:t>
            </a:fld>
            <a:endParaRPr lang="en-US"/>
          </a:p>
        </p:txBody>
      </p:sp>
    </p:spTree>
    <p:extLst>
      <p:ext uri="{BB962C8B-B14F-4D97-AF65-F5344CB8AC3E}">
        <p14:creationId xmlns:p14="http://schemas.microsoft.com/office/powerpoint/2010/main" val="19558052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3DBB794-24C6-4D4C-94A4-5DF58B8B0176}" type="datetimeFigureOut">
              <a:rPr lang="en-US" smtClean="0"/>
              <a:t>1/28/20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97199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DBB794-24C6-4D4C-94A4-5DF58B8B0176}" type="datetimeFigureOut">
              <a:rPr lang="en-US" smtClean="0"/>
              <a:t>1/28/20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1250553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DBB794-24C6-4D4C-94A4-5DF58B8B0176}" type="datetimeFigureOut">
              <a:rPr lang="en-US" smtClean="0"/>
              <a:t>1/28/20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631649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DBB794-24C6-4D4C-94A4-5DF58B8B0176}" type="datetimeFigureOut">
              <a:rPr lang="en-US" smtClean="0"/>
              <a:t>1/28/20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1543870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3DBB794-24C6-4D4C-94A4-5DF58B8B0176}" type="datetimeFigureOut">
              <a:rPr lang="en-US" smtClean="0"/>
              <a:t>1/28/20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1928171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3DBB794-24C6-4D4C-94A4-5DF58B8B0176}" type="datetimeFigureOut">
              <a:rPr lang="en-US" smtClean="0"/>
              <a:t>1/28/20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1244940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3DBB794-24C6-4D4C-94A4-5DF58B8B0176}" type="datetimeFigureOut">
              <a:rPr lang="en-US" smtClean="0"/>
              <a:t>1/28/20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778331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3DBB794-24C6-4D4C-94A4-5DF58B8B0176}" type="datetimeFigureOut">
              <a:rPr lang="en-US" smtClean="0"/>
              <a:t>1/28/20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1098492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DBB794-24C6-4D4C-94A4-5DF58B8B0176}" type="datetimeFigureOut">
              <a:rPr lang="en-US" smtClean="0"/>
              <a:t>1/28/20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442046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3DBB794-24C6-4D4C-94A4-5DF58B8B0176}" type="datetimeFigureOut">
              <a:rPr lang="en-US" smtClean="0"/>
              <a:t>1/28/20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1334162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3DBB794-24C6-4D4C-94A4-5DF58B8B0176}" type="datetimeFigureOut">
              <a:rPr lang="en-US" smtClean="0"/>
              <a:t>1/28/20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1384496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DBB794-24C6-4D4C-94A4-5DF58B8B0176}" type="datetimeFigureOut">
              <a:rPr lang="en-US" smtClean="0"/>
              <a:t>1/28/20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81483D-DCC7-D34A-B28E-69A71BBBA4B3}" type="slidenum">
              <a:rPr lang="en-US" smtClean="0"/>
              <a:t>‹#›</a:t>
            </a:fld>
            <a:endParaRPr lang="en-US"/>
          </a:p>
        </p:txBody>
      </p:sp>
    </p:spTree>
    <p:extLst>
      <p:ext uri="{BB962C8B-B14F-4D97-AF65-F5344CB8AC3E}">
        <p14:creationId xmlns:p14="http://schemas.microsoft.com/office/powerpoint/2010/main" val="2708849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dirty="0">
                <a:solidFill>
                  <a:srgbClr val="0070C0"/>
                </a:solidFill>
              </a:rPr>
              <a:t>Entrepreneurship for Computer Science</a:t>
            </a:r>
            <a:br>
              <a:rPr lang="en-US" dirty="0">
                <a:solidFill>
                  <a:srgbClr val="0070C0"/>
                </a:solidFill>
              </a:rPr>
            </a:br>
            <a:r>
              <a:rPr lang="en-US" dirty="0">
                <a:solidFill>
                  <a:srgbClr val="0070C0"/>
                </a:solidFill>
              </a:rPr>
              <a:t>CS 15-390</a:t>
            </a:r>
          </a:p>
        </p:txBody>
      </p:sp>
      <p:sp>
        <p:nvSpPr>
          <p:cNvPr id="3" name="Subtitle 2"/>
          <p:cNvSpPr>
            <a:spLocks noGrp="1"/>
          </p:cNvSpPr>
          <p:nvPr>
            <p:ph type="subTitle" idx="1"/>
          </p:nvPr>
        </p:nvSpPr>
        <p:spPr>
          <a:xfrm>
            <a:off x="1524000" y="3602038"/>
            <a:ext cx="9144000" cy="2048954"/>
          </a:xfrm>
        </p:spPr>
        <p:txBody>
          <a:bodyPr>
            <a:normAutofit/>
          </a:bodyPr>
          <a:lstStyle/>
          <a:p>
            <a:r>
              <a:rPr lang="en-US" sz="2800" b="1" dirty="0"/>
              <a:t>Founding Dilemmas- Part III</a:t>
            </a:r>
          </a:p>
          <a:p>
            <a:r>
              <a:rPr lang="en-US" sz="2800" dirty="0"/>
              <a:t>Lecture 5, January 27, 2020</a:t>
            </a:r>
          </a:p>
          <a:p>
            <a:endParaRPr lang="en-US" dirty="0"/>
          </a:p>
          <a:p>
            <a:r>
              <a:rPr lang="en-US" sz="2800" dirty="0"/>
              <a:t>Mohammad Hammoud</a:t>
            </a:r>
          </a:p>
        </p:txBody>
      </p:sp>
    </p:spTree>
    <p:extLst>
      <p:ext uri="{BB962C8B-B14F-4D97-AF65-F5344CB8AC3E}">
        <p14:creationId xmlns:p14="http://schemas.microsoft.com/office/powerpoint/2010/main" val="1774057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Equity Theory</a:t>
            </a:r>
          </a:p>
        </p:txBody>
      </p:sp>
      <p:sp>
        <p:nvSpPr>
          <p:cNvPr id="3" name="Content Placeholder 2"/>
          <p:cNvSpPr>
            <a:spLocks noGrp="1"/>
          </p:cNvSpPr>
          <p:nvPr>
            <p:ph idx="1"/>
          </p:nvPr>
        </p:nvSpPr>
        <p:spPr>
          <a:xfrm>
            <a:off x="838199" y="1825624"/>
            <a:ext cx="10858877" cy="4922417"/>
          </a:xfrm>
        </p:spPr>
        <p:txBody>
          <a:bodyPr>
            <a:normAutofit/>
          </a:bodyPr>
          <a:lstStyle/>
          <a:p>
            <a:pPr>
              <a:buFont typeface="Arial" panose="020B0604020202020204" pitchFamily="34" charset="0"/>
              <a:buChar char="•"/>
            </a:pPr>
            <a:r>
              <a:rPr lang="en-US" dirty="0"/>
              <a:t>Equity theory highlights the tight linkage between </a:t>
            </a:r>
            <a:r>
              <a:rPr lang="en-US" i="1" dirty="0"/>
              <a:t>social factors </a:t>
            </a:r>
            <a:r>
              <a:rPr lang="en-US" dirty="0"/>
              <a:t>(relationships) and </a:t>
            </a:r>
            <a:r>
              <a:rPr lang="en-US" i="1" dirty="0"/>
              <a:t>economic factors</a:t>
            </a:r>
            <a:r>
              <a:rPr lang="en-US" dirty="0"/>
              <a:t> (rewards)</a:t>
            </a:r>
          </a:p>
          <a:p>
            <a:pPr>
              <a:buFont typeface="Arial" panose="020B0604020202020204" pitchFamily="34" charset="0"/>
              <a:buChar char="•"/>
            </a:pPr>
            <a:endParaRPr lang="en-US" b="1" i="1" dirty="0">
              <a:solidFill>
                <a:schemeClr val="accent2"/>
              </a:solidFill>
            </a:endParaRPr>
          </a:p>
          <a:p>
            <a:pPr>
              <a:buFont typeface="Arial" panose="020B0604020202020204" pitchFamily="34" charset="0"/>
              <a:buChar char="•"/>
            </a:pPr>
            <a:r>
              <a:rPr lang="en-US" dirty="0"/>
              <a:t>Founding teams usually operate under </a:t>
            </a:r>
            <a:r>
              <a:rPr lang="en-US" i="1" dirty="0"/>
              <a:t>social logic or business logic</a:t>
            </a:r>
          </a:p>
          <a:p>
            <a:pPr lvl="1">
              <a:buFont typeface="Arial" panose="020B0604020202020204" pitchFamily="34" charset="0"/>
              <a:buChar char="•"/>
            </a:pPr>
            <a:r>
              <a:rPr lang="en-US" dirty="0"/>
              <a:t>For teams operating under social logic, preserving personal relationships takes precedence over maximizing business success</a:t>
            </a:r>
          </a:p>
          <a:p>
            <a:pPr lvl="2">
              <a:buFont typeface="Arial" panose="020B0604020202020204" pitchFamily="34" charset="0"/>
              <a:buChar char="•"/>
            </a:pPr>
            <a:r>
              <a:rPr lang="en-US" dirty="0"/>
              <a:t>These teams typically follow the rule of </a:t>
            </a:r>
            <a:r>
              <a:rPr lang="en-US" i="1" dirty="0">
                <a:solidFill>
                  <a:srgbClr val="C00000"/>
                </a:solidFill>
              </a:rPr>
              <a:t>equal distribution </a:t>
            </a:r>
            <a:r>
              <a:rPr lang="en-US" dirty="0"/>
              <a:t>(i.e., they split equity equally, even if individuals have very different levels of contribution)</a:t>
            </a:r>
          </a:p>
          <a:p>
            <a:pPr lvl="2">
              <a:buFont typeface="Arial" panose="020B0604020202020204" pitchFamily="34" charset="0"/>
              <a:buChar char="•"/>
            </a:pPr>
            <a:endParaRPr lang="en-US" dirty="0"/>
          </a:p>
          <a:p>
            <a:pPr lvl="1">
              <a:buFont typeface="Arial" panose="020B0604020202020204" pitchFamily="34" charset="0"/>
              <a:buChar char="•"/>
            </a:pPr>
            <a:r>
              <a:rPr lang="en-US" dirty="0"/>
              <a:t>For teams operating under business logic, maximizing business success takes precedence over preserving personal relationships</a:t>
            </a:r>
          </a:p>
          <a:p>
            <a:pPr lvl="2">
              <a:buFont typeface="Arial" panose="020B0604020202020204" pitchFamily="34" charset="0"/>
              <a:buChar char="•"/>
            </a:pPr>
            <a:r>
              <a:rPr lang="en-US" dirty="0"/>
              <a:t>These teams typically follow the rule of </a:t>
            </a:r>
            <a:r>
              <a:rPr lang="en-US" i="1" dirty="0">
                <a:solidFill>
                  <a:srgbClr val="0070C0"/>
                </a:solidFill>
              </a:rPr>
              <a:t>equitable distribution </a:t>
            </a:r>
            <a:r>
              <a:rPr lang="en-US" dirty="0"/>
              <a:t>(i.e., they split equity in proportion to the value of each individual’s contribution)</a:t>
            </a:r>
          </a:p>
          <a:p>
            <a:pPr marL="457200" lvl="1" indent="0">
              <a:buNone/>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2717155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Equity Theory</a:t>
            </a:r>
          </a:p>
        </p:txBody>
      </p:sp>
      <p:sp>
        <p:nvSpPr>
          <p:cNvPr id="3" name="Content Placeholder 2"/>
          <p:cNvSpPr>
            <a:spLocks noGrp="1"/>
          </p:cNvSpPr>
          <p:nvPr>
            <p:ph idx="1"/>
          </p:nvPr>
        </p:nvSpPr>
        <p:spPr>
          <a:xfrm>
            <a:off x="838199" y="1825624"/>
            <a:ext cx="10858877" cy="4922417"/>
          </a:xfrm>
        </p:spPr>
        <p:txBody>
          <a:bodyPr>
            <a:normAutofit/>
          </a:bodyPr>
          <a:lstStyle/>
          <a:p>
            <a:pPr>
              <a:buFont typeface="Arial" panose="020B0604020202020204" pitchFamily="34" charset="0"/>
              <a:buChar char="•"/>
            </a:pPr>
            <a:r>
              <a:rPr lang="en-US" dirty="0"/>
              <a:t>Equity theory ultimately concludes that the best split for one type of team could be the worst equity split for another type of team, depending on the dominant logic operating in the specific circumstance</a:t>
            </a:r>
          </a:p>
          <a:p>
            <a:pPr marL="457200" lvl="1" indent="0">
              <a:buNone/>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5645843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Linkage Between Prior Relationships, Equity Splits and Team Stability</a:t>
            </a:r>
          </a:p>
        </p:txBody>
      </p:sp>
      <p:sp>
        <p:nvSpPr>
          <p:cNvPr id="3" name="Content Placeholder 2"/>
          <p:cNvSpPr>
            <a:spLocks noGrp="1"/>
          </p:cNvSpPr>
          <p:nvPr>
            <p:ph idx="1"/>
          </p:nvPr>
        </p:nvSpPr>
        <p:spPr>
          <a:xfrm>
            <a:off x="838199" y="1825624"/>
            <a:ext cx="10858877" cy="4922417"/>
          </a:xfrm>
        </p:spPr>
        <p:txBody>
          <a:bodyPr>
            <a:normAutofit/>
          </a:bodyPr>
          <a:lstStyle/>
          <a:p>
            <a:pPr marL="457200" lvl="1" indent="0">
              <a:buNone/>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lvl="1"/>
            <a:endParaRPr lang="en-US" dirty="0"/>
          </a:p>
          <a:p>
            <a:pPr lvl="1"/>
            <a:endParaRPr lang="en-US" dirty="0"/>
          </a:p>
          <a:p>
            <a:endParaRPr lang="en-US" dirty="0"/>
          </a:p>
        </p:txBody>
      </p:sp>
      <p:graphicFrame>
        <p:nvGraphicFramePr>
          <p:cNvPr id="4" name="Table 3">
            <a:extLst>
              <a:ext uri="{FF2B5EF4-FFF2-40B4-BE49-F238E27FC236}">
                <a16:creationId xmlns:a16="http://schemas.microsoft.com/office/drawing/2014/main" id="{98593C9F-A671-5D49-863E-59339FD0119D}"/>
              </a:ext>
            </a:extLst>
          </p:cNvPr>
          <p:cNvGraphicFramePr>
            <a:graphicFrameLocks noGrp="1"/>
          </p:cNvGraphicFramePr>
          <p:nvPr>
            <p:extLst>
              <p:ext uri="{D42A27DB-BD31-4B8C-83A1-F6EECF244321}">
                <p14:modId xmlns:p14="http://schemas.microsoft.com/office/powerpoint/2010/main" val="299655616"/>
              </p:ext>
            </p:extLst>
          </p:nvPr>
        </p:nvGraphicFramePr>
        <p:xfrm>
          <a:off x="838198" y="1992881"/>
          <a:ext cx="10400821" cy="4273746"/>
        </p:xfrm>
        <a:graphic>
          <a:graphicData uri="http://schemas.openxmlformats.org/drawingml/2006/table">
            <a:tbl>
              <a:tblPr firstRow="1" bandRow="1">
                <a:tableStyleId>{5C22544A-7EE6-4342-B048-85BDC9FD1C3A}</a:tableStyleId>
              </a:tblPr>
              <a:tblGrid>
                <a:gridCol w="2600205">
                  <a:extLst>
                    <a:ext uri="{9D8B030D-6E8A-4147-A177-3AD203B41FA5}">
                      <a16:colId xmlns:a16="http://schemas.microsoft.com/office/drawing/2014/main" val="1579176123"/>
                    </a:ext>
                  </a:extLst>
                </a:gridCol>
                <a:gridCol w="2600205">
                  <a:extLst>
                    <a:ext uri="{9D8B030D-6E8A-4147-A177-3AD203B41FA5}">
                      <a16:colId xmlns:a16="http://schemas.microsoft.com/office/drawing/2014/main" val="3823266442"/>
                    </a:ext>
                  </a:extLst>
                </a:gridCol>
                <a:gridCol w="2600206">
                  <a:extLst>
                    <a:ext uri="{9D8B030D-6E8A-4147-A177-3AD203B41FA5}">
                      <a16:colId xmlns:a16="http://schemas.microsoft.com/office/drawing/2014/main" val="1605872878"/>
                    </a:ext>
                  </a:extLst>
                </a:gridCol>
                <a:gridCol w="2600205">
                  <a:extLst>
                    <a:ext uri="{9D8B030D-6E8A-4147-A177-3AD203B41FA5}">
                      <a16:colId xmlns:a16="http://schemas.microsoft.com/office/drawing/2014/main" val="1264228293"/>
                    </a:ext>
                  </a:extLst>
                </a:gridCol>
              </a:tblGrid>
              <a:tr h="569585">
                <a:tc rowSpan="2">
                  <a:txBody>
                    <a:bodyPr/>
                    <a:lstStyle/>
                    <a:p>
                      <a:pPr algn="ctr"/>
                      <a:endParaRPr lang="en-US" sz="2000" dirty="0"/>
                    </a:p>
                  </a:txBody>
                  <a:tcPr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endParaRPr lang="en-US" sz="2000" dirty="0"/>
                    </a:p>
                  </a:txBody>
                  <a:tcP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rgbClr val="0070C0"/>
                    </a:solidFill>
                  </a:tcPr>
                </a:tc>
                <a:tc gridSpan="2">
                  <a:txBody>
                    <a:bodyPr/>
                    <a:lstStyle/>
                    <a:p>
                      <a:pPr algn="ctr"/>
                      <a:r>
                        <a:rPr lang="en-US" sz="2000" dirty="0"/>
                        <a:t>Prior Relationship</a:t>
                      </a:r>
                      <a:endParaRPr lang="en-US" dirty="0"/>
                    </a:p>
                  </a:txBody>
                  <a:tcPr>
                    <a:lnL w="12700" cap="flat" cmpd="sng" algn="ctr">
                      <a:no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rgbClr val="0070C0"/>
                    </a:solidFill>
                  </a:tcPr>
                </a:tc>
                <a:tc hMerge="1">
                  <a:txBody>
                    <a:bodyPr/>
                    <a:lstStyle/>
                    <a:p>
                      <a:endParaRPr lang="en-US" dirty="0"/>
                    </a:p>
                  </a:txBody>
                  <a:tcPr/>
                </a:tc>
                <a:extLst>
                  <a:ext uri="{0D108BD9-81ED-4DB2-BD59-A6C34878D82A}">
                    <a16:rowId xmlns:a16="http://schemas.microsoft.com/office/drawing/2014/main" val="2846088346"/>
                  </a:ext>
                </a:extLst>
              </a:tr>
              <a:tr h="944663">
                <a:tc vMerge="1">
                  <a:txBody>
                    <a:bodyPr/>
                    <a:lstStyle/>
                    <a:p>
                      <a:endParaRPr lang="en-US" dirty="0"/>
                    </a:p>
                  </a:txBody>
                  <a:tcPr/>
                </a:tc>
                <a:tc>
                  <a:txBody>
                    <a:bodyPr/>
                    <a:lstStyle/>
                    <a:p>
                      <a:endParaRPr lang="en-US" dirty="0"/>
                    </a:p>
                  </a:txBody>
                  <a:tcPr>
                    <a:lnL w="38100" cmpd="sng">
                      <a:noFill/>
                    </a:lnL>
                    <a:lnR w="12700" cap="flat" cmpd="sng" algn="ctr">
                      <a:noFill/>
                      <a:prstDash val="solid"/>
                      <a:round/>
                      <a:headEnd type="none" w="med" len="med"/>
                      <a:tailEnd type="none" w="med" len="med"/>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r>
                        <a:rPr lang="en-US" b="1" dirty="0"/>
                        <a:t>Social Relationship (family, friends)</a:t>
                      </a:r>
                    </a:p>
                  </a:txBody>
                  <a:tcPr>
                    <a:lnL w="12700" cap="flat" cmpd="sng" algn="ctr">
                      <a:noFill/>
                      <a:prstDash val="solid"/>
                      <a:round/>
                      <a:headEnd type="none" w="med" len="med"/>
                      <a:tailEnd type="none" w="med" len="med"/>
                    </a:lnL>
                    <a:lnT w="38100" cmpd="sng">
                      <a:noFill/>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b="1" dirty="0"/>
                        <a:t>Prior Coworkers</a:t>
                      </a:r>
                    </a:p>
                  </a:txBody>
                  <a:tcPr>
                    <a:lnT w="38100" cmpd="sng">
                      <a:noFill/>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4206746949"/>
                  </a:ext>
                </a:extLst>
              </a:tr>
              <a:tr h="1355041">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chemeClr val="bg1"/>
                          </a:solidFill>
                        </a:rPr>
                        <a:t>Basis For Equity Split</a:t>
                      </a:r>
                    </a:p>
                  </a:txBody>
                  <a:tcPr anchor="ctr">
                    <a:lnT w="12700" cap="flat" cmpd="sng" algn="ctr">
                      <a:noFill/>
                      <a:prstDash val="solid"/>
                      <a:round/>
                      <a:headEnd type="none" w="med" len="med"/>
                      <a:tailEnd type="none" w="med" len="med"/>
                    </a:lnT>
                    <a:solidFill>
                      <a:srgbClr val="0070C0"/>
                    </a:solidFill>
                  </a:tcPr>
                </a:tc>
                <a:tc>
                  <a:txBody>
                    <a:bodyPr/>
                    <a:lstStyle/>
                    <a:p>
                      <a:pPr algn="ctr"/>
                      <a:r>
                        <a:rPr lang="en-US" b="1" dirty="0"/>
                        <a:t>Rule of </a:t>
                      </a:r>
                      <a:r>
                        <a:rPr lang="en-US" b="1" i="1" dirty="0"/>
                        <a:t>Equal</a:t>
                      </a:r>
                      <a:r>
                        <a:rPr lang="en-US" b="1" dirty="0"/>
                        <a:t> Distribution</a:t>
                      </a:r>
                    </a:p>
                  </a:txBody>
                  <a:tcPr anchor="ct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solidFill>
                      <a:schemeClr val="bg1">
                        <a:lumMod val="75000"/>
                      </a:schemeClr>
                    </a:solidFill>
                  </a:tcPr>
                </a:tc>
                <a:tc>
                  <a:txBody>
                    <a:bodyPr/>
                    <a:lstStyle/>
                    <a:p>
                      <a:pPr algn="ctr"/>
                      <a:r>
                        <a:rPr lang="en-US" dirty="0">
                          <a:solidFill>
                            <a:schemeClr val="bg1"/>
                          </a:solidFill>
                        </a:rPr>
                        <a:t>Stable Team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solidFill>
                            <a:schemeClr val="bg1"/>
                          </a:solidFill>
                        </a:rPr>
                        <a:t>Unstable Team (inconsistent with business logic)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14792447"/>
                  </a:ext>
                </a:extLst>
              </a:tr>
              <a:tr h="1404457">
                <a:tc vMerge="1">
                  <a:txBody>
                    <a:bodyPr/>
                    <a:lstStyle/>
                    <a:p>
                      <a:endParaRPr lang="en-US" dirty="0"/>
                    </a:p>
                  </a:txBody>
                  <a:tcPr/>
                </a:tc>
                <a:tc>
                  <a:txBody>
                    <a:bodyPr/>
                    <a:lstStyle/>
                    <a:p>
                      <a:pPr algn="ctr"/>
                      <a:r>
                        <a:rPr lang="en-US" b="1" dirty="0"/>
                        <a:t>Rule of </a:t>
                      </a:r>
                      <a:r>
                        <a:rPr lang="en-US" b="1" i="1" dirty="0"/>
                        <a:t>Equitable</a:t>
                      </a:r>
                      <a:r>
                        <a:rPr lang="en-US" b="1" dirty="0"/>
                        <a:t> Distribution</a:t>
                      </a:r>
                    </a:p>
                  </a:txBody>
                  <a:tcPr anchor="ctr">
                    <a:lnR w="12700" cap="flat" cmpd="sng" algn="ctr">
                      <a:solidFill>
                        <a:schemeClr val="tx1"/>
                      </a:solidFill>
                      <a:prstDash val="solid"/>
                      <a:round/>
                      <a:headEnd type="none" w="med" len="med"/>
                      <a:tailEnd type="none" w="med" len="med"/>
                    </a:lnR>
                    <a:solidFill>
                      <a:schemeClr val="bg1">
                        <a:lumMod val="75000"/>
                      </a:schemeClr>
                    </a:solidFill>
                  </a:tcPr>
                </a:tc>
                <a:tc>
                  <a:txBody>
                    <a:bodyPr/>
                    <a:lstStyle/>
                    <a:p>
                      <a:pPr algn="ctr"/>
                      <a:r>
                        <a:rPr lang="en-US" dirty="0">
                          <a:solidFill>
                            <a:schemeClr val="bg1"/>
                          </a:solidFill>
                        </a:rPr>
                        <a:t>Unstable Team (inconsistent with social logic)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solidFill>
                            <a:schemeClr val="bg1"/>
                          </a:solidFill>
                        </a:rPr>
                        <a:t>Most Stable Team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314466"/>
                  </a:ext>
                </a:extLst>
              </a:tr>
            </a:tbl>
          </a:graphicData>
        </a:graphic>
      </p:graphicFrame>
    </p:spTree>
    <p:extLst>
      <p:ext uri="{BB962C8B-B14F-4D97-AF65-F5344CB8AC3E}">
        <p14:creationId xmlns:p14="http://schemas.microsoft.com/office/powerpoint/2010/main" val="38773343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Linkage Between Prior Relationships, Equity Splits and Team Stability</a:t>
            </a:r>
          </a:p>
        </p:txBody>
      </p:sp>
      <p:sp>
        <p:nvSpPr>
          <p:cNvPr id="3" name="Content Placeholder 2"/>
          <p:cNvSpPr>
            <a:spLocks noGrp="1"/>
          </p:cNvSpPr>
          <p:nvPr>
            <p:ph idx="1"/>
          </p:nvPr>
        </p:nvSpPr>
        <p:spPr>
          <a:xfrm>
            <a:off x="838199" y="1825624"/>
            <a:ext cx="10858877" cy="4922417"/>
          </a:xfrm>
        </p:spPr>
        <p:txBody>
          <a:bodyPr>
            <a:normAutofit/>
          </a:bodyPr>
          <a:lstStyle/>
          <a:p>
            <a:pPr marL="457200" lvl="1" indent="0">
              <a:buNone/>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lvl="1"/>
            <a:endParaRPr lang="en-US" dirty="0"/>
          </a:p>
          <a:p>
            <a:pPr lvl="1"/>
            <a:endParaRPr lang="en-US" dirty="0"/>
          </a:p>
          <a:p>
            <a:endParaRPr lang="en-US" dirty="0"/>
          </a:p>
        </p:txBody>
      </p:sp>
      <p:graphicFrame>
        <p:nvGraphicFramePr>
          <p:cNvPr id="4" name="Table 3">
            <a:extLst>
              <a:ext uri="{FF2B5EF4-FFF2-40B4-BE49-F238E27FC236}">
                <a16:creationId xmlns:a16="http://schemas.microsoft.com/office/drawing/2014/main" id="{98593C9F-A671-5D49-863E-59339FD0119D}"/>
              </a:ext>
            </a:extLst>
          </p:cNvPr>
          <p:cNvGraphicFramePr>
            <a:graphicFrameLocks noGrp="1"/>
          </p:cNvGraphicFramePr>
          <p:nvPr>
            <p:extLst>
              <p:ext uri="{D42A27DB-BD31-4B8C-83A1-F6EECF244321}">
                <p14:modId xmlns:p14="http://schemas.microsoft.com/office/powerpoint/2010/main" val="3315882970"/>
              </p:ext>
            </p:extLst>
          </p:nvPr>
        </p:nvGraphicFramePr>
        <p:xfrm>
          <a:off x="838198" y="1992881"/>
          <a:ext cx="10400821" cy="4273746"/>
        </p:xfrm>
        <a:graphic>
          <a:graphicData uri="http://schemas.openxmlformats.org/drawingml/2006/table">
            <a:tbl>
              <a:tblPr firstRow="1" bandRow="1">
                <a:tableStyleId>{5C22544A-7EE6-4342-B048-85BDC9FD1C3A}</a:tableStyleId>
              </a:tblPr>
              <a:tblGrid>
                <a:gridCol w="2600205">
                  <a:extLst>
                    <a:ext uri="{9D8B030D-6E8A-4147-A177-3AD203B41FA5}">
                      <a16:colId xmlns:a16="http://schemas.microsoft.com/office/drawing/2014/main" val="1579176123"/>
                    </a:ext>
                  </a:extLst>
                </a:gridCol>
                <a:gridCol w="2600205">
                  <a:extLst>
                    <a:ext uri="{9D8B030D-6E8A-4147-A177-3AD203B41FA5}">
                      <a16:colId xmlns:a16="http://schemas.microsoft.com/office/drawing/2014/main" val="3823266442"/>
                    </a:ext>
                  </a:extLst>
                </a:gridCol>
                <a:gridCol w="2600206">
                  <a:extLst>
                    <a:ext uri="{9D8B030D-6E8A-4147-A177-3AD203B41FA5}">
                      <a16:colId xmlns:a16="http://schemas.microsoft.com/office/drawing/2014/main" val="1605872878"/>
                    </a:ext>
                  </a:extLst>
                </a:gridCol>
                <a:gridCol w="2600205">
                  <a:extLst>
                    <a:ext uri="{9D8B030D-6E8A-4147-A177-3AD203B41FA5}">
                      <a16:colId xmlns:a16="http://schemas.microsoft.com/office/drawing/2014/main" val="1264228293"/>
                    </a:ext>
                  </a:extLst>
                </a:gridCol>
              </a:tblGrid>
              <a:tr h="569585">
                <a:tc rowSpan="2">
                  <a:txBody>
                    <a:bodyPr/>
                    <a:lstStyle/>
                    <a:p>
                      <a:pPr algn="ctr"/>
                      <a:endParaRPr lang="en-US" sz="2000" dirty="0"/>
                    </a:p>
                  </a:txBody>
                  <a:tcPr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endParaRPr lang="en-US" sz="2000" dirty="0"/>
                    </a:p>
                  </a:txBody>
                  <a:tcP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rgbClr val="0070C0"/>
                    </a:solidFill>
                  </a:tcPr>
                </a:tc>
                <a:tc gridSpan="2">
                  <a:txBody>
                    <a:bodyPr/>
                    <a:lstStyle/>
                    <a:p>
                      <a:pPr algn="ctr"/>
                      <a:r>
                        <a:rPr lang="en-US" sz="2000" dirty="0"/>
                        <a:t>Prior Relationship</a:t>
                      </a:r>
                      <a:endParaRPr lang="en-US" dirty="0"/>
                    </a:p>
                  </a:txBody>
                  <a:tcPr>
                    <a:lnL w="12700" cap="flat" cmpd="sng" algn="ctr">
                      <a:no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rgbClr val="0070C0"/>
                    </a:solidFill>
                  </a:tcPr>
                </a:tc>
                <a:tc hMerge="1">
                  <a:txBody>
                    <a:bodyPr/>
                    <a:lstStyle/>
                    <a:p>
                      <a:endParaRPr lang="en-US" dirty="0"/>
                    </a:p>
                  </a:txBody>
                  <a:tcPr/>
                </a:tc>
                <a:extLst>
                  <a:ext uri="{0D108BD9-81ED-4DB2-BD59-A6C34878D82A}">
                    <a16:rowId xmlns:a16="http://schemas.microsoft.com/office/drawing/2014/main" val="2846088346"/>
                  </a:ext>
                </a:extLst>
              </a:tr>
              <a:tr h="944663">
                <a:tc vMerge="1">
                  <a:txBody>
                    <a:bodyPr/>
                    <a:lstStyle/>
                    <a:p>
                      <a:endParaRPr lang="en-US" dirty="0"/>
                    </a:p>
                  </a:txBody>
                  <a:tcPr/>
                </a:tc>
                <a:tc>
                  <a:txBody>
                    <a:bodyPr/>
                    <a:lstStyle/>
                    <a:p>
                      <a:endParaRPr lang="en-US" dirty="0"/>
                    </a:p>
                  </a:txBody>
                  <a:tcPr>
                    <a:lnL w="38100" cmpd="sng">
                      <a:noFill/>
                    </a:lnL>
                    <a:lnR w="12700" cap="flat" cmpd="sng" algn="ctr">
                      <a:noFill/>
                      <a:prstDash val="solid"/>
                      <a:round/>
                      <a:headEnd type="none" w="med" len="med"/>
                      <a:tailEnd type="none" w="med" len="med"/>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r>
                        <a:rPr lang="en-US" b="1" dirty="0"/>
                        <a:t>Social Relationship (family, friends)</a:t>
                      </a:r>
                    </a:p>
                  </a:txBody>
                  <a:tcPr>
                    <a:lnL w="12700" cap="flat" cmpd="sng" algn="ctr">
                      <a:noFill/>
                      <a:prstDash val="solid"/>
                      <a:round/>
                      <a:headEnd type="none" w="med" len="med"/>
                      <a:tailEnd type="none" w="med" len="med"/>
                    </a:lnL>
                    <a:lnT w="38100" cmpd="sng">
                      <a:noFill/>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b="1" dirty="0"/>
                        <a:t>Prior Coworkers</a:t>
                      </a:r>
                    </a:p>
                  </a:txBody>
                  <a:tcPr>
                    <a:lnT w="38100" cmpd="sng">
                      <a:noFill/>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4206746949"/>
                  </a:ext>
                </a:extLst>
              </a:tr>
              <a:tr h="1355041">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chemeClr val="bg1"/>
                          </a:solidFill>
                        </a:rPr>
                        <a:t>Basis For Equity Split</a:t>
                      </a:r>
                    </a:p>
                  </a:txBody>
                  <a:tcPr anchor="ctr">
                    <a:lnT w="12700" cap="flat" cmpd="sng" algn="ctr">
                      <a:noFill/>
                      <a:prstDash val="solid"/>
                      <a:round/>
                      <a:headEnd type="none" w="med" len="med"/>
                      <a:tailEnd type="none" w="med" len="med"/>
                    </a:lnT>
                    <a:solidFill>
                      <a:srgbClr val="0070C0"/>
                    </a:solidFill>
                  </a:tcPr>
                </a:tc>
                <a:tc>
                  <a:txBody>
                    <a:bodyPr/>
                    <a:lstStyle/>
                    <a:p>
                      <a:pPr algn="ctr"/>
                      <a:r>
                        <a:rPr lang="en-US" b="1" dirty="0"/>
                        <a:t>Rule of </a:t>
                      </a:r>
                      <a:r>
                        <a:rPr lang="en-US" b="1" i="1" dirty="0"/>
                        <a:t>Equal</a:t>
                      </a:r>
                      <a:r>
                        <a:rPr lang="en-US" b="1" dirty="0"/>
                        <a:t> Distribution</a:t>
                      </a:r>
                    </a:p>
                  </a:txBody>
                  <a:tcPr anchor="ct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solidFill>
                      <a:schemeClr val="bg1">
                        <a:lumMod val="75000"/>
                      </a:schemeClr>
                    </a:solidFill>
                  </a:tcPr>
                </a:tc>
                <a:tc>
                  <a:txBody>
                    <a:bodyPr/>
                    <a:lstStyle/>
                    <a:p>
                      <a:pPr algn="ctr"/>
                      <a:r>
                        <a:rPr lang="en-US" dirty="0"/>
                        <a:t>Stable Team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solidFill>
                            <a:schemeClr val="bg1"/>
                          </a:solidFill>
                        </a:rPr>
                        <a:t>Unstable Team (inconsistent with business logic)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14792447"/>
                  </a:ext>
                </a:extLst>
              </a:tr>
              <a:tr h="1404457">
                <a:tc vMerge="1">
                  <a:txBody>
                    <a:bodyPr/>
                    <a:lstStyle/>
                    <a:p>
                      <a:endParaRPr lang="en-US" dirty="0"/>
                    </a:p>
                  </a:txBody>
                  <a:tcPr/>
                </a:tc>
                <a:tc>
                  <a:txBody>
                    <a:bodyPr/>
                    <a:lstStyle/>
                    <a:p>
                      <a:pPr algn="ctr"/>
                      <a:r>
                        <a:rPr lang="en-US" b="1" dirty="0"/>
                        <a:t>Rule of </a:t>
                      </a:r>
                      <a:r>
                        <a:rPr lang="en-US" b="1" i="1" dirty="0"/>
                        <a:t>Equitable</a:t>
                      </a:r>
                      <a:r>
                        <a:rPr lang="en-US" b="1" dirty="0"/>
                        <a:t> Distribution</a:t>
                      </a:r>
                    </a:p>
                  </a:txBody>
                  <a:tcPr anchor="ctr">
                    <a:lnR w="12700" cap="flat" cmpd="sng" algn="ctr">
                      <a:solidFill>
                        <a:schemeClr val="tx1"/>
                      </a:solidFill>
                      <a:prstDash val="solid"/>
                      <a:round/>
                      <a:headEnd type="none" w="med" len="med"/>
                      <a:tailEnd type="none" w="med" len="med"/>
                    </a:lnR>
                    <a:solidFill>
                      <a:schemeClr val="bg1">
                        <a:lumMod val="75000"/>
                      </a:schemeClr>
                    </a:solidFill>
                  </a:tcPr>
                </a:tc>
                <a:tc>
                  <a:txBody>
                    <a:bodyPr/>
                    <a:lstStyle/>
                    <a:p>
                      <a:pPr algn="ctr"/>
                      <a:r>
                        <a:rPr lang="en-US" dirty="0">
                          <a:solidFill>
                            <a:schemeClr val="bg1"/>
                          </a:solidFill>
                        </a:rPr>
                        <a:t>Unstable Team (inconsistent with social logic)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solidFill>
                            <a:schemeClr val="bg1"/>
                          </a:solidFill>
                        </a:rPr>
                        <a:t>Most Stable Team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314466"/>
                  </a:ext>
                </a:extLst>
              </a:tr>
            </a:tbl>
          </a:graphicData>
        </a:graphic>
      </p:graphicFrame>
    </p:spTree>
    <p:extLst>
      <p:ext uri="{BB962C8B-B14F-4D97-AF65-F5344CB8AC3E}">
        <p14:creationId xmlns:p14="http://schemas.microsoft.com/office/powerpoint/2010/main" val="36965889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Linkage Between Prior Relationships, Equity Splits and Team Stability</a:t>
            </a:r>
          </a:p>
        </p:txBody>
      </p:sp>
      <p:sp>
        <p:nvSpPr>
          <p:cNvPr id="3" name="Content Placeholder 2"/>
          <p:cNvSpPr>
            <a:spLocks noGrp="1"/>
          </p:cNvSpPr>
          <p:nvPr>
            <p:ph idx="1"/>
          </p:nvPr>
        </p:nvSpPr>
        <p:spPr>
          <a:xfrm>
            <a:off x="838199" y="1825624"/>
            <a:ext cx="10858877" cy="4922417"/>
          </a:xfrm>
        </p:spPr>
        <p:txBody>
          <a:bodyPr>
            <a:normAutofit/>
          </a:bodyPr>
          <a:lstStyle/>
          <a:p>
            <a:pPr marL="457200" lvl="1" indent="0">
              <a:buNone/>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lvl="1"/>
            <a:endParaRPr lang="en-US" dirty="0"/>
          </a:p>
          <a:p>
            <a:pPr lvl="1"/>
            <a:endParaRPr lang="en-US" dirty="0"/>
          </a:p>
          <a:p>
            <a:endParaRPr lang="en-US" dirty="0"/>
          </a:p>
        </p:txBody>
      </p:sp>
      <p:graphicFrame>
        <p:nvGraphicFramePr>
          <p:cNvPr id="4" name="Table 3">
            <a:extLst>
              <a:ext uri="{FF2B5EF4-FFF2-40B4-BE49-F238E27FC236}">
                <a16:creationId xmlns:a16="http://schemas.microsoft.com/office/drawing/2014/main" id="{98593C9F-A671-5D49-863E-59339FD0119D}"/>
              </a:ext>
            </a:extLst>
          </p:cNvPr>
          <p:cNvGraphicFramePr>
            <a:graphicFrameLocks noGrp="1"/>
          </p:cNvGraphicFramePr>
          <p:nvPr>
            <p:extLst>
              <p:ext uri="{D42A27DB-BD31-4B8C-83A1-F6EECF244321}">
                <p14:modId xmlns:p14="http://schemas.microsoft.com/office/powerpoint/2010/main" val="764990623"/>
              </p:ext>
            </p:extLst>
          </p:nvPr>
        </p:nvGraphicFramePr>
        <p:xfrm>
          <a:off x="838198" y="1992881"/>
          <a:ext cx="10400821" cy="4273746"/>
        </p:xfrm>
        <a:graphic>
          <a:graphicData uri="http://schemas.openxmlformats.org/drawingml/2006/table">
            <a:tbl>
              <a:tblPr firstRow="1" bandRow="1">
                <a:tableStyleId>{5C22544A-7EE6-4342-B048-85BDC9FD1C3A}</a:tableStyleId>
              </a:tblPr>
              <a:tblGrid>
                <a:gridCol w="2600205">
                  <a:extLst>
                    <a:ext uri="{9D8B030D-6E8A-4147-A177-3AD203B41FA5}">
                      <a16:colId xmlns:a16="http://schemas.microsoft.com/office/drawing/2014/main" val="1579176123"/>
                    </a:ext>
                  </a:extLst>
                </a:gridCol>
                <a:gridCol w="2600205">
                  <a:extLst>
                    <a:ext uri="{9D8B030D-6E8A-4147-A177-3AD203B41FA5}">
                      <a16:colId xmlns:a16="http://schemas.microsoft.com/office/drawing/2014/main" val="3823266442"/>
                    </a:ext>
                  </a:extLst>
                </a:gridCol>
                <a:gridCol w="2600206">
                  <a:extLst>
                    <a:ext uri="{9D8B030D-6E8A-4147-A177-3AD203B41FA5}">
                      <a16:colId xmlns:a16="http://schemas.microsoft.com/office/drawing/2014/main" val="1605872878"/>
                    </a:ext>
                  </a:extLst>
                </a:gridCol>
                <a:gridCol w="2600205">
                  <a:extLst>
                    <a:ext uri="{9D8B030D-6E8A-4147-A177-3AD203B41FA5}">
                      <a16:colId xmlns:a16="http://schemas.microsoft.com/office/drawing/2014/main" val="1264228293"/>
                    </a:ext>
                  </a:extLst>
                </a:gridCol>
              </a:tblGrid>
              <a:tr h="569585">
                <a:tc rowSpan="2">
                  <a:txBody>
                    <a:bodyPr/>
                    <a:lstStyle/>
                    <a:p>
                      <a:pPr algn="ctr"/>
                      <a:endParaRPr lang="en-US" sz="2000" dirty="0"/>
                    </a:p>
                  </a:txBody>
                  <a:tcPr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endParaRPr lang="en-US" sz="2000" dirty="0"/>
                    </a:p>
                  </a:txBody>
                  <a:tcP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rgbClr val="0070C0"/>
                    </a:solidFill>
                  </a:tcPr>
                </a:tc>
                <a:tc gridSpan="2">
                  <a:txBody>
                    <a:bodyPr/>
                    <a:lstStyle/>
                    <a:p>
                      <a:pPr algn="ctr"/>
                      <a:r>
                        <a:rPr lang="en-US" sz="2000" dirty="0"/>
                        <a:t>Prior Relationship</a:t>
                      </a:r>
                      <a:endParaRPr lang="en-US" dirty="0"/>
                    </a:p>
                  </a:txBody>
                  <a:tcPr>
                    <a:lnL w="12700" cap="flat" cmpd="sng" algn="ctr">
                      <a:no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rgbClr val="0070C0"/>
                    </a:solidFill>
                  </a:tcPr>
                </a:tc>
                <a:tc hMerge="1">
                  <a:txBody>
                    <a:bodyPr/>
                    <a:lstStyle/>
                    <a:p>
                      <a:endParaRPr lang="en-US" dirty="0"/>
                    </a:p>
                  </a:txBody>
                  <a:tcPr/>
                </a:tc>
                <a:extLst>
                  <a:ext uri="{0D108BD9-81ED-4DB2-BD59-A6C34878D82A}">
                    <a16:rowId xmlns:a16="http://schemas.microsoft.com/office/drawing/2014/main" val="2846088346"/>
                  </a:ext>
                </a:extLst>
              </a:tr>
              <a:tr h="944663">
                <a:tc vMerge="1">
                  <a:txBody>
                    <a:bodyPr/>
                    <a:lstStyle/>
                    <a:p>
                      <a:endParaRPr lang="en-US" dirty="0"/>
                    </a:p>
                  </a:txBody>
                  <a:tcPr/>
                </a:tc>
                <a:tc>
                  <a:txBody>
                    <a:bodyPr/>
                    <a:lstStyle/>
                    <a:p>
                      <a:endParaRPr lang="en-US" dirty="0"/>
                    </a:p>
                  </a:txBody>
                  <a:tcPr>
                    <a:lnL w="38100" cmpd="sng">
                      <a:noFill/>
                    </a:lnL>
                    <a:lnR w="12700" cap="flat" cmpd="sng" algn="ctr">
                      <a:noFill/>
                      <a:prstDash val="solid"/>
                      <a:round/>
                      <a:headEnd type="none" w="med" len="med"/>
                      <a:tailEnd type="none" w="med" len="med"/>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r>
                        <a:rPr lang="en-US" b="1" dirty="0"/>
                        <a:t>Social Relationship (family, friends)</a:t>
                      </a:r>
                    </a:p>
                  </a:txBody>
                  <a:tcPr>
                    <a:lnL w="12700" cap="flat" cmpd="sng" algn="ctr">
                      <a:noFill/>
                      <a:prstDash val="solid"/>
                      <a:round/>
                      <a:headEnd type="none" w="med" len="med"/>
                      <a:tailEnd type="none" w="med" len="med"/>
                    </a:lnL>
                    <a:lnT w="38100" cmpd="sng">
                      <a:noFill/>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b="1" dirty="0"/>
                        <a:t>Prior Coworkers</a:t>
                      </a:r>
                    </a:p>
                  </a:txBody>
                  <a:tcPr>
                    <a:lnT w="38100" cmpd="sng">
                      <a:noFill/>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4206746949"/>
                  </a:ext>
                </a:extLst>
              </a:tr>
              <a:tr h="1355041">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chemeClr val="bg1"/>
                          </a:solidFill>
                        </a:rPr>
                        <a:t>Basis For Equity Split</a:t>
                      </a:r>
                    </a:p>
                  </a:txBody>
                  <a:tcPr anchor="ctr">
                    <a:lnT w="12700" cap="flat" cmpd="sng" algn="ctr">
                      <a:noFill/>
                      <a:prstDash val="solid"/>
                      <a:round/>
                      <a:headEnd type="none" w="med" len="med"/>
                      <a:tailEnd type="none" w="med" len="med"/>
                    </a:lnT>
                    <a:solidFill>
                      <a:srgbClr val="0070C0"/>
                    </a:solidFill>
                  </a:tcPr>
                </a:tc>
                <a:tc>
                  <a:txBody>
                    <a:bodyPr/>
                    <a:lstStyle/>
                    <a:p>
                      <a:pPr algn="ctr"/>
                      <a:r>
                        <a:rPr lang="en-US" b="1" dirty="0"/>
                        <a:t>Rule of </a:t>
                      </a:r>
                      <a:r>
                        <a:rPr lang="en-US" b="1" i="1" dirty="0"/>
                        <a:t>Equal</a:t>
                      </a:r>
                      <a:r>
                        <a:rPr lang="en-US" b="1" dirty="0"/>
                        <a:t> Distribution</a:t>
                      </a:r>
                    </a:p>
                  </a:txBody>
                  <a:tcPr anchor="ct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solidFill>
                      <a:schemeClr val="bg1">
                        <a:lumMod val="75000"/>
                      </a:schemeClr>
                    </a:solidFill>
                  </a:tcPr>
                </a:tc>
                <a:tc>
                  <a:txBody>
                    <a:bodyPr/>
                    <a:lstStyle/>
                    <a:p>
                      <a:pPr algn="ctr"/>
                      <a:r>
                        <a:rPr lang="en-US" dirty="0"/>
                        <a:t>Stable Team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solidFill>
                            <a:schemeClr val="tx1"/>
                          </a:solidFill>
                        </a:rPr>
                        <a:t>Unstable Team (inconsistent with business logic)</a:t>
                      </a:r>
                      <a:endParaRPr 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14792447"/>
                  </a:ext>
                </a:extLst>
              </a:tr>
              <a:tr h="1404457">
                <a:tc vMerge="1">
                  <a:txBody>
                    <a:bodyPr/>
                    <a:lstStyle/>
                    <a:p>
                      <a:endParaRPr lang="en-US" dirty="0"/>
                    </a:p>
                  </a:txBody>
                  <a:tcPr/>
                </a:tc>
                <a:tc>
                  <a:txBody>
                    <a:bodyPr/>
                    <a:lstStyle/>
                    <a:p>
                      <a:pPr algn="ctr"/>
                      <a:r>
                        <a:rPr lang="en-US" b="1" dirty="0"/>
                        <a:t>Rule of </a:t>
                      </a:r>
                      <a:r>
                        <a:rPr lang="en-US" b="1" i="1" dirty="0"/>
                        <a:t>Equitable</a:t>
                      </a:r>
                      <a:r>
                        <a:rPr lang="en-US" b="1" dirty="0"/>
                        <a:t> Distribution</a:t>
                      </a:r>
                    </a:p>
                  </a:txBody>
                  <a:tcPr anchor="ctr">
                    <a:lnR w="12700" cap="flat" cmpd="sng" algn="ctr">
                      <a:solidFill>
                        <a:schemeClr val="tx1"/>
                      </a:solidFill>
                      <a:prstDash val="solid"/>
                      <a:round/>
                      <a:headEnd type="none" w="med" len="med"/>
                      <a:tailEnd type="none" w="med" len="med"/>
                    </a:lnR>
                    <a:solidFill>
                      <a:schemeClr val="bg1">
                        <a:lumMod val="75000"/>
                      </a:schemeClr>
                    </a:solidFill>
                  </a:tcPr>
                </a:tc>
                <a:tc>
                  <a:txBody>
                    <a:bodyPr/>
                    <a:lstStyle/>
                    <a:p>
                      <a:pPr algn="ctr"/>
                      <a:r>
                        <a:rPr lang="en-US" dirty="0">
                          <a:solidFill>
                            <a:schemeClr val="bg1"/>
                          </a:solidFill>
                        </a:rPr>
                        <a:t>Unstable Team (inconsistent with social logic)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solidFill>
                            <a:schemeClr val="bg1"/>
                          </a:solidFill>
                        </a:rPr>
                        <a:t>Most Stable Team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314466"/>
                  </a:ext>
                </a:extLst>
              </a:tr>
            </a:tbl>
          </a:graphicData>
        </a:graphic>
      </p:graphicFrame>
    </p:spTree>
    <p:extLst>
      <p:ext uri="{BB962C8B-B14F-4D97-AF65-F5344CB8AC3E}">
        <p14:creationId xmlns:p14="http://schemas.microsoft.com/office/powerpoint/2010/main" val="1228301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Linkage Between Prior Relationships, Equity Splits and Team Stability</a:t>
            </a:r>
          </a:p>
        </p:txBody>
      </p:sp>
      <p:sp>
        <p:nvSpPr>
          <p:cNvPr id="3" name="Content Placeholder 2"/>
          <p:cNvSpPr>
            <a:spLocks noGrp="1"/>
          </p:cNvSpPr>
          <p:nvPr>
            <p:ph idx="1"/>
          </p:nvPr>
        </p:nvSpPr>
        <p:spPr>
          <a:xfrm>
            <a:off x="838199" y="1825624"/>
            <a:ext cx="10858877" cy="4922417"/>
          </a:xfrm>
        </p:spPr>
        <p:txBody>
          <a:bodyPr>
            <a:normAutofit/>
          </a:bodyPr>
          <a:lstStyle/>
          <a:p>
            <a:pPr marL="457200" lvl="1" indent="0">
              <a:buNone/>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lvl="1"/>
            <a:endParaRPr lang="en-US" dirty="0"/>
          </a:p>
          <a:p>
            <a:pPr lvl="1"/>
            <a:endParaRPr lang="en-US" dirty="0"/>
          </a:p>
          <a:p>
            <a:endParaRPr lang="en-US" dirty="0"/>
          </a:p>
        </p:txBody>
      </p:sp>
      <p:graphicFrame>
        <p:nvGraphicFramePr>
          <p:cNvPr id="4" name="Table 3">
            <a:extLst>
              <a:ext uri="{FF2B5EF4-FFF2-40B4-BE49-F238E27FC236}">
                <a16:creationId xmlns:a16="http://schemas.microsoft.com/office/drawing/2014/main" id="{98593C9F-A671-5D49-863E-59339FD0119D}"/>
              </a:ext>
            </a:extLst>
          </p:cNvPr>
          <p:cNvGraphicFramePr>
            <a:graphicFrameLocks noGrp="1"/>
          </p:cNvGraphicFramePr>
          <p:nvPr>
            <p:extLst>
              <p:ext uri="{D42A27DB-BD31-4B8C-83A1-F6EECF244321}">
                <p14:modId xmlns:p14="http://schemas.microsoft.com/office/powerpoint/2010/main" val="2936608940"/>
              </p:ext>
            </p:extLst>
          </p:nvPr>
        </p:nvGraphicFramePr>
        <p:xfrm>
          <a:off x="838198" y="1992881"/>
          <a:ext cx="10400821" cy="4273746"/>
        </p:xfrm>
        <a:graphic>
          <a:graphicData uri="http://schemas.openxmlformats.org/drawingml/2006/table">
            <a:tbl>
              <a:tblPr firstRow="1" bandRow="1">
                <a:tableStyleId>{5C22544A-7EE6-4342-B048-85BDC9FD1C3A}</a:tableStyleId>
              </a:tblPr>
              <a:tblGrid>
                <a:gridCol w="2600205">
                  <a:extLst>
                    <a:ext uri="{9D8B030D-6E8A-4147-A177-3AD203B41FA5}">
                      <a16:colId xmlns:a16="http://schemas.microsoft.com/office/drawing/2014/main" val="1579176123"/>
                    </a:ext>
                  </a:extLst>
                </a:gridCol>
                <a:gridCol w="2600205">
                  <a:extLst>
                    <a:ext uri="{9D8B030D-6E8A-4147-A177-3AD203B41FA5}">
                      <a16:colId xmlns:a16="http://schemas.microsoft.com/office/drawing/2014/main" val="3823266442"/>
                    </a:ext>
                  </a:extLst>
                </a:gridCol>
                <a:gridCol w="2600206">
                  <a:extLst>
                    <a:ext uri="{9D8B030D-6E8A-4147-A177-3AD203B41FA5}">
                      <a16:colId xmlns:a16="http://schemas.microsoft.com/office/drawing/2014/main" val="1605872878"/>
                    </a:ext>
                  </a:extLst>
                </a:gridCol>
                <a:gridCol w="2600205">
                  <a:extLst>
                    <a:ext uri="{9D8B030D-6E8A-4147-A177-3AD203B41FA5}">
                      <a16:colId xmlns:a16="http://schemas.microsoft.com/office/drawing/2014/main" val="1264228293"/>
                    </a:ext>
                  </a:extLst>
                </a:gridCol>
              </a:tblGrid>
              <a:tr h="569585">
                <a:tc rowSpan="2">
                  <a:txBody>
                    <a:bodyPr/>
                    <a:lstStyle/>
                    <a:p>
                      <a:pPr algn="ctr"/>
                      <a:endParaRPr lang="en-US" sz="2000" dirty="0"/>
                    </a:p>
                  </a:txBody>
                  <a:tcPr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endParaRPr lang="en-US" sz="2000" dirty="0"/>
                    </a:p>
                  </a:txBody>
                  <a:tcP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rgbClr val="0070C0"/>
                    </a:solidFill>
                  </a:tcPr>
                </a:tc>
                <a:tc gridSpan="2">
                  <a:txBody>
                    <a:bodyPr/>
                    <a:lstStyle/>
                    <a:p>
                      <a:pPr algn="ctr"/>
                      <a:r>
                        <a:rPr lang="en-US" sz="2000" dirty="0"/>
                        <a:t>Prior Relationship</a:t>
                      </a:r>
                      <a:endParaRPr lang="en-US" dirty="0"/>
                    </a:p>
                  </a:txBody>
                  <a:tcPr>
                    <a:lnL w="12700" cap="flat" cmpd="sng" algn="ctr">
                      <a:no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rgbClr val="0070C0"/>
                    </a:solidFill>
                  </a:tcPr>
                </a:tc>
                <a:tc hMerge="1">
                  <a:txBody>
                    <a:bodyPr/>
                    <a:lstStyle/>
                    <a:p>
                      <a:endParaRPr lang="en-US" dirty="0"/>
                    </a:p>
                  </a:txBody>
                  <a:tcPr/>
                </a:tc>
                <a:extLst>
                  <a:ext uri="{0D108BD9-81ED-4DB2-BD59-A6C34878D82A}">
                    <a16:rowId xmlns:a16="http://schemas.microsoft.com/office/drawing/2014/main" val="2846088346"/>
                  </a:ext>
                </a:extLst>
              </a:tr>
              <a:tr h="944663">
                <a:tc vMerge="1">
                  <a:txBody>
                    <a:bodyPr/>
                    <a:lstStyle/>
                    <a:p>
                      <a:endParaRPr lang="en-US" dirty="0"/>
                    </a:p>
                  </a:txBody>
                  <a:tcPr/>
                </a:tc>
                <a:tc>
                  <a:txBody>
                    <a:bodyPr/>
                    <a:lstStyle/>
                    <a:p>
                      <a:endParaRPr lang="en-US" dirty="0"/>
                    </a:p>
                  </a:txBody>
                  <a:tcPr>
                    <a:lnL w="38100" cmpd="sng">
                      <a:noFill/>
                    </a:lnL>
                    <a:lnR w="12700" cap="flat" cmpd="sng" algn="ctr">
                      <a:noFill/>
                      <a:prstDash val="solid"/>
                      <a:round/>
                      <a:headEnd type="none" w="med" len="med"/>
                      <a:tailEnd type="none" w="med" len="med"/>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r>
                        <a:rPr lang="en-US" b="1" dirty="0"/>
                        <a:t>Social Relationship (family, friends)</a:t>
                      </a:r>
                    </a:p>
                  </a:txBody>
                  <a:tcPr>
                    <a:lnL w="12700" cap="flat" cmpd="sng" algn="ctr">
                      <a:noFill/>
                      <a:prstDash val="solid"/>
                      <a:round/>
                      <a:headEnd type="none" w="med" len="med"/>
                      <a:tailEnd type="none" w="med" len="med"/>
                    </a:lnL>
                    <a:lnT w="38100" cmpd="sng">
                      <a:noFill/>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b="1" dirty="0"/>
                        <a:t>Prior Coworkers</a:t>
                      </a:r>
                    </a:p>
                  </a:txBody>
                  <a:tcPr>
                    <a:lnT w="38100" cmpd="sng">
                      <a:noFill/>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4206746949"/>
                  </a:ext>
                </a:extLst>
              </a:tr>
              <a:tr h="1355041">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chemeClr val="bg1"/>
                          </a:solidFill>
                        </a:rPr>
                        <a:t>Basis For Equity Split</a:t>
                      </a:r>
                    </a:p>
                  </a:txBody>
                  <a:tcPr anchor="ctr">
                    <a:lnT w="12700" cap="flat" cmpd="sng" algn="ctr">
                      <a:noFill/>
                      <a:prstDash val="solid"/>
                      <a:round/>
                      <a:headEnd type="none" w="med" len="med"/>
                      <a:tailEnd type="none" w="med" len="med"/>
                    </a:lnT>
                    <a:solidFill>
                      <a:srgbClr val="0070C0"/>
                    </a:solidFill>
                  </a:tcPr>
                </a:tc>
                <a:tc>
                  <a:txBody>
                    <a:bodyPr/>
                    <a:lstStyle/>
                    <a:p>
                      <a:pPr algn="ctr"/>
                      <a:r>
                        <a:rPr lang="en-US" b="1" dirty="0"/>
                        <a:t>Rule of </a:t>
                      </a:r>
                      <a:r>
                        <a:rPr lang="en-US" b="1" i="1" dirty="0"/>
                        <a:t>Equal</a:t>
                      </a:r>
                      <a:r>
                        <a:rPr lang="en-US" b="1" dirty="0"/>
                        <a:t> Distribution</a:t>
                      </a:r>
                    </a:p>
                  </a:txBody>
                  <a:tcPr anchor="ct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solidFill>
                      <a:schemeClr val="bg1">
                        <a:lumMod val="75000"/>
                      </a:schemeClr>
                    </a:solidFill>
                  </a:tcPr>
                </a:tc>
                <a:tc>
                  <a:txBody>
                    <a:bodyPr/>
                    <a:lstStyle/>
                    <a:p>
                      <a:pPr algn="ctr"/>
                      <a:r>
                        <a:rPr lang="en-US" dirty="0"/>
                        <a:t>Stable Team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solidFill>
                            <a:schemeClr val="tx1"/>
                          </a:solidFill>
                        </a:rPr>
                        <a:t>Unstable Team (inconsistent with business logic)</a:t>
                      </a:r>
                      <a:endParaRPr 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14792447"/>
                  </a:ext>
                </a:extLst>
              </a:tr>
              <a:tr h="1404457">
                <a:tc vMerge="1">
                  <a:txBody>
                    <a:bodyPr/>
                    <a:lstStyle/>
                    <a:p>
                      <a:endParaRPr lang="en-US" dirty="0"/>
                    </a:p>
                  </a:txBody>
                  <a:tcPr/>
                </a:tc>
                <a:tc>
                  <a:txBody>
                    <a:bodyPr/>
                    <a:lstStyle/>
                    <a:p>
                      <a:pPr algn="ctr"/>
                      <a:r>
                        <a:rPr lang="en-US" b="1" dirty="0"/>
                        <a:t>Rule of </a:t>
                      </a:r>
                      <a:r>
                        <a:rPr lang="en-US" b="1" i="1" dirty="0"/>
                        <a:t>Equitable</a:t>
                      </a:r>
                      <a:r>
                        <a:rPr lang="en-US" b="1" dirty="0"/>
                        <a:t> Distribution</a:t>
                      </a:r>
                    </a:p>
                  </a:txBody>
                  <a:tcPr anchor="ctr">
                    <a:lnR w="12700" cap="flat" cmpd="sng" algn="ctr">
                      <a:solidFill>
                        <a:schemeClr val="tx1"/>
                      </a:solidFill>
                      <a:prstDash val="solid"/>
                      <a:round/>
                      <a:headEnd type="none" w="med" len="med"/>
                      <a:tailEnd type="none" w="med" len="med"/>
                    </a:lnR>
                    <a:solidFill>
                      <a:schemeClr val="bg1">
                        <a:lumMod val="75000"/>
                      </a:schemeClr>
                    </a:solidFill>
                  </a:tcPr>
                </a:tc>
                <a:tc>
                  <a:txBody>
                    <a:bodyPr/>
                    <a:lstStyle/>
                    <a:p>
                      <a:pPr algn="ctr"/>
                      <a:r>
                        <a:rPr lang="en-US" dirty="0">
                          <a:solidFill>
                            <a:schemeClr val="tx1"/>
                          </a:solidFill>
                        </a:rPr>
                        <a:t>Unstable Team (inconsistent with social logic)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solidFill>
                            <a:schemeClr val="bg1"/>
                          </a:solidFill>
                        </a:rPr>
                        <a:t>Most Stable Team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314466"/>
                  </a:ext>
                </a:extLst>
              </a:tr>
            </a:tbl>
          </a:graphicData>
        </a:graphic>
      </p:graphicFrame>
    </p:spTree>
    <p:extLst>
      <p:ext uri="{BB962C8B-B14F-4D97-AF65-F5344CB8AC3E}">
        <p14:creationId xmlns:p14="http://schemas.microsoft.com/office/powerpoint/2010/main" val="35733651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Linkage Between Prior Relationships, Equity Splits and Team Stability</a:t>
            </a:r>
          </a:p>
        </p:txBody>
      </p:sp>
      <p:sp>
        <p:nvSpPr>
          <p:cNvPr id="3" name="Content Placeholder 2"/>
          <p:cNvSpPr>
            <a:spLocks noGrp="1"/>
          </p:cNvSpPr>
          <p:nvPr>
            <p:ph idx="1"/>
          </p:nvPr>
        </p:nvSpPr>
        <p:spPr>
          <a:xfrm>
            <a:off x="838199" y="1825624"/>
            <a:ext cx="10858877" cy="4922417"/>
          </a:xfrm>
        </p:spPr>
        <p:txBody>
          <a:bodyPr>
            <a:normAutofit/>
          </a:bodyPr>
          <a:lstStyle/>
          <a:p>
            <a:pPr marL="457200" lvl="1" indent="0">
              <a:buNone/>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lvl="1"/>
            <a:endParaRPr lang="en-US" dirty="0"/>
          </a:p>
          <a:p>
            <a:pPr lvl="1"/>
            <a:endParaRPr lang="en-US" dirty="0"/>
          </a:p>
          <a:p>
            <a:endParaRPr lang="en-US" dirty="0"/>
          </a:p>
        </p:txBody>
      </p:sp>
      <p:graphicFrame>
        <p:nvGraphicFramePr>
          <p:cNvPr id="4" name="Table 3">
            <a:extLst>
              <a:ext uri="{FF2B5EF4-FFF2-40B4-BE49-F238E27FC236}">
                <a16:creationId xmlns:a16="http://schemas.microsoft.com/office/drawing/2014/main" id="{98593C9F-A671-5D49-863E-59339FD0119D}"/>
              </a:ext>
            </a:extLst>
          </p:cNvPr>
          <p:cNvGraphicFramePr>
            <a:graphicFrameLocks noGrp="1"/>
          </p:cNvGraphicFramePr>
          <p:nvPr>
            <p:extLst>
              <p:ext uri="{D42A27DB-BD31-4B8C-83A1-F6EECF244321}">
                <p14:modId xmlns:p14="http://schemas.microsoft.com/office/powerpoint/2010/main" val="4130111848"/>
              </p:ext>
            </p:extLst>
          </p:nvPr>
        </p:nvGraphicFramePr>
        <p:xfrm>
          <a:off x="838198" y="1992881"/>
          <a:ext cx="10400821" cy="4273746"/>
        </p:xfrm>
        <a:graphic>
          <a:graphicData uri="http://schemas.openxmlformats.org/drawingml/2006/table">
            <a:tbl>
              <a:tblPr firstRow="1" bandRow="1">
                <a:tableStyleId>{5C22544A-7EE6-4342-B048-85BDC9FD1C3A}</a:tableStyleId>
              </a:tblPr>
              <a:tblGrid>
                <a:gridCol w="2600205">
                  <a:extLst>
                    <a:ext uri="{9D8B030D-6E8A-4147-A177-3AD203B41FA5}">
                      <a16:colId xmlns:a16="http://schemas.microsoft.com/office/drawing/2014/main" val="1579176123"/>
                    </a:ext>
                  </a:extLst>
                </a:gridCol>
                <a:gridCol w="2600205">
                  <a:extLst>
                    <a:ext uri="{9D8B030D-6E8A-4147-A177-3AD203B41FA5}">
                      <a16:colId xmlns:a16="http://schemas.microsoft.com/office/drawing/2014/main" val="3823266442"/>
                    </a:ext>
                  </a:extLst>
                </a:gridCol>
                <a:gridCol w="2600206">
                  <a:extLst>
                    <a:ext uri="{9D8B030D-6E8A-4147-A177-3AD203B41FA5}">
                      <a16:colId xmlns:a16="http://schemas.microsoft.com/office/drawing/2014/main" val="1605872878"/>
                    </a:ext>
                  </a:extLst>
                </a:gridCol>
                <a:gridCol w="2600205">
                  <a:extLst>
                    <a:ext uri="{9D8B030D-6E8A-4147-A177-3AD203B41FA5}">
                      <a16:colId xmlns:a16="http://schemas.microsoft.com/office/drawing/2014/main" val="1264228293"/>
                    </a:ext>
                  </a:extLst>
                </a:gridCol>
              </a:tblGrid>
              <a:tr h="569585">
                <a:tc rowSpan="2">
                  <a:txBody>
                    <a:bodyPr/>
                    <a:lstStyle/>
                    <a:p>
                      <a:pPr algn="ctr"/>
                      <a:endParaRPr lang="en-US" sz="2000" dirty="0"/>
                    </a:p>
                  </a:txBody>
                  <a:tcPr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endParaRPr lang="en-US" sz="2000" dirty="0"/>
                    </a:p>
                  </a:txBody>
                  <a:tcP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rgbClr val="0070C0"/>
                    </a:solidFill>
                  </a:tcPr>
                </a:tc>
                <a:tc gridSpan="2">
                  <a:txBody>
                    <a:bodyPr/>
                    <a:lstStyle/>
                    <a:p>
                      <a:pPr algn="ctr"/>
                      <a:r>
                        <a:rPr lang="en-US" sz="2000" dirty="0"/>
                        <a:t>Prior Relationship</a:t>
                      </a:r>
                      <a:endParaRPr lang="en-US" dirty="0"/>
                    </a:p>
                  </a:txBody>
                  <a:tcPr>
                    <a:lnL w="12700" cap="flat" cmpd="sng" algn="ctr">
                      <a:no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rgbClr val="0070C0"/>
                    </a:solidFill>
                  </a:tcPr>
                </a:tc>
                <a:tc hMerge="1">
                  <a:txBody>
                    <a:bodyPr/>
                    <a:lstStyle/>
                    <a:p>
                      <a:endParaRPr lang="en-US" dirty="0"/>
                    </a:p>
                  </a:txBody>
                  <a:tcPr/>
                </a:tc>
                <a:extLst>
                  <a:ext uri="{0D108BD9-81ED-4DB2-BD59-A6C34878D82A}">
                    <a16:rowId xmlns:a16="http://schemas.microsoft.com/office/drawing/2014/main" val="2846088346"/>
                  </a:ext>
                </a:extLst>
              </a:tr>
              <a:tr h="944663">
                <a:tc vMerge="1">
                  <a:txBody>
                    <a:bodyPr/>
                    <a:lstStyle/>
                    <a:p>
                      <a:endParaRPr lang="en-US" dirty="0"/>
                    </a:p>
                  </a:txBody>
                  <a:tcPr/>
                </a:tc>
                <a:tc>
                  <a:txBody>
                    <a:bodyPr/>
                    <a:lstStyle/>
                    <a:p>
                      <a:endParaRPr lang="en-US" dirty="0"/>
                    </a:p>
                  </a:txBody>
                  <a:tcPr>
                    <a:lnL w="38100" cmpd="sng">
                      <a:noFill/>
                    </a:lnL>
                    <a:lnR w="12700" cap="flat" cmpd="sng" algn="ctr">
                      <a:noFill/>
                      <a:prstDash val="solid"/>
                      <a:round/>
                      <a:headEnd type="none" w="med" len="med"/>
                      <a:tailEnd type="none" w="med" len="med"/>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r>
                        <a:rPr lang="en-US" b="1" dirty="0"/>
                        <a:t>Social Relationship (family, friends)</a:t>
                      </a:r>
                    </a:p>
                  </a:txBody>
                  <a:tcPr>
                    <a:lnL w="12700" cap="flat" cmpd="sng" algn="ctr">
                      <a:noFill/>
                      <a:prstDash val="solid"/>
                      <a:round/>
                      <a:headEnd type="none" w="med" len="med"/>
                      <a:tailEnd type="none" w="med" len="med"/>
                    </a:lnL>
                    <a:lnT w="38100" cmpd="sng">
                      <a:noFill/>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b="1" dirty="0"/>
                        <a:t>Prior Coworkers</a:t>
                      </a:r>
                    </a:p>
                  </a:txBody>
                  <a:tcPr>
                    <a:lnT w="38100" cmpd="sng">
                      <a:noFill/>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4206746949"/>
                  </a:ext>
                </a:extLst>
              </a:tr>
              <a:tr h="1355041">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chemeClr val="bg1"/>
                          </a:solidFill>
                        </a:rPr>
                        <a:t>Basis For Equity Split</a:t>
                      </a:r>
                    </a:p>
                  </a:txBody>
                  <a:tcPr anchor="ctr">
                    <a:lnT w="12700" cap="flat" cmpd="sng" algn="ctr">
                      <a:noFill/>
                      <a:prstDash val="solid"/>
                      <a:round/>
                      <a:headEnd type="none" w="med" len="med"/>
                      <a:tailEnd type="none" w="med" len="med"/>
                    </a:lnT>
                    <a:solidFill>
                      <a:srgbClr val="0070C0"/>
                    </a:solidFill>
                  </a:tcPr>
                </a:tc>
                <a:tc>
                  <a:txBody>
                    <a:bodyPr/>
                    <a:lstStyle/>
                    <a:p>
                      <a:pPr algn="ctr"/>
                      <a:r>
                        <a:rPr lang="en-US" b="1" dirty="0"/>
                        <a:t>Rule of </a:t>
                      </a:r>
                      <a:r>
                        <a:rPr lang="en-US" b="1" i="1" dirty="0"/>
                        <a:t>Equal</a:t>
                      </a:r>
                      <a:r>
                        <a:rPr lang="en-US" b="1" dirty="0"/>
                        <a:t> Distribution</a:t>
                      </a:r>
                    </a:p>
                  </a:txBody>
                  <a:tcPr anchor="ct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solidFill>
                      <a:schemeClr val="bg1">
                        <a:lumMod val="75000"/>
                      </a:schemeClr>
                    </a:solidFill>
                  </a:tcPr>
                </a:tc>
                <a:tc>
                  <a:txBody>
                    <a:bodyPr/>
                    <a:lstStyle/>
                    <a:p>
                      <a:pPr algn="ctr"/>
                      <a:r>
                        <a:rPr lang="en-US" dirty="0"/>
                        <a:t>Stable Team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solidFill>
                            <a:schemeClr val="tx1"/>
                          </a:solidFill>
                        </a:rPr>
                        <a:t>Unstable Team (inconsistent with business logic)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14792447"/>
                  </a:ext>
                </a:extLst>
              </a:tr>
              <a:tr h="1404457">
                <a:tc vMerge="1">
                  <a:txBody>
                    <a:bodyPr/>
                    <a:lstStyle/>
                    <a:p>
                      <a:endParaRPr lang="en-US" dirty="0"/>
                    </a:p>
                  </a:txBody>
                  <a:tcPr/>
                </a:tc>
                <a:tc>
                  <a:txBody>
                    <a:bodyPr/>
                    <a:lstStyle/>
                    <a:p>
                      <a:pPr algn="ctr"/>
                      <a:r>
                        <a:rPr lang="en-US" b="1" dirty="0"/>
                        <a:t>Rule of </a:t>
                      </a:r>
                      <a:r>
                        <a:rPr lang="en-US" b="1" i="1" dirty="0"/>
                        <a:t>Equitable</a:t>
                      </a:r>
                      <a:r>
                        <a:rPr lang="en-US" b="1" dirty="0"/>
                        <a:t> Distribution</a:t>
                      </a:r>
                    </a:p>
                  </a:txBody>
                  <a:tcPr anchor="ctr">
                    <a:lnR w="12700" cap="flat" cmpd="sng" algn="ctr">
                      <a:solidFill>
                        <a:schemeClr val="tx1"/>
                      </a:solidFill>
                      <a:prstDash val="solid"/>
                      <a:round/>
                      <a:headEnd type="none" w="med" len="med"/>
                      <a:tailEnd type="none" w="med" len="med"/>
                    </a:lnR>
                    <a:solidFill>
                      <a:schemeClr val="bg1">
                        <a:lumMod val="75000"/>
                      </a:schemeClr>
                    </a:solidFill>
                  </a:tcPr>
                </a:tc>
                <a:tc>
                  <a:txBody>
                    <a:bodyPr/>
                    <a:lstStyle/>
                    <a:p>
                      <a:pPr algn="ctr"/>
                      <a:r>
                        <a:rPr lang="en-US" dirty="0">
                          <a:solidFill>
                            <a:schemeClr val="tx1"/>
                          </a:solidFill>
                        </a:rPr>
                        <a:t>Unstable Team (inconsistent with social logic)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solidFill>
                            <a:schemeClr val="tx1"/>
                          </a:solidFill>
                        </a:rPr>
                        <a:t>Most Stable Team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314466"/>
                  </a:ext>
                </a:extLst>
              </a:tr>
            </a:tbl>
          </a:graphicData>
        </a:graphic>
      </p:graphicFrame>
    </p:spTree>
    <p:extLst>
      <p:ext uri="{BB962C8B-B14F-4D97-AF65-F5344CB8AC3E}">
        <p14:creationId xmlns:p14="http://schemas.microsoft.com/office/powerpoint/2010/main" val="26013039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Sequence of Founding Dilemmas</a:t>
            </a:r>
          </a:p>
        </p:txBody>
      </p:sp>
      <p:sp>
        <p:nvSpPr>
          <p:cNvPr id="3" name="Content Placeholder 2"/>
          <p:cNvSpPr>
            <a:spLocks noGrp="1"/>
          </p:cNvSpPr>
          <p:nvPr>
            <p:ph idx="1"/>
          </p:nvPr>
        </p:nvSpPr>
        <p:spPr>
          <a:xfrm>
            <a:off x="838199" y="1825625"/>
            <a:ext cx="10858877" cy="4783722"/>
          </a:xfrm>
        </p:spPr>
        <p:txBody>
          <a:bodyPr>
            <a:normAutofit/>
          </a:bodyPr>
          <a:lstStyle/>
          <a:p>
            <a:pPr lvl="1"/>
            <a:endParaRPr lang="en-US" dirty="0"/>
          </a:p>
          <a:p>
            <a:endParaRPr lang="en-US" dirty="0"/>
          </a:p>
        </p:txBody>
      </p:sp>
      <p:sp>
        <p:nvSpPr>
          <p:cNvPr id="4" name="TextBox 3"/>
          <p:cNvSpPr txBox="1"/>
          <p:nvPr/>
        </p:nvSpPr>
        <p:spPr>
          <a:xfrm>
            <a:off x="1103589" y="2032214"/>
            <a:ext cx="2833789" cy="461665"/>
          </a:xfrm>
          <a:prstGeom prst="rect">
            <a:avLst/>
          </a:prstGeom>
          <a:noFill/>
        </p:spPr>
        <p:txBody>
          <a:bodyPr wrap="none" rtlCol="0">
            <a:spAutoFit/>
          </a:bodyPr>
          <a:lstStyle/>
          <a:p>
            <a:r>
              <a:rPr lang="en-US" sz="2400" dirty="0"/>
              <a:t>Should I Found Now?</a:t>
            </a:r>
          </a:p>
        </p:txBody>
      </p:sp>
      <p:sp>
        <p:nvSpPr>
          <p:cNvPr id="6" name="TextBox 5"/>
          <p:cNvSpPr txBox="1"/>
          <p:nvPr/>
        </p:nvSpPr>
        <p:spPr>
          <a:xfrm>
            <a:off x="1114265" y="3562658"/>
            <a:ext cx="2808141" cy="461665"/>
          </a:xfrm>
          <a:prstGeom prst="rect">
            <a:avLst/>
          </a:prstGeom>
          <a:noFill/>
        </p:spPr>
        <p:txBody>
          <a:bodyPr wrap="none" rtlCol="0">
            <a:spAutoFit/>
          </a:bodyPr>
          <a:lstStyle/>
          <a:p>
            <a:r>
              <a:rPr lang="en-US" sz="2400" dirty="0"/>
              <a:t>Remain Non-founder</a:t>
            </a:r>
          </a:p>
        </p:txBody>
      </p:sp>
      <p:cxnSp>
        <p:nvCxnSpPr>
          <p:cNvPr id="8" name="Straight Arrow Connector 7"/>
          <p:cNvCxnSpPr>
            <a:stCxn id="4" idx="2"/>
            <a:endCxn id="6" idx="0"/>
          </p:cNvCxnSpPr>
          <p:nvPr/>
        </p:nvCxnSpPr>
        <p:spPr>
          <a:xfrm flipH="1">
            <a:off x="2518336" y="2493879"/>
            <a:ext cx="2148" cy="1068779"/>
          </a:xfrm>
          <a:prstGeom prst="straightConnector1">
            <a:avLst/>
          </a:prstGeom>
          <a:ln w="190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965343" y="2032214"/>
            <a:ext cx="1977401" cy="830997"/>
          </a:xfrm>
          <a:prstGeom prst="rect">
            <a:avLst/>
          </a:prstGeom>
          <a:noFill/>
        </p:spPr>
        <p:txBody>
          <a:bodyPr wrap="none" rtlCol="0">
            <a:spAutoFit/>
          </a:bodyPr>
          <a:lstStyle/>
          <a:p>
            <a:pPr algn="ctr"/>
            <a:r>
              <a:rPr lang="en-US" sz="2400" dirty="0"/>
              <a:t>Should I be a </a:t>
            </a:r>
            <a:br>
              <a:rPr lang="en-US" sz="2400" dirty="0"/>
            </a:br>
            <a:r>
              <a:rPr lang="en-US" sz="2400" dirty="0"/>
              <a:t>Solo Founder?</a:t>
            </a:r>
          </a:p>
        </p:txBody>
      </p:sp>
      <p:sp>
        <p:nvSpPr>
          <p:cNvPr id="12" name="TextBox 11"/>
          <p:cNvSpPr txBox="1"/>
          <p:nvPr/>
        </p:nvSpPr>
        <p:spPr>
          <a:xfrm>
            <a:off x="7968660" y="2032214"/>
            <a:ext cx="2795830" cy="1938992"/>
          </a:xfrm>
          <a:prstGeom prst="rect">
            <a:avLst/>
          </a:prstGeom>
          <a:noFill/>
        </p:spPr>
        <p:txBody>
          <a:bodyPr wrap="none" rtlCol="0">
            <a:spAutoFit/>
          </a:bodyPr>
          <a:lstStyle/>
          <a:p>
            <a:pPr algn="ctr"/>
            <a:r>
              <a:rPr lang="en-US" sz="2400" dirty="0"/>
              <a:t>Founding Team </a:t>
            </a:r>
            <a:br>
              <a:rPr lang="en-US" sz="2400" dirty="0"/>
            </a:br>
            <a:r>
              <a:rPr lang="en-US" sz="2400" i="1" dirty="0"/>
              <a:t>Dilemmas</a:t>
            </a:r>
            <a:r>
              <a:rPr lang="en-US" sz="2400" dirty="0"/>
              <a:t>:</a:t>
            </a:r>
          </a:p>
          <a:p>
            <a:pPr marL="800100" lvl="1" indent="-342900">
              <a:buFont typeface="Arial" panose="020B0604020202020204" pitchFamily="34" charset="0"/>
              <a:buChar char="•"/>
            </a:pPr>
            <a:r>
              <a:rPr lang="en-US" sz="2400" dirty="0"/>
              <a:t>Relationships?</a:t>
            </a:r>
          </a:p>
          <a:p>
            <a:pPr marL="800100" lvl="1" indent="-342900">
              <a:buFont typeface="Arial" panose="020B0604020202020204" pitchFamily="34" charset="0"/>
              <a:buChar char="•"/>
            </a:pPr>
            <a:r>
              <a:rPr lang="en-US" sz="2400" dirty="0"/>
              <a:t>Roles?</a:t>
            </a:r>
          </a:p>
          <a:p>
            <a:pPr marL="800100" lvl="1" indent="-342900">
              <a:buFont typeface="Arial" panose="020B0604020202020204" pitchFamily="34" charset="0"/>
              <a:buChar char="•"/>
            </a:pPr>
            <a:r>
              <a:rPr lang="en-US" sz="2400" dirty="0"/>
              <a:t>Rewards?</a:t>
            </a:r>
          </a:p>
        </p:txBody>
      </p:sp>
      <p:sp>
        <p:nvSpPr>
          <p:cNvPr id="13" name="TextBox 12"/>
          <p:cNvSpPr txBox="1"/>
          <p:nvPr/>
        </p:nvSpPr>
        <p:spPr>
          <a:xfrm>
            <a:off x="8103440" y="4470614"/>
            <a:ext cx="2637646" cy="1938992"/>
          </a:xfrm>
          <a:prstGeom prst="rect">
            <a:avLst/>
          </a:prstGeom>
          <a:noFill/>
        </p:spPr>
        <p:txBody>
          <a:bodyPr wrap="none" rtlCol="0">
            <a:spAutoFit/>
          </a:bodyPr>
          <a:lstStyle/>
          <a:p>
            <a:pPr algn="ctr"/>
            <a:r>
              <a:rPr lang="en-US" sz="2400" dirty="0"/>
              <a:t>Beyond-the-Team </a:t>
            </a:r>
            <a:br>
              <a:rPr lang="en-US" sz="2400" dirty="0"/>
            </a:br>
            <a:r>
              <a:rPr lang="en-US" sz="2400" i="1" dirty="0"/>
              <a:t>Dilemmas</a:t>
            </a:r>
            <a:r>
              <a:rPr lang="en-US" sz="2400" dirty="0"/>
              <a:t>:</a:t>
            </a:r>
          </a:p>
          <a:p>
            <a:pPr marL="800100" lvl="1" indent="-342900">
              <a:buFont typeface="Arial" panose="020B0604020202020204" pitchFamily="34" charset="0"/>
              <a:buChar char="•"/>
            </a:pPr>
            <a:r>
              <a:rPr lang="en-US" sz="2400" dirty="0"/>
              <a:t>Hires?</a:t>
            </a:r>
          </a:p>
          <a:p>
            <a:pPr marL="800100" lvl="1" indent="-342900">
              <a:buFont typeface="Arial" panose="020B0604020202020204" pitchFamily="34" charset="0"/>
              <a:buChar char="•"/>
            </a:pPr>
            <a:r>
              <a:rPr lang="en-US" sz="2400" dirty="0"/>
              <a:t>Investors?</a:t>
            </a:r>
          </a:p>
          <a:p>
            <a:pPr marL="800100" lvl="1" indent="-342900">
              <a:buFont typeface="Arial" panose="020B0604020202020204" pitchFamily="34" charset="0"/>
              <a:buChar char="•"/>
            </a:pPr>
            <a:r>
              <a:rPr lang="en-US" sz="2400" dirty="0"/>
              <a:t>Successions?</a:t>
            </a:r>
          </a:p>
        </p:txBody>
      </p:sp>
      <p:cxnSp>
        <p:nvCxnSpPr>
          <p:cNvPr id="16" name="Straight Arrow Connector 15"/>
          <p:cNvCxnSpPr/>
          <p:nvPr/>
        </p:nvCxnSpPr>
        <p:spPr>
          <a:xfrm>
            <a:off x="4067504" y="2263046"/>
            <a:ext cx="809296" cy="0"/>
          </a:xfrm>
          <a:prstGeom prst="straightConnector1">
            <a:avLst/>
          </a:prstGeom>
          <a:ln w="190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4210221" y="1778320"/>
            <a:ext cx="523861" cy="369332"/>
          </a:xfrm>
          <a:prstGeom prst="rect">
            <a:avLst/>
          </a:prstGeom>
          <a:noFill/>
        </p:spPr>
        <p:txBody>
          <a:bodyPr wrap="none" rtlCol="0">
            <a:spAutoFit/>
          </a:bodyPr>
          <a:lstStyle/>
          <a:p>
            <a:r>
              <a:rPr lang="en-US" b="1" dirty="0">
                <a:solidFill>
                  <a:srgbClr val="0070C0"/>
                </a:solidFill>
              </a:rPr>
              <a:t>YES</a:t>
            </a:r>
          </a:p>
        </p:txBody>
      </p:sp>
      <p:sp>
        <p:nvSpPr>
          <p:cNvPr id="18" name="TextBox 17"/>
          <p:cNvSpPr txBox="1"/>
          <p:nvPr/>
        </p:nvSpPr>
        <p:spPr>
          <a:xfrm>
            <a:off x="1878844" y="2863211"/>
            <a:ext cx="492443" cy="369332"/>
          </a:xfrm>
          <a:prstGeom prst="rect">
            <a:avLst/>
          </a:prstGeom>
          <a:noFill/>
        </p:spPr>
        <p:txBody>
          <a:bodyPr wrap="none" rtlCol="0">
            <a:spAutoFit/>
          </a:bodyPr>
          <a:lstStyle/>
          <a:p>
            <a:r>
              <a:rPr lang="en-US" b="1" dirty="0">
                <a:solidFill>
                  <a:srgbClr val="0070C0"/>
                </a:solidFill>
              </a:rPr>
              <a:t>NO</a:t>
            </a:r>
          </a:p>
        </p:txBody>
      </p:sp>
      <p:cxnSp>
        <p:nvCxnSpPr>
          <p:cNvPr id="20" name="Straight Arrow Connector 19"/>
          <p:cNvCxnSpPr/>
          <p:nvPr/>
        </p:nvCxnSpPr>
        <p:spPr>
          <a:xfrm>
            <a:off x="6942744" y="2263046"/>
            <a:ext cx="1276346" cy="0"/>
          </a:xfrm>
          <a:prstGeom prst="straightConnector1">
            <a:avLst/>
          </a:prstGeom>
          <a:ln w="190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7318986" y="1778320"/>
            <a:ext cx="492443" cy="369332"/>
          </a:xfrm>
          <a:prstGeom prst="rect">
            <a:avLst/>
          </a:prstGeom>
          <a:noFill/>
        </p:spPr>
        <p:txBody>
          <a:bodyPr wrap="none" rtlCol="0">
            <a:spAutoFit/>
          </a:bodyPr>
          <a:lstStyle/>
          <a:p>
            <a:r>
              <a:rPr lang="en-US" b="1" dirty="0">
                <a:solidFill>
                  <a:srgbClr val="0070C0"/>
                </a:solidFill>
              </a:rPr>
              <a:t>NO</a:t>
            </a:r>
          </a:p>
        </p:txBody>
      </p:sp>
      <p:cxnSp>
        <p:nvCxnSpPr>
          <p:cNvPr id="23" name="Straight Connector 22"/>
          <p:cNvCxnSpPr>
            <a:stCxn id="10" idx="2"/>
          </p:cNvCxnSpPr>
          <p:nvPr/>
        </p:nvCxnSpPr>
        <p:spPr>
          <a:xfrm>
            <a:off x="5954044" y="2863211"/>
            <a:ext cx="0" cy="1971548"/>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5954043" y="4834759"/>
            <a:ext cx="1857386" cy="0"/>
          </a:xfrm>
          <a:prstGeom prst="straightConnector1">
            <a:avLst/>
          </a:prstGeom>
          <a:ln w="190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5320393" y="3562658"/>
            <a:ext cx="523861" cy="369332"/>
          </a:xfrm>
          <a:prstGeom prst="rect">
            <a:avLst/>
          </a:prstGeom>
          <a:noFill/>
        </p:spPr>
        <p:txBody>
          <a:bodyPr wrap="none" rtlCol="0">
            <a:spAutoFit/>
          </a:bodyPr>
          <a:lstStyle/>
          <a:p>
            <a:r>
              <a:rPr lang="en-US" b="1" dirty="0">
                <a:solidFill>
                  <a:srgbClr val="0070C0"/>
                </a:solidFill>
              </a:rPr>
              <a:t>YES</a:t>
            </a:r>
          </a:p>
        </p:txBody>
      </p:sp>
      <p:sp>
        <p:nvSpPr>
          <p:cNvPr id="22" name="Rounded Rectangle 21">
            <a:extLst>
              <a:ext uri="{FF2B5EF4-FFF2-40B4-BE49-F238E27FC236}">
                <a16:creationId xmlns:a16="http://schemas.microsoft.com/office/drawing/2014/main" id="{B1E91814-3FE0-FE4F-8479-47DA3644FC4F}"/>
              </a:ext>
            </a:extLst>
          </p:cNvPr>
          <p:cNvSpPr/>
          <p:nvPr/>
        </p:nvSpPr>
        <p:spPr>
          <a:xfrm>
            <a:off x="8138754" y="4483718"/>
            <a:ext cx="3043753" cy="1912783"/>
          </a:xfrm>
          <a:prstGeom prst="roundRect">
            <a:avLst/>
          </a:prstGeom>
          <a:solidFill>
            <a:schemeClr val="bg1">
              <a:lumMod val="85000"/>
              <a:alpha val="4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7811429" y="6391618"/>
            <a:ext cx="4178836" cy="461665"/>
          </a:xfrm>
          <a:prstGeom prst="rect">
            <a:avLst/>
          </a:prstGeom>
          <a:noFill/>
        </p:spPr>
        <p:txBody>
          <a:bodyPr wrap="none" rtlCol="0">
            <a:spAutoFit/>
          </a:bodyPr>
          <a:lstStyle/>
          <a:p>
            <a:r>
              <a:rPr lang="en-US" sz="2400" b="1" i="1" dirty="0">
                <a:solidFill>
                  <a:srgbClr val="C00000"/>
                </a:solidFill>
              </a:rPr>
              <a:t>More on this later in the class…</a:t>
            </a:r>
          </a:p>
        </p:txBody>
      </p:sp>
    </p:spTree>
    <p:extLst>
      <p:ext uri="{BB962C8B-B14F-4D97-AF65-F5344CB8AC3E}">
        <p14:creationId xmlns:p14="http://schemas.microsoft.com/office/powerpoint/2010/main" val="3019605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Next Class</a:t>
            </a:r>
          </a:p>
        </p:txBody>
      </p:sp>
      <p:sp>
        <p:nvSpPr>
          <p:cNvPr id="3" name="Content Placeholder 2"/>
          <p:cNvSpPr>
            <a:spLocks noGrp="1"/>
          </p:cNvSpPr>
          <p:nvPr>
            <p:ph idx="1"/>
          </p:nvPr>
        </p:nvSpPr>
        <p:spPr/>
        <p:txBody>
          <a:bodyPr>
            <a:normAutofit/>
          </a:bodyPr>
          <a:lstStyle/>
          <a:p>
            <a:pPr marL="228600" lvl="1">
              <a:spcBef>
                <a:spcPts val="1000"/>
              </a:spcBef>
            </a:pPr>
            <a:r>
              <a:rPr lang="en-US" sz="2800" dirty="0"/>
              <a:t>Market Segmentation</a:t>
            </a:r>
            <a:endParaRPr lang="en-US" dirty="0"/>
          </a:p>
        </p:txBody>
      </p:sp>
    </p:spTree>
    <p:extLst>
      <p:ext uri="{BB962C8B-B14F-4D97-AF65-F5344CB8AC3E}">
        <p14:creationId xmlns:p14="http://schemas.microsoft.com/office/powerpoint/2010/main" val="1352702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Today…</a:t>
            </a:r>
          </a:p>
        </p:txBody>
      </p:sp>
      <p:sp>
        <p:nvSpPr>
          <p:cNvPr id="3" name="Content Placeholder 2"/>
          <p:cNvSpPr>
            <a:spLocks noGrp="1"/>
          </p:cNvSpPr>
          <p:nvPr>
            <p:ph idx="1"/>
          </p:nvPr>
        </p:nvSpPr>
        <p:spPr>
          <a:xfrm>
            <a:off x="838200" y="1825624"/>
            <a:ext cx="10515600" cy="4502023"/>
          </a:xfrm>
        </p:spPr>
        <p:txBody>
          <a:bodyPr>
            <a:normAutofit lnSpcReduction="10000"/>
          </a:bodyPr>
          <a:lstStyle/>
          <a:p>
            <a:r>
              <a:rPr lang="en-US" dirty="0">
                <a:solidFill>
                  <a:srgbClr val="0070C0"/>
                </a:solidFill>
              </a:rPr>
              <a:t>Last Session</a:t>
            </a:r>
            <a:r>
              <a:rPr lang="en-US" dirty="0"/>
              <a:t>:</a:t>
            </a:r>
          </a:p>
          <a:p>
            <a:pPr lvl="1"/>
            <a:r>
              <a:rPr lang="en-US" dirty="0"/>
              <a:t>Should I found solo or with a team?</a:t>
            </a:r>
          </a:p>
          <a:p>
            <a:pPr lvl="1"/>
            <a:r>
              <a:rPr lang="en-US" dirty="0"/>
              <a:t>3Rs model</a:t>
            </a:r>
          </a:p>
          <a:p>
            <a:pPr marL="457200" lvl="1" indent="0">
              <a:buNone/>
            </a:pPr>
            <a:endParaRPr lang="en-US" dirty="0"/>
          </a:p>
          <a:p>
            <a:r>
              <a:rPr lang="en-US" dirty="0">
                <a:solidFill>
                  <a:srgbClr val="0070C0"/>
                </a:solidFill>
              </a:rPr>
              <a:t>Today’s Session</a:t>
            </a:r>
            <a:r>
              <a:rPr lang="en-US" dirty="0"/>
              <a:t>:</a:t>
            </a:r>
          </a:p>
          <a:p>
            <a:pPr lvl="1"/>
            <a:r>
              <a:rPr lang="en-US" dirty="0"/>
              <a:t>3Rs model (</a:t>
            </a:r>
            <a:r>
              <a:rPr lang="en-US" i="1" dirty="0"/>
              <a:t>Continue…</a:t>
            </a:r>
            <a:r>
              <a:rPr lang="en-US" dirty="0"/>
              <a:t>)</a:t>
            </a:r>
          </a:p>
          <a:p>
            <a:pPr lvl="1"/>
            <a:endParaRPr lang="en-US" dirty="0"/>
          </a:p>
          <a:p>
            <a:r>
              <a:rPr lang="en-US" dirty="0">
                <a:solidFill>
                  <a:srgbClr val="0070C0"/>
                </a:solidFill>
              </a:rPr>
              <a:t>Announcements</a:t>
            </a:r>
            <a:r>
              <a:rPr lang="en-US" dirty="0"/>
              <a:t>:</a:t>
            </a:r>
          </a:p>
          <a:p>
            <a:pPr lvl="1"/>
            <a:r>
              <a:rPr lang="en-US" dirty="0"/>
              <a:t>PS1 is due on January 30 by midnight</a:t>
            </a:r>
          </a:p>
          <a:p>
            <a:pPr lvl="1"/>
            <a:r>
              <a:rPr lang="en-US" dirty="0"/>
              <a:t>Milestone 1 (teams and ideas): student presentations on January 29 during the class</a:t>
            </a:r>
          </a:p>
          <a:p>
            <a:pPr marL="457200" lvl="1" indent="0">
              <a:buNone/>
            </a:pPr>
            <a:endParaRPr lang="en-US" dirty="0"/>
          </a:p>
          <a:p>
            <a:pPr lvl="1"/>
            <a:endParaRPr lang="en-US" dirty="0"/>
          </a:p>
        </p:txBody>
      </p:sp>
    </p:spTree>
    <p:extLst>
      <p:ext uri="{BB962C8B-B14F-4D97-AF65-F5344CB8AC3E}">
        <p14:creationId xmlns:p14="http://schemas.microsoft.com/office/powerpoint/2010/main" val="34439634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Sequence of Founding Dilemmas</a:t>
            </a:r>
          </a:p>
        </p:txBody>
      </p:sp>
      <p:sp>
        <p:nvSpPr>
          <p:cNvPr id="3" name="Content Placeholder 2"/>
          <p:cNvSpPr>
            <a:spLocks noGrp="1"/>
          </p:cNvSpPr>
          <p:nvPr>
            <p:ph idx="1"/>
          </p:nvPr>
        </p:nvSpPr>
        <p:spPr>
          <a:xfrm>
            <a:off x="838199" y="1825625"/>
            <a:ext cx="10858877" cy="4783722"/>
          </a:xfrm>
        </p:spPr>
        <p:txBody>
          <a:bodyPr>
            <a:normAutofit/>
          </a:bodyPr>
          <a:lstStyle/>
          <a:p>
            <a:pPr lvl="1"/>
            <a:endParaRPr lang="en-US" dirty="0"/>
          </a:p>
          <a:p>
            <a:endParaRPr lang="en-US" dirty="0"/>
          </a:p>
        </p:txBody>
      </p:sp>
      <p:sp>
        <p:nvSpPr>
          <p:cNvPr id="4" name="TextBox 3"/>
          <p:cNvSpPr txBox="1"/>
          <p:nvPr/>
        </p:nvSpPr>
        <p:spPr>
          <a:xfrm>
            <a:off x="1103589" y="2032214"/>
            <a:ext cx="2833789" cy="461665"/>
          </a:xfrm>
          <a:prstGeom prst="rect">
            <a:avLst/>
          </a:prstGeom>
          <a:noFill/>
        </p:spPr>
        <p:txBody>
          <a:bodyPr wrap="none" rtlCol="0">
            <a:spAutoFit/>
          </a:bodyPr>
          <a:lstStyle/>
          <a:p>
            <a:r>
              <a:rPr lang="en-US" sz="2400" dirty="0"/>
              <a:t>Should I Found Now?</a:t>
            </a:r>
          </a:p>
        </p:txBody>
      </p:sp>
      <p:sp>
        <p:nvSpPr>
          <p:cNvPr id="6" name="TextBox 5"/>
          <p:cNvSpPr txBox="1"/>
          <p:nvPr/>
        </p:nvSpPr>
        <p:spPr>
          <a:xfrm>
            <a:off x="1114265" y="3562658"/>
            <a:ext cx="2808141" cy="461665"/>
          </a:xfrm>
          <a:prstGeom prst="rect">
            <a:avLst/>
          </a:prstGeom>
          <a:noFill/>
        </p:spPr>
        <p:txBody>
          <a:bodyPr wrap="none" rtlCol="0">
            <a:spAutoFit/>
          </a:bodyPr>
          <a:lstStyle/>
          <a:p>
            <a:r>
              <a:rPr lang="en-US" sz="2400" dirty="0"/>
              <a:t>Remain Non-founder</a:t>
            </a:r>
          </a:p>
        </p:txBody>
      </p:sp>
      <p:cxnSp>
        <p:nvCxnSpPr>
          <p:cNvPr id="8" name="Straight Arrow Connector 7"/>
          <p:cNvCxnSpPr>
            <a:stCxn id="4" idx="2"/>
            <a:endCxn id="6" idx="0"/>
          </p:cNvCxnSpPr>
          <p:nvPr/>
        </p:nvCxnSpPr>
        <p:spPr>
          <a:xfrm flipH="1">
            <a:off x="2518336" y="2493879"/>
            <a:ext cx="2148" cy="1068779"/>
          </a:xfrm>
          <a:prstGeom prst="straightConnector1">
            <a:avLst/>
          </a:prstGeom>
          <a:ln w="190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965343" y="2032214"/>
            <a:ext cx="1977401" cy="830997"/>
          </a:xfrm>
          <a:prstGeom prst="rect">
            <a:avLst/>
          </a:prstGeom>
          <a:noFill/>
        </p:spPr>
        <p:txBody>
          <a:bodyPr wrap="none" rtlCol="0">
            <a:spAutoFit/>
          </a:bodyPr>
          <a:lstStyle/>
          <a:p>
            <a:pPr algn="ctr"/>
            <a:r>
              <a:rPr lang="en-US" sz="2400" dirty="0"/>
              <a:t>Should I be a </a:t>
            </a:r>
            <a:br>
              <a:rPr lang="en-US" sz="2400" dirty="0"/>
            </a:br>
            <a:r>
              <a:rPr lang="en-US" sz="2400" dirty="0"/>
              <a:t>Solo Founder?</a:t>
            </a:r>
          </a:p>
        </p:txBody>
      </p:sp>
      <p:sp>
        <p:nvSpPr>
          <p:cNvPr id="12" name="TextBox 11"/>
          <p:cNvSpPr txBox="1"/>
          <p:nvPr/>
        </p:nvSpPr>
        <p:spPr>
          <a:xfrm>
            <a:off x="7968660" y="2032214"/>
            <a:ext cx="2795830" cy="1938992"/>
          </a:xfrm>
          <a:prstGeom prst="rect">
            <a:avLst/>
          </a:prstGeom>
          <a:noFill/>
        </p:spPr>
        <p:txBody>
          <a:bodyPr wrap="none" rtlCol="0">
            <a:spAutoFit/>
          </a:bodyPr>
          <a:lstStyle/>
          <a:p>
            <a:pPr algn="ctr"/>
            <a:r>
              <a:rPr lang="en-US" sz="2400" dirty="0"/>
              <a:t>Founding Team </a:t>
            </a:r>
            <a:br>
              <a:rPr lang="en-US" sz="2400" dirty="0"/>
            </a:br>
            <a:r>
              <a:rPr lang="en-US" sz="2400" i="1" dirty="0"/>
              <a:t>Dilemmas</a:t>
            </a:r>
            <a:r>
              <a:rPr lang="en-US" sz="2400" dirty="0"/>
              <a:t>:</a:t>
            </a:r>
          </a:p>
          <a:p>
            <a:pPr marL="800100" lvl="1" indent="-342900">
              <a:buFont typeface="Arial" panose="020B0604020202020204" pitchFamily="34" charset="0"/>
              <a:buChar char="•"/>
            </a:pPr>
            <a:r>
              <a:rPr lang="en-US" sz="2400" dirty="0"/>
              <a:t>Relationships?</a:t>
            </a:r>
          </a:p>
          <a:p>
            <a:pPr marL="800100" lvl="1" indent="-342900">
              <a:buFont typeface="Arial" panose="020B0604020202020204" pitchFamily="34" charset="0"/>
              <a:buChar char="•"/>
            </a:pPr>
            <a:r>
              <a:rPr lang="en-US" sz="2400" dirty="0"/>
              <a:t>Roles?</a:t>
            </a:r>
          </a:p>
          <a:p>
            <a:pPr marL="800100" lvl="1" indent="-342900">
              <a:buFont typeface="Arial" panose="020B0604020202020204" pitchFamily="34" charset="0"/>
              <a:buChar char="•"/>
            </a:pPr>
            <a:r>
              <a:rPr lang="en-US" sz="2400" dirty="0"/>
              <a:t>Rewards?</a:t>
            </a:r>
          </a:p>
        </p:txBody>
      </p:sp>
      <p:sp>
        <p:nvSpPr>
          <p:cNvPr id="13" name="TextBox 12"/>
          <p:cNvSpPr txBox="1"/>
          <p:nvPr/>
        </p:nvSpPr>
        <p:spPr>
          <a:xfrm>
            <a:off x="8103440" y="4470614"/>
            <a:ext cx="2637646" cy="1938992"/>
          </a:xfrm>
          <a:prstGeom prst="rect">
            <a:avLst/>
          </a:prstGeom>
          <a:noFill/>
        </p:spPr>
        <p:txBody>
          <a:bodyPr wrap="none" rtlCol="0">
            <a:spAutoFit/>
          </a:bodyPr>
          <a:lstStyle/>
          <a:p>
            <a:pPr algn="ctr"/>
            <a:r>
              <a:rPr lang="en-US" sz="2400" dirty="0"/>
              <a:t>Beyond-the-Team </a:t>
            </a:r>
            <a:br>
              <a:rPr lang="en-US" sz="2400" dirty="0"/>
            </a:br>
            <a:r>
              <a:rPr lang="en-US" sz="2400" i="1" dirty="0"/>
              <a:t>Dilemmas</a:t>
            </a:r>
            <a:r>
              <a:rPr lang="en-US" sz="2400" dirty="0"/>
              <a:t>:</a:t>
            </a:r>
          </a:p>
          <a:p>
            <a:pPr marL="800100" lvl="1" indent="-342900">
              <a:buFont typeface="Arial" panose="020B0604020202020204" pitchFamily="34" charset="0"/>
              <a:buChar char="•"/>
            </a:pPr>
            <a:r>
              <a:rPr lang="en-US" sz="2400" dirty="0"/>
              <a:t>Hires?</a:t>
            </a:r>
          </a:p>
          <a:p>
            <a:pPr marL="800100" lvl="1" indent="-342900">
              <a:buFont typeface="Arial" panose="020B0604020202020204" pitchFamily="34" charset="0"/>
              <a:buChar char="•"/>
            </a:pPr>
            <a:r>
              <a:rPr lang="en-US" sz="2400" dirty="0"/>
              <a:t>Investors?</a:t>
            </a:r>
          </a:p>
          <a:p>
            <a:pPr marL="800100" lvl="1" indent="-342900">
              <a:buFont typeface="Arial" panose="020B0604020202020204" pitchFamily="34" charset="0"/>
              <a:buChar char="•"/>
            </a:pPr>
            <a:r>
              <a:rPr lang="en-US" sz="2400" dirty="0"/>
              <a:t>Successions?</a:t>
            </a:r>
          </a:p>
        </p:txBody>
      </p:sp>
      <p:cxnSp>
        <p:nvCxnSpPr>
          <p:cNvPr id="16" name="Straight Arrow Connector 15"/>
          <p:cNvCxnSpPr/>
          <p:nvPr/>
        </p:nvCxnSpPr>
        <p:spPr>
          <a:xfrm>
            <a:off x="4067504" y="2263046"/>
            <a:ext cx="809296" cy="0"/>
          </a:xfrm>
          <a:prstGeom prst="straightConnector1">
            <a:avLst/>
          </a:prstGeom>
          <a:ln w="190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4210221" y="1778320"/>
            <a:ext cx="523861" cy="369332"/>
          </a:xfrm>
          <a:prstGeom prst="rect">
            <a:avLst/>
          </a:prstGeom>
          <a:noFill/>
        </p:spPr>
        <p:txBody>
          <a:bodyPr wrap="none" rtlCol="0">
            <a:spAutoFit/>
          </a:bodyPr>
          <a:lstStyle/>
          <a:p>
            <a:r>
              <a:rPr lang="en-US" b="1" dirty="0">
                <a:solidFill>
                  <a:srgbClr val="0070C0"/>
                </a:solidFill>
              </a:rPr>
              <a:t>YES</a:t>
            </a:r>
          </a:p>
        </p:txBody>
      </p:sp>
      <p:sp>
        <p:nvSpPr>
          <p:cNvPr id="18" name="TextBox 17"/>
          <p:cNvSpPr txBox="1"/>
          <p:nvPr/>
        </p:nvSpPr>
        <p:spPr>
          <a:xfrm>
            <a:off x="1878844" y="2863211"/>
            <a:ext cx="492443" cy="369332"/>
          </a:xfrm>
          <a:prstGeom prst="rect">
            <a:avLst/>
          </a:prstGeom>
          <a:noFill/>
        </p:spPr>
        <p:txBody>
          <a:bodyPr wrap="none" rtlCol="0">
            <a:spAutoFit/>
          </a:bodyPr>
          <a:lstStyle/>
          <a:p>
            <a:r>
              <a:rPr lang="en-US" b="1" dirty="0">
                <a:solidFill>
                  <a:srgbClr val="0070C0"/>
                </a:solidFill>
              </a:rPr>
              <a:t>NO</a:t>
            </a:r>
          </a:p>
        </p:txBody>
      </p:sp>
      <p:cxnSp>
        <p:nvCxnSpPr>
          <p:cNvPr id="20" name="Straight Arrow Connector 19"/>
          <p:cNvCxnSpPr/>
          <p:nvPr/>
        </p:nvCxnSpPr>
        <p:spPr>
          <a:xfrm>
            <a:off x="6942744" y="2263046"/>
            <a:ext cx="1276346" cy="0"/>
          </a:xfrm>
          <a:prstGeom prst="straightConnector1">
            <a:avLst/>
          </a:prstGeom>
          <a:ln w="190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7318986" y="1778320"/>
            <a:ext cx="492443" cy="369332"/>
          </a:xfrm>
          <a:prstGeom prst="rect">
            <a:avLst/>
          </a:prstGeom>
          <a:noFill/>
        </p:spPr>
        <p:txBody>
          <a:bodyPr wrap="none" rtlCol="0">
            <a:spAutoFit/>
          </a:bodyPr>
          <a:lstStyle/>
          <a:p>
            <a:r>
              <a:rPr lang="en-US" b="1" dirty="0">
                <a:solidFill>
                  <a:srgbClr val="0070C0"/>
                </a:solidFill>
              </a:rPr>
              <a:t>NO</a:t>
            </a:r>
          </a:p>
        </p:txBody>
      </p:sp>
      <p:cxnSp>
        <p:nvCxnSpPr>
          <p:cNvPr id="23" name="Straight Connector 22"/>
          <p:cNvCxnSpPr>
            <a:stCxn id="10" idx="2"/>
          </p:cNvCxnSpPr>
          <p:nvPr/>
        </p:nvCxnSpPr>
        <p:spPr>
          <a:xfrm>
            <a:off x="5954044" y="2863211"/>
            <a:ext cx="0" cy="1971548"/>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5954043" y="4834759"/>
            <a:ext cx="1857386" cy="0"/>
          </a:xfrm>
          <a:prstGeom prst="straightConnector1">
            <a:avLst/>
          </a:prstGeom>
          <a:ln w="190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5320393" y="3562658"/>
            <a:ext cx="523861" cy="369332"/>
          </a:xfrm>
          <a:prstGeom prst="rect">
            <a:avLst/>
          </a:prstGeom>
          <a:noFill/>
        </p:spPr>
        <p:txBody>
          <a:bodyPr wrap="none" rtlCol="0">
            <a:spAutoFit/>
          </a:bodyPr>
          <a:lstStyle/>
          <a:p>
            <a:r>
              <a:rPr lang="en-US" b="1" dirty="0">
                <a:solidFill>
                  <a:srgbClr val="0070C0"/>
                </a:solidFill>
              </a:rPr>
              <a:t>YES</a:t>
            </a:r>
          </a:p>
        </p:txBody>
      </p:sp>
      <p:sp>
        <p:nvSpPr>
          <p:cNvPr id="7" name="TextBox 6"/>
          <p:cNvSpPr txBox="1"/>
          <p:nvPr/>
        </p:nvSpPr>
        <p:spPr>
          <a:xfrm>
            <a:off x="10027344" y="3336702"/>
            <a:ext cx="756938" cy="769441"/>
          </a:xfrm>
          <a:prstGeom prst="rect">
            <a:avLst/>
          </a:prstGeom>
          <a:noFill/>
        </p:spPr>
        <p:txBody>
          <a:bodyPr wrap="none" rtlCol="0">
            <a:spAutoFit/>
          </a:bodyPr>
          <a:lstStyle/>
          <a:p>
            <a:pPr marL="285750" indent="-285750">
              <a:buFont typeface="Wingdings" panose="05000000000000000000" pitchFamily="2" charset="2"/>
              <a:buChar char="ü"/>
            </a:pPr>
            <a:r>
              <a:rPr lang="en-US" sz="4400" dirty="0"/>
              <a:t> </a:t>
            </a:r>
          </a:p>
        </p:txBody>
      </p:sp>
      <p:sp>
        <p:nvSpPr>
          <p:cNvPr id="22" name="Rounded Rectangle 21">
            <a:extLst>
              <a:ext uri="{FF2B5EF4-FFF2-40B4-BE49-F238E27FC236}">
                <a16:creationId xmlns:a16="http://schemas.microsoft.com/office/drawing/2014/main" id="{B1E91814-3FE0-FE4F-8479-47DA3644FC4F}"/>
              </a:ext>
            </a:extLst>
          </p:cNvPr>
          <p:cNvSpPr/>
          <p:nvPr/>
        </p:nvSpPr>
        <p:spPr>
          <a:xfrm>
            <a:off x="8248821" y="2019206"/>
            <a:ext cx="3043753" cy="1912783"/>
          </a:xfrm>
          <a:prstGeom prst="roundRect">
            <a:avLst/>
          </a:prstGeom>
          <a:solidFill>
            <a:schemeClr val="bg1">
              <a:lumMod val="85000"/>
              <a:alpha val="4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70228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Rewards: When to Split?</a:t>
            </a:r>
          </a:p>
        </p:txBody>
      </p:sp>
      <p:sp>
        <p:nvSpPr>
          <p:cNvPr id="5" name="TextBox 4"/>
          <p:cNvSpPr txBox="1"/>
          <p:nvPr/>
        </p:nvSpPr>
        <p:spPr>
          <a:xfrm>
            <a:off x="925285" y="2074706"/>
            <a:ext cx="1645772" cy="461665"/>
          </a:xfrm>
          <a:prstGeom prst="rect">
            <a:avLst/>
          </a:prstGeom>
          <a:noFill/>
        </p:spPr>
        <p:txBody>
          <a:bodyPr wrap="none" rtlCol="0">
            <a:spAutoFit/>
          </a:bodyPr>
          <a:lstStyle/>
          <a:p>
            <a:r>
              <a:rPr lang="en-US" sz="2400" b="1" dirty="0">
                <a:solidFill>
                  <a:srgbClr val="0070C0"/>
                </a:solidFill>
              </a:rPr>
              <a:t>Split Earlier</a:t>
            </a:r>
          </a:p>
        </p:txBody>
      </p:sp>
      <p:sp>
        <p:nvSpPr>
          <p:cNvPr id="6" name="TextBox 5"/>
          <p:cNvSpPr txBox="1"/>
          <p:nvPr/>
        </p:nvSpPr>
        <p:spPr>
          <a:xfrm>
            <a:off x="8937171" y="2074706"/>
            <a:ext cx="1470018" cy="461665"/>
          </a:xfrm>
          <a:prstGeom prst="rect">
            <a:avLst/>
          </a:prstGeom>
          <a:noFill/>
        </p:spPr>
        <p:txBody>
          <a:bodyPr wrap="none" rtlCol="0">
            <a:spAutoFit/>
          </a:bodyPr>
          <a:lstStyle/>
          <a:p>
            <a:r>
              <a:rPr lang="en-US" sz="2400" b="1" dirty="0">
                <a:solidFill>
                  <a:srgbClr val="00B050"/>
                </a:solidFill>
              </a:rPr>
              <a:t>Split Later</a:t>
            </a:r>
          </a:p>
        </p:txBody>
      </p:sp>
      <p:cxnSp>
        <p:nvCxnSpPr>
          <p:cNvPr id="8" name="Straight Arrow Connector 7"/>
          <p:cNvCxnSpPr>
            <a:stCxn id="5" idx="3"/>
            <a:endCxn id="6" idx="1"/>
          </p:cNvCxnSpPr>
          <p:nvPr/>
        </p:nvCxnSpPr>
        <p:spPr>
          <a:xfrm>
            <a:off x="2571057" y="2305539"/>
            <a:ext cx="6366114" cy="0"/>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468086" y="2767204"/>
            <a:ext cx="5346656" cy="2308324"/>
          </a:xfrm>
          <a:prstGeom prst="rect">
            <a:avLst/>
          </a:prstGeom>
          <a:noFill/>
        </p:spPr>
        <p:txBody>
          <a:bodyPr wrap="none" rtlCol="0">
            <a:spAutoFit/>
          </a:bodyPr>
          <a:lstStyle/>
          <a:p>
            <a:pPr marL="285750" indent="-285750">
              <a:buClr>
                <a:srgbClr val="0070C0"/>
              </a:buClr>
              <a:buFont typeface="Arial" panose="020B0604020202020204" pitchFamily="34" charset="0"/>
              <a:buChar char="•"/>
            </a:pPr>
            <a:r>
              <a:rPr lang="en-US" sz="2400" dirty="0"/>
              <a:t>Attract key players who need </a:t>
            </a:r>
            <a:br>
              <a:rPr lang="en-US" sz="2400" dirty="0"/>
            </a:br>
            <a:r>
              <a:rPr lang="en-US" sz="2400" dirty="0"/>
              <a:t>equity incentives</a:t>
            </a:r>
          </a:p>
          <a:p>
            <a:pPr marL="285750" indent="-285750">
              <a:buClr>
                <a:srgbClr val="0070C0"/>
              </a:buClr>
              <a:buFont typeface="Arial" panose="020B0604020202020204" pitchFamily="34" charset="0"/>
              <a:buChar char="•"/>
            </a:pPr>
            <a:r>
              <a:rPr lang="en-US" sz="2400" dirty="0"/>
              <a:t>If already worked extensively with </a:t>
            </a:r>
            <a:br>
              <a:rPr lang="en-US" sz="2400" dirty="0"/>
            </a:br>
            <a:r>
              <a:rPr lang="en-US" sz="2400" dirty="0"/>
              <a:t>cofounders in another startup</a:t>
            </a:r>
          </a:p>
          <a:p>
            <a:pPr marL="285750" indent="-285750">
              <a:buClr>
                <a:srgbClr val="0070C0"/>
              </a:buClr>
              <a:buFont typeface="Arial" panose="020B0604020202020204" pitchFamily="34" charset="0"/>
              <a:buChar char="•"/>
            </a:pPr>
            <a:r>
              <a:rPr lang="en-US" sz="2400" dirty="0"/>
              <a:t>Negotiate calmly before you are under </a:t>
            </a:r>
            <a:br>
              <a:rPr lang="en-US" sz="2400" dirty="0"/>
            </a:br>
            <a:r>
              <a:rPr lang="en-US" sz="2400" dirty="0"/>
              <a:t>pressure to split</a:t>
            </a:r>
          </a:p>
        </p:txBody>
      </p:sp>
      <p:sp>
        <p:nvSpPr>
          <p:cNvPr id="10" name="TextBox 9"/>
          <p:cNvSpPr txBox="1"/>
          <p:nvPr/>
        </p:nvSpPr>
        <p:spPr>
          <a:xfrm>
            <a:off x="6651172" y="2767204"/>
            <a:ext cx="5358646" cy="3046988"/>
          </a:xfrm>
          <a:prstGeom prst="rect">
            <a:avLst/>
          </a:prstGeom>
          <a:noFill/>
        </p:spPr>
        <p:txBody>
          <a:bodyPr wrap="none" rtlCol="0">
            <a:spAutoFit/>
          </a:bodyPr>
          <a:lstStyle/>
          <a:p>
            <a:pPr marL="285750" indent="-285750">
              <a:buClr>
                <a:srgbClr val="00B050"/>
              </a:buClr>
              <a:buFont typeface="Arial" panose="020B0604020202020204" pitchFamily="34" charset="0"/>
              <a:buChar char="•"/>
            </a:pPr>
            <a:r>
              <a:rPr lang="en-US" sz="2400" dirty="0"/>
              <a:t>Learn about cofounders’ contributions</a:t>
            </a:r>
          </a:p>
          <a:p>
            <a:pPr marL="285750" indent="-285750">
              <a:buClr>
                <a:srgbClr val="00B050"/>
              </a:buClr>
              <a:buFont typeface="Arial" panose="020B0604020202020204" pitchFamily="34" charset="0"/>
              <a:buChar char="•"/>
            </a:pPr>
            <a:r>
              <a:rPr lang="en-US" sz="2400" dirty="0"/>
              <a:t>Solidify startup’s strategy and business </a:t>
            </a:r>
            <a:br>
              <a:rPr lang="en-US" sz="2400" dirty="0"/>
            </a:br>
            <a:r>
              <a:rPr lang="en-US" sz="2400" dirty="0"/>
              <a:t>model</a:t>
            </a:r>
          </a:p>
          <a:p>
            <a:pPr marL="285750" indent="-285750">
              <a:buClr>
                <a:srgbClr val="00B050"/>
              </a:buClr>
              <a:buFont typeface="Arial" panose="020B0604020202020204" pitchFamily="34" charset="0"/>
              <a:buChar char="•"/>
            </a:pPr>
            <a:r>
              <a:rPr lang="en-US" sz="2400" dirty="0"/>
              <a:t>Solidify roles</a:t>
            </a:r>
          </a:p>
          <a:p>
            <a:pPr marL="285750" indent="-285750">
              <a:buClr>
                <a:srgbClr val="00B050"/>
              </a:buClr>
              <a:buFont typeface="Arial" panose="020B0604020202020204" pitchFamily="34" charset="0"/>
              <a:buChar char="•"/>
            </a:pPr>
            <a:r>
              <a:rPr lang="en-US" sz="2400" dirty="0"/>
              <a:t>Learn about cofounders’ commitment; </a:t>
            </a:r>
            <a:br>
              <a:rPr lang="en-US" sz="2400" dirty="0"/>
            </a:br>
            <a:r>
              <a:rPr lang="en-US" sz="2400" dirty="0"/>
              <a:t>strengthen incentives</a:t>
            </a:r>
          </a:p>
          <a:p>
            <a:pPr marL="285750" indent="-285750">
              <a:buClr>
                <a:srgbClr val="00B050"/>
              </a:buClr>
              <a:buFont typeface="Arial" panose="020B0604020202020204" pitchFamily="34" charset="0"/>
              <a:buChar char="•"/>
            </a:pPr>
            <a:r>
              <a:rPr lang="en-US" sz="2400" dirty="0"/>
              <a:t>Avoid continual renegotiations as </a:t>
            </a:r>
            <a:br>
              <a:rPr lang="en-US" sz="2400" dirty="0"/>
            </a:br>
            <a:r>
              <a:rPr lang="en-US" sz="2400" dirty="0"/>
              <a:t>things change</a:t>
            </a:r>
          </a:p>
        </p:txBody>
      </p:sp>
    </p:spTree>
    <p:extLst>
      <p:ext uri="{BB962C8B-B14F-4D97-AF65-F5344CB8AC3E}">
        <p14:creationId xmlns:p14="http://schemas.microsoft.com/office/powerpoint/2010/main" val="1372182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6" presetClass="entr" presetSubtype="37"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barn(outVertical)">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nodeType="clickEffect">
                                  <p:stCondLst>
                                    <p:cond delay="0"/>
                                  </p:stCondLst>
                                  <p:childTnLst>
                                    <p:set>
                                      <p:cBhvr>
                                        <p:cTn id="43"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nodeType="clickEffect">
                                  <p:stCondLst>
                                    <p:cond delay="0"/>
                                  </p:stCondLst>
                                  <p:childTnLst>
                                    <p:set>
                                      <p:cBhvr>
                                        <p:cTn id="47"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Criteria For Equity Splits</a:t>
            </a:r>
          </a:p>
        </p:txBody>
      </p:sp>
      <p:sp>
        <p:nvSpPr>
          <p:cNvPr id="3" name="Content Placeholder 2"/>
          <p:cNvSpPr>
            <a:spLocks noGrp="1"/>
          </p:cNvSpPr>
          <p:nvPr>
            <p:ph idx="1"/>
          </p:nvPr>
        </p:nvSpPr>
        <p:spPr>
          <a:xfrm>
            <a:off x="838199" y="1825625"/>
            <a:ext cx="10858877" cy="4783722"/>
          </a:xfrm>
        </p:spPr>
        <p:txBody>
          <a:bodyPr>
            <a:normAutofit/>
          </a:bodyPr>
          <a:lstStyle/>
          <a:p>
            <a:pPr>
              <a:buFont typeface="Arial" panose="020B0604020202020204" pitchFamily="34" charset="0"/>
              <a:buChar char="•"/>
            </a:pPr>
            <a:r>
              <a:rPr lang="en-US" dirty="0"/>
              <a:t>There are no “right” answers and no objective criteria that can be used to split equity</a:t>
            </a:r>
          </a:p>
          <a:p>
            <a:pPr lvl="1">
              <a:buFont typeface="Arial" panose="020B0604020202020204" pitchFamily="34" charset="0"/>
              <a:buChar char="•"/>
            </a:pPr>
            <a:r>
              <a:rPr lang="en-US" dirty="0"/>
              <a:t>The outcome is fully subject to negotiation between the founders</a:t>
            </a:r>
          </a:p>
          <a:p>
            <a:pPr lvl="1">
              <a:buFont typeface="Arial" panose="020B0604020202020204" pitchFamily="34" charset="0"/>
              <a:buChar char="•"/>
            </a:pPr>
            <a:endParaRPr lang="en-US" dirty="0"/>
          </a:p>
          <a:p>
            <a:pPr>
              <a:buFont typeface="Arial" panose="020B0604020202020204" pitchFamily="34" charset="0"/>
              <a:buChar char="•"/>
            </a:pPr>
            <a:r>
              <a:rPr lang="en-US" dirty="0"/>
              <a:t>However, research shows that at least 4 criteria can be utilized to help craft a sustainable agreement</a:t>
            </a:r>
          </a:p>
          <a:p>
            <a:pPr marL="914400" lvl="1" indent="-457200">
              <a:buFont typeface="+mj-lt"/>
              <a:buAutoNum type="arabicPeriod"/>
            </a:pPr>
            <a:r>
              <a:rPr lang="en-US" dirty="0"/>
              <a:t>Past Contributions</a:t>
            </a:r>
          </a:p>
          <a:p>
            <a:pPr marL="914400" lvl="1" indent="-457200">
              <a:buFont typeface="+mj-lt"/>
              <a:buAutoNum type="arabicPeriod"/>
            </a:pPr>
            <a:r>
              <a:rPr lang="en-US" dirty="0"/>
              <a:t>Opportunity Cost</a:t>
            </a:r>
          </a:p>
          <a:p>
            <a:pPr marL="914400" lvl="1" indent="-457200">
              <a:buFont typeface="+mj-lt"/>
              <a:buAutoNum type="arabicPeriod"/>
            </a:pPr>
            <a:r>
              <a:rPr lang="en-US" dirty="0"/>
              <a:t>Future Contributions</a:t>
            </a:r>
          </a:p>
          <a:p>
            <a:pPr marL="914400" lvl="1" indent="-457200">
              <a:buFont typeface="+mj-lt"/>
              <a:buAutoNum type="arabicPeriod"/>
            </a:pPr>
            <a:r>
              <a:rPr lang="en-US" dirty="0"/>
              <a:t>Founder Motivations and Preferences</a:t>
            </a:r>
          </a:p>
          <a:p>
            <a:pPr>
              <a:buFont typeface="Arial" panose="020B0604020202020204" pitchFamily="34" charset="0"/>
              <a:buChar char="•"/>
            </a:pPr>
            <a:endParaRPr lang="en-US" dirty="0"/>
          </a:p>
          <a:p>
            <a:pPr>
              <a:buFont typeface="Arial" panose="020B0604020202020204" pitchFamily="34" charset="0"/>
              <a:buChar char="•"/>
            </a:pPr>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739168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(1) Past Contributions</a:t>
            </a:r>
          </a:p>
        </p:txBody>
      </p:sp>
      <p:sp>
        <p:nvSpPr>
          <p:cNvPr id="3" name="Content Placeholder 2"/>
          <p:cNvSpPr>
            <a:spLocks noGrp="1"/>
          </p:cNvSpPr>
          <p:nvPr>
            <p:ph idx="1"/>
          </p:nvPr>
        </p:nvSpPr>
        <p:spPr>
          <a:xfrm>
            <a:off x="838199" y="1825625"/>
            <a:ext cx="10858877" cy="4783722"/>
          </a:xfrm>
        </p:spPr>
        <p:txBody>
          <a:bodyPr>
            <a:normAutofit/>
          </a:bodyPr>
          <a:lstStyle/>
          <a:p>
            <a:pPr>
              <a:buFont typeface="Arial" panose="020B0604020202020204" pitchFamily="34" charset="0"/>
              <a:buChar char="•"/>
            </a:pPr>
            <a:r>
              <a:rPr lang="en-US" dirty="0"/>
              <a:t>How much has the founder contributed to building the value of the startup so far?</a:t>
            </a:r>
          </a:p>
          <a:p>
            <a:pPr lvl="1">
              <a:buFont typeface="Arial" panose="020B0604020202020204" pitchFamily="34" charset="0"/>
              <a:buChar char="•"/>
            </a:pPr>
            <a:r>
              <a:rPr lang="en-US" dirty="0">
                <a:solidFill>
                  <a:schemeClr val="accent2"/>
                </a:solidFill>
              </a:rPr>
              <a:t>Idea Premium</a:t>
            </a:r>
            <a:r>
              <a:rPr lang="en-US" dirty="0"/>
              <a:t>: </a:t>
            </a:r>
          </a:p>
          <a:p>
            <a:pPr lvl="2">
              <a:buFont typeface="Arial" panose="020B0604020202020204" pitchFamily="34" charset="0"/>
              <a:buChar char="•"/>
            </a:pPr>
            <a:r>
              <a:rPr lang="en-US" sz="2400" dirty="0"/>
              <a:t>Founders who contribute the original idea on which the startup is based have made a unique contribution to the venture </a:t>
            </a:r>
          </a:p>
          <a:p>
            <a:pPr lvl="2">
              <a:buFont typeface="Arial" panose="020B0604020202020204" pitchFamily="34" charset="0"/>
              <a:buChar char="•"/>
            </a:pPr>
            <a:r>
              <a:rPr lang="en-US" sz="2400" dirty="0"/>
              <a:t>Research reveals an </a:t>
            </a:r>
            <a:r>
              <a:rPr lang="en-US" sz="2400" b="1" i="1" dirty="0"/>
              <a:t>idea premium</a:t>
            </a:r>
            <a:r>
              <a:rPr lang="en-US" sz="2400" dirty="0"/>
              <a:t> of 10% to 15% of extra equity</a:t>
            </a:r>
          </a:p>
          <a:p>
            <a:pPr lvl="2">
              <a:buFont typeface="Arial" panose="020B0604020202020204" pitchFamily="34" charset="0"/>
              <a:buChar char="•"/>
            </a:pPr>
            <a:endParaRPr lang="en-US" sz="2400" dirty="0"/>
          </a:p>
          <a:p>
            <a:pPr lvl="1">
              <a:buFont typeface="Arial" panose="020B0604020202020204" pitchFamily="34" charset="0"/>
              <a:buChar char="•"/>
            </a:pPr>
            <a:r>
              <a:rPr lang="en-US" dirty="0">
                <a:solidFill>
                  <a:schemeClr val="accent2"/>
                </a:solidFill>
              </a:rPr>
              <a:t>Capital Contribution</a:t>
            </a:r>
            <a:r>
              <a:rPr lang="en-US" dirty="0"/>
              <a:t>:</a:t>
            </a:r>
          </a:p>
          <a:p>
            <a:pPr lvl="2">
              <a:buFont typeface="Arial" panose="020B0604020202020204" pitchFamily="34" charset="0"/>
              <a:buChar char="•"/>
            </a:pPr>
            <a:r>
              <a:rPr lang="en-US" sz="2400" dirty="0"/>
              <a:t>Founders who have made larger contributions to the startup’s seed capital should see a proportionate increase in their equity ownership</a:t>
            </a:r>
          </a:p>
          <a:p>
            <a:pPr>
              <a:buFont typeface="Arial" panose="020B0604020202020204" pitchFamily="34" charset="0"/>
              <a:buChar char="•"/>
            </a:pPr>
            <a:endParaRPr lang="en-US" dirty="0"/>
          </a:p>
          <a:p>
            <a:pPr>
              <a:buFont typeface="Arial" panose="020B0604020202020204" pitchFamily="34" charset="0"/>
              <a:buChar char="•"/>
            </a:pPr>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2902136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(2) Opportunity Cost</a:t>
            </a:r>
          </a:p>
        </p:txBody>
      </p:sp>
      <p:sp>
        <p:nvSpPr>
          <p:cNvPr id="3" name="Content Placeholder 2"/>
          <p:cNvSpPr>
            <a:spLocks noGrp="1"/>
          </p:cNvSpPr>
          <p:nvPr>
            <p:ph idx="1"/>
          </p:nvPr>
        </p:nvSpPr>
        <p:spPr>
          <a:xfrm>
            <a:off x="838199" y="1825625"/>
            <a:ext cx="10858877" cy="4783722"/>
          </a:xfrm>
        </p:spPr>
        <p:txBody>
          <a:bodyPr>
            <a:normAutofit/>
          </a:bodyPr>
          <a:lstStyle/>
          <a:p>
            <a:pPr>
              <a:buFont typeface="Arial" panose="020B0604020202020204" pitchFamily="34" charset="0"/>
              <a:buChar char="•"/>
            </a:pPr>
            <a:r>
              <a:rPr lang="en-US" dirty="0"/>
              <a:t>What are the founders sacrificing in order to pursue the startup?</a:t>
            </a:r>
          </a:p>
          <a:p>
            <a:pPr lvl="1">
              <a:buFont typeface="Arial" panose="020B0604020202020204" pitchFamily="34" charset="0"/>
              <a:buChar char="•"/>
            </a:pPr>
            <a:r>
              <a:rPr lang="en-US" dirty="0"/>
              <a:t>Are they </a:t>
            </a:r>
            <a:r>
              <a:rPr lang="en-US" i="1" dirty="0">
                <a:solidFill>
                  <a:schemeClr val="accent2"/>
                </a:solidFill>
              </a:rPr>
              <a:t>employed</a:t>
            </a:r>
            <a:r>
              <a:rPr lang="en-US" dirty="0"/>
              <a:t> or </a:t>
            </a:r>
            <a:r>
              <a:rPr lang="en-US" i="1" dirty="0">
                <a:solidFill>
                  <a:schemeClr val="accent2"/>
                </a:solidFill>
              </a:rPr>
              <a:t>not employed</a:t>
            </a:r>
            <a:r>
              <a:rPr lang="en-US" dirty="0"/>
              <a:t>?</a:t>
            </a:r>
          </a:p>
          <a:p>
            <a:pPr lvl="2">
              <a:buFont typeface="Arial" panose="020B0604020202020204" pitchFamily="34" charset="0"/>
              <a:buChar char="•"/>
            </a:pPr>
            <a:r>
              <a:rPr lang="en-US" sz="2400" dirty="0"/>
              <a:t>If not employed, the opportunity cost will be lower</a:t>
            </a:r>
          </a:p>
          <a:p>
            <a:pPr lvl="2">
              <a:buFont typeface="Arial" panose="020B0604020202020204" pitchFamily="34" charset="0"/>
              <a:buChar char="•"/>
            </a:pPr>
            <a:endParaRPr lang="en-US" sz="2400" dirty="0"/>
          </a:p>
          <a:p>
            <a:pPr lvl="2">
              <a:buFont typeface="Arial" panose="020B0604020202020204" pitchFamily="34" charset="0"/>
              <a:buChar char="•"/>
            </a:pPr>
            <a:r>
              <a:rPr lang="en-US" sz="2400" dirty="0"/>
              <a:t>If employed, do they hold low- or high-level positions which they enjoy and give them a financial security? </a:t>
            </a:r>
          </a:p>
          <a:p>
            <a:pPr lvl="3">
              <a:buFont typeface="Arial" panose="020B0604020202020204" pitchFamily="34" charset="0"/>
              <a:buChar char="•"/>
            </a:pPr>
            <a:r>
              <a:rPr lang="en-US" sz="2400" dirty="0"/>
              <a:t>High-level positions entail higher opportunity cost and accordingly higher equity stake</a:t>
            </a:r>
          </a:p>
          <a:p>
            <a:pPr lvl="1">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4182166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(3) Future Contributions</a:t>
            </a:r>
          </a:p>
        </p:txBody>
      </p:sp>
      <p:sp>
        <p:nvSpPr>
          <p:cNvPr id="3" name="Content Placeholder 2"/>
          <p:cNvSpPr>
            <a:spLocks noGrp="1"/>
          </p:cNvSpPr>
          <p:nvPr>
            <p:ph idx="1"/>
          </p:nvPr>
        </p:nvSpPr>
        <p:spPr>
          <a:xfrm>
            <a:off x="838199" y="1825625"/>
            <a:ext cx="10858877" cy="4783722"/>
          </a:xfrm>
        </p:spPr>
        <p:txBody>
          <a:bodyPr>
            <a:normAutofit/>
          </a:bodyPr>
          <a:lstStyle/>
          <a:p>
            <a:pPr>
              <a:buFont typeface="Arial" panose="020B0604020202020204" pitchFamily="34" charset="0"/>
              <a:buChar char="•"/>
            </a:pPr>
            <a:r>
              <a:rPr lang="en-US" dirty="0"/>
              <a:t>Most of the work required for the startup to be successful will come in the future, but these are hard to anticipate</a:t>
            </a:r>
          </a:p>
          <a:p>
            <a:pPr>
              <a:buFont typeface="Arial" panose="020B0604020202020204" pitchFamily="34" charset="0"/>
              <a:buChar char="•"/>
            </a:pPr>
            <a:endParaRPr lang="en-US" dirty="0"/>
          </a:p>
          <a:p>
            <a:pPr>
              <a:buFont typeface="Arial" panose="020B0604020202020204" pitchFamily="34" charset="0"/>
              <a:buChar char="•"/>
            </a:pPr>
            <a:r>
              <a:rPr lang="en-US" dirty="0"/>
              <a:t>How much can each founder be expected to contribute to the value of the startup down the road?</a:t>
            </a:r>
          </a:p>
          <a:p>
            <a:pPr lvl="1">
              <a:buFont typeface="Arial" panose="020B0604020202020204" pitchFamily="34" charset="0"/>
              <a:buChar char="•"/>
            </a:pPr>
            <a:r>
              <a:rPr lang="en-US" dirty="0">
                <a:solidFill>
                  <a:schemeClr val="accent2"/>
                </a:solidFill>
              </a:rPr>
              <a:t>Successful Serial Founders</a:t>
            </a:r>
            <a:r>
              <a:rPr lang="en-US" dirty="0"/>
              <a:t>: research shows that these are usually given a premium of 7% to 9% of extra equity</a:t>
            </a:r>
          </a:p>
          <a:p>
            <a:pPr lvl="1">
              <a:buFont typeface="Arial" panose="020B0604020202020204" pitchFamily="34" charset="0"/>
              <a:buChar char="•"/>
            </a:pPr>
            <a:r>
              <a:rPr lang="en-US" dirty="0">
                <a:solidFill>
                  <a:schemeClr val="accent2"/>
                </a:solidFill>
              </a:rPr>
              <a:t>Level of Commitment</a:t>
            </a:r>
            <a:r>
              <a:rPr lang="en-US" dirty="0"/>
              <a:t>: full-time or part-time?</a:t>
            </a:r>
          </a:p>
          <a:p>
            <a:pPr lvl="1">
              <a:buFont typeface="Arial" panose="020B0604020202020204" pitchFamily="34" charset="0"/>
              <a:buChar char="•"/>
            </a:pPr>
            <a:r>
              <a:rPr lang="en-US" dirty="0">
                <a:solidFill>
                  <a:schemeClr val="accent2"/>
                </a:solidFill>
              </a:rPr>
              <a:t>Titles</a:t>
            </a:r>
            <a:r>
              <a:rPr lang="en-US" dirty="0"/>
              <a:t>: official positions influence equity splits, with CEOs receiving a substantial equity premium (i.e., 14% to 20% of extra equity)</a:t>
            </a:r>
          </a:p>
          <a:p>
            <a:pPr lvl="1">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1190902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(4) Founder Motivations and Preferences</a:t>
            </a:r>
          </a:p>
        </p:txBody>
      </p:sp>
      <p:sp>
        <p:nvSpPr>
          <p:cNvPr id="3" name="Content Placeholder 2"/>
          <p:cNvSpPr>
            <a:spLocks noGrp="1"/>
          </p:cNvSpPr>
          <p:nvPr>
            <p:ph idx="1"/>
          </p:nvPr>
        </p:nvSpPr>
        <p:spPr>
          <a:xfrm>
            <a:off x="838199" y="1825625"/>
            <a:ext cx="10858877" cy="4783722"/>
          </a:xfrm>
        </p:spPr>
        <p:txBody>
          <a:bodyPr>
            <a:normAutofit/>
          </a:bodyPr>
          <a:lstStyle/>
          <a:p>
            <a:pPr>
              <a:buFont typeface="Arial" panose="020B0604020202020204" pitchFamily="34" charset="0"/>
              <a:buChar char="•"/>
            </a:pPr>
            <a:r>
              <a:rPr lang="en-US" dirty="0"/>
              <a:t>Motivation affects how much priority a founder places on gaining equity (</a:t>
            </a:r>
            <a:r>
              <a:rPr lang="en-US" i="1" dirty="0"/>
              <a:t>benefit is long-term</a:t>
            </a:r>
            <a:r>
              <a:rPr lang="en-US" dirty="0"/>
              <a:t>) versus cash compensation (</a:t>
            </a:r>
            <a:r>
              <a:rPr lang="en-US" i="1" dirty="0"/>
              <a:t>benefit is short-term</a:t>
            </a:r>
            <a:r>
              <a:rPr lang="en-US" dirty="0"/>
              <a:t>)</a:t>
            </a:r>
          </a:p>
          <a:p>
            <a:pPr>
              <a:buFont typeface="Arial" panose="020B0604020202020204" pitchFamily="34" charset="0"/>
              <a:buChar char="•"/>
            </a:pPr>
            <a:endParaRPr lang="en-US" dirty="0"/>
          </a:p>
          <a:p>
            <a:pPr>
              <a:buFont typeface="Arial" panose="020B0604020202020204" pitchFamily="34" charset="0"/>
              <a:buChar char="•"/>
            </a:pPr>
            <a:r>
              <a:rPr lang="en-US" dirty="0"/>
              <a:t>In addition, personality (e.g., having tolerance for conflict) affects a founder’s willingness to engage in negotiations</a:t>
            </a:r>
          </a:p>
          <a:p>
            <a:pPr lvl="1">
              <a:buFont typeface="Arial" panose="020B0604020202020204" pitchFamily="34" charset="0"/>
              <a:buChar char="•"/>
            </a:pPr>
            <a:r>
              <a:rPr lang="en-US" dirty="0"/>
              <a:t>The higher the tolerance for conflict, the higher the likelihood to pursue late equity split (quick </a:t>
            </a:r>
            <a:r>
              <a:rPr lang="en-US" i="1" dirty="0"/>
              <a:t>equal</a:t>
            </a:r>
            <a:r>
              <a:rPr lang="en-US" dirty="0"/>
              <a:t> splits are typically made to avoid difficult negotiations)</a:t>
            </a:r>
          </a:p>
          <a:p>
            <a:pPr>
              <a:buFont typeface="Arial" panose="020B0604020202020204" pitchFamily="34" charset="0"/>
              <a:buChar char="•"/>
            </a:pPr>
            <a:endParaRPr lang="en-US" dirty="0"/>
          </a:p>
          <a:p>
            <a:pPr>
              <a:buFont typeface="Arial" panose="020B0604020202020204" pitchFamily="34" charset="0"/>
              <a:buChar char="•"/>
            </a:pPr>
            <a:r>
              <a:rPr lang="en-US" dirty="0"/>
              <a:t>Prior relationships affect expectations about equity splits</a:t>
            </a:r>
          </a:p>
          <a:p>
            <a:pPr lvl="1">
              <a:buFont typeface="Arial" panose="020B0604020202020204" pitchFamily="34" charset="0"/>
              <a:buChar char="•"/>
            </a:pPr>
            <a:r>
              <a:rPr lang="en-US" dirty="0"/>
              <a:t>This brings about an important theory in entrepreneurship called </a:t>
            </a:r>
            <a:r>
              <a:rPr lang="en-US" b="1" i="1" dirty="0">
                <a:solidFill>
                  <a:schemeClr val="accent2"/>
                </a:solidFill>
              </a:rPr>
              <a:t>equity theory</a:t>
            </a:r>
          </a:p>
          <a:p>
            <a:pPr lvl="1">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1593668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14243</TotalTime>
  <Words>1074</Words>
  <Application>Microsoft Macintosh PowerPoint</Application>
  <PresentationFormat>Widescreen</PresentationFormat>
  <Paragraphs>235</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Wingdings</vt:lpstr>
      <vt:lpstr>Office Theme</vt:lpstr>
      <vt:lpstr>Entrepreneurship for Computer Science CS 15-390</vt:lpstr>
      <vt:lpstr>Today…</vt:lpstr>
      <vt:lpstr>Sequence of Founding Dilemmas</vt:lpstr>
      <vt:lpstr>Rewards: When to Split?</vt:lpstr>
      <vt:lpstr>Criteria For Equity Splits</vt:lpstr>
      <vt:lpstr>(1) Past Contributions</vt:lpstr>
      <vt:lpstr>(2) Opportunity Cost</vt:lpstr>
      <vt:lpstr>(3) Future Contributions</vt:lpstr>
      <vt:lpstr>(4) Founder Motivations and Preferences</vt:lpstr>
      <vt:lpstr>Equity Theory</vt:lpstr>
      <vt:lpstr>Equity Theory</vt:lpstr>
      <vt:lpstr>Linkage Between Prior Relationships, Equity Splits and Team Stability</vt:lpstr>
      <vt:lpstr>Linkage Between Prior Relationships, Equity Splits and Team Stability</vt:lpstr>
      <vt:lpstr>Linkage Between Prior Relationships, Equity Splits and Team Stability</vt:lpstr>
      <vt:lpstr>Linkage Between Prior Relationships, Equity Splits and Team Stability</vt:lpstr>
      <vt:lpstr>Linkage Between Prior Relationships, Equity Splits and Team Stability</vt:lpstr>
      <vt:lpstr>Sequence of Founding Dilemmas</vt:lpstr>
      <vt:lpstr>Next Class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290</cp:revision>
  <dcterms:created xsi:type="dcterms:W3CDTF">2017-12-27T09:59:59Z</dcterms:created>
  <dcterms:modified xsi:type="dcterms:W3CDTF">2020-01-28T15:51:52Z</dcterms:modified>
</cp:coreProperties>
</file>