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303" r:id="rId2"/>
    <p:sldId id="304" r:id="rId3"/>
    <p:sldId id="271" r:id="rId4"/>
    <p:sldId id="281" r:id="rId5"/>
    <p:sldId id="280" r:id="rId6"/>
    <p:sldId id="326" r:id="rId7"/>
    <p:sldId id="346" r:id="rId8"/>
    <p:sldId id="328" r:id="rId9"/>
    <p:sldId id="325" r:id="rId10"/>
    <p:sldId id="307" r:id="rId11"/>
    <p:sldId id="308" r:id="rId12"/>
    <p:sldId id="309" r:id="rId13"/>
    <p:sldId id="332" r:id="rId14"/>
    <p:sldId id="333" r:id="rId15"/>
    <p:sldId id="348" r:id="rId16"/>
    <p:sldId id="349" r:id="rId17"/>
    <p:sldId id="350" r:id="rId18"/>
    <p:sldId id="310" r:id="rId19"/>
    <p:sldId id="306" r:id="rId20"/>
    <p:sldId id="334" r:id="rId21"/>
    <p:sldId id="335" r:id="rId22"/>
    <p:sldId id="351" r:id="rId23"/>
    <p:sldId id="353" r:id="rId24"/>
    <p:sldId id="354" r:id="rId25"/>
    <p:sldId id="355" r:id="rId26"/>
    <p:sldId id="356" r:id="rId27"/>
    <p:sldId id="357" r:id="rId28"/>
    <p:sldId id="358" r:id="rId29"/>
    <p:sldId id="324" r:id="rId30"/>
    <p:sldId id="30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Sheet1!$E$8</c:f>
              <c:strCache>
                <c:ptCount val="1"/>
                <c:pt idx="0">
                  <c:v>Technology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Sheet1!$F$8:$L$8</c:f>
              <c:numCache>
                <c:formatCode>General</c:formatCode>
                <c:ptCount val="7"/>
                <c:pt idx="0">
                  <c:v>17.5</c:v>
                </c:pt>
                <c:pt idx="1">
                  <c:v>39</c:v>
                </c:pt>
                <c:pt idx="2">
                  <c:v>21.9</c:v>
                </c:pt>
                <c:pt idx="3">
                  <c:v>12.2</c:v>
                </c:pt>
                <c:pt idx="4">
                  <c:v>5.5</c:v>
                </c:pt>
                <c:pt idx="5">
                  <c:v>2.1</c:v>
                </c:pt>
                <c:pt idx="6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0D-EB48-8E0B-ACA0A8E456D5}"/>
            </c:ext>
          </c:extLst>
        </c:ser>
        <c:ser>
          <c:idx val="1"/>
          <c:order val="1"/>
          <c:tx>
            <c:strRef>
              <c:f>Sheet1!$E$9</c:f>
              <c:strCache>
                <c:ptCount val="1"/>
                <c:pt idx="0">
                  <c:v>Life Sciences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Sheet1!$F$9:$L$9</c:f>
              <c:numCache>
                <c:formatCode>General</c:formatCode>
                <c:ptCount val="7"/>
                <c:pt idx="0">
                  <c:v>11.7</c:v>
                </c:pt>
                <c:pt idx="1">
                  <c:v>34.799999999999997</c:v>
                </c:pt>
                <c:pt idx="2">
                  <c:v>29.1</c:v>
                </c:pt>
                <c:pt idx="3">
                  <c:v>11.7</c:v>
                </c:pt>
                <c:pt idx="4">
                  <c:v>8.4</c:v>
                </c:pt>
                <c:pt idx="5">
                  <c:v>1.5</c:v>
                </c:pt>
                <c:pt idx="6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0D-EB48-8E0B-ACA0A8E456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4634576"/>
        <c:axId val="194767968"/>
      </c:barChart>
      <c:catAx>
        <c:axId val="424634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Size of Founding Teams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767968"/>
        <c:crosses val="autoZero"/>
        <c:auto val="1"/>
        <c:lblAlgn val="ctr"/>
        <c:lblOffset val="100"/>
        <c:noMultiLvlLbl val="0"/>
      </c:catAx>
      <c:valAx>
        <c:axId val="194767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% of Teams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63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Founding Dilemmas- Part I </a:t>
            </a:r>
          </a:p>
          <a:p>
            <a:r>
              <a:rPr lang="en-US" sz="2800" dirty="0"/>
              <a:t>Lecture 3, January 20,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 of Founding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9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Should I Found 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6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Remain Non-founder</a:t>
            </a:r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46933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49089" y="2032214"/>
            <a:ext cx="20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Should I be a </a:t>
            </a:r>
            <a:br>
              <a:rPr lang="en-US" sz="2400" b="1" dirty="0"/>
            </a:br>
            <a:r>
              <a:rPr lang="en-US" sz="2400" b="1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42563" y="2032214"/>
            <a:ext cx="28480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Founding Team </a:t>
            </a:r>
            <a:br>
              <a:rPr lang="en-US" sz="2400" b="1" dirty="0"/>
            </a:br>
            <a:r>
              <a:rPr lang="en-US" sz="2400" b="1" i="1" dirty="0"/>
              <a:t>Dilemmas</a:t>
            </a:r>
            <a:r>
              <a:rPr lang="en-US" sz="2400" b="1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Rewards?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Beyond-the-Team </a:t>
            </a:r>
            <a:br>
              <a:rPr lang="en-US" sz="2400" b="1" dirty="0"/>
            </a:br>
            <a:r>
              <a:rPr lang="en-US" sz="2400" b="1" i="1" dirty="0"/>
              <a:t>Dilemmas</a:t>
            </a:r>
            <a:r>
              <a:rPr lang="en-US" sz="2400" b="1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Successions?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838199" y="1825625"/>
            <a:ext cx="3372022" cy="84400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1831" y="5341121"/>
            <a:ext cx="69595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At each fork in the road, the wrong decision can </a:t>
            </a:r>
            <a:br>
              <a:rPr lang="en-US" sz="2400" b="1" i="1" dirty="0">
                <a:solidFill>
                  <a:srgbClr val="00B050"/>
                </a:solidFill>
              </a:rPr>
            </a:br>
            <a:r>
              <a:rPr lang="en-US" sz="2400" b="1" i="1" dirty="0">
                <a:solidFill>
                  <a:srgbClr val="00B050"/>
                </a:solidFill>
              </a:rPr>
              <a:t>send the startup over a cliff or smother it in its cradle!</a:t>
            </a:r>
          </a:p>
        </p:txBody>
      </p:sp>
    </p:spTree>
    <p:extLst>
      <p:ext uri="{BB962C8B-B14F-4D97-AF65-F5344CB8AC3E}">
        <p14:creationId xmlns:p14="http://schemas.microsoft.com/office/powerpoint/2010/main" val="204152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3" grpId="0"/>
      <p:bldP spid="17" grpId="0"/>
      <p:bldP spid="18" grpId="0"/>
      <p:bldP spid="21" grpId="0"/>
      <p:bldP spid="27" grpId="0"/>
      <p:bldP spid="28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Should I Found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96449" cy="4837935"/>
          </a:xfrm>
        </p:spPr>
        <p:txBody>
          <a:bodyPr>
            <a:normAutofit/>
          </a:bodyPr>
          <a:lstStyle/>
          <a:p>
            <a:r>
              <a:rPr lang="en-US" dirty="0"/>
              <a:t>Research shows that stage of life does not seem to be a strong factor in starting one’s own business (</a:t>
            </a:r>
            <a:r>
              <a:rPr lang="en-US" i="1" dirty="0"/>
              <a:t>Noam Wasserman, the founder’s dilemmas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Technology founders averaged 13.1 years of prior work experience and life sciences founders averaged 15.9 years  </a:t>
            </a:r>
          </a:p>
          <a:p>
            <a:pPr lvl="1"/>
            <a:r>
              <a:rPr lang="en-US" dirty="0"/>
              <a:t>A full 35% of founders had worked 20 years or more before founding, including 47% of life sciences founders </a:t>
            </a:r>
          </a:p>
          <a:p>
            <a:pPr lvl="1"/>
            <a:r>
              <a:rPr lang="en-US" dirty="0"/>
              <a:t>A distinct subset founded with only 0 to 4 years of work experience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2981" y="4680708"/>
            <a:ext cx="3033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Found early in career…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13836" y="4672229"/>
            <a:ext cx="2768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Wait to found until…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8995" y="5277309"/>
            <a:ext cx="4336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before golden handcuffs get too strong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before family handcuffs get too strong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before becoming too specialized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023946" y="4911540"/>
            <a:ext cx="2879835" cy="0"/>
          </a:xfrm>
          <a:prstGeom prst="straightConnector1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13836" y="5277309"/>
            <a:ext cx="31728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build more </a:t>
            </a:r>
            <a:r>
              <a:rPr lang="en-US" i="1" dirty="0">
                <a:solidFill>
                  <a:srgbClr val="C00000"/>
                </a:solidFill>
              </a:rPr>
              <a:t>human 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…build more</a:t>
            </a:r>
            <a:r>
              <a:rPr lang="en-US" i="1" dirty="0"/>
              <a:t> </a:t>
            </a:r>
            <a:r>
              <a:rPr lang="en-US" i="1" dirty="0">
                <a:solidFill>
                  <a:srgbClr val="C00000"/>
                </a:solidFill>
              </a:rPr>
              <a:t>social 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…build more </a:t>
            </a:r>
            <a:r>
              <a:rPr lang="en-US" i="1" dirty="0">
                <a:solidFill>
                  <a:srgbClr val="C00000"/>
                </a:solidFill>
              </a:rPr>
              <a:t>financial capital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5831" y="6055648"/>
            <a:ext cx="3687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Where is the “sweet spot”?</a:t>
            </a:r>
          </a:p>
        </p:txBody>
      </p:sp>
      <p:cxnSp>
        <p:nvCxnSpPr>
          <p:cNvPr id="11" name="Straight Arrow Connector 10"/>
          <p:cNvCxnSpPr>
            <a:stCxn id="7" idx="0"/>
          </p:cNvCxnSpPr>
          <p:nvPr/>
        </p:nvCxnSpPr>
        <p:spPr>
          <a:xfrm flipH="1" flipV="1">
            <a:off x="5628068" y="5133894"/>
            <a:ext cx="1151762" cy="921754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</p:cNvCxnSpPr>
          <p:nvPr/>
        </p:nvCxnSpPr>
        <p:spPr>
          <a:xfrm flipH="1" flipV="1">
            <a:off x="6463863" y="5133894"/>
            <a:ext cx="315967" cy="921754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0"/>
          </p:cNvCxnSpPr>
          <p:nvPr/>
        </p:nvCxnSpPr>
        <p:spPr>
          <a:xfrm flipV="1">
            <a:off x="6779830" y="5142373"/>
            <a:ext cx="718896" cy="913275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07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Locate “Your” Sweet Spot…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05354" y="1798785"/>
            <a:ext cx="3807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Should I Become a Founder?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0071" y="3635042"/>
            <a:ext cx="3059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When Should I Found?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7230" y="3470521"/>
            <a:ext cx="34327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Dispassionate Evaluation </a:t>
            </a:r>
            <a:br>
              <a:rPr lang="en-US" sz="2400" b="1" dirty="0"/>
            </a:br>
            <a:r>
              <a:rPr lang="en-US" sz="2400" b="1" dirty="0"/>
              <a:t>of Idea?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07325" y="4670850"/>
            <a:ext cx="7084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Favorable </a:t>
            </a:r>
            <a:r>
              <a:rPr lang="en-US" sz="2400" i="1" dirty="0"/>
              <a:t>Personal</a:t>
            </a:r>
            <a:r>
              <a:rPr lang="en-US" sz="2400" dirty="0"/>
              <a:t>, </a:t>
            </a:r>
            <a:r>
              <a:rPr lang="en-US" sz="2400" i="1" dirty="0"/>
              <a:t>Career</a:t>
            </a:r>
            <a:r>
              <a:rPr lang="en-US" sz="2400" dirty="0"/>
              <a:t>, and </a:t>
            </a:r>
            <a:r>
              <a:rPr lang="en-US" sz="2400" i="1" dirty="0"/>
              <a:t>Market</a:t>
            </a:r>
            <a:r>
              <a:rPr lang="en-US" sz="2400" dirty="0"/>
              <a:t> Circumstances?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483116" y="1794015"/>
            <a:ext cx="2934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Remain Non-founder </a:t>
            </a:r>
            <a:br>
              <a:rPr lang="en-US" sz="2400" b="1" dirty="0"/>
            </a:br>
            <a:endParaRPr lang="en-US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409793" y="2060020"/>
            <a:ext cx="935421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51287" y="1672867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18" name="Straight Connector 17"/>
          <p:cNvCxnSpPr>
            <a:stCxn id="10" idx="2"/>
          </p:cNvCxnSpPr>
          <p:nvPr/>
        </p:nvCxnSpPr>
        <p:spPr>
          <a:xfrm>
            <a:off x="5308856" y="2260450"/>
            <a:ext cx="0" cy="36713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870009" y="2627586"/>
            <a:ext cx="2438847" cy="704193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308856" y="2625012"/>
            <a:ext cx="2479310" cy="62557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3" idx="0"/>
          </p:cNvCxnSpPr>
          <p:nvPr/>
        </p:nvCxnSpPr>
        <p:spPr>
          <a:xfrm>
            <a:off x="2870010" y="4096707"/>
            <a:ext cx="2779471" cy="574143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3" idx="0"/>
          </p:cNvCxnSpPr>
          <p:nvPr/>
        </p:nvCxnSpPr>
        <p:spPr>
          <a:xfrm flipH="1">
            <a:off x="5649481" y="4301518"/>
            <a:ext cx="2394149" cy="369332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3" idx="2"/>
          </p:cNvCxnSpPr>
          <p:nvPr/>
        </p:nvCxnSpPr>
        <p:spPr>
          <a:xfrm>
            <a:off x="5649481" y="5132515"/>
            <a:ext cx="0" cy="38446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744717" y="5516975"/>
            <a:ext cx="390476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744717" y="4096707"/>
            <a:ext cx="0" cy="142026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923" y="4307392"/>
            <a:ext cx="17354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Act to improve </a:t>
            </a:r>
            <a:br>
              <a:rPr lang="en-US" i="1" dirty="0"/>
            </a:br>
            <a:r>
              <a:rPr lang="en-US" i="1" dirty="0"/>
              <a:t>circumstances, </a:t>
            </a:r>
            <a:br>
              <a:rPr lang="en-US" i="1" dirty="0"/>
            </a:br>
            <a:r>
              <a:rPr lang="en-US" i="1" dirty="0"/>
              <a:t>then re-evaluate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5649481" y="5516975"/>
            <a:ext cx="3767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9417269" y="4106474"/>
            <a:ext cx="0" cy="142026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531417" y="4307392"/>
            <a:ext cx="208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Evaluate other ideas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87153" y="55371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05354" y="555422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649481" y="5501847"/>
            <a:ext cx="0" cy="58927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021503" y="6147356"/>
            <a:ext cx="325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Leap into </a:t>
            </a:r>
            <a:r>
              <a:rPr lang="en-US" sz="2400" b="1" dirty="0" err="1"/>
              <a:t>Founderhood</a:t>
            </a:r>
            <a:r>
              <a:rPr lang="en-US" sz="2400" b="1" dirty="0"/>
              <a:t>!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22760" y="2270192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649481" y="5642244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406373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6" grpId="0"/>
      <p:bldP spid="34" grpId="0"/>
      <p:bldP spid="40" grpId="0"/>
      <p:bldP spid="41" grpId="0"/>
      <p:bldP spid="42" grpId="0"/>
      <p:bldP spid="46" grpId="0"/>
      <p:bldP spid="47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Locate “Your” Sweet Spot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1690688"/>
            <a:ext cx="5486400" cy="43148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44611" y="2241043"/>
            <a:ext cx="1538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Favorable </a:t>
            </a:r>
          </a:p>
          <a:p>
            <a:pPr algn="ctr"/>
            <a:r>
              <a:rPr lang="en-US" b="1" i="1" dirty="0">
                <a:solidFill>
                  <a:srgbClr val="0070C0"/>
                </a:solidFill>
              </a:rPr>
              <a:t>Career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Circumstances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6991" y="4180471"/>
            <a:ext cx="1538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Favorable 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Personal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pPr algn="ctr"/>
            <a:r>
              <a:rPr lang="en-US" dirty="0"/>
              <a:t>Circumstances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36730" y="4189890"/>
            <a:ext cx="1538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Favorable 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</a:rPr>
              <a:t>Market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Circumstances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0270" y="4189890"/>
            <a:ext cx="31061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Entrepreneurial motivations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Supportive family situation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Positive role models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Cash cushion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56469" y="4189890"/>
            <a:ext cx="30939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Big opportunity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Favorable context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Customer willingness to pay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Ticking clock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01106" y="2097268"/>
            <a:ext cx="44610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Relevant work experience &amp; mental model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Broad/deep work experience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Low opportunity costs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Change in golden handcuffs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Fitness to found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47806" y="2536371"/>
            <a:ext cx="2871994" cy="145868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5783" y="1761780"/>
            <a:ext cx="4173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If you are at the intersection </a:t>
            </a:r>
            <a:br>
              <a:rPr lang="en-US" b="1" i="1" dirty="0"/>
            </a:br>
            <a:r>
              <a:rPr lang="en-US" b="1" i="1" dirty="0"/>
              <a:t>of these three “circles”, you should found!</a:t>
            </a:r>
          </a:p>
        </p:txBody>
      </p:sp>
    </p:spTree>
    <p:extLst>
      <p:ext uri="{BB962C8B-B14F-4D97-AF65-F5344CB8AC3E}">
        <p14:creationId xmlns:p14="http://schemas.microsoft.com/office/powerpoint/2010/main" val="103935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If?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59604"/>
              </p:ext>
            </p:extLst>
          </p:nvPr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1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“Gray-Area</a:t>
                      </a:r>
                      <a:r>
                        <a:rPr lang="en-US" baseline="0" dirty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Solutions fo</a:t>
                      </a:r>
                      <a:r>
                        <a:rPr lang="en-US" baseline="0" dirty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/>
                        <a:t>“I have everything but an idea”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Top-down evaluation</a:t>
                      </a:r>
                      <a:r>
                        <a:rPr lang="en-US" baseline="0" dirty="0"/>
                        <a:t> of potential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“idea founder” whose own holes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“But I am not armed for battle yet”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Work more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on your human, social, and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Find complementary cofounders, advisors, or mentors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“But I am going to hurt</a:t>
                      </a:r>
                      <a:r>
                        <a:rPr lang="en-US" b="1" i="1" baseline="0" dirty="0">
                          <a:solidFill>
                            <a:schemeClr val="bg1"/>
                          </a:solidFill>
                        </a:rPr>
                        <a:t> my family”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Explore whether part-time founding is feasible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“My handcuffs have gotten too strong”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Save money to supply cash cushion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Make the leap and do not wait for negative shocks to release handcuffs!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78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If?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338837"/>
              </p:ext>
            </p:extLst>
          </p:nvPr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1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“Gray-Area</a:t>
                      </a:r>
                      <a:r>
                        <a:rPr lang="en-US" baseline="0" dirty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Solutions fo</a:t>
                      </a:r>
                      <a:r>
                        <a:rPr lang="en-US" baseline="0" dirty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/>
                        <a:t>“I have everything but an idea”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Top-down evaluation</a:t>
                      </a:r>
                      <a:r>
                        <a:rPr lang="en-US" baseline="0" dirty="0"/>
                        <a:t> of potential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“idea founder” whose own holes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“But I am not armed for battle yet”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Work more</a:t>
                      </a:r>
                      <a:r>
                        <a:rPr lang="en-US" baseline="0" dirty="0"/>
                        <a:t> on your human, social, and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complementary cofounders, advisors, or mentors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“But I am going to hurt</a:t>
                      </a:r>
                      <a:r>
                        <a:rPr lang="en-US" b="1" i="1" baseline="0" dirty="0">
                          <a:solidFill>
                            <a:schemeClr val="bg1"/>
                          </a:solidFill>
                        </a:rPr>
                        <a:t> my family”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Explore whether part-time founding is feasible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“My handcuffs have gotten too strong”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Save money to supply cash cushion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Make the leap and do not wait for negative shocks to release handcuffs!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730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If?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173304"/>
              </p:ext>
            </p:extLst>
          </p:nvPr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1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“Gray-Area</a:t>
                      </a:r>
                      <a:r>
                        <a:rPr lang="en-US" baseline="0" dirty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Solutions fo</a:t>
                      </a:r>
                      <a:r>
                        <a:rPr lang="en-US" baseline="0" dirty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/>
                        <a:t>“I have everything but an idea”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Top-down evaluation</a:t>
                      </a:r>
                      <a:r>
                        <a:rPr lang="en-US" baseline="0" dirty="0"/>
                        <a:t> of potential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“idea founder” whose own holes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“But I am not armed for battle yet”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Work more</a:t>
                      </a:r>
                      <a:r>
                        <a:rPr lang="en-US" baseline="0" dirty="0"/>
                        <a:t> on your human, social, and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complementary cofounders, advisors, or mentors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“But I am going to hurt</a:t>
                      </a:r>
                      <a:r>
                        <a:rPr lang="en-US" b="1" i="1" baseline="0" dirty="0"/>
                        <a:t> my family”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Explore whether part-time founding is feasible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“My handcuffs have gotten too strong”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Save money to supply cash cushion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Make the leap and do not wait for negative shocks to release handcuffs!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862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If?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1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“Gray-Area</a:t>
                      </a:r>
                      <a:r>
                        <a:rPr lang="en-US" baseline="0" dirty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Solutions fo</a:t>
                      </a:r>
                      <a:r>
                        <a:rPr lang="en-US" baseline="0" dirty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/>
                        <a:t>“I have everything but an idea”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Top-down evaluation</a:t>
                      </a:r>
                      <a:r>
                        <a:rPr lang="en-US" baseline="0" dirty="0"/>
                        <a:t> of potential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“idea founder” whose own holes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“But I am not armed for battle yet”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Work more</a:t>
                      </a:r>
                      <a:r>
                        <a:rPr lang="en-US" baseline="0" dirty="0"/>
                        <a:t> on your human, social, and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complementary cofounders, advisors, or mentors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“But I am going to hurt</a:t>
                      </a:r>
                      <a:r>
                        <a:rPr lang="en-US" b="1" i="1" baseline="0" dirty="0"/>
                        <a:t> my family”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Explore whether part-time founding is feasible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/>
                        <a:t>“My handcuffs have gotten too strong”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Save money to supply cash cushion</a:t>
                      </a:r>
                      <a:r>
                        <a:rPr lang="en-US" baseline="0" dirty="0"/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Make the leap and do not wait for negative shocks to release handcuffs!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431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 of Founding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Should I Found 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Remain Non-founder</a:t>
            </a:r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Should I be a </a:t>
            </a:r>
            <a:br>
              <a:rPr lang="en-US" sz="2400" dirty="0"/>
            </a:br>
            <a:r>
              <a:rPr lang="en-US" sz="2400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Founding 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Rewards?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Beyond-the-Team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Successions?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876800" y="2032214"/>
            <a:ext cx="2065944" cy="844004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1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Sizes of Founding Teams for Technology and Life Sciences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282699"/>
              </p:ext>
            </p:extLst>
          </p:nvPr>
        </p:nvGraphicFramePr>
        <p:xfrm>
          <a:off x="1135117" y="2057400"/>
          <a:ext cx="9595945" cy="3975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9431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Types of entrepreneurship </a:t>
            </a:r>
          </a:p>
          <a:p>
            <a:pPr lvl="1"/>
            <a:r>
              <a:rPr lang="en-US" dirty="0"/>
              <a:t>More perspectives on entrepreneurship 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reality of startups </a:t>
            </a:r>
          </a:p>
          <a:p>
            <a:pPr lvl="1"/>
            <a:r>
              <a:rPr lang="en-US" dirty="0"/>
              <a:t>Should I found?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Announcement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PS1 will be out by tonight. It is due on Thursday, January 30 by midnight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63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Central “Solo vs. Team”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8122" y="2569035"/>
            <a:ext cx="25280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Missing important </a:t>
            </a:r>
          </a:p>
          <a:p>
            <a:pPr algn="ctr"/>
            <a:r>
              <a:rPr lang="en-US" sz="2400" dirty="0"/>
              <a:t>human social, or </a:t>
            </a:r>
            <a:br>
              <a:rPr lang="en-US" sz="2400" dirty="0"/>
            </a:br>
            <a:r>
              <a:rPr lang="en-US" sz="2400" dirty="0"/>
              <a:t>financial capitals?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484" y="4358358"/>
            <a:ext cx="3157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Need these capabilities </a:t>
            </a:r>
            <a:br>
              <a:rPr lang="en-US" sz="2400" dirty="0"/>
            </a:br>
            <a:r>
              <a:rPr lang="en-US" sz="2400" dirty="0"/>
              <a:t>at time of founding?</a:t>
            </a:r>
          </a:p>
        </p:txBody>
      </p:sp>
      <p:cxnSp>
        <p:nvCxnSpPr>
          <p:cNvPr id="8" name="Straight Arrow Connector 7"/>
          <p:cNvCxnSpPr>
            <a:stCxn id="22" idx="2"/>
          </p:cNvCxnSpPr>
          <p:nvPr/>
        </p:nvCxnSpPr>
        <p:spPr>
          <a:xfrm>
            <a:off x="2132122" y="2032214"/>
            <a:ext cx="0" cy="558586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56888" y="2920558"/>
            <a:ext cx="2878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Prefer to work alone?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93857" y="3151390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95229" y="2775496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96000" y="374761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0283" y="277766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1705" y="1570549"/>
            <a:ext cx="2340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Decided to found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132121" y="3747324"/>
            <a:ext cx="0" cy="558586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132121" y="5255189"/>
            <a:ext cx="0" cy="558586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28508" y="5786104"/>
            <a:ext cx="30072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B050"/>
                </a:solidFill>
              </a:rPr>
              <a:t>Become solo founder;</a:t>
            </a:r>
          </a:p>
          <a:p>
            <a:pPr algn="ctr"/>
            <a:r>
              <a:rPr lang="en-US" sz="2400" b="1" i="1" dirty="0">
                <a:solidFill>
                  <a:srgbClr val="00B050"/>
                </a:solidFill>
              </a:rPr>
              <a:t>hire later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580917" y="3151390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448463" y="2920558"/>
            <a:ext cx="2853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B050"/>
                </a:solidFill>
              </a:rPr>
              <a:t>Become solo founder</a:t>
            </a:r>
          </a:p>
        </p:txBody>
      </p:sp>
      <p:cxnSp>
        <p:nvCxnSpPr>
          <p:cNvPr id="35" name="Straight Arrow Connector 34"/>
          <p:cNvCxnSpPr>
            <a:endCxn id="36" idx="0"/>
          </p:cNvCxnSpPr>
          <p:nvPr/>
        </p:nvCxnSpPr>
        <p:spPr>
          <a:xfrm>
            <a:off x="6096000" y="3450725"/>
            <a:ext cx="1651" cy="10883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37347" y="4539039"/>
            <a:ext cx="292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</a:rPr>
              <a:t>Pursue confounder(s)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593857" y="4775290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740617" y="44059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46856" y="385697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162564" y="532140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3165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7" grpId="0"/>
      <p:bldP spid="18" grpId="0"/>
      <p:bldP spid="21" grpId="0"/>
      <p:bldP spid="22" grpId="0"/>
      <p:bldP spid="32" grpId="0"/>
      <p:bldP spid="34" grpId="0"/>
      <p:bldP spid="36" grpId="0"/>
      <p:bldP spid="39" grpId="0"/>
      <p:bldP spid="40" grpId="0"/>
      <p:bldP spid="4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776887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449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408005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278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39122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684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35321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868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672545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684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184337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1292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15388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036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995966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790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 of Founding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Should I Found 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Remain Non-founder</a:t>
            </a:r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Should I be a </a:t>
            </a:r>
            <a:br>
              <a:rPr lang="en-US" sz="2400" dirty="0"/>
            </a:br>
            <a:r>
              <a:rPr lang="en-US" sz="2400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Founding 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Rewards?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Beyond-the-Team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Successions?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248822" y="2019206"/>
            <a:ext cx="2555172" cy="191278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Passion: the Necessary but Not Sufficient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Starting a company is not easy- it is the exact opposite</a:t>
            </a:r>
          </a:p>
          <a:p>
            <a:endParaRPr lang="en-US" dirty="0"/>
          </a:p>
          <a:p>
            <a:r>
              <a:rPr lang="en-US" dirty="0"/>
              <a:t>Without a passion you will not be able to keep going through good and tough times (which will certainly happen, without a question!) </a:t>
            </a:r>
          </a:p>
          <a:p>
            <a:endParaRPr lang="en-US" dirty="0"/>
          </a:p>
          <a:p>
            <a:r>
              <a:rPr lang="en-US" dirty="0"/>
              <a:t>In fact, without passion you will never succeed in building a startup</a:t>
            </a:r>
          </a:p>
          <a:p>
            <a:endParaRPr lang="en-US" dirty="0"/>
          </a:p>
          <a:p>
            <a:r>
              <a:rPr lang="en-US" dirty="0"/>
              <a:t>Distinguish yourself from “entrepreneurial tourists” or “exploratory entrepreneurs” who are interested in learning entrepreneurship, but are not ready for a difficult and humbling, yet promising journey</a:t>
            </a:r>
          </a:p>
        </p:txBody>
      </p:sp>
    </p:spTree>
    <p:extLst>
      <p:ext uri="{BB962C8B-B14F-4D97-AF65-F5344CB8AC3E}">
        <p14:creationId xmlns:p14="http://schemas.microsoft.com/office/powerpoint/2010/main" val="105660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Founding Team Dilemmas and Beyond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0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Passion Checklist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0666" y="6108417"/>
            <a:ext cx="10950668" cy="672629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If you did not answer “Yes” to all of the above questions, you are probably not ready to start a company yet!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207946"/>
              </p:ext>
            </p:extLst>
          </p:nvPr>
        </p:nvGraphicFramePr>
        <p:xfrm>
          <a:off x="620666" y="1351199"/>
          <a:ext cx="10950668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51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 Understand That: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Founding a startup will be really,</a:t>
                      </a:r>
                      <a:r>
                        <a:rPr lang="en-US" baseline="0" dirty="0"/>
                        <a:t> really hard and I still want to do it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It will be a lengthy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process loaded with humiliating failures along the way, and I must learn from them and not take them personally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 cannot potentially do it alone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path to success is not an algorithm with a set of rules to follow,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but an iterative process where I can only increase or decrease the odds of success, but I cannot guarantee anything. Even if I achieve success, it is only temporary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goal is to make an “anti-fragile” organization–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one that gets stronger over time when faced with problems, failures, uncertainty, and surprises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When others provide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advice, I will listen, but I will also recognize that it is up to me to choose which advice to implement, and how to implement it, since only I own the final results and accountability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 will have to leave my comfort zone every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day to grow and continue to be successful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 am doing this for more than the money. I believe in my cause and my team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67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Entrepreneurs Found Startups?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/>
              <a:t>We answer this question and others using qualitative and quantitative studies from the founder’s dilemmas book by Noam Wasserman</a:t>
            </a:r>
          </a:p>
          <a:p>
            <a:endParaRPr lang="en-US" dirty="0"/>
          </a:p>
          <a:p>
            <a:r>
              <a:rPr lang="en-US" dirty="0"/>
              <a:t>Wasserman used surveys for 10 consecutive years from 2000 through 2009, creating a unique dataset that includes 9,900 founders- and more than 19,000 executives in total- from 3,607 startups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38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Motivations for Male Entrepreneurs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35177"/>
              </p:ext>
            </p:extLst>
          </p:nvPr>
        </p:nvGraphicFramePr>
        <p:xfrm>
          <a:off x="1408317" y="2524451"/>
          <a:ext cx="9375365" cy="2707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1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4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603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Rank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 Entrepreneurs in 20s </a:t>
                      </a:r>
                    </a:p>
                    <a:p>
                      <a:pPr algn="ctr"/>
                      <a:r>
                        <a:rPr lang="en-US" dirty="0"/>
                        <a:t>(Rank for Male Non-Entrepreneurs)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 Non-entrepreneurs in 20s </a:t>
                      </a:r>
                      <a:br>
                        <a:rPr lang="en-US" dirty="0"/>
                      </a:br>
                      <a:r>
                        <a:rPr lang="en-US" dirty="0"/>
                        <a:t>(Rank for Male Entrepreneurs)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#1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&amp; Influence (#10)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Security (#13)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#2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Autonomy (#13)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Prestige (#6)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#3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Managing People</a:t>
                      </a:r>
                      <a:r>
                        <a:rPr lang="en-US" baseline="0" dirty="0"/>
                        <a:t> (#9)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Financial Gain (#4)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#4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Financial Gain (#3)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Affiliation</a:t>
                      </a:r>
                      <a:r>
                        <a:rPr lang="en-US" baseline="0" dirty="0"/>
                        <a:t> (#11)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/>
              <a:t>Top four motivations for </a:t>
            </a:r>
            <a:r>
              <a:rPr lang="en-US" i="1" dirty="0"/>
              <a:t>males</a:t>
            </a:r>
            <a:r>
              <a:rPr lang="en-US" dirty="0"/>
              <a:t> in their 20s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92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721817"/>
              </p:ext>
            </p:extLst>
          </p:nvPr>
        </p:nvGraphicFramePr>
        <p:xfrm>
          <a:off x="1408317" y="2524451"/>
          <a:ext cx="9375365" cy="2707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1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4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603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Rank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Female Entrepreneurs in 20s </a:t>
                      </a:r>
                    </a:p>
                    <a:p>
                      <a:pPr algn="ctr"/>
                      <a:r>
                        <a:rPr lang="en-US" dirty="0"/>
                        <a:t>(Rank for Female Non-Entrepreneurs)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Female Non-entrepreneurs in 20s </a:t>
                      </a:r>
                      <a:br>
                        <a:rPr lang="en-US" dirty="0"/>
                      </a:br>
                      <a:r>
                        <a:rPr lang="en-US" dirty="0"/>
                        <a:t>(Rank for Female Entrepreneurs)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#1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Autonomy (#12)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Recognition (#10)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#2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&amp; Influence (#13)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Affiliation (#12)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#3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Managing People</a:t>
                      </a:r>
                      <a:r>
                        <a:rPr lang="en-US" baseline="0" dirty="0"/>
                        <a:t> (#10)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Security  (#13)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#4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Altruism (#5)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Lifestyle</a:t>
                      </a:r>
                      <a:r>
                        <a:rPr lang="en-US" baseline="0" dirty="0"/>
                        <a:t> (#11)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Motivations for Female Entrepreneurs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/>
              <a:t>Top four motivations for </a:t>
            </a:r>
            <a:r>
              <a:rPr lang="en-US" i="1" dirty="0"/>
              <a:t>females</a:t>
            </a:r>
            <a:r>
              <a:rPr lang="en-US" dirty="0"/>
              <a:t> in their 20s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6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Motivations for Entrepreneurs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/>
              <a:t>Research shows that motivations for entrepreneurs remain </a:t>
            </a:r>
            <a:r>
              <a:rPr lang="en-US" i="1" dirty="0"/>
              <a:t>relatively</a:t>
            </a:r>
            <a:r>
              <a:rPr lang="en-US" dirty="0"/>
              <a:t> stable (but not for non-entrepreneurs) throughout life</a:t>
            </a:r>
          </a:p>
          <a:p>
            <a:endParaRPr lang="en-US" dirty="0"/>
          </a:p>
          <a:p>
            <a:r>
              <a:rPr lang="en-US" dirty="0"/>
              <a:t>Two of the motivations (i.e., </a:t>
            </a:r>
            <a:r>
              <a:rPr lang="en-US" i="1" dirty="0"/>
              <a:t>autonomy and power &amp; influence</a:t>
            </a:r>
            <a:r>
              <a:rPr lang="en-US" dirty="0"/>
              <a:t>) persist throughout the 20s, 30s, and 40s of male entrepreneurs, but in their 40s they also become motivated by </a:t>
            </a:r>
            <a:r>
              <a:rPr lang="en-US" i="1" dirty="0"/>
              <a:t>altruism</a:t>
            </a:r>
            <a:r>
              <a:rPr lang="en-US" dirty="0"/>
              <a:t> and </a:t>
            </a:r>
            <a:r>
              <a:rPr lang="en-US" i="1" dirty="0"/>
              <a:t>variety</a:t>
            </a:r>
          </a:p>
          <a:p>
            <a:pPr lvl="1"/>
            <a:endParaRPr lang="en-US" i="1" dirty="0"/>
          </a:p>
          <a:p>
            <a:r>
              <a:rPr lang="en-US" dirty="0"/>
              <a:t>Male entrepreneurs lag female entrepreneurs by a decade when it comes to prizing variety and by two decades when it comes to altruism!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30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Reality of the Founding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/>
              <a:t>It is unfortunate but true, if entrepreneurship is a battle, most casualties stem from friendly fires or self-inflicted wounds</a:t>
            </a:r>
          </a:p>
          <a:p>
            <a:endParaRPr lang="en-US" dirty="0"/>
          </a:p>
          <a:p>
            <a:r>
              <a:rPr lang="en-US" dirty="0"/>
              <a:t>The founding process is often chaotic and nonlinear, with founders improvising rather than following a script to build their startups</a:t>
            </a:r>
          </a:p>
          <a:p>
            <a:endParaRPr lang="en-US" dirty="0"/>
          </a:p>
          <a:p>
            <a:r>
              <a:rPr lang="en-US" dirty="0"/>
              <a:t>Founding decisions need to be made by </a:t>
            </a:r>
            <a:r>
              <a:rPr lang="en-US" i="1" dirty="0"/>
              <a:t>design</a:t>
            </a:r>
            <a:r>
              <a:rPr lang="en-US" dirty="0"/>
              <a:t> and NOT by default</a:t>
            </a:r>
          </a:p>
          <a:p>
            <a:pPr lvl="1"/>
            <a:r>
              <a:rPr lang="en-US" dirty="0"/>
              <a:t>In particular, founders need to see past their instincts and natural propensity for wishful thinking</a:t>
            </a:r>
          </a:p>
          <a:p>
            <a:pPr lvl="1"/>
            <a:r>
              <a:rPr lang="en-US" dirty="0"/>
              <a:t>They need to </a:t>
            </a:r>
            <a:r>
              <a:rPr lang="en-US" i="1" dirty="0"/>
              <a:t>expect the best</a:t>
            </a:r>
            <a:r>
              <a:rPr lang="en-US" dirty="0"/>
              <a:t>, while </a:t>
            </a:r>
            <a:r>
              <a:rPr lang="en-US" i="1" dirty="0"/>
              <a:t>preparing for the worst</a:t>
            </a:r>
          </a:p>
          <a:p>
            <a:pPr lvl="1"/>
            <a:r>
              <a:rPr lang="en-US" dirty="0"/>
              <a:t>They need to make decisions </a:t>
            </a:r>
            <a:r>
              <a:rPr lang="en-US" i="1" dirty="0"/>
              <a:t>strategically</a:t>
            </a:r>
            <a:r>
              <a:rPr lang="en-US" dirty="0"/>
              <a:t> rather than </a:t>
            </a:r>
            <a:r>
              <a:rPr lang="en-US" i="1" dirty="0"/>
              <a:t>reactively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8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14607</TotalTime>
  <Words>2926</Words>
  <Application>Microsoft Macintosh PowerPoint</Application>
  <PresentationFormat>Widescreen</PresentationFormat>
  <Paragraphs>432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Passion: the Necessary but Not Sufficient Condition</vt:lpstr>
      <vt:lpstr>Passion Checklist </vt:lpstr>
      <vt:lpstr>Why Entrepreneurs Found Startups?</vt:lpstr>
      <vt:lpstr>Motivations for Male Entrepreneurs</vt:lpstr>
      <vt:lpstr>Motivations for Female Entrepreneurs</vt:lpstr>
      <vt:lpstr>Motivations for Entrepreneurs</vt:lpstr>
      <vt:lpstr>The Reality of the Founding Process</vt:lpstr>
      <vt:lpstr>Sequence of Founding Dilemmas</vt:lpstr>
      <vt:lpstr>Should I Found Now?</vt:lpstr>
      <vt:lpstr>To Locate “Your” Sweet Spot…</vt:lpstr>
      <vt:lpstr>Locate “Your” Sweet Spot</vt:lpstr>
      <vt:lpstr>What If?</vt:lpstr>
      <vt:lpstr>What If?</vt:lpstr>
      <vt:lpstr>What If?</vt:lpstr>
      <vt:lpstr>What If?</vt:lpstr>
      <vt:lpstr>Sequence of Founding Dilemmas</vt:lpstr>
      <vt:lpstr>Sizes of Founding Teams for Technology and Life Sciences</vt:lpstr>
      <vt:lpstr>Central “Solo vs. Team” Questions</vt:lpstr>
      <vt:lpstr>Solo vs. Team Dilemma</vt:lpstr>
      <vt:lpstr>Solo vs. Team Dilemma</vt:lpstr>
      <vt:lpstr>Solo vs. Team Dilemma</vt:lpstr>
      <vt:lpstr>Solo vs. Team Dilemma</vt:lpstr>
      <vt:lpstr>Solo vs. Team Dilemma</vt:lpstr>
      <vt:lpstr>Solo vs. Team Dilemma</vt:lpstr>
      <vt:lpstr>Solo vs. Team Dilemma</vt:lpstr>
      <vt:lpstr>Solo vs. Team Dilemma</vt:lpstr>
      <vt:lpstr>Sequence of Founding Dilemmas</vt:lpstr>
      <vt:lpstr>Next Class…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247</cp:revision>
  <dcterms:created xsi:type="dcterms:W3CDTF">2017-12-27T09:59:59Z</dcterms:created>
  <dcterms:modified xsi:type="dcterms:W3CDTF">2020-01-20T17:56:21Z</dcterms:modified>
</cp:coreProperties>
</file>