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6"/>
  </p:notesMasterIdLst>
  <p:sldIdLst>
    <p:sldId id="393" r:id="rId2"/>
    <p:sldId id="394" r:id="rId3"/>
    <p:sldId id="313" r:id="rId4"/>
    <p:sldId id="329" r:id="rId5"/>
    <p:sldId id="347" r:id="rId6"/>
    <p:sldId id="387" r:id="rId7"/>
    <p:sldId id="335" r:id="rId8"/>
    <p:sldId id="352" r:id="rId9"/>
    <p:sldId id="354" r:id="rId10"/>
    <p:sldId id="356" r:id="rId11"/>
    <p:sldId id="357" r:id="rId12"/>
    <p:sldId id="388" r:id="rId13"/>
    <p:sldId id="363" r:id="rId14"/>
    <p:sldId id="364" r:id="rId15"/>
    <p:sldId id="372" r:id="rId16"/>
    <p:sldId id="373" r:id="rId17"/>
    <p:sldId id="367" r:id="rId18"/>
    <p:sldId id="368" r:id="rId19"/>
    <p:sldId id="369" r:id="rId20"/>
    <p:sldId id="375" r:id="rId21"/>
    <p:sldId id="389" r:id="rId22"/>
    <p:sldId id="371" r:id="rId23"/>
    <p:sldId id="376" r:id="rId24"/>
    <p:sldId id="377" r:id="rId25"/>
    <p:sldId id="386" r:id="rId26"/>
    <p:sldId id="378" r:id="rId27"/>
    <p:sldId id="379" r:id="rId28"/>
    <p:sldId id="380" r:id="rId29"/>
    <p:sldId id="381" r:id="rId30"/>
    <p:sldId id="382" r:id="rId31"/>
    <p:sldId id="383" r:id="rId32"/>
    <p:sldId id="384" r:id="rId33"/>
    <p:sldId id="385" r:id="rId34"/>
    <p:sldId id="392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4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C6623-70FD-1147-B309-7FCFA0240961}" type="datetimeFigureOut">
              <a:rPr lang="en-US" smtClean="0"/>
              <a:t>4/15/20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BB7CB-4FDA-2D49-AB39-B3F6D6AF6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5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3357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799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2259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534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4130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0232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286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7353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683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632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238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8147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8511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5764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6319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5681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342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9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5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4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7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7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4/15/20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4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4/15/20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3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4/15/20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9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4/15/20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4/15/20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62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4/15/20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9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BB794-24C6-4D4C-94A4-5DF58B8B0176}" type="datetimeFigureOut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Entrepreneurship for Computer Science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15-390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/>
              <a:t>The Lean Approach</a:t>
            </a:r>
          </a:p>
          <a:p>
            <a:r>
              <a:rPr lang="en-US" sz="2800" dirty="0"/>
              <a:t>Lecture 23, April 15, 2020</a:t>
            </a:r>
          </a:p>
          <a:p>
            <a:endParaRPr lang="en-US" dirty="0"/>
          </a:p>
          <a:p>
            <a:r>
              <a:rPr lang="en-US" sz="2800" dirty="0"/>
              <a:t>Mohammad Hammoud</a:t>
            </a:r>
          </a:p>
        </p:txBody>
      </p:sp>
    </p:spTree>
    <p:extLst>
      <p:ext uri="{BB962C8B-B14F-4D97-AF65-F5344CB8AC3E}">
        <p14:creationId xmlns:p14="http://schemas.microsoft.com/office/powerpoint/2010/main" val="27505369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of MVP: Dropbox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video was a 3-minute demonstration of the technology as it is meant to work</a:t>
            </a:r>
            <a:endParaRPr lang="en-US" sz="2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was narrated by Drew himself (</a:t>
            </a:r>
            <a:r>
              <a:rPr lang="en-US" i="1" dirty="0"/>
              <a:t>it was really banal!</a:t>
            </a:r>
            <a:r>
              <a:rPr lang="en-US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targeted </a:t>
            </a:r>
            <a:r>
              <a:rPr lang="en-US" b="1" i="1" dirty="0">
                <a:solidFill>
                  <a:srgbClr val="92D050"/>
                </a:solidFill>
              </a:rPr>
              <a:t>early adopters</a:t>
            </a:r>
            <a:r>
              <a:rPr lang="en-US" dirty="0"/>
              <a:t>, who do not need a perfect solution to get intrigued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Drew recounted: “It drove hundreds of thousands of people to the website. Our beta waiting list went from 5000 people to 75000 people literally overnight. It totally blew us away.”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Today, Dropbox is worth more than $10 billion</a:t>
            </a:r>
          </a:p>
        </p:txBody>
      </p:sp>
    </p:spTree>
    <p:extLst>
      <p:ext uri="{BB962C8B-B14F-4D97-AF65-F5344CB8AC3E}">
        <p14:creationId xmlns:p14="http://schemas.microsoft.com/office/powerpoint/2010/main" val="2748325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Build Phase: MVP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71266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Deciding how complex a MVP cannot be done formulaically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requires judgment!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When in doubt, simplify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Avoid overbuilding and overpromising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Any additional work beyond what needs to get you starting the loop might be a waste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MVP does not only speak to product design and technical questions, but also serves in testing </a:t>
            </a:r>
            <a:r>
              <a:rPr lang="en-US" i="1" dirty="0">
                <a:solidFill>
                  <a:srgbClr val="0070C0"/>
                </a:solidFill>
              </a:rPr>
              <a:t>fundamental business hypotheses</a:t>
            </a:r>
          </a:p>
          <a:p>
            <a:pPr lvl="1"/>
            <a:r>
              <a:rPr lang="en-US" dirty="0"/>
              <a:t>It provides a needed dose of reality</a:t>
            </a:r>
          </a:p>
          <a:p>
            <a:pPr lvl="1"/>
            <a:r>
              <a:rPr lang="en-US" dirty="0"/>
              <a:t>It often results in seemingly bad (</a:t>
            </a:r>
            <a:r>
              <a:rPr lang="en-US" i="1" dirty="0"/>
              <a:t>but actually good!</a:t>
            </a:r>
            <a:r>
              <a:rPr lang="en-US" dirty="0"/>
              <a:t>) news initially</a:t>
            </a:r>
          </a:p>
          <a:p>
            <a:pPr lvl="1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20309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Build-Experiment-Learn Feedback Loop</a:t>
            </a:r>
          </a:p>
        </p:txBody>
      </p:sp>
      <p:sp>
        <p:nvSpPr>
          <p:cNvPr id="4" name="Freeform 3"/>
          <p:cNvSpPr/>
          <p:nvPr/>
        </p:nvSpPr>
        <p:spPr>
          <a:xfrm>
            <a:off x="5112490" y="1980682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tx1"/>
                </a:solidFill>
              </a:rPr>
              <a:t>Idea</a:t>
            </a:r>
          </a:p>
        </p:txBody>
      </p:sp>
      <p:sp>
        <p:nvSpPr>
          <p:cNvPr id="5" name="Freeform 4"/>
          <p:cNvSpPr/>
          <p:nvPr/>
        </p:nvSpPr>
        <p:spPr>
          <a:xfrm>
            <a:off x="3822818" y="238646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695699" y="166930"/>
                </a:moveTo>
                <a:arcTo wR="1913952" hR="1913952" stAng="17646436" swAng="925395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Freeform 5"/>
          <p:cNvSpPr/>
          <p:nvPr/>
        </p:nvSpPr>
        <p:spPr>
          <a:xfrm>
            <a:off x="6318005" y="2937659"/>
            <a:ext cx="2152595" cy="811565"/>
          </a:xfrm>
          <a:custGeom>
            <a:avLst/>
            <a:gdLst>
              <a:gd name="connsiteX0" fmla="*/ 0 w 2152595"/>
              <a:gd name="connsiteY0" fmla="*/ 405783 h 811565"/>
              <a:gd name="connsiteX1" fmla="*/ 1076298 w 2152595"/>
              <a:gd name="connsiteY1" fmla="*/ 0 h 811565"/>
              <a:gd name="connsiteX2" fmla="*/ 2152596 w 2152595"/>
              <a:gd name="connsiteY2" fmla="*/ 405783 h 811565"/>
              <a:gd name="connsiteX3" fmla="*/ 1076298 w 2152595"/>
              <a:gd name="connsiteY3" fmla="*/ 811566 h 811565"/>
              <a:gd name="connsiteX4" fmla="*/ 0 w 2152595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595" h="811565">
                <a:moveTo>
                  <a:pt x="0" y="405783"/>
                </a:moveTo>
                <a:cubicBezTo>
                  <a:pt x="0" y="181675"/>
                  <a:pt x="481875" y="0"/>
                  <a:pt x="1076298" y="0"/>
                </a:cubicBezTo>
                <a:cubicBezTo>
                  <a:pt x="1670721" y="0"/>
                  <a:pt x="2152596" y="181675"/>
                  <a:pt x="2152596" y="405783"/>
                </a:cubicBezTo>
                <a:cubicBezTo>
                  <a:pt x="2152596" y="629891"/>
                  <a:pt x="1670721" y="811566"/>
                  <a:pt x="1076298" y="811566"/>
                </a:cubicBezTo>
                <a:cubicBezTo>
                  <a:pt x="481875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240" tIns="210291" rIns="315240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bg1"/>
                </a:solidFill>
              </a:rPr>
              <a:t>Build</a:t>
            </a:r>
          </a:p>
        </p:txBody>
      </p:sp>
      <p:sp>
        <p:nvSpPr>
          <p:cNvPr id="8" name="Freeform 7"/>
          <p:cNvSpPr/>
          <p:nvPr/>
        </p:nvSpPr>
        <p:spPr>
          <a:xfrm>
            <a:off x="3795171" y="2284384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805243" y="1620293"/>
                </a:moveTo>
                <a:arcTo wR="1913952" hR="1913952" stAng="21070453" swAng="864532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>
            <a:off x="6867997" y="4541489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tx1"/>
                </a:solidFill>
              </a:rPr>
              <a:t>Product</a:t>
            </a:r>
          </a:p>
        </p:txBody>
      </p:sp>
      <p:sp>
        <p:nvSpPr>
          <p:cNvPr id="11" name="Freeform 10"/>
          <p:cNvSpPr/>
          <p:nvPr/>
        </p:nvSpPr>
        <p:spPr>
          <a:xfrm>
            <a:off x="3727538" y="2455627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478622" y="3016233"/>
                </a:moveTo>
                <a:arcTo wR="1913952" hR="1913952" stAng="2109839" swAng="771264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Freeform 14"/>
          <p:cNvSpPr/>
          <p:nvPr/>
        </p:nvSpPr>
        <p:spPr>
          <a:xfrm>
            <a:off x="4660617" y="5808588"/>
            <a:ext cx="2152308" cy="811565"/>
          </a:xfrm>
          <a:custGeom>
            <a:avLst/>
            <a:gdLst>
              <a:gd name="connsiteX0" fmla="*/ 0 w 2152308"/>
              <a:gd name="connsiteY0" fmla="*/ 405783 h 811565"/>
              <a:gd name="connsiteX1" fmla="*/ 1076154 w 2152308"/>
              <a:gd name="connsiteY1" fmla="*/ 0 h 811565"/>
              <a:gd name="connsiteX2" fmla="*/ 2152308 w 2152308"/>
              <a:gd name="connsiteY2" fmla="*/ 405783 h 811565"/>
              <a:gd name="connsiteX3" fmla="*/ 1076154 w 2152308"/>
              <a:gd name="connsiteY3" fmla="*/ 811566 h 811565"/>
              <a:gd name="connsiteX4" fmla="*/ 0 w 2152308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308" h="811565">
                <a:moveTo>
                  <a:pt x="0" y="405783"/>
                </a:moveTo>
                <a:cubicBezTo>
                  <a:pt x="0" y="181675"/>
                  <a:pt x="481811" y="0"/>
                  <a:pt x="1076154" y="0"/>
                </a:cubicBezTo>
                <a:cubicBezTo>
                  <a:pt x="1670497" y="0"/>
                  <a:pt x="2152308" y="181675"/>
                  <a:pt x="2152308" y="405783"/>
                </a:cubicBezTo>
                <a:cubicBezTo>
                  <a:pt x="2152308" y="629891"/>
                  <a:pt x="1670497" y="811566"/>
                  <a:pt x="1076154" y="811566"/>
                </a:cubicBezTo>
                <a:cubicBezTo>
                  <a:pt x="481811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198" tIns="210291" rIns="315198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bg1"/>
                </a:solidFill>
              </a:rPr>
              <a:t>Experiment</a:t>
            </a:r>
          </a:p>
        </p:txBody>
      </p:sp>
      <p:sp>
        <p:nvSpPr>
          <p:cNvPr id="16" name="Freeform 15"/>
          <p:cNvSpPr/>
          <p:nvPr/>
        </p:nvSpPr>
        <p:spPr>
          <a:xfrm>
            <a:off x="3895150" y="2438142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54072" y="3354756"/>
                </a:moveTo>
                <a:arcTo wR="1913952" hR="1913952" stAng="7870043" swAng="780431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Freeform 16"/>
          <p:cNvSpPr/>
          <p:nvPr/>
        </p:nvSpPr>
        <p:spPr>
          <a:xfrm>
            <a:off x="3346093" y="4541485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18" name="Freeform 17"/>
          <p:cNvSpPr/>
          <p:nvPr/>
        </p:nvSpPr>
        <p:spPr>
          <a:xfrm>
            <a:off x="3844429" y="230869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830" y="2075503"/>
                </a:moveTo>
                <a:arcTo wR="1913952" hR="1913952" stAng="10509485" swAng="864928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Freeform 18"/>
          <p:cNvSpPr/>
          <p:nvPr/>
        </p:nvSpPr>
        <p:spPr>
          <a:xfrm>
            <a:off x="3002942" y="2937659"/>
            <a:ext cx="2152595" cy="811565"/>
          </a:xfrm>
          <a:custGeom>
            <a:avLst/>
            <a:gdLst>
              <a:gd name="connsiteX0" fmla="*/ 0 w 2152595"/>
              <a:gd name="connsiteY0" fmla="*/ 405783 h 811565"/>
              <a:gd name="connsiteX1" fmla="*/ 1076298 w 2152595"/>
              <a:gd name="connsiteY1" fmla="*/ 0 h 811565"/>
              <a:gd name="connsiteX2" fmla="*/ 2152596 w 2152595"/>
              <a:gd name="connsiteY2" fmla="*/ 405783 h 811565"/>
              <a:gd name="connsiteX3" fmla="*/ 1076298 w 2152595"/>
              <a:gd name="connsiteY3" fmla="*/ 811566 h 811565"/>
              <a:gd name="connsiteX4" fmla="*/ 0 w 2152595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595" h="811565">
                <a:moveTo>
                  <a:pt x="0" y="405783"/>
                </a:moveTo>
                <a:cubicBezTo>
                  <a:pt x="0" y="181675"/>
                  <a:pt x="481875" y="0"/>
                  <a:pt x="1076298" y="0"/>
                </a:cubicBezTo>
                <a:cubicBezTo>
                  <a:pt x="1670721" y="0"/>
                  <a:pt x="2152596" y="181675"/>
                  <a:pt x="2152596" y="405783"/>
                </a:cubicBezTo>
                <a:cubicBezTo>
                  <a:pt x="2152596" y="629891"/>
                  <a:pt x="1670721" y="811566"/>
                  <a:pt x="1076298" y="811566"/>
                </a:cubicBezTo>
                <a:cubicBezTo>
                  <a:pt x="481875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240" tIns="210291" rIns="315240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bg1"/>
                </a:solidFill>
              </a:rPr>
              <a:t>Learn</a:t>
            </a:r>
          </a:p>
        </p:txBody>
      </p:sp>
      <p:sp>
        <p:nvSpPr>
          <p:cNvPr id="20" name="Freeform 19"/>
          <p:cNvSpPr/>
          <p:nvPr/>
        </p:nvSpPr>
        <p:spPr>
          <a:xfrm>
            <a:off x="3822818" y="238646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95742" y="437748"/>
                </a:moveTo>
                <a:arcTo wR="1913952" hR="1913952" stAng="13828170" swAng="925395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7" name="Picture 2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674" y="1493950"/>
            <a:ext cx="964388" cy="1145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ight Arrow 2"/>
          <p:cNvSpPr/>
          <p:nvPr/>
        </p:nvSpPr>
        <p:spPr>
          <a:xfrm rot="10800000">
            <a:off x="7194368" y="6017467"/>
            <a:ext cx="742520" cy="443148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936888" y="5998950"/>
            <a:ext cx="3686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The Experimentation Phase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717911" y="2792247"/>
            <a:ext cx="9637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6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76744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Leap-of-Faith 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The riskiest elements of a startup’s plan (i.e., the parts on which everything depends) are called </a:t>
            </a:r>
            <a:r>
              <a:rPr lang="en-US" i="1" dirty="0">
                <a:solidFill>
                  <a:srgbClr val="0070C0"/>
                </a:solidFill>
              </a:rPr>
              <a:t>leap-of-faith assumptions</a:t>
            </a:r>
          </a:p>
          <a:p>
            <a:endParaRPr lang="en-US" dirty="0"/>
          </a:p>
          <a:p>
            <a:r>
              <a:rPr lang="en-US" dirty="0"/>
              <a:t>E.g., What was the main leap-of-faith assumption of Dropbox?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File synchronization is a problem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92D050"/>
                </a:solidFill>
              </a:rPr>
              <a:t>Note</a:t>
            </a:r>
            <a:r>
              <a:rPr lang="en-US" dirty="0"/>
              <a:t>: Most people do not know about a certain solution (or even a problem); but once they experience the solution, they cannot imagine how they ever lived without it!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856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Leap-of-Faith 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two most important assumptions of any startup are the</a:t>
            </a:r>
            <a:r>
              <a:rPr lang="en-US" i="1" dirty="0">
                <a:solidFill>
                  <a:srgbClr val="0070C0"/>
                </a:solidFill>
              </a:rPr>
              <a:t> value hypothesis</a:t>
            </a:r>
            <a:r>
              <a:rPr lang="en-US" dirty="0"/>
              <a:t> and the</a:t>
            </a:r>
            <a:r>
              <a:rPr lang="en-US" i="1" dirty="0">
                <a:solidFill>
                  <a:srgbClr val="0070C0"/>
                </a:solidFill>
              </a:rPr>
              <a:t> growth hypothesis</a:t>
            </a:r>
          </a:p>
          <a:p>
            <a:endParaRPr lang="en-US" dirty="0"/>
          </a:p>
          <a:p>
            <a:r>
              <a:rPr lang="en-US" dirty="0"/>
              <a:t>The value hypothesis:</a:t>
            </a:r>
          </a:p>
          <a:p>
            <a:pPr lvl="1"/>
            <a:r>
              <a:rPr lang="en-US" dirty="0"/>
              <a:t>It tests whether the product is really delivering value to customers </a:t>
            </a:r>
            <a:r>
              <a:rPr lang="en-US" i="1" dirty="0"/>
              <a:t>after</a:t>
            </a:r>
            <a:r>
              <a:rPr lang="en-US" dirty="0"/>
              <a:t> they start using it</a:t>
            </a:r>
          </a:p>
          <a:p>
            <a:pPr lvl="1"/>
            <a:r>
              <a:rPr lang="en-US" dirty="0"/>
              <a:t>A testing metric: </a:t>
            </a:r>
            <a:r>
              <a:rPr lang="en-US" b="1" i="1" dirty="0">
                <a:solidFill>
                  <a:srgbClr val="92D050"/>
                </a:solidFill>
              </a:rPr>
              <a:t>retention rate</a:t>
            </a:r>
          </a:p>
          <a:p>
            <a:pPr lvl="1"/>
            <a:endParaRPr lang="en-US" dirty="0"/>
          </a:p>
          <a:p>
            <a:r>
              <a:rPr lang="en-US" dirty="0"/>
              <a:t>The growth hypothesis:</a:t>
            </a:r>
          </a:p>
          <a:p>
            <a:pPr lvl="1"/>
            <a:r>
              <a:rPr lang="en-US" dirty="0"/>
              <a:t>It tests how new customers will discover the product</a:t>
            </a:r>
          </a:p>
          <a:p>
            <a:pPr lvl="1"/>
            <a:r>
              <a:rPr lang="en-US" dirty="0"/>
              <a:t>A testing metric: </a:t>
            </a:r>
            <a:r>
              <a:rPr lang="en-US" b="1" i="1" dirty="0">
                <a:solidFill>
                  <a:srgbClr val="92D050"/>
                </a:solidFill>
              </a:rPr>
              <a:t>referral rate</a:t>
            </a:r>
          </a:p>
        </p:txBody>
      </p:sp>
    </p:spTree>
    <p:extLst>
      <p:ext uri="{BB962C8B-B14F-4D97-AF65-F5344CB8AC3E}">
        <p14:creationId xmlns:p14="http://schemas.microsoft.com/office/powerpoint/2010/main" val="1321321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Facebook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96197"/>
          </a:xfrm>
        </p:spPr>
        <p:txBody>
          <a:bodyPr>
            <a:normAutofit/>
          </a:bodyPr>
          <a:lstStyle/>
          <a:p>
            <a:r>
              <a:rPr lang="en-US" sz="3000" dirty="0"/>
              <a:t>In 2004, Facebook had 150,000 registered users </a:t>
            </a:r>
            <a:br>
              <a:rPr lang="en-US" sz="3000" dirty="0"/>
            </a:br>
            <a:r>
              <a:rPr lang="en-US" sz="3000" dirty="0"/>
              <a:t>with very little revenue </a:t>
            </a:r>
          </a:p>
          <a:p>
            <a:endParaRPr lang="en-US" sz="3000" dirty="0"/>
          </a:p>
          <a:p>
            <a:r>
              <a:rPr lang="en-US" sz="3000" dirty="0"/>
              <a:t>Yet, that summer they raised their first $500,000 in venture capital</a:t>
            </a:r>
          </a:p>
          <a:p>
            <a:endParaRPr lang="en-US" sz="3000" dirty="0"/>
          </a:p>
          <a:p>
            <a:r>
              <a:rPr lang="en-US" sz="3000" dirty="0"/>
              <a:t>Less than a year later, they raised an additional $12.7 million </a:t>
            </a:r>
          </a:p>
          <a:p>
            <a:endParaRPr lang="en-US" sz="3000" dirty="0"/>
          </a:p>
          <a:p>
            <a:r>
              <a:rPr lang="en-US" sz="3000" dirty="0"/>
              <a:t>How Facebook was able to raise so much money when its actual usage was small?</a:t>
            </a:r>
          </a:p>
        </p:txBody>
      </p:sp>
      <p:pic>
        <p:nvPicPr>
          <p:cNvPr id="2050" name="Picture 2" descr="Image resul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270" y="1523542"/>
            <a:ext cx="3160709" cy="112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0253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Facebook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To answer this question, it suffices to look at </a:t>
            </a:r>
            <a:br>
              <a:rPr lang="en-US" dirty="0"/>
            </a:br>
            <a:r>
              <a:rPr lang="en-US" dirty="0"/>
              <a:t>Facebook’s value and growth hypotheses:</a:t>
            </a:r>
          </a:p>
          <a:p>
            <a:pPr lvl="1"/>
            <a:r>
              <a:rPr lang="en-US" sz="2800" i="1" dirty="0">
                <a:solidFill>
                  <a:srgbClr val="0070C0"/>
                </a:solidFill>
              </a:rPr>
              <a:t>Validated</a:t>
            </a:r>
            <a:r>
              <a:rPr lang="en-US" sz="2800" dirty="0">
                <a:solidFill>
                  <a:srgbClr val="0070C0"/>
                </a:solidFill>
              </a:rPr>
              <a:t> value hypothesis</a:t>
            </a:r>
            <a:r>
              <a:rPr lang="en-US" sz="2800" dirty="0"/>
              <a:t>: </a:t>
            </a:r>
          </a:p>
          <a:p>
            <a:pPr lvl="2"/>
            <a:r>
              <a:rPr lang="en-US" sz="2800" dirty="0"/>
              <a:t>More than half of the users came back to the site every single day</a:t>
            </a:r>
          </a:p>
          <a:p>
            <a:pPr lvl="1"/>
            <a:endParaRPr lang="en-US" sz="2800" i="1" dirty="0">
              <a:solidFill>
                <a:srgbClr val="0070C0"/>
              </a:solidFill>
            </a:endParaRPr>
          </a:p>
          <a:p>
            <a:pPr lvl="1"/>
            <a:r>
              <a:rPr lang="en-US" sz="2800" i="1" dirty="0">
                <a:solidFill>
                  <a:srgbClr val="0070C0"/>
                </a:solidFill>
              </a:rPr>
              <a:t>Validated</a:t>
            </a:r>
            <a:r>
              <a:rPr lang="en-US" sz="2800" dirty="0">
                <a:solidFill>
                  <a:srgbClr val="0070C0"/>
                </a:solidFill>
              </a:rPr>
              <a:t> growth hypothesis</a:t>
            </a:r>
            <a:r>
              <a:rPr lang="en-US" sz="2800" dirty="0"/>
              <a:t>: </a:t>
            </a:r>
          </a:p>
          <a:p>
            <a:pPr lvl="2"/>
            <a:r>
              <a:rPr lang="en-US" sz="2800" dirty="0"/>
              <a:t>Facebook launched on Feb 4, 2004, and by the end of that month, almost ¾ of Harvard’s undergraduates were using it (</a:t>
            </a:r>
            <a:r>
              <a:rPr lang="en-US" sz="2800" i="1" dirty="0"/>
              <a:t>without spending a dollar on marketing or advertising!</a:t>
            </a:r>
            <a:r>
              <a:rPr lang="en-US" sz="2800" dirty="0"/>
              <a:t>)</a:t>
            </a:r>
          </a:p>
        </p:txBody>
      </p:sp>
      <p:pic>
        <p:nvPicPr>
          <p:cNvPr id="5" name="Picture 2" descr="Image resul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270" y="1523542"/>
            <a:ext cx="3160709" cy="112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0413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Experimenting: Aardvark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Google excels at answering </a:t>
            </a:r>
            <a:r>
              <a:rPr lang="en-US" i="1" dirty="0">
                <a:solidFill>
                  <a:srgbClr val="0070C0"/>
                </a:solidFill>
              </a:rPr>
              <a:t>factual questions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What is the tallest mountain in the world?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Who was the twenty third president of United States?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However, Google struggles with answering </a:t>
            </a:r>
            <a:r>
              <a:rPr lang="en-US" i="1" dirty="0">
                <a:solidFill>
                  <a:srgbClr val="0070C0"/>
                </a:solidFill>
              </a:rPr>
              <a:t>subjective questions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What is a good place to go out with a friend after a football game in my city?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Subjective questions are relatively easy for a </a:t>
            </a:r>
            <a:r>
              <a:rPr lang="en-US" i="1" dirty="0"/>
              <a:t>person</a:t>
            </a:r>
            <a:r>
              <a:rPr lang="en-US" dirty="0"/>
              <a:t> to answer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Imagine being at a cocktail party surrounded by friends; how likely would it be to get a high-quality answer for a subjective question?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Very high!</a:t>
            </a:r>
          </a:p>
        </p:txBody>
      </p:sp>
      <p:pic>
        <p:nvPicPr>
          <p:cNvPr id="3074" name="Picture 2" descr="Image resul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3697" y="1400621"/>
            <a:ext cx="2890252" cy="1869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7219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Experimenting: Aardvark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“technically” solve this problem, Max </a:t>
            </a:r>
            <a:r>
              <a:rPr lang="en-US" dirty="0" err="1"/>
              <a:t>Ventilla</a:t>
            </a:r>
            <a:r>
              <a:rPr lang="en-US" dirty="0"/>
              <a:t> and </a:t>
            </a:r>
            <a:br>
              <a:rPr lang="en-US" dirty="0"/>
            </a:br>
            <a:r>
              <a:rPr lang="en-US" dirty="0"/>
              <a:t>Damon Horowitz created a product called Aardvark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Max and Damon built a very basic prototype with an instant messaging (IM) front-end and a </a:t>
            </a:r>
            <a:r>
              <a:rPr lang="en-US" i="1" dirty="0"/>
              <a:t>human-driven </a:t>
            </a:r>
            <a:r>
              <a:rPr lang="en-US" dirty="0"/>
              <a:t>back-end (NOT an AI-based engine)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customer can send Aardvark questions via IM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Aardvark will tap into the customer’s social network via seeking out to the customer’s friends and friends-of-friends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 question about restaurants in San Francisco should not be routed to someone in Seattle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Once Aardvark gets a suitable answer, it reports back to the customer</a:t>
            </a:r>
          </a:p>
        </p:txBody>
      </p:sp>
      <p:pic>
        <p:nvPicPr>
          <p:cNvPr id="4" name="Picture 2" descr="Image resul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3697" y="1400621"/>
            <a:ext cx="2890252" cy="1869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9117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Experimenting: Aardvark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technique used by Aardvark is called </a:t>
            </a:r>
            <a:r>
              <a:rPr lang="en-US" b="1" i="1" dirty="0">
                <a:solidFill>
                  <a:srgbClr val="92D050"/>
                </a:solidFill>
              </a:rPr>
              <a:t>Wizard of Oz Testing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I.e., Customers believe they are interacting with the actual product, but behind the scenes human beings are doing the actual work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basic technique simply allowed Max and Damon to test their value and growth hypotheses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the tough technical problems behind this artificial-intelligence-centric product can be solved, will people use and keep using it?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Will people tell their friends about it?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Aardvark was acquired for a reported $50 million by Google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122" name="Picture 2" descr="Image resul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7125" y="4833871"/>
            <a:ext cx="1769770" cy="1850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676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2023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solidFill>
                  <a:srgbClr val="0070C0"/>
                </a:solidFill>
              </a:rPr>
              <a:t>Last Session</a:t>
            </a:r>
            <a:r>
              <a:rPr lang="en-US" sz="3200" dirty="0"/>
              <a:t>:</a:t>
            </a:r>
          </a:p>
          <a:p>
            <a:pPr lvl="1"/>
            <a:r>
              <a:rPr lang="en-US" sz="3200" dirty="0"/>
              <a:t>Quiz 2</a:t>
            </a:r>
          </a:p>
          <a:p>
            <a:pPr lvl="1"/>
            <a:endParaRPr lang="en-US" sz="3200" dirty="0"/>
          </a:p>
          <a:p>
            <a:r>
              <a:rPr lang="en-US" sz="3200" dirty="0">
                <a:solidFill>
                  <a:srgbClr val="0070C0"/>
                </a:solidFill>
              </a:rPr>
              <a:t>Today’s Session</a:t>
            </a:r>
            <a:r>
              <a:rPr lang="en-US" sz="3200" dirty="0"/>
              <a:t>:</a:t>
            </a:r>
          </a:p>
          <a:p>
            <a:pPr lvl="1"/>
            <a:r>
              <a:rPr lang="en-US" sz="3200" dirty="0"/>
              <a:t>The Lean Approach </a:t>
            </a:r>
          </a:p>
          <a:p>
            <a:pPr lvl="1"/>
            <a:endParaRPr lang="en-US" sz="3200" dirty="0"/>
          </a:p>
          <a:p>
            <a:r>
              <a:rPr lang="en-US" sz="3200" dirty="0">
                <a:solidFill>
                  <a:srgbClr val="0070C0"/>
                </a:solidFill>
              </a:rPr>
              <a:t>Announcements</a:t>
            </a:r>
            <a:r>
              <a:rPr lang="en-US" sz="3600" dirty="0"/>
              <a:t>:</a:t>
            </a:r>
          </a:p>
          <a:p>
            <a:pPr lvl="1"/>
            <a:r>
              <a:rPr lang="en-US" sz="3200" dirty="0"/>
              <a:t>PS4 is due tomorrow by midnight </a:t>
            </a:r>
          </a:p>
          <a:p>
            <a:pPr lvl="1"/>
            <a:r>
              <a:rPr lang="en-US" sz="3200" dirty="0"/>
              <a:t>Project’s milestone 4 is due on April 18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8233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A/B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Another famous experimentation technique is called </a:t>
            </a:r>
            <a:r>
              <a:rPr lang="en-US" b="1" i="1" dirty="0">
                <a:solidFill>
                  <a:srgbClr val="0070C0"/>
                </a:solidFill>
              </a:rPr>
              <a:t>A/B </a:t>
            </a:r>
            <a:r>
              <a:rPr lang="en-US" dirty="0"/>
              <a:t>(or</a:t>
            </a:r>
            <a:r>
              <a:rPr lang="en-US" b="1" i="1" dirty="0">
                <a:solidFill>
                  <a:srgbClr val="0070C0"/>
                </a:solidFill>
              </a:rPr>
              <a:t> split</a:t>
            </a:r>
            <a:r>
              <a:rPr lang="en-US" dirty="0"/>
              <a:t>)</a:t>
            </a:r>
            <a:r>
              <a:rPr lang="en-US" b="1" i="1" dirty="0">
                <a:solidFill>
                  <a:srgbClr val="0070C0"/>
                </a:solidFill>
              </a:rPr>
              <a:t> testing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Different versions of a product (or feature) are offered to two different groups of customers at the same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Changes in behavior are observed between the two groups and inferences are made about the impact of the different versions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an extra feature does not change customer behavior, it gets questioned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A/B testing allows you to refine your understanding of what customers want and do not want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749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Build-Experiment-Learn Feedback Loop</a:t>
            </a:r>
          </a:p>
        </p:txBody>
      </p:sp>
      <p:sp>
        <p:nvSpPr>
          <p:cNvPr id="4" name="Freeform 3"/>
          <p:cNvSpPr/>
          <p:nvPr/>
        </p:nvSpPr>
        <p:spPr>
          <a:xfrm>
            <a:off x="5112490" y="1980682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tx1"/>
                </a:solidFill>
              </a:rPr>
              <a:t>Idea</a:t>
            </a:r>
          </a:p>
        </p:txBody>
      </p:sp>
      <p:sp>
        <p:nvSpPr>
          <p:cNvPr id="5" name="Freeform 4"/>
          <p:cNvSpPr/>
          <p:nvPr/>
        </p:nvSpPr>
        <p:spPr>
          <a:xfrm>
            <a:off x="3822818" y="238646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695699" y="166930"/>
                </a:moveTo>
                <a:arcTo wR="1913952" hR="1913952" stAng="17646436" swAng="925395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Freeform 5"/>
          <p:cNvSpPr/>
          <p:nvPr/>
        </p:nvSpPr>
        <p:spPr>
          <a:xfrm>
            <a:off x="6318005" y="2937659"/>
            <a:ext cx="2152595" cy="811565"/>
          </a:xfrm>
          <a:custGeom>
            <a:avLst/>
            <a:gdLst>
              <a:gd name="connsiteX0" fmla="*/ 0 w 2152595"/>
              <a:gd name="connsiteY0" fmla="*/ 405783 h 811565"/>
              <a:gd name="connsiteX1" fmla="*/ 1076298 w 2152595"/>
              <a:gd name="connsiteY1" fmla="*/ 0 h 811565"/>
              <a:gd name="connsiteX2" fmla="*/ 2152596 w 2152595"/>
              <a:gd name="connsiteY2" fmla="*/ 405783 h 811565"/>
              <a:gd name="connsiteX3" fmla="*/ 1076298 w 2152595"/>
              <a:gd name="connsiteY3" fmla="*/ 811566 h 811565"/>
              <a:gd name="connsiteX4" fmla="*/ 0 w 2152595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595" h="811565">
                <a:moveTo>
                  <a:pt x="0" y="405783"/>
                </a:moveTo>
                <a:cubicBezTo>
                  <a:pt x="0" y="181675"/>
                  <a:pt x="481875" y="0"/>
                  <a:pt x="1076298" y="0"/>
                </a:cubicBezTo>
                <a:cubicBezTo>
                  <a:pt x="1670721" y="0"/>
                  <a:pt x="2152596" y="181675"/>
                  <a:pt x="2152596" y="405783"/>
                </a:cubicBezTo>
                <a:cubicBezTo>
                  <a:pt x="2152596" y="629891"/>
                  <a:pt x="1670721" y="811566"/>
                  <a:pt x="1076298" y="811566"/>
                </a:cubicBezTo>
                <a:cubicBezTo>
                  <a:pt x="481875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240" tIns="210291" rIns="315240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bg1"/>
                </a:solidFill>
              </a:rPr>
              <a:t>Build</a:t>
            </a:r>
          </a:p>
        </p:txBody>
      </p:sp>
      <p:sp>
        <p:nvSpPr>
          <p:cNvPr id="8" name="Freeform 7"/>
          <p:cNvSpPr/>
          <p:nvPr/>
        </p:nvSpPr>
        <p:spPr>
          <a:xfrm>
            <a:off x="3795171" y="2284384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805243" y="1620293"/>
                </a:moveTo>
                <a:arcTo wR="1913952" hR="1913952" stAng="21070453" swAng="864532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>
            <a:off x="6867997" y="4541489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tx1"/>
                </a:solidFill>
              </a:rPr>
              <a:t>Product</a:t>
            </a:r>
          </a:p>
        </p:txBody>
      </p:sp>
      <p:sp>
        <p:nvSpPr>
          <p:cNvPr id="11" name="Freeform 10"/>
          <p:cNvSpPr/>
          <p:nvPr/>
        </p:nvSpPr>
        <p:spPr>
          <a:xfrm>
            <a:off x="3727538" y="2455627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478622" y="3016233"/>
                </a:moveTo>
                <a:arcTo wR="1913952" hR="1913952" stAng="2109839" swAng="771264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Freeform 14"/>
          <p:cNvSpPr/>
          <p:nvPr/>
        </p:nvSpPr>
        <p:spPr>
          <a:xfrm>
            <a:off x="4660617" y="5808588"/>
            <a:ext cx="2152308" cy="811565"/>
          </a:xfrm>
          <a:custGeom>
            <a:avLst/>
            <a:gdLst>
              <a:gd name="connsiteX0" fmla="*/ 0 w 2152308"/>
              <a:gd name="connsiteY0" fmla="*/ 405783 h 811565"/>
              <a:gd name="connsiteX1" fmla="*/ 1076154 w 2152308"/>
              <a:gd name="connsiteY1" fmla="*/ 0 h 811565"/>
              <a:gd name="connsiteX2" fmla="*/ 2152308 w 2152308"/>
              <a:gd name="connsiteY2" fmla="*/ 405783 h 811565"/>
              <a:gd name="connsiteX3" fmla="*/ 1076154 w 2152308"/>
              <a:gd name="connsiteY3" fmla="*/ 811566 h 811565"/>
              <a:gd name="connsiteX4" fmla="*/ 0 w 2152308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308" h="811565">
                <a:moveTo>
                  <a:pt x="0" y="405783"/>
                </a:moveTo>
                <a:cubicBezTo>
                  <a:pt x="0" y="181675"/>
                  <a:pt x="481811" y="0"/>
                  <a:pt x="1076154" y="0"/>
                </a:cubicBezTo>
                <a:cubicBezTo>
                  <a:pt x="1670497" y="0"/>
                  <a:pt x="2152308" y="181675"/>
                  <a:pt x="2152308" y="405783"/>
                </a:cubicBezTo>
                <a:cubicBezTo>
                  <a:pt x="2152308" y="629891"/>
                  <a:pt x="1670497" y="811566"/>
                  <a:pt x="1076154" y="811566"/>
                </a:cubicBezTo>
                <a:cubicBezTo>
                  <a:pt x="481811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198" tIns="210291" rIns="315198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bg1"/>
                </a:solidFill>
              </a:rPr>
              <a:t>Experiment</a:t>
            </a:r>
          </a:p>
        </p:txBody>
      </p:sp>
      <p:sp>
        <p:nvSpPr>
          <p:cNvPr id="16" name="Freeform 15"/>
          <p:cNvSpPr/>
          <p:nvPr/>
        </p:nvSpPr>
        <p:spPr>
          <a:xfrm>
            <a:off x="3895150" y="2438142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54072" y="3354756"/>
                </a:moveTo>
                <a:arcTo wR="1913952" hR="1913952" stAng="7870043" swAng="780431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Freeform 16"/>
          <p:cNvSpPr/>
          <p:nvPr/>
        </p:nvSpPr>
        <p:spPr>
          <a:xfrm>
            <a:off x="3346093" y="4541485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18" name="Freeform 17"/>
          <p:cNvSpPr/>
          <p:nvPr/>
        </p:nvSpPr>
        <p:spPr>
          <a:xfrm>
            <a:off x="3844429" y="230869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830" y="2075503"/>
                </a:moveTo>
                <a:arcTo wR="1913952" hR="1913952" stAng="10509485" swAng="864928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Freeform 18"/>
          <p:cNvSpPr/>
          <p:nvPr/>
        </p:nvSpPr>
        <p:spPr>
          <a:xfrm>
            <a:off x="3002942" y="2937659"/>
            <a:ext cx="2152595" cy="811565"/>
          </a:xfrm>
          <a:custGeom>
            <a:avLst/>
            <a:gdLst>
              <a:gd name="connsiteX0" fmla="*/ 0 w 2152595"/>
              <a:gd name="connsiteY0" fmla="*/ 405783 h 811565"/>
              <a:gd name="connsiteX1" fmla="*/ 1076298 w 2152595"/>
              <a:gd name="connsiteY1" fmla="*/ 0 h 811565"/>
              <a:gd name="connsiteX2" fmla="*/ 2152596 w 2152595"/>
              <a:gd name="connsiteY2" fmla="*/ 405783 h 811565"/>
              <a:gd name="connsiteX3" fmla="*/ 1076298 w 2152595"/>
              <a:gd name="connsiteY3" fmla="*/ 811566 h 811565"/>
              <a:gd name="connsiteX4" fmla="*/ 0 w 2152595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595" h="811565">
                <a:moveTo>
                  <a:pt x="0" y="405783"/>
                </a:moveTo>
                <a:cubicBezTo>
                  <a:pt x="0" y="181675"/>
                  <a:pt x="481875" y="0"/>
                  <a:pt x="1076298" y="0"/>
                </a:cubicBezTo>
                <a:cubicBezTo>
                  <a:pt x="1670721" y="0"/>
                  <a:pt x="2152596" y="181675"/>
                  <a:pt x="2152596" y="405783"/>
                </a:cubicBezTo>
                <a:cubicBezTo>
                  <a:pt x="2152596" y="629891"/>
                  <a:pt x="1670721" y="811566"/>
                  <a:pt x="1076298" y="811566"/>
                </a:cubicBezTo>
                <a:cubicBezTo>
                  <a:pt x="481875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240" tIns="210291" rIns="315240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bg1"/>
                </a:solidFill>
              </a:rPr>
              <a:t>Learn</a:t>
            </a:r>
          </a:p>
        </p:txBody>
      </p:sp>
      <p:sp>
        <p:nvSpPr>
          <p:cNvPr id="20" name="Freeform 19"/>
          <p:cNvSpPr/>
          <p:nvPr/>
        </p:nvSpPr>
        <p:spPr>
          <a:xfrm>
            <a:off x="3822818" y="238646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95742" y="437748"/>
                </a:moveTo>
                <a:arcTo wR="1913952" hR="1913952" stAng="13828170" swAng="925395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7" name="Picture 2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674" y="1493950"/>
            <a:ext cx="964388" cy="1145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ight Arrow 2"/>
          <p:cNvSpPr/>
          <p:nvPr/>
        </p:nvSpPr>
        <p:spPr>
          <a:xfrm>
            <a:off x="2050448" y="3121867"/>
            <a:ext cx="742520" cy="443148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00550" y="2884579"/>
            <a:ext cx="18245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/>
              <a:t>The Learning</a:t>
            </a:r>
            <a:br>
              <a:rPr lang="en-US" sz="2400" b="1" dirty="0"/>
            </a:br>
            <a:r>
              <a:rPr lang="en-US" sz="2400" b="1" dirty="0"/>
              <a:t> Phase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717911" y="2792247"/>
            <a:ext cx="9637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6000" dirty="0"/>
              <a:t>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030610" y="5789719"/>
            <a:ext cx="9637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6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98374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/>
      <p:bldP spid="12" grpId="0"/>
      <p:bldP spid="2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Learning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70C0"/>
                </a:solidFill>
              </a:rPr>
              <a:t>Question</a:t>
            </a:r>
            <a:r>
              <a:rPr lang="en-US" dirty="0"/>
              <a:t>: What do you want to learn?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You want to learn what customers really want, and NOT what they say they want or what you think they would want</a:t>
            </a:r>
          </a:p>
          <a:p>
            <a:pPr marL="457200" lvl="1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Building a MVP and experimenting with it allows collecting real data, which can reveal the current status (or </a:t>
            </a:r>
            <a:r>
              <a:rPr lang="en-US" i="1" dirty="0">
                <a:solidFill>
                  <a:srgbClr val="C00000"/>
                </a:solidFill>
              </a:rPr>
              <a:t>baseline</a:t>
            </a:r>
            <a:r>
              <a:rPr lang="en-US" dirty="0"/>
              <a:t>) of your company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Without a clear-eyed picture of your company’s baseline, you cannot begin to track your progress and tune/alter your startup’s engine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072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Learning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baseline could be </a:t>
            </a:r>
            <a:r>
              <a:rPr lang="en-US" i="1" dirty="0"/>
              <a:t>zero</a:t>
            </a:r>
            <a:r>
              <a:rPr lang="en-US" dirty="0"/>
              <a:t>, but it will allow you to create the motivation, context, and space for more qualitative and/or quantitative research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New ideas will be generated, which can be incorporated and tested again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process repeats until reaching a decision point: </a:t>
            </a:r>
            <a:r>
              <a:rPr lang="en-US" b="1" i="1" dirty="0">
                <a:solidFill>
                  <a:srgbClr val="C00000"/>
                </a:solidFill>
              </a:rPr>
              <a:t>pivot</a:t>
            </a:r>
            <a:r>
              <a:rPr lang="en-US" dirty="0"/>
              <a:t> or </a:t>
            </a:r>
            <a:r>
              <a:rPr lang="en-US" b="1" i="1" dirty="0">
                <a:solidFill>
                  <a:srgbClr val="C00000"/>
                </a:solidFill>
              </a:rPr>
              <a:t>persevere</a:t>
            </a:r>
            <a:r>
              <a:rPr lang="en-US" dirty="0">
                <a:solidFill>
                  <a:srgbClr val="C00000"/>
                </a:solidFill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example, pivot can involve changing the: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70C0"/>
                </a:solidFill>
              </a:rPr>
              <a:t>Product</a:t>
            </a:r>
            <a:r>
              <a:rPr lang="en-US" dirty="0"/>
              <a:t> (e.g., zoom-in or zoom-out pivots)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70C0"/>
                </a:solidFill>
              </a:rPr>
              <a:t>Customer segment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70C0"/>
                </a:solidFill>
              </a:rPr>
              <a:t>Business model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70C0"/>
                </a:solidFill>
              </a:rPr>
              <a:t>Engine of growth </a:t>
            </a:r>
            <a:r>
              <a:rPr lang="en-US" dirty="0"/>
              <a:t>(e.g., paid, sticky, or viral)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772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</a:t>
            </a:r>
            <a:r>
              <a:rPr lang="en-US" dirty="0" err="1"/>
              <a:t>Votizen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2009, David </a:t>
            </a:r>
            <a:r>
              <a:rPr lang="en-US" dirty="0" err="1"/>
              <a:t>Binetti</a:t>
            </a:r>
            <a:r>
              <a:rPr lang="en-US" dirty="0"/>
              <a:t> started </a:t>
            </a:r>
            <a:r>
              <a:rPr lang="en-US" dirty="0" err="1"/>
              <a:t>Votizen</a:t>
            </a:r>
            <a:r>
              <a:rPr lang="en-US" dirty="0"/>
              <a:t>, a </a:t>
            </a:r>
            <a:r>
              <a:rPr lang="en-US" i="1" dirty="0"/>
              <a:t>specialized</a:t>
            </a:r>
            <a:r>
              <a:rPr lang="en-US" dirty="0"/>
              <a:t> social </a:t>
            </a:r>
            <a:br>
              <a:rPr lang="en-US" dirty="0"/>
            </a:br>
            <a:r>
              <a:rPr lang="en-US" dirty="0"/>
              <a:t>network for verified voters to learn about political issues and</a:t>
            </a:r>
            <a:br>
              <a:rPr lang="en-US" dirty="0"/>
            </a:br>
            <a:r>
              <a:rPr lang="en-US" dirty="0"/>
              <a:t>take collective actions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David built a MVP that costed over $1200 in ~3 months and launched it with an attempt to test 4 major </a:t>
            </a:r>
            <a:r>
              <a:rPr lang="en-US" i="1" dirty="0"/>
              <a:t>leap-of-faith assumptions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Customers would be interested in </a:t>
            </a:r>
            <a:r>
              <a:rPr lang="en-US" dirty="0" err="1"/>
              <a:t>Votizen</a:t>
            </a:r>
            <a:r>
              <a:rPr lang="en-US" dirty="0"/>
              <a:t> and sign up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Defined metric: </a:t>
            </a:r>
            <a:r>
              <a:rPr lang="en-US" sz="2400" b="1" i="1" dirty="0">
                <a:solidFill>
                  <a:srgbClr val="92D050"/>
                </a:solidFill>
              </a:rPr>
              <a:t>registration rate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err="1"/>
              <a:t>Votizen</a:t>
            </a:r>
            <a:r>
              <a:rPr lang="en-US" dirty="0"/>
              <a:t> will be able to verify them as registered voters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Defined metric: </a:t>
            </a:r>
            <a:r>
              <a:rPr lang="en-US" sz="2400" b="1" i="1" dirty="0">
                <a:solidFill>
                  <a:srgbClr val="92D050"/>
                </a:solidFill>
              </a:rPr>
              <a:t>activation rate</a:t>
            </a:r>
          </a:p>
        </p:txBody>
      </p:sp>
      <p:pic>
        <p:nvPicPr>
          <p:cNvPr id="5" name="Picture 2" descr="Image resul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8948" y="873124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8936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</a:t>
            </a:r>
            <a:r>
              <a:rPr lang="en-US" dirty="0" err="1"/>
              <a:t>Votizen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2009, David </a:t>
            </a:r>
            <a:r>
              <a:rPr lang="en-US" dirty="0" err="1"/>
              <a:t>Binetti</a:t>
            </a:r>
            <a:r>
              <a:rPr lang="en-US" dirty="0"/>
              <a:t> started </a:t>
            </a:r>
            <a:r>
              <a:rPr lang="en-US" dirty="0" err="1"/>
              <a:t>Votizen</a:t>
            </a:r>
            <a:r>
              <a:rPr lang="en-US" dirty="0"/>
              <a:t>, a </a:t>
            </a:r>
            <a:r>
              <a:rPr lang="en-US" i="1" dirty="0"/>
              <a:t>specialized</a:t>
            </a:r>
            <a:r>
              <a:rPr lang="en-US" dirty="0"/>
              <a:t> social </a:t>
            </a:r>
            <a:br>
              <a:rPr lang="en-US" dirty="0"/>
            </a:br>
            <a:r>
              <a:rPr lang="en-US" dirty="0"/>
              <a:t>network for verified voters to learn about political issues and</a:t>
            </a:r>
            <a:br>
              <a:rPr lang="en-US" dirty="0"/>
            </a:br>
            <a:r>
              <a:rPr lang="en-US" dirty="0"/>
              <a:t>take collective actions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David built a MVP that costed over $1200 in ~3 months and launched it with an attempt to test 4 major </a:t>
            </a:r>
            <a:r>
              <a:rPr lang="en-US" i="1" dirty="0"/>
              <a:t>leap-of-faith assumptions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Verified customers would engage over time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Defined metric: </a:t>
            </a:r>
            <a:r>
              <a:rPr lang="en-US" sz="2400" b="1" i="1" dirty="0">
                <a:solidFill>
                  <a:srgbClr val="92D050"/>
                </a:solidFill>
              </a:rPr>
              <a:t>retention rate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Engaged customers would invite friends to join them into civic causes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Defined metric: </a:t>
            </a:r>
            <a:r>
              <a:rPr lang="en-US" sz="2400" b="1" i="1" dirty="0">
                <a:solidFill>
                  <a:srgbClr val="92D050"/>
                </a:solidFill>
              </a:rPr>
              <a:t>referral rate</a:t>
            </a:r>
          </a:p>
        </p:txBody>
      </p:sp>
      <p:pic>
        <p:nvPicPr>
          <p:cNvPr id="5" name="Picture 2" descr="Image resul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8948" y="873124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0586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</a:t>
            </a:r>
            <a:r>
              <a:rPr lang="en-US" dirty="0" err="1"/>
              <a:t>Votizen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Three months after launching, the results were very low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David spent another $5000 optimizing and split testing the usability aspects of the platform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640109"/>
              </p:ext>
            </p:extLst>
          </p:nvPr>
        </p:nvGraphicFramePr>
        <p:xfrm>
          <a:off x="1697149" y="2612860"/>
          <a:ext cx="81280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Initial MVP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Registration</a:t>
                      </a:r>
                      <a:r>
                        <a:rPr lang="en-US" sz="2400" baseline="0" dirty="0"/>
                        <a:t>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Activation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17%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Retention</a:t>
                      </a:r>
                      <a:r>
                        <a:rPr lang="en-US" sz="2400" baseline="0" dirty="0"/>
                        <a:t>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Too Low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Referral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Too Low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1697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</a:t>
            </a:r>
            <a:r>
              <a:rPr lang="en-US" dirty="0" err="1"/>
              <a:t>Votizen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Two months after these optimizations, the results improved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David knew he had to do more; hence, he talked to more customers, held focused group discussions, and did countless A/B experiments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086218"/>
              </p:ext>
            </p:extLst>
          </p:nvPr>
        </p:nvGraphicFramePr>
        <p:xfrm>
          <a:off x="1697149" y="2690134"/>
          <a:ext cx="8127999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Initial MVP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After Optimization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Registration</a:t>
                      </a:r>
                      <a:r>
                        <a:rPr lang="en-US" sz="2400" baseline="0" dirty="0"/>
                        <a:t>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17%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Activation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17%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90%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Retention</a:t>
                      </a:r>
                      <a:r>
                        <a:rPr lang="en-US" sz="2400" baseline="0" dirty="0"/>
                        <a:t>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Too Low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Referral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Too Low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0750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</a:t>
            </a:r>
            <a:r>
              <a:rPr lang="en-US" dirty="0" err="1"/>
              <a:t>Votizen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Three months later, the results nudged up only slightly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platform was not living up to the growth model David has hoped for!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Time to </a:t>
            </a:r>
            <a:r>
              <a:rPr lang="en-US" b="1" i="1" dirty="0">
                <a:solidFill>
                  <a:srgbClr val="C00000"/>
                </a:solidFill>
              </a:rPr>
              <a:t>pivot</a:t>
            </a:r>
            <a:r>
              <a:rPr lang="en-US" dirty="0"/>
              <a:t> or </a:t>
            </a:r>
            <a:r>
              <a:rPr lang="en-US" b="1" i="1" dirty="0">
                <a:solidFill>
                  <a:srgbClr val="C00000"/>
                </a:solidFill>
              </a:rPr>
              <a:t>persevere</a:t>
            </a:r>
            <a:r>
              <a:rPr lang="en-US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522330"/>
              </p:ext>
            </p:extLst>
          </p:nvPr>
        </p:nvGraphicFramePr>
        <p:xfrm>
          <a:off x="1419538" y="2586594"/>
          <a:ext cx="935292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7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01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5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After 1</a:t>
                      </a:r>
                      <a:r>
                        <a:rPr lang="en-US" sz="2400" baseline="30000" dirty="0"/>
                        <a:t>st</a:t>
                      </a:r>
                      <a:r>
                        <a:rPr lang="en-US" sz="2400" dirty="0"/>
                        <a:t> Optimization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After 2</a:t>
                      </a:r>
                      <a:r>
                        <a:rPr lang="en-US" sz="2400" baseline="30000" dirty="0"/>
                        <a:t>nd</a:t>
                      </a:r>
                      <a:r>
                        <a:rPr lang="en-US" sz="2400" dirty="0"/>
                        <a:t> Optimization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Registration</a:t>
                      </a:r>
                      <a:r>
                        <a:rPr lang="en-US" sz="2400" baseline="0" dirty="0"/>
                        <a:t>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17%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17%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Activation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90%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90%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Retention</a:t>
                      </a:r>
                      <a:r>
                        <a:rPr lang="en-US" sz="2400" baseline="0" dirty="0"/>
                        <a:t>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Referral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8782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</a:t>
            </a:r>
            <a:r>
              <a:rPr lang="en-US" dirty="0" err="1"/>
              <a:t>Votizen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David’s direct contact with customers provided the following feedback: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“I always wanted to get more involved; this makes it so much easier”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“The fact that you prove I’m a voter matters”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“There’s no one here. What’s the point of coming back?”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David decided to undertake a </a:t>
            </a:r>
            <a:r>
              <a:rPr lang="en-US" i="1" dirty="0">
                <a:solidFill>
                  <a:srgbClr val="C00000"/>
                </a:solidFill>
              </a:rPr>
              <a:t>zoom-in pivot</a:t>
            </a:r>
            <a:r>
              <a:rPr lang="en-US" dirty="0"/>
              <a:t>, refocusing the platform on what previously was considered a feature of a larger whole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Customers can contact elected representatives digitally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Votizen</a:t>
            </a:r>
            <a:r>
              <a:rPr lang="en-US" dirty="0"/>
              <a:t> translates that digital contact into old-fashioned printed letters and petitions, and mails them to representatives at Congress</a:t>
            </a:r>
          </a:p>
        </p:txBody>
      </p:sp>
    </p:spTree>
    <p:extLst>
      <p:ext uri="{BB962C8B-B14F-4D97-AF65-F5344CB8AC3E}">
        <p14:creationId xmlns:p14="http://schemas.microsoft.com/office/powerpoint/2010/main" val="3345345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Value vs. Waste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Question</a:t>
            </a:r>
            <a:r>
              <a:rPr lang="en-US" dirty="0"/>
              <a:t>: Which of our efforts are value-creating and which are wasteful?</a:t>
            </a:r>
          </a:p>
          <a:p>
            <a:endParaRPr lang="en-US" dirty="0"/>
          </a:p>
          <a:p>
            <a:r>
              <a:rPr lang="en-US" i="1" dirty="0">
                <a:solidFill>
                  <a:srgbClr val="C00000"/>
                </a:solidFill>
              </a:rPr>
              <a:t>Lean thinking </a:t>
            </a:r>
            <a:r>
              <a:rPr lang="en-US" dirty="0"/>
              <a:t>defines value-creation as providing benefits to the customers; anything else is a waste!</a:t>
            </a:r>
          </a:p>
          <a:p>
            <a:endParaRPr lang="en-US" dirty="0"/>
          </a:p>
          <a:p>
            <a:r>
              <a:rPr lang="en-US" dirty="0"/>
              <a:t>But, how can you know whether you are providing benefits (i.e., creating value) to your potential customers?</a:t>
            </a:r>
          </a:p>
          <a:p>
            <a:pPr lvl="1"/>
            <a:r>
              <a:rPr lang="en-US" b="1" dirty="0">
                <a:solidFill>
                  <a:srgbClr val="92D050"/>
                </a:solidFill>
              </a:rPr>
              <a:t>Note</a:t>
            </a:r>
            <a:r>
              <a:rPr lang="en-US" dirty="0"/>
              <a:t>: True startup productivity CANNOT be measured in terms of how much you are building every day, but rather in terms of systematically figuring out </a:t>
            </a:r>
            <a:r>
              <a:rPr lang="en-US" i="1" u="sng" dirty="0"/>
              <a:t>the right thing to build</a:t>
            </a:r>
            <a:r>
              <a:rPr lang="en-US" dirty="0"/>
              <a:t> every day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57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</a:t>
            </a:r>
            <a:r>
              <a:rPr lang="en-US" dirty="0" err="1"/>
              <a:t>Votizen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Four months later and another $30,000, the results improved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David was stuck in an age-old entrepreneurial trap- i.e., metrics and product were improving, but not fast enough!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441678"/>
              </p:ext>
            </p:extLst>
          </p:nvPr>
        </p:nvGraphicFramePr>
        <p:xfrm>
          <a:off x="1272146" y="2599982"/>
          <a:ext cx="935292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7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01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5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Before Pivot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After Pivot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Registration</a:t>
                      </a:r>
                      <a:r>
                        <a:rPr lang="en-US" sz="2400" baseline="0" dirty="0"/>
                        <a:t>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17%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42%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Activation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90%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83%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Retention</a:t>
                      </a:r>
                      <a:r>
                        <a:rPr lang="en-US" sz="2400" baseline="0" dirty="0"/>
                        <a:t>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21%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Referral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54%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1420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</a:t>
            </a:r>
            <a:r>
              <a:rPr lang="en-US" dirty="0" err="1"/>
              <a:t>Votizen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David decided to undertake a </a:t>
            </a:r>
            <a:r>
              <a:rPr lang="en-US" i="1" dirty="0">
                <a:solidFill>
                  <a:srgbClr val="C00000"/>
                </a:solidFill>
              </a:rPr>
              <a:t>customer segment pivot</a:t>
            </a:r>
            <a:r>
              <a:rPr lang="en-US" dirty="0"/>
              <a:t>, keeping the functionality of his platform the same but changing the audience focus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He contacted large companies and professional fundraisers who have professional or business interests in political campaigning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companies seemed extremely eager and David quickly signed Letters-of-Intent (</a:t>
            </a:r>
            <a:r>
              <a:rPr lang="en-US" dirty="0" err="1"/>
              <a:t>LoI</a:t>
            </a:r>
            <a:r>
              <a:rPr lang="en-US" dirty="0"/>
              <a:t>) to build the functionality they needed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 the basis of </a:t>
            </a:r>
            <a:r>
              <a:rPr lang="en-US" dirty="0" err="1"/>
              <a:t>LoI</a:t>
            </a:r>
            <a:r>
              <a:rPr lang="en-US" dirty="0"/>
              <a:t>, David increased his head count and built all the required functionality in 3 months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David went back to the companies, but none of them closed a real sale!</a:t>
            </a:r>
          </a:p>
        </p:txBody>
      </p:sp>
    </p:spTree>
    <p:extLst>
      <p:ext uri="{BB962C8B-B14F-4D97-AF65-F5344CB8AC3E}">
        <p14:creationId xmlns:p14="http://schemas.microsoft.com/office/powerpoint/2010/main" val="739484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</a:t>
            </a:r>
            <a:r>
              <a:rPr lang="en-US" dirty="0" err="1"/>
              <a:t>Votizen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David decided to fire some staff and undertake a </a:t>
            </a:r>
            <a:r>
              <a:rPr lang="en-US" i="1" dirty="0">
                <a:solidFill>
                  <a:srgbClr val="C00000"/>
                </a:solidFill>
              </a:rPr>
              <a:t>business-model pivot</a:t>
            </a:r>
            <a:r>
              <a:rPr lang="en-US" dirty="0"/>
              <a:t>, allowing anyone to become a paid customer with just a credit card and rally any group of people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One month later, metrics started increasing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786444"/>
              </p:ext>
            </p:extLst>
          </p:nvPr>
        </p:nvGraphicFramePr>
        <p:xfrm>
          <a:off x="1419538" y="4129794"/>
          <a:ext cx="935292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7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01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5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Before 2</a:t>
                      </a:r>
                      <a:r>
                        <a:rPr lang="en-US" sz="2400" baseline="30000" dirty="0"/>
                        <a:t>nd</a:t>
                      </a:r>
                      <a:r>
                        <a:rPr lang="en-US" sz="2400" dirty="0"/>
                        <a:t> Pivot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After 2</a:t>
                      </a:r>
                      <a:r>
                        <a:rPr lang="en-US" sz="2400" baseline="30000" dirty="0"/>
                        <a:t>nd</a:t>
                      </a:r>
                      <a:r>
                        <a:rPr lang="en-US" sz="2400" dirty="0"/>
                        <a:t> Pivot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Registration</a:t>
                      </a:r>
                      <a:r>
                        <a:rPr lang="en-US" sz="2400" baseline="0" dirty="0"/>
                        <a:t>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42%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51%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Activation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83%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92%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Retention</a:t>
                      </a:r>
                      <a:r>
                        <a:rPr lang="en-US" sz="2400" baseline="0" dirty="0"/>
                        <a:t>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21%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28%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Referral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54%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64%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0029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</a:t>
            </a:r>
            <a:r>
              <a:rPr lang="en-US" dirty="0" err="1"/>
              <a:t>Votizen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Votizen’s</a:t>
            </a:r>
            <a:r>
              <a:rPr lang="en-US" dirty="0"/>
              <a:t> system can now process voter identities in real time for &gt; 47 states and has delivered 10s of thousands of messages to Congress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Startup Visa campaign used </a:t>
            </a:r>
            <a:r>
              <a:rPr lang="en-US" dirty="0" err="1"/>
              <a:t>Votizen’s</a:t>
            </a:r>
            <a:r>
              <a:rPr lang="en-US" dirty="0"/>
              <a:t> tools to introduce the Startup Visa Act (S.565)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was the first legislation introduced into the USA Senate solely as a result of </a:t>
            </a:r>
            <a:r>
              <a:rPr lang="en-US" i="1" dirty="0"/>
              <a:t>social lobbying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 January 10, 2013, </a:t>
            </a:r>
            <a:r>
              <a:rPr lang="en-US" dirty="0" err="1"/>
              <a:t>Votizen</a:t>
            </a:r>
            <a:r>
              <a:rPr lang="en-US" dirty="0"/>
              <a:t> was acquired by Causes, an online civic engagement platform founded by Sean Parker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4948" y="5688995"/>
            <a:ext cx="3429000" cy="857250"/>
          </a:xfrm>
          <a:prstGeom prst="rect">
            <a:avLst/>
          </a:prstGeom>
        </p:spPr>
      </p:pic>
      <p:sp>
        <p:nvSpPr>
          <p:cNvPr id="7" name="AutoShape 6" descr="Image result"/>
          <p:cNvSpPr>
            <a:spLocks noChangeAspect="1" noChangeArrowheads="1"/>
          </p:cNvSpPr>
          <p:nvPr/>
        </p:nvSpPr>
        <p:spPr bwMode="auto">
          <a:xfrm>
            <a:off x="4280504" y="1991895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222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Next Lecture…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Final project presentations </a:t>
            </a:r>
          </a:p>
        </p:txBody>
      </p:sp>
    </p:spTree>
    <p:extLst>
      <p:ext uri="{BB962C8B-B14F-4D97-AF65-F5344CB8AC3E}">
        <p14:creationId xmlns:p14="http://schemas.microsoft.com/office/powerpoint/2010/main" val="1424970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Towards Value Creation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Success is not about delivering a product; success is about delivering a product (or a feature of a product) that customers will use</a:t>
            </a:r>
          </a:p>
          <a:p>
            <a:endParaRPr lang="en-US" dirty="0"/>
          </a:p>
          <a:p>
            <a:r>
              <a:rPr lang="en-US" dirty="0"/>
              <a:t>The way to do this is to continuously align your efforts with your customer’s </a:t>
            </a:r>
            <a:r>
              <a:rPr lang="en-US" i="1" dirty="0"/>
              <a:t>real</a:t>
            </a:r>
            <a:r>
              <a:rPr lang="en-US" dirty="0"/>
              <a:t> needs</a:t>
            </a:r>
          </a:p>
          <a:p>
            <a:pPr lvl="1"/>
            <a:r>
              <a:rPr lang="en-US" b="1" dirty="0">
                <a:solidFill>
                  <a:srgbClr val="92D050"/>
                </a:solidFill>
              </a:rPr>
              <a:t>Note</a:t>
            </a:r>
            <a:r>
              <a:rPr lang="en-US" dirty="0"/>
              <a:t>: This is not about asking your customers what they need because customers typically do not know what they need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</a:t>
            </a:r>
            <a:r>
              <a:rPr lang="en-US" b="1" i="1" dirty="0">
                <a:solidFill>
                  <a:srgbClr val="0070C0"/>
                </a:solidFill>
              </a:rPr>
              <a:t>Build-Experiment-Learn feedback loop </a:t>
            </a:r>
            <a:r>
              <a:rPr lang="en-US" dirty="0"/>
              <a:t>allows you to discover your customers’ needs and methodically align with them</a:t>
            </a:r>
          </a:p>
        </p:txBody>
      </p:sp>
    </p:spTree>
    <p:extLst>
      <p:ext uri="{BB962C8B-B14F-4D97-AF65-F5344CB8AC3E}">
        <p14:creationId xmlns:p14="http://schemas.microsoft.com/office/powerpoint/2010/main" val="1592272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Build-Experiment-Learn Feedback Loop</a:t>
            </a:r>
          </a:p>
        </p:txBody>
      </p:sp>
      <p:sp>
        <p:nvSpPr>
          <p:cNvPr id="4" name="Freeform 3"/>
          <p:cNvSpPr/>
          <p:nvPr/>
        </p:nvSpPr>
        <p:spPr>
          <a:xfrm>
            <a:off x="5112490" y="1980682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tx1"/>
                </a:solidFill>
              </a:rPr>
              <a:t>Idea</a:t>
            </a:r>
          </a:p>
        </p:txBody>
      </p:sp>
      <p:sp>
        <p:nvSpPr>
          <p:cNvPr id="5" name="Freeform 4"/>
          <p:cNvSpPr/>
          <p:nvPr/>
        </p:nvSpPr>
        <p:spPr>
          <a:xfrm>
            <a:off x="3822818" y="238646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695699" y="166930"/>
                </a:moveTo>
                <a:arcTo wR="1913952" hR="1913952" stAng="17646436" swAng="925395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Freeform 5"/>
          <p:cNvSpPr/>
          <p:nvPr/>
        </p:nvSpPr>
        <p:spPr>
          <a:xfrm>
            <a:off x="6318005" y="2937659"/>
            <a:ext cx="2152595" cy="811565"/>
          </a:xfrm>
          <a:custGeom>
            <a:avLst/>
            <a:gdLst>
              <a:gd name="connsiteX0" fmla="*/ 0 w 2152595"/>
              <a:gd name="connsiteY0" fmla="*/ 405783 h 811565"/>
              <a:gd name="connsiteX1" fmla="*/ 1076298 w 2152595"/>
              <a:gd name="connsiteY1" fmla="*/ 0 h 811565"/>
              <a:gd name="connsiteX2" fmla="*/ 2152596 w 2152595"/>
              <a:gd name="connsiteY2" fmla="*/ 405783 h 811565"/>
              <a:gd name="connsiteX3" fmla="*/ 1076298 w 2152595"/>
              <a:gd name="connsiteY3" fmla="*/ 811566 h 811565"/>
              <a:gd name="connsiteX4" fmla="*/ 0 w 2152595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595" h="811565">
                <a:moveTo>
                  <a:pt x="0" y="405783"/>
                </a:moveTo>
                <a:cubicBezTo>
                  <a:pt x="0" y="181675"/>
                  <a:pt x="481875" y="0"/>
                  <a:pt x="1076298" y="0"/>
                </a:cubicBezTo>
                <a:cubicBezTo>
                  <a:pt x="1670721" y="0"/>
                  <a:pt x="2152596" y="181675"/>
                  <a:pt x="2152596" y="405783"/>
                </a:cubicBezTo>
                <a:cubicBezTo>
                  <a:pt x="2152596" y="629891"/>
                  <a:pt x="1670721" y="811566"/>
                  <a:pt x="1076298" y="811566"/>
                </a:cubicBezTo>
                <a:cubicBezTo>
                  <a:pt x="481875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240" tIns="210291" rIns="315240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bg1"/>
                </a:solidFill>
              </a:rPr>
              <a:t>Build</a:t>
            </a:r>
          </a:p>
        </p:txBody>
      </p:sp>
      <p:sp>
        <p:nvSpPr>
          <p:cNvPr id="8" name="Freeform 7"/>
          <p:cNvSpPr/>
          <p:nvPr/>
        </p:nvSpPr>
        <p:spPr>
          <a:xfrm>
            <a:off x="3795171" y="2284384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805243" y="1620293"/>
                </a:moveTo>
                <a:arcTo wR="1913952" hR="1913952" stAng="21070453" swAng="864532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>
            <a:off x="6867997" y="4541489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tx1"/>
                </a:solidFill>
              </a:rPr>
              <a:t>Product</a:t>
            </a:r>
          </a:p>
        </p:txBody>
      </p:sp>
      <p:sp>
        <p:nvSpPr>
          <p:cNvPr id="11" name="Freeform 10"/>
          <p:cNvSpPr/>
          <p:nvPr/>
        </p:nvSpPr>
        <p:spPr>
          <a:xfrm>
            <a:off x="3727538" y="2455627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478622" y="3016233"/>
                </a:moveTo>
                <a:arcTo wR="1913952" hR="1913952" stAng="2109839" swAng="771264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Freeform 14"/>
          <p:cNvSpPr/>
          <p:nvPr/>
        </p:nvSpPr>
        <p:spPr>
          <a:xfrm>
            <a:off x="4660617" y="5808588"/>
            <a:ext cx="2152308" cy="811565"/>
          </a:xfrm>
          <a:custGeom>
            <a:avLst/>
            <a:gdLst>
              <a:gd name="connsiteX0" fmla="*/ 0 w 2152308"/>
              <a:gd name="connsiteY0" fmla="*/ 405783 h 811565"/>
              <a:gd name="connsiteX1" fmla="*/ 1076154 w 2152308"/>
              <a:gd name="connsiteY1" fmla="*/ 0 h 811565"/>
              <a:gd name="connsiteX2" fmla="*/ 2152308 w 2152308"/>
              <a:gd name="connsiteY2" fmla="*/ 405783 h 811565"/>
              <a:gd name="connsiteX3" fmla="*/ 1076154 w 2152308"/>
              <a:gd name="connsiteY3" fmla="*/ 811566 h 811565"/>
              <a:gd name="connsiteX4" fmla="*/ 0 w 2152308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308" h="811565">
                <a:moveTo>
                  <a:pt x="0" y="405783"/>
                </a:moveTo>
                <a:cubicBezTo>
                  <a:pt x="0" y="181675"/>
                  <a:pt x="481811" y="0"/>
                  <a:pt x="1076154" y="0"/>
                </a:cubicBezTo>
                <a:cubicBezTo>
                  <a:pt x="1670497" y="0"/>
                  <a:pt x="2152308" y="181675"/>
                  <a:pt x="2152308" y="405783"/>
                </a:cubicBezTo>
                <a:cubicBezTo>
                  <a:pt x="2152308" y="629891"/>
                  <a:pt x="1670497" y="811566"/>
                  <a:pt x="1076154" y="811566"/>
                </a:cubicBezTo>
                <a:cubicBezTo>
                  <a:pt x="481811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198" tIns="210291" rIns="315198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bg1"/>
                </a:solidFill>
              </a:rPr>
              <a:t>Experiment</a:t>
            </a:r>
          </a:p>
        </p:txBody>
      </p:sp>
      <p:sp>
        <p:nvSpPr>
          <p:cNvPr id="16" name="Freeform 15"/>
          <p:cNvSpPr/>
          <p:nvPr/>
        </p:nvSpPr>
        <p:spPr>
          <a:xfrm>
            <a:off x="3895150" y="2438142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54072" y="3354756"/>
                </a:moveTo>
                <a:arcTo wR="1913952" hR="1913952" stAng="7870043" swAng="780431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Freeform 16"/>
          <p:cNvSpPr/>
          <p:nvPr/>
        </p:nvSpPr>
        <p:spPr>
          <a:xfrm>
            <a:off x="3346093" y="4541485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18" name="Freeform 17"/>
          <p:cNvSpPr/>
          <p:nvPr/>
        </p:nvSpPr>
        <p:spPr>
          <a:xfrm>
            <a:off x="3844429" y="230869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830" y="2075503"/>
                </a:moveTo>
                <a:arcTo wR="1913952" hR="1913952" stAng="10509485" swAng="864928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Freeform 18"/>
          <p:cNvSpPr/>
          <p:nvPr/>
        </p:nvSpPr>
        <p:spPr>
          <a:xfrm>
            <a:off x="3002942" y="2937659"/>
            <a:ext cx="2152595" cy="811565"/>
          </a:xfrm>
          <a:custGeom>
            <a:avLst/>
            <a:gdLst>
              <a:gd name="connsiteX0" fmla="*/ 0 w 2152595"/>
              <a:gd name="connsiteY0" fmla="*/ 405783 h 811565"/>
              <a:gd name="connsiteX1" fmla="*/ 1076298 w 2152595"/>
              <a:gd name="connsiteY1" fmla="*/ 0 h 811565"/>
              <a:gd name="connsiteX2" fmla="*/ 2152596 w 2152595"/>
              <a:gd name="connsiteY2" fmla="*/ 405783 h 811565"/>
              <a:gd name="connsiteX3" fmla="*/ 1076298 w 2152595"/>
              <a:gd name="connsiteY3" fmla="*/ 811566 h 811565"/>
              <a:gd name="connsiteX4" fmla="*/ 0 w 2152595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595" h="811565">
                <a:moveTo>
                  <a:pt x="0" y="405783"/>
                </a:moveTo>
                <a:cubicBezTo>
                  <a:pt x="0" y="181675"/>
                  <a:pt x="481875" y="0"/>
                  <a:pt x="1076298" y="0"/>
                </a:cubicBezTo>
                <a:cubicBezTo>
                  <a:pt x="1670721" y="0"/>
                  <a:pt x="2152596" y="181675"/>
                  <a:pt x="2152596" y="405783"/>
                </a:cubicBezTo>
                <a:cubicBezTo>
                  <a:pt x="2152596" y="629891"/>
                  <a:pt x="1670721" y="811566"/>
                  <a:pt x="1076298" y="811566"/>
                </a:cubicBezTo>
                <a:cubicBezTo>
                  <a:pt x="481875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240" tIns="210291" rIns="315240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bg1"/>
                </a:solidFill>
              </a:rPr>
              <a:t>Learn</a:t>
            </a:r>
          </a:p>
        </p:txBody>
      </p:sp>
      <p:sp>
        <p:nvSpPr>
          <p:cNvPr id="20" name="Freeform 19"/>
          <p:cNvSpPr/>
          <p:nvPr/>
        </p:nvSpPr>
        <p:spPr>
          <a:xfrm>
            <a:off x="3822818" y="238646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95742" y="437748"/>
                </a:moveTo>
                <a:arcTo wR="1913952" hR="1913952" stAng="13828170" swAng="925395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7" name="Picture 2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674" y="1493950"/>
            <a:ext cx="964388" cy="1145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5789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9" grpId="0" animBg="1"/>
      <p:bldP spid="15" grpId="0" animBg="1"/>
      <p:bldP spid="17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Build-Experiment-Learn Feedback Loop</a:t>
            </a:r>
          </a:p>
        </p:txBody>
      </p:sp>
      <p:sp>
        <p:nvSpPr>
          <p:cNvPr id="4" name="Freeform 3"/>
          <p:cNvSpPr/>
          <p:nvPr/>
        </p:nvSpPr>
        <p:spPr>
          <a:xfrm>
            <a:off x="5112490" y="1980682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tx1"/>
                </a:solidFill>
              </a:rPr>
              <a:t>Idea</a:t>
            </a:r>
          </a:p>
        </p:txBody>
      </p:sp>
      <p:sp>
        <p:nvSpPr>
          <p:cNvPr id="5" name="Freeform 4"/>
          <p:cNvSpPr/>
          <p:nvPr/>
        </p:nvSpPr>
        <p:spPr>
          <a:xfrm>
            <a:off x="3822818" y="238646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695699" y="166930"/>
                </a:moveTo>
                <a:arcTo wR="1913952" hR="1913952" stAng="17646436" swAng="925395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Freeform 5"/>
          <p:cNvSpPr/>
          <p:nvPr/>
        </p:nvSpPr>
        <p:spPr>
          <a:xfrm>
            <a:off x="6318005" y="2937659"/>
            <a:ext cx="2152595" cy="811565"/>
          </a:xfrm>
          <a:custGeom>
            <a:avLst/>
            <a:gdLst>
              <a:gd name="connsiteX0" fmla="*/ 0 w 2152595"/>
              <a:gd name="connsiteY0" fmla="*/ 405783 h 811565"/>
              <a:gd name="connsiteX1" fmla="*/ 1076298 w 2152595"/>
              <a:gd name="connsiteY1" fmla="*/ 0 h 811565"/>
              <a:gd name="connsiteX2" fmla="*/ 2152596 w 2152595"/>
              <a:gd name="connsiteY2" fmla="*/ 405783 h 811565"/>
              <a:gd name="connsiteX3" fmla="*/ 1076298 w 2152595"/>
              <a:gd name="connsiteY3" fmla="*/ 811566 h 811565"/>
              <a:gd name="connsiteX4" fmla="*/ 0 w 2152595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595" h="811565">
                <a:moveTo>
                  <a:pt x="0" y="405783"/>
                </a:moveTo>
                <a:cubicBezTo>
                  <a:pt x="0" y="181675"/>
                  <a:pt x="481875" y="0"/>
                  <a:pt x="1076298" y="0"/>
                </a:cubicBezTo>
                <a:cubicBezTo>
                  <a:pt x="1670721" y="0"/>
                  <a:pt x="2152596" y="181675"/>
                  <a:pt x="2152596" y="405783"/>
                </a:cubicBezTo>
                <a:cubicBezTo>
                  <a:pt x="2152596" y="629891"/>
                  <a:pt x="1670721" y="811566"/>
                  <a:pt x="1076298" y="811566"/>
                </a:cubicBezTo>
                <a:cubicBezTo>
                  <a:pt x="481875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240" tIns="210291" rIns="315240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bg1"/>
                </a:solidFill>
              </a:rPr>
              <a:t>Build</a:t>
            </a:r>
          </a:p>
        </p:txBody>
      </p:sp>
      <p:sp>
        <p:nvSpPr>
          <p:cNvPr id="8" name="Freeform 7"/>
          <p:cNvSpPr/>
          <p:nvPr/>
        </p:nvSpPr>
        <p:spPr>
          <a:xfrm>
            <a:off x="3795171" y="2284384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805243" y="1620293"/>
                </a:moveTo>
                <a:arcTo wR="1913952" hR="1913952" stAng="21070453" swAng="864532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>
            <a:off x="6867997" y="4541489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tx1"/>
                </a:solidFill>
              </a:rPr>
              <a:t>Product</a:t>
            </a:r>
          </a:p>
        </p:txBody>
      </p:sp>
      <p:sp>
        <p:nvSpPr>
          <p:cNvPr id="11" name="Freeform 10"/>
          <p:cNvSpPr/>
          <p:nvPr/>
        </p:nvSpPr>
        <p:spPr>
          <a:xfrm>
            <a:off x="3727538" y="2455627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478622" y="3016233"/>
                </a:moveTo>
                <a:arcTo wR="1913952" hR="1913952" stAng="2109839" swAng="771264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Freeform 14"/>
          <p:cNvSpPr/>
          <p:nvPr/>
        </p:nvSpPr>
        <p:spPr>
          <a:xfrm>
            <a:off x="4660617" y="5808588"/>
            <a:ext cx="2152308" cy="811565"/>
          </a:xfrm>
          <a:custGeom>
            <a:avLst/>
            <a:gdLst>
              <a:gd name="connsiteX0" fmla="*/ 0 w 2152308"/>
              <a:gd name="connsiteY0" fmla="*/ 405783 h 811565"/>
              <a:gd name="connsiteX1" fmla="*/ 1076154 w 2152308"/>
              <a:gd name="connsiteY1" fmla="*/ 0 h 811565"/>
              <a:gd name="connsiteX2" fmla="*/ 2152308 w 2152308"/>
              <a:gd name="connsiteY2" fmla="*/ 405783 h 811565"/>
              <a:gd name="connsiteX3" fmla="*/ 1076154 w 2152308"/>
              <a:gd name="connsiteY3" fmla="*/ 811566 h 811565"/>
              <a:gd name="connsiteX4" fmla="*/ 0 w 2152308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308" h="811565">
                <a:moveTo>
                  <a:pt x="0" y="405783"/>
                </a:moveTo>
                <a:cubicBezTo>
                  <a:pt x="0" y="181675"/>
                  <a:pt x="481811" y="0"/>
                  <a:pt x="1076154" y="0"/>
                </a:cubicBezTo>
                <a:cubicBezTo>
                  <a:pt x="1670497" y="0"/>
                  <a:pt x="2152308" y="181675"/>
                  <a:pt x="2152308" y="405783"/>
                </a:cubicBezTo>
                <a:cubicBezTo>
                  <a:pt x="2152308" y="629891"/>
                  <a:pt x="1670497" y="811566"/>
                  <a:pt x="1076154" y="811566"/>
                </a:cubicBezTo>
                <a:cubicBezTo>
                  <a:pt x="481811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198" tIns="210291" rIns="315198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bg1"/>
                </a:solidFill>
              </a:rPr>
              <a:t>Experiment</a:t>
            </a:r>
          </a:p>
        </p:txBody>
      </p:sp>
      <p:sp>
        <p:nvSpPr>
          <p:cNvPr id="16" name="Freeform 15"/>
          <p:cNvSpPr/>
          <p:nvPr/>
        </p:nvSpPr>
        <p:spPr>
          <a:xfrm>
            <a:off x="3895150" y="2438142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54072" y="3354756"/>
                </a:moveTo>
                <a:arcTo wR="1913952" hR="1913952" stAng="7870043" swAng="780431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Freeform 16"/>
          <p:cNvSpPr/>
          <p:nvPr/>
        </p:nvSpPr>
        <p:spPr>
          <a:xfrm>
            <a:off x="3346093" y="4541485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18" name="Freeform 17"/>
          <p:cNvSpPr/>
          <p:nvPr/>
        </p:nvSpPr>
        <p:spPr>
          <a:xfrm>
            <a:off x="3844429" y="230869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830" y="2075503"/>
                </a:moveTo>
                <a:arcTo wR="1913952" hR="1913952" stAng="10509485" swAng="864928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Freeform 18"/>
          <p:cNvSpPr/>
          <p:nvPr/>
        </p:nvSpPr>
        <p:spPr>
          <a:xfrm>
            <a:off x="3002942" y="2937659"/>
            <a:ext cx="2152595" cy="811565"/>
          </a:xfrm>
          <a:custGeom>
            <a:avLst/>
            <a:gdLst>
              <a:gd name="connsiteX0" fmla="*/ 0 w 2152595"/>
              <a:gd name="connsiteY0" fmla="*/ 405783 h 811565"/>
              <a:gd name="connsiteX1" fmla="*/ 1076298 w 2152595"/>
              <a:gd name="connsiteY1" fmla="*/ 0 h 811565"/>
              <a:gd name="connsiteX2" fmla="*/ 2152596 w 2152595"/>
              <a:gd name="connsiteY2" fmla="*/ 405783 h 811565"/>
              <a:gd name="connsiteX3" fmla="*/ 1076298 w 2152595"/>
              <a:gd name="connsiteY3" fmla="*/ 811566 h 811565"/>
              <a:gd name="connsiteX4" fmla="*/ 0 w 2152595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595" h="811565">
                <a:moveTo>
                  <a:pt x="0" y="405783"/>
                </a:moveTo>
                <a:cubicBezTo>
                  <a:pt x="0" y="181675"/>
                  <a:pt x="481875" y="0"/>
                  <a:pt x="1076298" y="0"/>
                </a:cubicBezTo>
                <a:cubicBezTo>
                  <a:pt x="1670721" y="0"/>
                  <a:pt x="2152596" y="181675"/>
                  <a:pt x="2152596" y="405783"/>
                </a:cubicBezTo>
                <a:cubicBezTo>
                  <a:pt x="2152596" y="629891"/>
                  <a:pt x="1670721" y="811566"/>
                  <a:pt x="1076298" y="811566"/>
                </a:cubicBezTo>
                <a:cubicBezTo>
                  <a:pt x="481875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240" tIns="210291" rIns="315240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bg1"/>
                </a:solidFill>
              </a:rPr>
              <a:t>Learn</a:t>
            </a:r>
          </a:p>
        </p:txBody>
      </p:sp>
      <p:sp>
        <p:nvSpPr>
          <p:cNvPr id="20" name="Freeform 19"/>
          <p:cNvSpPr/>
          <p:nvPr/>
        </p:nvSpPr>
        <p:spPr>
          <a:xfrm>
            <a:off x="3822818" y="238646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95742" y="437748"/>
                </a:moveTo>
                <a:arcTo wR="1913952" hR="1913952" stAng="13828170" swAng="925395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7" name="Picture 2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674" y="1493950"/>
            <a:ext cx="964388" cy="1145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ight Arrow 2"/>
          <p:cNvSpPr/>
          <p:nvPr/>
        </p:nvSpPr>
        <p:spPr>
          <a:xfrm rot="10800000">
            <a:off x="8717911" y="3121867"/>
            <a:ext cx="742520" cy="443148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9460431" y="3103350"/>
            <a:ext cx="2209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The Build Phase</a:t>
            </a:r>
          </a:p>
        </p:txBody>
      </p:sp>
    </p:spTree>
    <p:extLst>
      <p:ext uri="{BB962C8B-B14F-4D97-AF65-F5344CB8AC3E}">
        <p14:creationId xmlns:p14="http://schemas.microsoft.com/office/powerpoint/2010/main" val="1580242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Build Phase: MVP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The build phase can be entered as quickly as possible with a </a:t>
            </a:r>
            <a:r>
              <a:rPr lang="en-US" b="1" i="1" dirty="0">
                <a:solidFill>
                  <a:srgbClr val="0070C0"/>
                </a:solidFill>
              </a:rPr>
              <a:t>Minimum Viable Product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(MVP)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MVP ranges in complexity from extremely simple </a:t>
            </a:r>
            <a:r>
              <a:rPr lang="en-US" i="1" dirty="0"/>
              <a:t>smoke tests </a:t>
            </a:r>
            <a:r>
              <a:rPr lang="en-US" dirty="0"/>
              <a:t>(little more than an advertisement) to early prototypes</a:t>
            </a:r>
          </a:p>
        </p:txBody>
      </p:sp>
      <p:sp>
        <p:nvSpPr>
          <p:cNvPr id="4" name="Left-Right Arrow 3"/>
          <p:cNvSpPr/>
          <p:nvPr/>
        </p:nvSpPr>
        <p:spPr>
          <a:xfrm>
            <a:off x="2264228" y="4858541"/>
            <a:ext cx="7162800" cy="950912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7910541" y="4336253"/>
            <a:ext cx="2286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b="1" dirty="0">
                <a:solidFill>
                  <a:srgbClr val="C00000"/>
                </a:solidFill>
              </a:rPr>
              <a:t>Prototypes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7353299" y="5906866"/>
            <a:ext cx="3276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350" indent="-6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/>
            <a:r>
              <a:rPr lang="en-US" altLang="en-US" sz="2000" b="1" dirty="0"/>
              <a:t>A product with problems and missing features</a:t>
            </a:r>
          </a:p>
        </p:txBody>
      </p:sp>
      <p:sp>
        <p:nvSpPr>
          <p:cNvPr id="7" name="TextBox 9"/>
          <p:cNvSpPr txBox="1">
            <a:spLocks noChangeArrowheads="1"/>
          </p:cNvSpPr>
          <p:nvPr/>
        </p:nvSpPr>
        <p:spPr bwMode="auto">
          <a:xfrm>
            <a:off x="1545771" y="4357007"/>
            <a:ext cx="228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b="1" dirty="0">
                <a:solidFill>
                  <a:srgbClr val="C00000"/>
                </a:solidFill>
              </a:rPr>
              <a:t>Smoke Tests</a:t>
            </a: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230085" y="6041977"/>
            <a:ext cx="313372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17475" indent="-1174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 dirty="0"/>
              <a:t>No product is built yet!</a:t>
            </a:r>
          </a:p>
        </p:txBody>
      </p:sp>
      <p:pic>
        <p:nvPicPr>
          <p:cNvPr id="9" name="Picture 2" descr="C:\Documents and Settings\dd\Local Settings\Temporary Internet Files\Content.IE5\2JSTM34V\MM900288870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0629" y="4237829"/>
            <a:ext cx="61912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1515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1.85185E-6 L 0.3 0.0018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13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 0.00185 L 0.05495 0.00185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5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of MVP: Dropbox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Dropbox is an easy-to-use file sharing (or </a:t>
            </a:r>
            <a:r>
              <a:rPr lang="en-US" i="1" dirty="0"/>
              <a:t>synchronization</a:t>
            </a:r>
            <a:r>
              <a:rPr lang="en-US" dirty="0"/>
              <a:t>) tool, which uses a </a:t>
            </a:r>
            <a:r>
              <a:rPr lang="en-US" i="1" dirty="0"/>
              <a:t>push-based</a:t>
            </a:r>
            <a:r>
              <a:rPr lang="en-US" dirty="0"/>
              <a:t> caching (or </a:t>
            </a:r>
            <a:r>
              <a:rPr lang="en-US" i="1" dirty="0">
                <a:solidFill>
                  <a:srgbClr val="0070C0"/>
                </a:solidFill>
              </a:rPr>
              <a:t>full replication</a:t>
            </a:r>
            <a:r>
              <a:rPr lang="en-US" dirty="0"/>
              <a:t>) technique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032" name="Picture 8" descr="Image result for windows pc dropbo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279" y="2936383"/>
            <a:ext cx="4777033" cy="3648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5708" y="2728848"/>
            <a:ext cx="2302112" cy="172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mage result for iphone 10x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2452" y="5612446"/>
            <a:ext cx="1104966" cy="1075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Image result for android samsu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5225" y="4652448"/>
            <a:ext cx="1332429" cy="108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ight Arrow 7"/>
          <p:cNvSpPr/>
          <p:nvPr/>
        </p:nvSpPr>
        <p:spPr>
          <a:xfrm rot="20299985">
            <a:off x="6036559" y="4181190"/>
            <a:ext cx="1689306" cy="353244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6108622" y="5052298"/>
            <a:ext cx="2609442" cy="356616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788328">
            <a:off x="6049423" y="5883130"/>
            <a:ext cx="1637875" cy="356616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034893" y="2764385"/>
            <a:ext cx="241425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>
                <a:solidFill>
                  <a:srgbClr val="C00000"/>
                </a:solidFill>
              </a:rPr>
              <a:t>Push immediately to </a:t>
            </a:r>
            <a:br>
              <a:rPr lang="en-US" sz="2000" b="1" i="1" dirty="0">
                <a:solidFill>
                  <a:srgbClr val="C00000"/>
                </a:solidFill>
              </a:rPr>
            </a:br>
            <a:r>
              <a:rPr lang="en-US" sz="2000" b="1" i="1" dirty="0">
                <a:solidFill>
                  <a:srgbClr val="C00000"/>
                </a:solidFill>
              </a:rPr>
              <a:t>Dropbox service &amp;</a:t>
            </a:r>
            <a:br>
              <a:rPr lang="en-US" sz="2000" b="1" i="1" dirty="0">
                <a:solidFill>
                  <a:srgbClr val="C00000"/>
                </a:solidFill>
              </a:rPr>
            </a:br>
            <a:r>
              <a:rPr lang="en-US" sz="2000" b="1" i="1" dirty="0">
                <a:solidFill>
                  <a:srgbClr val="C00000"/>
                </a:solidFill>
              </a:rPr>
              <a:t>all sharing devices</a:t>
            </a:r>
          </a:p>
        </p:txBody>
      </p:sp>
    </p:spTree>
    <p:extLst>
      <p:ext uri="{BB962C8B-B14F-4D97-AF65-F5344CB8AC3E}">
        <p14:creationId xmlns:p14="http://schemas.microsoft.com/office/powerpoint/2010/main" val="1704891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of MVP: Dropbox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Dropbox requires integration with a variety of computer platforms and OSs: Windows, Macintosh, iPhone, Android, and so 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also necessitates deep distributed systems expertise (caching, replication, consistency, reliability, availability, etc.)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avoid the risk of waking up after years of development with a product that nobody wanted, Drew Houston (founder &amp; CEO of Dropbox) did something unexpectedly easy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70C0"/>
                </a:solidFill>
              </a:rPr>
              <a:t>He made a video!</a:t>
            </a:r>
          </a:p>
        </p:txBody>
      </p:sp>
    </p:spTree>
    <p:extLst>
      <p:ext uri="{BB962C8B-B14F-4D97-AF65-F5344CB8AC3E}">
        <p14:creationId xmlns:p14="http://schemas.microsoft.com/office/powerpoint/2010/main" val="2775089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14517</TotalTime>
  <Words>2238</Words>
  <Application>Microsoft Macintosh PowerPoint</Application>
  <PresentationFormat>Widescreen</PresentationFormat>
  <Paragraphs>355</Paragraphs>
  <Slides>34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Calibri</vt:lpstr>
      <vt:lpstr>Calibri Light</vt:lpstr>
      <vt:lpstr>Wingdings</vt:lpstr>
      <vt:lpstr>Office Theme</vt:lpstr>
      <vt:lpstr>Entrepreneurship for Computer Science CS 15-390</vt:lpstr>
      <vt:lpstr>Today…</vt:lpstr>
      <vt:lpstr>Value vs. Waste</vt:lpstr>
      <vt:lpstr>Towards Value Creation</vt:lpstr>
      <vt:lpstr>Build-Experiment-Learn Feedback Loop</vt:lpstr>
      <vt:lpstr>Build-Experiment-Learn Feedback Loop</vt:lpstr>
      <vt:lpstr>The Build Phase: MVP</vt:lpstr>
      <vt:lpstr>Example of MVP: Dropbox</vt:lpstr>
      <vt:lpstr>Example of MVP: Dropbox</vt:lpstr>
      <vt:lpstr>Example of MVP: Dropbox</vt:lpstr>
      <vt:lpstr>The Build Phase: MVP</vt:lpstr>
      <vt:lpstr>Build-Experiment-Learn Feedback Loop</vt:lpstr>
      <vt:lpstr>Leap-of-Faith Assumptions</vt:lpstr>
      <vt:lpstr>Leap-of-Faith Assumptions</vt:lpstr>
      <vt:lpstr>Example: Facebook</vt:lpstr>
      <vt:lpstr>Example: Facebook</vt:lpstr>
      <vt:lpstr>Experimenting: Aardvark</vt:lpstr>
      <vt:lpstr>Experimenting: Aardvark</vt:lpstr>
      <vt:lpstr>Experimenting: Aardvark</vt:lpstr>
      <vt:lpstr>A/B Testing</vt:lpstr>
      <vt:lpstr>Build-Experiment-Learn Feedback Loop</vt:lpstr>
      <vt:lpstr>The Learning Phase</vt:lpstr>
      <vt:lpstr>The Learning Phase</vt:lpstr>
      <vt:lpstr>Example: Votizen</vt:lpstr>
      <vt:lpstr>Example: Votizen</vt:lpstr>
      <vt:lpstr>Example: Votizen</vt:lpstr>
      <vt:lpstr>Example: Votizen</vt:lpstr>
      <vt:lpstr>Example: Votizen</vt:lpstr>
      <vt:lpstr>Example: Votizen</vt:lpstr>
      <vt:lpstr>Example: Votizen</vt:lpstr>
      <vt:lpstr>Example: Votizen</vt:lpstr>
      <vt:lpstr>Example: Votizen</vt:lpstr>
      <vt:lpstr>Example: Votizen</vt:lpstr>
      <vt:lpstr>Next Lecture…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522</cp:revision>
  <dcterms:created xsi:type="dcterms:W3CDTF">2017-12-27T09:59:59Z</dcterms:created>
  <dcterms:modified xsi:type="dcterms:W3CDTF">2020-04-15T10:02:32Z</dcterms:modified>
</cp:coreProperties>
</file>