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80" r:id="rId2"/>
    <p:sldId id="338" r:id="rId3"/>
    <p:sldId id="304" r:id="rId4"/>
    <p:sldId id="327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03" r:id="rId18"/>
    <p:sldId id="329" r:id="rId19"/>
    <p:sldId id="330" r:id="rId20"/>
    <p:sldId id="331" r:id="rId21"/>
    <p:sldId id="332" r:id="rId22"/>
    <p:sldId id="333" r:id="rId23"/>
    <p:sldId id="334" r:id="rId24"/>
    <p:sldId id="336" r:id="rId25"/>
    <p:sldId id="335" r:id="rId26"/>
    <p:sldId id="337" r:id="rId27"/>
    <p:sldId id="32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9" autoAdjust="0"/>
    <p:restoredTop sz="90288" autoAdjust="0"/>
  </p:normalViewPr>
  <p:slideViewPr>
    <p:cSldViewPr snapToGrid="0">
      <p:cViewPr varScale="1">
        <p:scale>
          <a:sx n="108" d="100"/>
          <a:sy n="108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86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88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711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480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264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97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28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6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01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64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634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269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339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18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Financial Intelligence- Part III</a:t>
            </a:r>
          </a:p>
          <a:p>
            <a:r>
              <a:rPr lang="en-US" sz="2800" dirty="0"/>
              <a:t>Lecture 20, April 06,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1491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Right Bracket 2"/>
          <p:cNvSpPr/>
          <p:nvPr/>
        </p:nvSpPr>
        <p:spPr>
          <a:xfrm>
            <a:off x="9939131" y="1961322"/>
            <a:ext cx="132522" cy="98066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18423" y="4088268"/>
            <a:ext cx="176574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Listed in the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order that they</a:t>
            </a:r>
          </a:p>
          <a:p>
            <a:r>
              <a:rPr lang="en-US" sz="2000" dirty="0">
                <a:solidFill>
                  <a:srgbClr val="FF0000"/>
                </a:solidFill>
              </a:rPr>
              <a:t>are due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512285" y="2462458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0071653" y="2462458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51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29222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707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223069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59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26636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329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7717410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454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64291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374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83402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tx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tx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6149009" y="4969565"/>
            <a:ext cx="3935895" cy="132521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0084904" y="5632174"/>
            <a:ext cx="198782" cy="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312343" y="5172215"/>
            <a:ext cx="19121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Let us elaborate </a:t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>
                <a:solidFill>
                  <a:srgbClr val="00B050"/>
                </a:solidFill>
              </a:rPr>
              <a:t>a little bit on </a:t>
            </a:r>
            <a:br>
              <a:rPr lang="en-US" sz="2000" dirty="0">
                <a:solidFill>
                  <a:srgbClr val="00B050"/>
                </a:solidFill>
              </a:rPr>
            </a:br>
            <a:r>
              <a:rPr lang="en-US" sz="2000" dirty="0">
                <a:solidFill>
                  <a:srgbClr val="00B050"/>
                </a:solidFill>
              </a:rPr>
              <a:t>this section</a:t>
            </a:r>
          </a:p>
        </p:txBody>
      </p:sp>
    </p:spTree>
    <p:extLst>
      <p:ext uri="{BB962C8B-B14F-4D97-AF65-F5344CB8AC3E}">
        <p14:creationId xmlns:p14="http://schemas.microsoft.com/office/powerpoint/2010/main" val="12226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7454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/>
              <a:t>A stock is a piece of ownership in a company</a:t>
            </a:r>
          </a:p>
          <a:p>
            <a:endParaRPr lang="en-US" sz="3000" dirty="0"/>
          </a:p>
          <a:p>
            <a:r>
              <a:rPr lang="en-US" sz="3000" dirty="0"/>
              <a:t>A holder of stocks (i.e., a </a:t>
            </a:r>
            <a:r>
              <a:rPr lang="en-US" sz="3000" i="1" dirty="0"/>
              <a:t>shareholder</a:t>
            </a:r>
            <a:r>
              <a:rPr lang="en-US" sz="3000" dirty="0"/>
              <a:t>) has a claim to a part of the company's assets and earnings</a:t>
            </a:r>
          </a:p>
          <a:p>
            <a:pPr marL="0" indent="0">
              <a:buNone/>
            </a:pPr>
            <a:endParaRPr lang="en-US" sz="3000" dirty="0"/>
          </a:p>
          <a:p>
            <a:r>
              <a:rPr lang="en-US" sz="3000" dirty="0"/>
              <a:t>The ownership of a shareholder is determined by the number of shares they own relative to the number of </a:t>
            </a:r>
            <a:r>
              <a:rPr lang="en-US" sz="3000" i="1" dirty="0"/>
              <a:t>outstanding shares</a:t>
            </a:r>
          </a:p>
          <a:p>
            <a:pPr lvl="1"/>
            <a:r>
              <a:rPr lang="en-US" sz="2600" dirty="0"/>
              <a:t>E.g., If a company has 1,000 outstanding shares and one person owns 100 shares, that person would own and have claim to 10% of the company's assets and earnings</a:t>
            </a:r>
          </a:p>
          <a:p>
            <a:pPr lvl="1"/>
            <a:endParaRPr lang="en-US" sz="2600" i="1" dirty="0"/>
          </a:p>
          <a:p>
            <a:r>
              <a:rPr lang="en-US" sz="3000" dirty="0"/>
              <a:t>Outstanding shares</a:t>
            </a:r>
            <a:r>
              <a:rPr lang="en-US" sz="3000" i="1" dirty="0"/>
              <a:t> </a:t>
            </a:r>
            <a:r>
              <a:rPr lang="en-US" sz="3000" dirty="0"/>
              <a:t>include shares held by institutional investors as well as restricted shares held by insiders and company officers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There are two types of stocks: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Common Stocks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They entitle the owners to vote at meetings of board of directors</a:t>
            </a:r>
          </a:p>
          <a:p>
            <a:pPr lvl="2"/>
            <a:r>
              <a:rPr lang="en-US" dirty="0"/>
              <a:t>The owners may or may not receive </a:t>
            </a:r>
            <a:r>
              <a:rPr lang="en-US" i="1" dirty="0">
                <a:solidFill>
                  <a:srgbClr val="00B050"/>
                </a:solidFill>
              </a:rPr>
              <a:t>dividends</a:t>
            </a:r>
            <a:r>
              <a:rPr lang="en-US" dirty="0"/>
              <a:t> (i.e., a distribution of a portion of a company’s earnings), decided by the board of directors</a:t>
            </a:r>
          </a:p>
          <a:p>
            <a:pPr lvl="2"/>
            <a:endParaRPr lang="en-US" sz="1800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</a:rPr>
              <a:t>Preferred Stocks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They do not entitle the owners to vote at meetings of board of directors</a:t>
            </a:r>
          </a:p>
          <a:p>
            <a:pPr lvl="2"/>
            <a:r>
              <a:rPr lang="en-US" dirty="0"/>
              <a:t>The owners receive fixed periodic dividends </a:t>
            </a:r>
          </a:p>
          <a:p>
            <a:pPr lvl="2"/>
            <a:r>
              <a:rPr lang="en-US" dirty="0"/>
              <a:t>They are cumulative; that is, if a payment to an owner is skipped due to insufficient earnings, it should be paid when earnings allow</a:t>
            </a:r>
          </a:p>
          <a:p>
            <a:pPr lvl="2"/>
            <a:r>
              <a:rPr lang="en-US" dirty="0"/>
              <a:t>They have a higher claim on assets and earnings than common stocks</a:t>
            </a:r>
          </a:p>
          <a:p>
            <a:pPr lvl="3"/>
            <a:r>
              <a:rPr lang="en-US" sz="2000" dirty="0"/>
              <a:t>E.g., Owners of preferred stocks receive dividends </a:t>
            </a:r>
            <a:r>
              <a:rPr lang="en-US" sz="2000" i="1" dirty="0"/>
              <a:t>before</a:t>
            </a:r>
            <a:r>
              <a:rPr lang="en-US" sz="2000" dirty="0"/>
              <a:t> common shareholders and are given priority in the events of bankruptcy and liquidation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33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Stocks: Few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717696" cy="4809352"/>
          </a:xfrm>
        </p:spPr>
        <p:txBody>
          <a:bodyPr>
            <a:normAutofit/>
          </a:bodyPr>
          <a:lstStyle/>
          <a:p>
            <a:r>
              <a:rPr lang="en-US" dirty="0"/>
              <a:t>On many balance sheets, common stock is divided into 2 components: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Common Stock at </a:t>
            </a:r>
            <a:r>
              <a:rPr lang="en-US" i="1" dirty="0">
                <a:solidFill>
                  <a:srgbClr val="00B050"/>
                </a:solidFill>
              </a:rPr>
              <a:t>Par Value</a:t>
            </a:r>
          </a:p>
          <a:p>
            <a:pPr lvl="2"/>
            <a:r>
              <a:rPr lang="en-US" sz="2200" dirty="0"/>
              <a:t>Par value is an arbitrary value that represents the cost of a share; it is set when the company originally issues shares before there is a market</a:t>
            </a:r>
          </a:p>
          <a:p>
            <a:pPr lvl="2"/>
            <a:r>
              <a:rPr lang="en-US" sz="2200" dirty="0"/>
              <a:t>Most companies set a par value for their stocks to a minimal amount</a:t>
            </a:r>
          </a:p>
          <a:p>
            <a:pPr lvl="3"/>
            <a:r>
              <a:rPr lang="en-US" sz="2200" dirty="0"/>
              <a:t>E.g., The par value for shares of Apple is $0.00001 and the par value for Amazon stock is $0.01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rgbClr val="00B050"/>
                </a:solidFill>
              </a:rPr>
              <a:t>Additional Paid-in Capital (or </a:t>
            </a:r>
            <a:r>
              <a:rPr lang="en-US" i="1" dirty="0">
                <a:solidFill>
                  <a:srgbClr val="00B050"/>
                </a:solidFill>
              </a:rPr>
              <a:t>Capital Surplus</a:t>
            </a:r>
            <a:r>
              <a:rPr lang="en-US" dirty="0">
                <a:solidFill>
                  <a:srgbClr val="00B050"/>
                </a:solidFill>
              </a:rPr>
              <a:t>)</a:t>
            </a:r>
          </a:p>
          <a:p>
            <a:pPr lvl="2"/>
            <a:r>
              <a:rPr lang="en-US" sz="2200" dirty="0"/>
              <a:t>This represents the excess paid by an investor </a:t>
            </a:r>
            <a:r>
              <a:rPr lang="en-US" sz="2200" i="1" dirty="0"/>
              <a:t>over and above</a:t>
            </a:r>
            <a:r>
              <a:rPr lang="en-US" sz="2200" dirty="0"/>
              <a:t> the share’s par value 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Intelligence- Part II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Intelligence- Part III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  <a:endParaRPr lang="en-US" sz="3200" dirty="0"/>
          </a:p>
          <a:p>
            <a:pPr lvl="1"/>
            <a:r>
              <a:rPr lang="en-US" sz="3200" dirty="0">
                <a:solidFill>
                  <a:srgbClr val="C00000"/>
                </a:solidFill>
              </a:rPr>
              <a:t>Quiz II will take place on Monday, April 13 during the class time</a:t>
            </a:r>
          </a:p>
          <a:p>
            <a:pPr lvl="1"/>
            <a:r>
              <a:rPr lang="en-US" sz="3200" dirty="0"/>
              <a:t>PS4 will be out on April 8 and due on April 16</a:t>
            </a:r>
          </a:p>
          <a:p>
            <a:pPr lvl="1"/>
            <a:r>
              <a:rPr lang="en-US" sz="3200" dirty="0"/>
              <a:t>Project’s milestone 4 is due on April 18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6723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Example: X Inc.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90600" y="1978024"/>
            <a:ext cx="10515600" cy="48799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70C0"/>
                </a:solidFill>
              </a:rPr>
              <a:t>$10,000,000 </a:t>
            </a:r>
            <a:r>
              <a:rPr lang="en-US" dirty="0"/>
              <a:t>of common stock at $0.50</a:t>
            </a:r>
            <a:br>
              <a:rPr lang="en-US" dirty="0"/>
            </a:br>
            <a:r>
              <a:rPr lang="en-US" dirty="0"/>
              <a:t>per share entails 10,000,000/0.5 = </a:t>
            </a:r>
            <a:br>
              <a:rPr lang="en-US" dirty="0"/>
            </a:br>
            <a:r>
              <a:rPr lang="en-US" dirty="0"/>
              <a:t>20,000,000 shares of stock outstanding</a:t>
            </a:r>
          </a:p>
          <a:p>
            <a:endParaRPr lang="en-US" dirty="0"/>
          </a:p>
          <a:p>
            <a:r>
              <a:rPr lang="en-US" dirty="0"/>
              <a:t>The total amount of money raised by </a:t>
            </a:r>
            <a:br>
              <a:rPr lang="en-US" dirty="0"/>
            </a:br>
            <a:r>
              <a:rPr lang="en-US" dirty="0"/>
              <a:t>X Inc. from the sale of all of its stock through time has been:</a:t>
            </a:r>
          </a:p>
          <a:p>
            <a:pPr lvl="1"/>
            <a:r>
              <a:rPr lang="en-US" dirty="0"/>
              <a:t>Common stock at par + Additional paid-in capital </a:t>
            </a:r>
            <a:br>
              <a:rPr lang="en-US" dirty="0"/>
            </a:br>
            <a:r>
              <a:rPr lang="en-US" dirty="0"/>
              <a:t>= </a:t>
            </a:r>
            <a:r>
              <a:rPr lang="en-US" dirty="0">
                <a:solidFill>
                  <a:srgbClr val="0070C0"/>
                </a:solidFill>
              </a:rPr>
              <a:t>$10,000,000 </a:t>
            </a:r>
            <a:r>
              <a:rPr lang="en-US" dirty="0"/>
              <a:t>+ </a:t>
            </a:r>
            <a:r>
              <a:rPr lang="en-US" dirty="0">
                <a:solidFill>
                  <a:srgbClr val="0070C0"/>
                </a:solidFill>
              </a:rPr>
              <a:t>$44,000,000</a:t>
            </a:r>
            <a:br>
              <a:rPr lang="en-US" dirty="0"/>
            </a:br>
            <a:r>
              <a:rPr lang="en-US" dirty="0"/>
              <a:t>= $54,000,000</a:t>
            </a:r>
          </a:p>
          <a:p>
            <a:pPr lvl="1"/>
            <a:r>
              <a:rPr lang="en-US" dirty="0"/>
              <a:t>This amount represents an average value of $2.70 per share</a:t>
            </a:r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3702725"/>
              </p:ext>
            </p:extLst>
          </p:nvPr>
        </p:nvGraphicFramePr>
        <p:xfrm>
          <a:off x="7142923" y="182562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0700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Retained Earnings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68271" cy="4809352"/>
          </a:xfrm>
        </p:spPr>
        <p:txBody>
          <a:bodyPr>
            <a:normAutofit/>
          </a:bodyPr>
          <a:lstStyle/>
          <a:p>
            <a:r>
              <a:rPr lang="en-US" dirty="0"/>
              <a:t>Retained earnings on a balance sheet are equal to the prior year’s retained earnings </a:t>
            </a:r>
            <a:r>
              <a:rPr lang="en-US" i="1" dirty="0"/>
              <a:t>plus</a:t>
            </a:r>
            <a:r>
              <a:rPr lang="en-US" dirty="0"/>
              <a:t> this year’s </a:t>
            </a:r>
            <a:r>
              <a:rPr lang="en-US" i="1" u="sng" dirty="0"/>
              <a:t>addition</a:t>
            </a:r>
            <a:r>
              <a:rPr lang="en-US" dirty="0"/>
              <a:t> to retained earnings</a:t>
            </a:r>
          </a:p>
          <a:p>
            <a:endParaRPr lang="en-US" dirty="0"/>
          </a:p>
          <a:p>
            <a:r>
              <a:rPr lang="en-US" dirty="0"/>
              <a:t>Assume for X Inc.:</a:t>
            </a:r>
          </a:p>
          <a:p>
            <a:pPr lvl="1"/>
            <a:r>
              <a:rPr lang="en-US" dirty="0"/>
              <a:t>Net income = </a:t>
            </a:r>
            <a:r>
              <a:rPr lang="en-US" dirty="0">
                <a:solidFill>
                  <a:srgbClr val="92D050"/>
                </a:solidFill>
              </a:rPr>
              <a:t>$12,000,000</a:t>
            </a:r>
          </a:p>
          <a:p>
            <a:pPr lvl="1"/>
            <a:r>
              <a:rPr lang="en-US" dirty="0"/>
              <a:t>Common stock dividends paid = </a:t>
            </a:r>
            <a:r>
              <a:rPr lang="en-US" dirty="0">
                <a:solidFill>
                  <a:srgbClr val="92D050"/>
                </a:solidFill>
              </a:rPr>
              <a:t>$3,000,000</a:t>
            </a:r>
          </a:p>
          <a:p>
            <a:pPr lvl="1"/>
            <a:r>
              <a:rPr lang="en-US" dirty="0"/>
              <a:t>Thus, the </a:t>
            </a:r>
            <a:r>
              <a:rPr lang="en-US" i="1" u="sng" dirty="0"/>
              <a:t>addition</a:t>
            </a:r>
            <a:r>
              <a:rPr lang="en-US" dirty="0"/>
              <a:t> to retained earnings = </a:t>
            </a:r>
            <a:br>
              <a:rPr lang="en-US" dirty="0"/>
            </a:br>
            <a:r>
              <a:rPr lang="en-US" dirty="0">
                <a:solidFill>
                  <a:srgbClr val="92D050"/>
                </a:solidFill>
              </a:rPr>
              <a:t>$12,000,000 </a:t>
            </a:r>
            <a:r>
              <a:rPr lang="en-US" dirty="0"/>
              <a:t>-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$3,000,000 </a:t>
            </a:r>
            <a:r>
              <a:rPr lang="en-US" dirty="0"/>
              <a:t>=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>
                <a:solidFill>
                  <a:srgbClr val="92D050"/>
                </a:solidFill>
              </a:rPr>
              <a:t>$9,000,000</a:t>
            </a:r>
          </a:p>
          <a:p>
            <a:pPr lvl="1"/>
            <a:endParaRPr lang="en-US" dirty="0"/>
          </a:p>
          <a:p>
            <a:r>
              <a:rPr lang="en-US" dirty="0"/>
              <a:t>What was the retained earnings on the balance sheet of X Inc. for the year ending December 31, 2017? </a:t>
            </a:r>
          </a:p>
          <a:p>
            <a:endParaRPr lang="en-US" dirty="0"/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609743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42457" y="5974819"/>
            <a:ext cx="59089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32,000,000 </a:t>
            </a:r>
            <a:r>
              <a:rPr lang="en-US" sz="2800" dirty="0"/>
              <a:t>-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92D050"/>
                </a:solidFill>
              </a:rPr>
              <a:t>$9,000,000 </a:t>
            </a:r>
            <a:r>
              <a:rPr lang="en-US" sz="2800" dirty="0"/>
              <a:t>=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C00000"/>
                </a:solidFill>
              </a:rPr>
              <a:t>$23,000,000</a:t>
            </a:r>
          </a:p>
        </p:txBody>
      </p:sp>
    </p:spTree>
    <p:extLst>
      <p:ext uri="{BB962C8B-B14F-4D97-AF65-F5344CB8AC3E}">
        <p14:creationId xmlns:p14="http://schemas.microsoft.com/office/powerpoint/2010/main" val="3855595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Retained Earnings: A Common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A common error concerning retained earnings is that the amount listed on a balance sheet for a given year can be used by the respective company to cover future losses or pay off debt</a:t>
            </a:r>
          </a:p>
          <a:p>
            <a:endParaRPr lang="en-US" dirty="0"/>
          </a:p>
          <a:p>
            <a:r>
              <a:rPr lang="en-US" dirty="0"/>
              <a:t>Retained earnings are NOT cash!</a:t>
            </a:r>
          </a:p>
          <a:p>
            <a:endParaRPr lang="en-US" dirty="0"/>
          </a:p>
          <a:p>
            <a:r>
              <a:rPr lang="en-US" dirty="0"/>
              <a:t>Rather, retained earnings are money that have been used over years to purchase assets</a:t>
            </a:r>
          </a:p>
          <a:p>
            <a:pPr lvl="1"/>
            <a:r>
              <a:rPr lang="en-US" dirty="0"/>
              <a:t>They cannot be “re-spent” unless the company wants to liquidate assets previously purchased 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12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Book Value vs. Market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i="1" dirty="0"/>
              <a:t>sum</a:t>
            </a:r>
            <a:r>
              <a:rPr lang="en-US" dirty="0"/>
              <a:t> of common stock at par value, additional paid-in capital, and retained earnings of a company signifies its </a:t>
            </a:r>
            <a:r>
              <a:rPr lang="en-US" i="1" dirty="0">
                <a:solidFill>
                  <a:srgbClr val="00B050"/>
                </a:solidFill>
              </a:rPr>
              <a:t>book value</a:t>
            </a:r>
          </a:p>
          <a:p>
            <a:endParaRPr lang="en-US" dirty="0"/>
          </a:p>
          <a:p>
            <a:r>
              <a:rPr lang="en-US" dirty="0"/>
              <a:t>What is the book value of X Inc.? 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$86,000,000</a:t>
            </a:r>
          </a:p>
          <a:p>
            <a:pPr lvl="1"/>
            <a:endParaRPr lang="en-US" dirty="0"/>
          </a:p>
          <a:p>
            <a:r>
              <a:rPr lang="en-US" dirty="0"/>
              <a:t>If X Inc. trades in the stock market at a</a:t>
            </a:r>
            <a:br>
              <a:rPr lang="en-US" dirty="0"/>
            </a:br>
            <a:r>
              <a:rPr lang="en-US" dirty="0"/>
              <a:t>current price per share of $6.00, then its</a:t>
            </a:r>
            <a:br>
              <a:rPr lang="en-US" dirty="0"/>
            </a:br>
            <a:r>
              <a:rPr lang="en-US" dirty="0"/>
              <a:t>equity would be: </a:t>
            </a:r>
          </a:p>
          <a:p>
            <a:pPr lvl="1"/>
            <a:r>
              <a:rPr lang="en-US" dirty="0"/>
              <a:t>20,000,000 shares × $6.00 per share = $120,000,000 </a:t>
            </a:r>
          </a:p>
          <a:p>
            <a:pPr lvl="1"/>
            <a:r>
              <a:rPr lang="en-US" dirty="0"/>
              <a:t>This is referred to as the </a:t>
            </a:r>
            <a:r>
              <a:rPr lang="en-US" i="1" dirty="0">
                <a:solidFill>
                  <a:srgbClr val="C00000"/>
                </a:solidFill>
              </a:rPr>
              <a:t>market value </a:t>
            </a:r>
            <a:r>
              <a:rPr lang="en-US" dirty="0"/>
              <a:t>of X Inc.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979309"/>
              </p:ext>
            </p:extLst>
          </p:nvPr>
        </p:nvGraphicFramePr>
        <p:xfrm>
          <a:off x="7262192" y="2982774"/>
          <a:ext cx="4744278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442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2178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X Inc.</a:t>
                      </a:r>
                    </a:p>
                    <a:p>
                      <a:pPr algn="ctr"/>
                      <a:r>
                        <a:rPr lang="en-US" b="1" dirty="0"/>
                        <a:t>Equity</a:t>
                      </a:r>
                      <a:r>
                        <a:rPr lang="en-US" b="1" baseline="0" dirty="0"/>
                        <a:t> Section of Balance Sheet</a:t>
                      </a:r>
                    </a:p>
                    <a:p>
                      <a:pPr algn="ctr"/>
                      <a:r>
                        <a:rPr lang="en-US" b="1" baseline="0" dirty="0"/>
                        <a:t>For the Year Ending December 31, 2018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178">
                <a:tc>
                  <a:txBody>
                    <a:bodyPr/>
                    <a:lstStyle/>
                    <a:p>
                      <a:r>
                        <a:rPr lang="en-US" dirty="0"/>
                        <a:t>Common Stock ($0.50</a:t>
                      </a:r>
                      <a:r>
                        <a:rPr lang="en-US" baseline="0" dirty="0"/>
                        <a:t> par value)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$10,000,000</a:t>
                      </a:r>
                    </a:p>
                    <a:p>
                      <a:r>
                        <a:rPr lang="en-US" baseline="0" dirty="0"/>
                        <a:t>Additional paid-in capital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$44,000,000</a:t>
                      </a:r>
                    </a:p>
                    <a:p>
                      <a:r>
                        <a:rPr lang="en-US" baseline="0" dirty="0"/>
                        <a:t>Retained Earnings                                </a:t>
                      </a:r>
                      <a:r>
                        <a:rPr lang="en-US" baseline="0" dirty="0">
                          <a:solidFill>
                            <a:srgbClr val="0070C0"/>
                          </a:solidFill>
                        </a:rPr>
                        <a:t>$32,000,000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871">
                <a:tc>
                  <a:txBody>
                    <a:bodyPr/>
                    <a:lstStyle/>
                    <a:p>
                      <a:r>
                        <a:rPr lang="en-US" b="1" dirty="0"/>
                        <a:t>Total Shareholders Equity</a:t>
                      </a:r>
                      <a:r>
                        <a:rPr lang="en-US" b="1" baseline="0" dirty="0"/>
                        <a:t>                  </a:t>
                      </a:r>
                      <a:r>
                        <a:rPr lang="en-US" b="1" baseline="0" dirty="0">
                          <a:solidFill>
                            <a:srgbClr val="0070C0"/>
                          </a:solidFill>
                        </a:rPr>
                        <a:t>$86,000,000</a:t>
                      </a:r>
                      <a:endParaRPr lang="en-US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0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Post-Revenue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9352"/>
          </a:xfrm>
        </p:spPr>
        <p:txBody>
          <a:bodyPr>
            <a:normAutofit/>
          </a:bodyPr>
          <a:lstStyle/>
          <a:p>
            <a:r>
              <a:rPr lang="en-US" dirty="0"/>
              <a:t>There is nearly always a disparity between the book value and the market value of a company (or</a:t>
            </a:r>
            <a:r>
              <a:rPr lang="en-US" i="1" dirty="0"/>
              <a:t> of an asset in a company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book value is a recorded historical cost (or </a:t>
            </a:r>
            <a:r>
              <a:rPr lang="en-US" i="1" dirty="0">
                <a:solidFill>
                  <a:srgbClr val="0070C0"/>
                </a:solidFill>
              </a:rPr>
              <a:t>original acquisition cost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market value is based on the perceived </a:t>
            </a:r>
            <a:r>
              <a:rPr lang="en-US" i="1" dirty="0">
                <a:solidFill>
                  <a:srgbClr val="0070C0"/>
                </a:solidFill>
              </a:rPr>
              <a:t>supply and demand</a:t>
            </a:r>
            <a:r>
              <a:rPr lang="en-US" dirty="0"/>
              <a:t>, which can vary constantly</a:t>
            </a:r>
          </a:p>
          <a:p>
            <a:pPr lvl="1"/>
            <a:endParaRPr lang="en-US" sz="1400" dirty="0"/>
          </a:p>
          <a:p>
            <a:r>
              <a:rPr lang="en-US" dirty="0"/>
              <a:t>This disparity shall be recognized at the point of sale</a:t>
            </a:r>
          </a:p>
          <a:p>
            <a:pPr lvl="1"/>
            <a:r>
              <a:rPr lang="en-US" dirty="0"/>
              <a:t>Prior to sale, there is no reason to account for any differences!</a:t>
            </a:r>
          </a:p>
          <a:p>
            <a:pPr lvl="1"/>
            <a:endParaRPr lang="en-US" dirty="0"/>
          </a:p>
          <a:p>
            <a:r>
              <a:rPr lang="en-US" dirty="0"/>
              <a:t>A </a:t>
            </a:r>
            <a:r>
              <a:rPr lang="en-US" i="1" dirty="0">
                <a:solidFill>
                  <a:srgbClr val="00B050"/>
                </a:solidFill>
              </a:rPr>
              <a:t>company’s valuation</a:t>
            </a:r>
            <a:r>
              <a:rPr lang="en-US" dirty="0"/>
              <a:t> can be specified at its market value, but if the difference between book and market values is considerable, an </a:t>
            </a:r>
            <a:r>
              <a:rPr lang="en-US" i="1" dirty="0"/>
              <a:t>appraisal process</a:t>
            </a:r>
            <a:r>
              <a:rPr lang="en-US" dirty="0"/>
              <a:t> must be used to reconcile them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0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Pre-Revenue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770705" cy="4809352"/>
          </a:xfrm>
        </p:spPr>
        <p:txBody>
          <a:bodyPr>
            <a:normAutofit/>
          </a:bodyPr>
          <a:lstStyle/>
          <a:p>
            <a:r>
              <a:rPr lang="en-US" dirty="0"/>
              <a:t>How can you valuate your pre-revenue startup?</a:t>
            </a:r>
          </a:p>
          <a:p>
            <a:pPr lvl="1"/>
            <a:r>
              <a:rPr lang="en-US" dirty="0"/>
              <a:t>Use your business model to develop a corresponding mathematical model</a:t>
            </a:r>
          </a:p>
          <a:p>
            <a:pPr lvl="1"/>
            <a:r>
              <a:rPr lang="en-US" dirty="0"/>
              <a:t>Select your beachhead market using the process we learned earlier in the term</a:t>
            </a:r>
          </a:p>
          <a:p>
            <a:pPr lvl="1"/>
            <a:r>
              <a:rPr lang="en-US" dirty="0"/>
              <a:t>Use your mathematical model to do projections for your beachhead market over 5 or 7 years (</a:t>
            </a:r>
            <a:r>
              <a:rPr lang="en-US" i="1" dirty="0"/>
              <a:t>assume very conservative parameter values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Compute the </a:t>
            </a:r>
            <a:r>
              <a:rPr lang="en-US" i="1" dirty="0"/>
              <a:t>net present value </a:t>
            </a:r>
            <a:r>
              <a:rPr lang="en-US" dirty="0"/>
              <a:t>of your projections</a:t>
            </a:r>
          </a:p>
          <a:p>
            <a:pPr lvl="2"/>
            <a:r>
              <a:rPr lang="en-US" sz="2400" dirty="0"/>
              <a:t>The riskier and earlier your startup, the higher the discount rate should be (a discount rate between 40% and 70% is not uncommon)</a:t>
            </a:r>
          </a:p>
          <a:p>
            <a:pPr lvl="2"/>
            <a:r>
              <a:rPr lang="en-US" sz="2400" dirty="0">
                <a:solidFill>
                  <a:srgbClr val="0070C0"/>
                </a:solidFill>
              </a:rPr>
              <a:t>What are the factors that can play roles in reducing the discount rate (and accordingly, increase the valuation of your startup)?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77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Valuating Pre-Revenue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06126" cy="4809352"/>
          </a:xfrm>
        </p:spPr>
        <p:txBody>
          <a:bodyPr>
            <a:normAutofit/>
          </a:bodyPr>
          <a:lstStyle/>
          <a:p>
            <a:r>
              <a:rPr lang="en-US" dirty="0"/>
              <a:t>Some factors that can play roles in reducing the discount rate: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“Who is the team?” 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“How solid are your market research and business model?”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 strong IP or patent”?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“At which development stage is your product currently”?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any letters-of-intent and/or binding contracts”?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“Have you started experimenting &amp; have you collected any promising statistics that can verify your value and growth hypotheses”?</a:t>
            </a:r>
          </a:p>
          <a:p>
            <a:pPr lvl="1"/>
            <a:r>
              <a:rPr lang="en-US" sz="2800" dirty="0">
                <a:solidFill>
                  <a:srgbClr val="0070C0"/>
                </a:solidFill>
              </a:rPr>
              <a:t>“Do you have a clear plan and a solid strategy to cross the chasm”?</a:t>
            </a:r>
          </a:p>
          <a:p>
            <a:pPr marL="914400" lvl="2" indent="0">
              <a:buNone/>
            </a:pPr>
            <a:endParaRPr lang="en-US" sz="1800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854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Accounting- Part IV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99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250304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61490" y="2210245"/>
            <a:ext cx="387465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Assets that are easily converted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period (typically within 1 year)</a:t>
            </a:r>
          </a:p>
        </p:txBody>
      </p:sp>
      <p:sp>
        <p:nvSpPr>
          <p:cNvPr id="13" name="Oval 12"/>
          <p:cNvSpPr/>
          <p:nvPr/>
        </p:nvSpPr>
        <p:spPr>
          <a:xfrm>
            <a:off x="1401420" y="1649906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098814" y="2014330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0205" y="4125320"/>
            <a:ext cx="459061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Assets that CANNOT be easily converted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into cash within the next operating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period (typically within 1 year)</a:t>
            </a:r>
          </a:p>
        </p:txBody>
      </p:sp>
      <p:sp>
        <p:nvSpPr>
          <p:cNvPr id="17" name="Oval 16"/>
          <p:cNvSpPr/>
          <p:nvPr/>
        </p:nvSpPr>
        <p:spPr>
          <a:xfrm>
            <a:off x="1401420" y="3460203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675514" y="3824627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127606" y="2221338"/>
            <a:ext cx="3629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Short-term obligations that have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to be paid within 1 year</a:t>
            </a:r>
          </a:p>
        </p:txBody>
      </p:sp>
      <p:sp>
        <p:nvSpPr>
          <p:cNvPr id="20" name="Oval 19"/>
          <p:cNvSpPr/>
          <p:nvPr/>
        </p:nvSpPr>
        <p:spPr>
          <a:xfrm>
            <a:off x="6245089" y="1660999"/>
            <a:ext cx="13947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6942483" y="2025423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5233" y="4111739"/>
            <a:ext cx="3691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FF0000"/>
                </a:solidFill>
              </a:rPr>
              <a:t>Long-term obligations that will be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paid off over a period of years</a:t>
            </a:r>
          </a:p>
        </p:txBody>
      </p:sp>
      <p:sp>
        <p:nvSpPr>
          <p:cNvPr id="26" name="Oval 25"/>
          <p:cNvSpPr/>
          <p:nvPr/>
        </p:nvSpPr>
        <p:spPr>
          <a:xfrm>
            <a:off x="6136637" y="3446622"/>
            <a:ext cx="2548189" cy="364424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10731" y="3811046"/>
            <a:ext cx="0" cy="25739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13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6" grpId="0"/>
      <p:bldP spid="17" grpId="0" animBg="1"/>
      <p:bldP spid="19" grpId="0"/>
      <p:bldP spid="20" grpId="0" animBg="1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533941" y="1668386"/>
            <a:ext cx="10029874" cy="40574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64840" y="2719248"/>
            <a:ext cx="2522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 measure of solvency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6445" y="1414816"/>
            <a:ext cx="3738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-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2769" y="1425966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07612" y="1686590"/>
            <a:ext cx="210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Net Working Capital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9760112" y="2074127"/>
            <a:ext cx="331742" cy="62164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490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  <p:bldP spid="14" grpId="0"/>
      <p:bldP spid="2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217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Left Bracket 2"/>
          <p:cNvSpPr/>
          <p:nvPr/>
        </p:nvSpPr>
        <p:spPr>
          <a:xfrm>
            <a:off x="1709530" y="1974575"/>
            <a:ext cx="119270" cy="949259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5036" y="4061578"/>
            <a:ext cx="198772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Listed in the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order of </a:t>
            </a:r>
            <a:r>
              <a:rPr lang="en-US" sz="2000" i="1" u="sng" dirty="0">
                <a:solidFill>
                  <a:srgbClr val="FF0000"/>
                </a:solidFill>
              </a:rPr>
              <a:t>liquidity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>
                <a:solidFill>
                  <a:srgbClr val="FF0000"/>
                </a:solidFill>
              </a:rPr>
              <a:t>(i.e., </a:t>
            </a:r>
            <a:r>
              <a:rPr lang="en-US" sz="2000" i="1" dirty="0">
                <a:solidFill>
                  <a:srgbClr val="FF0000"/>
                </a:solidFill>
              </a:rPr>
              <a:t>the ability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of an asset to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be converted </a:t>
            </a:r>
            <a:br>
              <a:rPr lang="en-US" sz="2000" i="1" dirty="0">
                <a:solidFill>
                  <a:srgbClr val="FF0000"/>
                </a:solidFill>
              </a:rPr>
            </a:br>
            <a:r>
              <a:rPr lang="en-US" sz="2000" i="1" dirty="0">
                <a:solidFill>
                  <a:srgbClr val="FF0000"/>
                </a:solidFill>
              </a:rPr>
              <a:t>into cash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  <p:cxnSp>
        <p:nvCxnSpPr>
          <p:cNvPr id="7" name="Straight Connector 6"/>
          <p:cNvCxnSpPr>
            <a:stCxn id="3" idx="1"/>
          </p:cNvCxnSpPr>
          <p:nvPr/>
        </p:nvCxnSpPr>
        <p:spPr>
          <a:xfrm flipH="1">
            <a:off x="1268898" y="2449205"/>
            <a:ext cx="4406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268898" y="2449205"/>
            <a:ext cx="0" cy="15544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35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11341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596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23024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56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219066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bg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847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Interpreting Balance Sheets: An Example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477263"/>
              </p:ext>
            </p:extLst>
          </p:nvPr>
        </p:nvGraphicFramePr>
        <p:xfrm>
          <a:off x="1533941" y="1392514"/>
          <a:ext cx="9554816" cy="536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7045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02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11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Assets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Current Liabilities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Cash                                                         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Accounts Payable                                        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Accounts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Receivable                            $10,000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Wages Payable                                            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$5,000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Inventory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                                               $100,000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Taxes Payable                                               $2,000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Total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Current Assets                             $115,000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Total Current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$87,000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(Noncurrent)</a:t>
                      </a:r>
                      <a:r>
                        <a:rPr lang="en-US" sz="1350" b="1" baseline="0" dirty="0"/>
                        <a:t> Assets</a:t>
                      </a:r>
                      <a:endParaRPr lang="en-US" sz="135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/>
                        <a:t>Long-Term (Noncurrent Debts)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Equipment                                            $30,000                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Bank Debt                                                    $10,000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Accumulated</a:t>
                      </a:r>
                      <a:r>
                        <a:rPr lang="en-US" sz="1350" baseline="0" dirty="0">
                          <a:solidFill>
                            <a:schemeClr val="tx1"/>
                          </a:solidFill>
                        </a:rPr>
                        <a:t> Depreciation               ($3,000)</a:t>
                      </a:r>
                      <a:endParaRPr lang="en-US" sz="135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Net Long-Term Assets                        $27,000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Total Liabilities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$97,000 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0070C0"/>
                          </a:solidFill>
                        </a:rPr>
                        <a:t>OWNER’S</a:t>
                      </a:r>
                      <a:r>
                        <a:rPr lang="en-US" sz="1400" b="1" baseline="0" dirty="0">
                          <a:solidFill>
                            <a:srgbClr val="0070C0"/>
                          </a:solidFill>
                        </a:rPr>
                        <a:t> EQUITY</a:t>
                      </a:r>
                      <a:endParaRPr lang="en-US" sz="14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Common Stock</a:t>
                      </a:r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                                                  $15,000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Retained Earnings</a:t>
                      </a:r>
                      <a:r>
                        <a:rPr lang="en-US" sz="1350" baseline="0" dirty="0">
                          <a:solidFill>
                            <a:schemeClr val="bg1"/>
                          </a:solidFill>
                        </a:rPr>
                        <a:t>                                             $30,000</a:t>
                      </a:r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dirty="0">
                          <a:solidFill>
                            <a:schemeClr val="bg1"/>
                          </a:solidFill>
                        </a:rPr>
                        <a:t>Total Owner’s Equity                                        $45,000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endParaRPr lang="en-US" sz="13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35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9463"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tx1"/>
                          </a:solidFill>
                        </a:rPr>
                        <a:t>Total Assets </a:t>
                      </a:r>
                      <a:r>
                        <a:rPr lang="en-US" sz="1350" dirty="0">
                          <a:solidFill>
                            <a:schemeClr val="tx1"/>
                          </a:solidFill>
                        </a:rPr>
                        <a:t>                                                 </a:t>
                      </a:r>
                      <a:r>
                        <a:rPr lang="en-US" sz="1350" b="1" u="sng" dirty="0">
                          <a:solidFill>
                            <a:schemeClr val="tx1"/>
                          </a:solidFill>
                        </a:rPr>
                        <a:t>$142,000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50" b="1" dirty="0">
                          <a:solidFill>
                            <a:schemeClr val="bg1"/>
                          </a:solidFill>
                        </a:rPr>
                        <a:t>Total Liabilities</a:t>
                      </a:r>
                      <a:r>
                        <a:rPr lang="en-US" sz="1350" b="1" baseline="0" dirty="0">
                          <a:solidFill>
                            <a:schemeClr val="bg1"/>
                          </a:solidFill>
                        </a:rPr>
                        <a:t> &amp; Owner’s Equity                  </a:t>
                      </a:r>
                      <a:r>
                        <a:rPr lang="en-US" sz="1350" b="1" u="sng" baseline="0" dirty="0">
                          <a:solidFill>
                            <a:schemeClr val="bg1"/>
                          </a:solidFill>
                        </a:rPr>
                        <a:t>$142,000</a:t>
                      </a:r>
                      <a:endParaRPr lang="en-US" sz="1350" b="1" u="sng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051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3895</TotalTime>
  <Words>2966</Words>
  <Application>Microsoft Macintosh PowerPoint</Application>
  <PresentationFormat>Widescreen</PresentationFormat>
  <Paragraphs>609</Paragraphs>
  <Slides>27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Entrepreneurship for Computer Science CS 15-390</vt:lpstr>
      <vt:lpstr>Today…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Interpreting Balance Sheets: An Example</vt:lpstr>
      <vt:lpstr>Stocks: Few Basics</vt:lpstr>
      <vt:lpstr>Stocks: Few Basics</vt:lpstr>
      <vt:lpstr>Stocks: Few Basics</vt:lpstr>
      <vt:lpstr>Example: X Inc.</vt:lpstr>
      <vt:lpstr>Retained Earnings</vt:lpstr>
      <vt:lpstr>Retained Earnings: A Common Error</vt:lpstr>
      <vt:lpstr>Book Value vs. Market Value</vt:lpstr>
      <vt:lpstr>Valuating Post-Revenue Companies</vt:lpstr>
      <vt:lpstr>Valuating Pre-Revenue Companies</vt:lpstr>
      <vt:lpstr>Valuating Pre-Revenue Companies</vt:lpstr>
      <vt:lpstr>Next Class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Microsoft Office User</cp:lastModifiedBy>
  <cp:revision>328</cp:revision>
  <dcterms:created xsi:type="dcterms:W3CDTF">2018-03-17T11:58:24Z</dcterms:created>
  <dcterms:modified xsi:type="dcterms:W3CDTF">2020-04-06T09:35:43Z</dcterms:modified>
</cp:coreProperties>
</file>