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0" r:id="rId2"/>
    <p:sldId id="332" r:id="rId3"/>
    <p:sldId id="277" r:id="rId4"/>
    <p:sldId id="278" r:id="rId5"/>
    <p:sldId id="284" r:id="rId6"/>
    <p:sldId id="285" r:id="rId7"/>
    <p:sldId id="286" r:id="rId8"/>
    <p:sldId id="287" r:id="rId9"/>
    <p:sldId id="288" r:id="rId10"/>
    <p:sldId id="289" r:id="rId11"/>
    <p:sldId id="290" r:id="rId12"/>
    <p:sldId id="319" r:id="rId13"/>
    <p:sldId id="320" r:id="rId14"/>
    <p:sldId id="321" r:id="rId15"/>
    <p:sldId id="322" r:id="rId16"/>
    <p:sldId id="323" r:id="rId17"/>
    <p:sldId id="324" r:id="rId18"/>
    <p:sldId id="325" r:id="rId19"/>
    <p:sldId id="326" r:id="rId20"/>
    <p:sldId id="327" r:id="rId21"/>
    <p:sldId id="328" r:id="rId22"/>
    <p:sldId id="329" r:id="rId23"/>
    <p:sldId id="330" r:id="rId24"/>
    <p:sldId id="331" r:id="rId25"/>
    <p:sldId id="30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81" autoAdjust="0"/>
    <p:restoredTop sz="90346" autoAdjust="0"/>
  </p:normalViewPr>
  <p:slideViewPr>
    <p:cSldViewPr snapToGrid="0">
      <p:cViewPr varScale="1">
        <p:scale>
          <a:sx n="58" d="100"/>
          <a:sy n="58" d="100"/>
        </p:scale>
        <p:origin x="873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2310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4C92D7-C7F0-4D8C-AF7B-058ACD6C31D6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12F419-857D-4A45-80D6-E7900CD641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463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 they are intangible, amortized assets do not have a salvage value, which is the estimated resale value of an asset at the end of its useful life. Depreciated assets, by contrast, often have a salvage value. An asset's salvage value must be subtracted from its cost to determine the amount in which it can be depreciated. 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12F419-857D-4A45-80D6-E7900CD641FE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8136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3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2898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0842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696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484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4689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43427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2900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79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864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810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A39B-BC89-486C-A72F-3334627CBA5C}" type="datetimeFigureOut">
              <a:rPr lang="en-US" smtClean="0"/>
              <a:t>4/1/2020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884A2-B6C2-4643-A641-0FF7FF1D08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630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Entrepreneurship for Computer Science</a:t>
            </a:r>
            <a:br>
              <a:rPr lang="en-US" dirty="0">
                <a:solidFill>
                  <a:srgbClr val="0070C0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CS 15-390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048954"/>
          </a:xfrm>
        </p:spPr>
        <p:txBody>
          <a:bodyPr>
            <a:normAutofit/>
          </a:bodyPr>
          <a:lstStyle/>
          <a:p>
            <a:r>
              <a:rPr lang="en-US" sz="2800" b="1" dirty="0"/>
              <a:t>Financial Intelligence- Part II</a:t>
            </a:r>
          </a:p>
          <a:p>
            <a:r>
              <a:rPr lang="en-US" sz="2800" dirty="0"/>
              <a:t>Lecture 19, April 01, 2020</a:t>
            </a:r>
          </a:p>
          <a:p>
            <a:endParaRPr lang="en-US" dirty="0"/>
          </a:p>
          <a:p>
            <a:r>
              <a:rPr lang="en-US" sz="2800" dirty="0"/>
              <a:t>Mohammad Hammoud</a:t>
            </a:r>
          </a:p>
        </p:txBody>
      </p:sp>
    </p:spTree>
    <p:extLst>
      <p:ext uri="{BB962C8B-B14F-4D97-AF65-F5344CB8AC3E}">
        <p14:creationId xmlns:p14="http://schemas.microsoft.com/office/powerpoint/2010/main" val="31277202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/>
              <a:t>Net Income:                        $200</a:t>
            </a:r>
          </a:p>
          <a:p>
            <a:r>
              <a:rPr lang="en-US" b="1" dirty="0"/>
              <a:t>AR Increase:                       -$400</a:t>
            </a:r>
          </a:p>
          <a:p>
            <a:r>
              <a:rPr lang="en-US" b="1" dirty="0"/>
              <a:t>--------------------------------------</a:t>
            </a:r>
          </a:p>
          <a:p>
            <a:r>
              <a:rPr lang="en-US" b="1" dirty="0"/>
              <a:t>Cash from Operations:     -$200</a:t>
            </a:r>
          </a:p>
          <a:p>
            <a:r>
              <a:rPr lang="en-US" b="1" dirty="0">
                <a:solidFill>
                  <a:srgbClr val="C00000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36223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 of the Three Financial Statements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690185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690185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716689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2254182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2269893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944556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688330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688330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714834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2252327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2268038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942701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3355343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335242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373217" y="2002154"/>
            <a:ext cx="3270445" cy="2339102"/>
            <a:chOff x="4373217" y="2002154"/>
            <a:chExt cx="3270445" cy="2339102"/>
          </a:xfrm>
        </p:grpSpPr>
        <p:sp>
          <p:nvSpPr>
            <p:cNvPr id="3" name="TextBox 2"/>
            <p:cNvSpPr txBox="1"/>
            <p:nvPr/>
          </p:nvSpPr>
          <p:spPr>
            <a:xfrm>
              <a:off x="4492560" y="2002154"/>
              <a:ext cx="3151102" cy="2339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>
                  <a:solidFill>
                    <a:srgbClr val="FF0000"/>
                  </a:solidFill>
                </a:rPr>
                <a:t>Cash Flow (Month 2):</a:t>
              </a:r>
            </a:p>
            <a:p>
              <a:r>
                <a:rPr lang="en-US" b="1" dirty="0">
                  <a:solidFill>
                    <a:srgbClr val="0070C0"/>
                  </a:solidFill>
                </a:rPr>
                <a:t>Starting Cash: $100</a:t>
              </a:r>
            </a:p>
            <a:p>
              <a:r>
                <a:rPr lang="en-US" b="1" dirty="0"/>
                <a:t>Net Income:                        $200</a:t>
              </a:r>
            </a:p>
            <a:p>
              <a:r>
                <a:rPr lang="en-US" b="1" dirty="0"/>
                <a:t>AR Increase:                        $400</a:t>
              </a:r>
            </a:p>
            <a:p>
              <a:r>
                <a:rPr lang="en-US" b="1" dirty="0"/>
                <a:t>--------------------------------------</a:t>
              </a:r>
            </a:p>
            <a:p>
              <a:r>
                <a:rPr lang="en-US" b="1" dirty="0"/>
                <a:t>Cash from Operations:     -$200</a:t>
              </a:r>
            </a:p>
            <a:p>
              <a:r>
                <a:rPr lang="en-US" b="1" dirty="0">
                  <a:solidFill>
                    <a:srgbClr val="C00000"/>
                  </a:solidFill>
                </a:rPr>
                <a:t>Ending Cash: -$100</a:t>
              </a:r>
            </a:p>
            <a:p>
              <a:endParaRPr lang="en-US" dirty="0"/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4373217" y="2075221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7643662" y="2075221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4373217" y="2075221"/>
              <a:ext cx="0" cy="200766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4373217" y="4082882"/>
              <a:ext cx="327044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extBox 29"/>
          <p:cNvSpPr txBox="1"/>
          <p:nvPr/>
        </p:nvSpPr>
        <p:spPr>
          <a:xfrm>
            <a:off x="4360039" y="4414323"/>
            <a:ext cx="333947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7030A0"/>
                </a:solidFill>
              </a:rPr>
              <a:t>Income Statement (Month 2):</a:t>
            </a:r>
          </a:p>
          <a:p>
            <a:pPr algn="ctr"/>
            <a:endParaRPr lang="en-US" sz="2000" b="1" dirty="0">
              <a:solidFill>
                <a:srgbClr val="7030A0"/>
              </a:solidFill>
            </a:endParaRPr>
          </a:p>
          <a:p>
            <a:r>
              <a:rPr lang="en-US" b="1" dirty="0">
                <a:solidFill>
                  <a:srgbClr val="0070C0"/>
                </a:solidFill>
              </a:rPr>
              <a:t>Revenue:     $400</a:t>
            </a:r>
          </a:p>
          <a:p>
            <a:r>
              <a:rPr lang="en-US" b="1" dirty="0">
                <a:solidFill>
                  <a:srgbClr val="C00000"/>
                </a:solidFill>
              </a:rPr>
              <a:t>Expenses:    $200</a:t>
            </a:r>
          </a:p>
          <a:p>
            <a:r>
              <a:rPr lang="en-US" b="1" dirty="0"/>
              <a:t>--------------------------------------</a:t>
            </a:r>
          </a:p>
          <a:p>
            <a:r>
              <a:rPr lang="en-US" b="1" dirty="0">
                <a:solidFill>
                  <a:srgbClr val="0070C0"/>
                </a:solidFill>
              </a:rPr>
              <a:t>Income:        $200</a:t>
            </a:r>
          </a:p>
          <a:p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4373217" y="448739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7643662" y="448739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4373217" y="448739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373217" y="649505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7884969" y="4851299"/>
            <a:ext cx="350948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Demonstrates the flow of </a:t>
            </a:r>
            <a:br>
              <a:rPr lang="en-US" sz="2400" b="1" dirty="0"/>
            </a:br>
            <a:r>
              <a:rPr lang="en-US" sz="2400" b="1" dirty="0"/>
              <a:t>activities over a specific </a:t>
            </a:r>
            <a:br>
              <a:rPr lang="en-US" sz="2400" b="1" dirty="0"/>
            </a:br>
            <a:r>
              <a:rPr lang="en-US" sz="2400" b="1" dirty="0"/>
              <a:t>period (e.g., a month)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98077" y="3904537"/>
            <a:ext cx="35004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/>
              <a:t>Demonstrates “balances” </a:t>
            </a:r>
            <a:br>
              <a:rPr lang="en-US" sz="2400" b="1" dirty="0"/>
            </a:br>
            <a:r>
              <a:rPr lang="en-US" sz="2400" b="1" dirty="0"/>
              <a:t>as of a specific date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8077" y="5243969"/>
            <a:ext cx="37738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Demonstrates how changes </a:t>
            </a:r>
          </a:p>
          <a:p>
            <a:r>
              <a:rPr lang="en-US" sz="2400" b="1" dirty="0"/>
              <a:t>in income  &amp; balance sheet </a:t>
            </a:r>
            <a:br>
              <a:rPr lang="en-US" sz="2400" b="1" dirty="0"/>
            </a:br>
            <a:r>
              <a:rPr lang="en-US" sz="2400" b="1" dirty="0"/>
              <a:t>accounts affect cash 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 flipH="1">
            <a:off x="3723861" y="3079051"/>
            <a:ext cx="649356" cy="216491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27583" y="3686277"/>
            <a:ext cx="0" cy="3303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633254" y="5460763"/>
            <a:ext cx="291547" cy="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23507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0" grpId="0" animBg="1"/>
      <p:bldP spid="22" grpId="0"/>
      <p:bldP spid="24" grpId="0"/>
      <p:bldP spid="29" grpId="0"/>
      <p:bldP spid="34" grpId="0" animBg="1"/>
      <p:bldP spid="36" grpId="0" animBg="1"/>
      <p:bldP spid="37" grpId="0"/>
      <p:bldP spid="39" grpId="0"/>
      <p:bldP spid="42" grpId="0"/>
      <p:bldP spid="54" grpId="0"/>
      <p:bldP spid="55" grpId="0"/>
      <p:bldP spid="5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Assume you have bought a car for $30K to use it as a taxi under Uber</a:t>
            </a:r>
          </a:p>
          <a:p>
            <a:endParaRPr lang="en-US" dirty="0"/>
          </a:p>
          <a:p>
            <a:r>
              <a:rPr lang="en-US" dirty="0"/>
              <a:t>Say, the car has a useful life of 3 years, after which you have to buy another one (say, again for $30K)</a:t>
            </a:r>
          </a:p>
          <a:p>
            <a:endParaRPr lang="en-US" dirty="0"/>
          </a:p>
          <a:p>
            <a:r>
              <a:rPr lang="en-US" dirty="0"/>
              <a:t>You have also hired a driver to drive the car, who will cost you $50K every year</a:t>
            </a:r>
          </a:p>
          <a:p>
            <a:endParaRPr lang="en-US" dirty="0"/>
          </a:p>
          <a:p>
            <a:r>
              <a:rPr lang="en-US" dirty="0"/>
              <a:t>Assume a steady revenue of $70K per year</a:t>
            </a:r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706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the Car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Right Brace 4"/>
          <p:cNvSpPr/>
          <p:nvPr/>
        </p:nvSpPr>
        <p:spPr>
          <a:xfrm rot="16200000">
            <a:off x="6662849" y="-1919919"/>
            <a:ext cx="373225" cy="8545256"/>
          </a:xfrm>
          <a:prstGeom prst="rightBrac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823927" y="1690688"/>
            <a:ext cx="4967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C00000"/>
                </a:solidFill>
              </a:rPr>
              <a:t>A series of 1-year income statements 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38198" y="4775822"/>
            <a:ext cx="10283890" cy="1741612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The business is steadier than what the above seems to imply (you lose money every three years, which might entail that something strange is going on)!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This problem can be addressed via </a:t>
            </a:r>
            <a:r>
              <a:rPr lang="en-US" sz="2400" i="1" u="sng" dirty="0">
                <a:solidFill>
                  <a:schemeClr val="tx1"/>
                </a:solidFill>
              </a:rPr>
              <a:t>depreciating</a:t>
            </a:r>
            <a:r>
              <a:rPr lang="en-US" sz="2400" dirty="0">
                <a:solidFill>
                  <a:schemeClr val="tx1"/>
                </a:solidFill>
              </a:rPr>
              <a:t> (i.e., </a:t>
            </a:r>
            <a:r>
              <a:rPr lang="en-US" sz="2400" i="1" dirty="0">
                <a:solidFill>
                  <a:schemeClr val="tx1"/>
                </a:solidFill>
              </a:rPr>
              <a:t>spreading</a:t>
            </a:r>
            <a:r>
              <a:rPr lang="en-US" sz="2400" dirty="0">
                <a:solidFill>
                  <a:schemeClr val="tx1"/>
                </a:solidFill>
              </a:rPr>
              <a:t>) the cost of the car over its lifetime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the Car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838198" y="2570777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the Car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838198" y="2570777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the Car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838198" y="2570777"/>
          <a:ext cx="1028389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Cost of the Car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30K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</a:rPr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20K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-10K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5847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8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1264262" y="5114367"/>
            <a:ext cx="59750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</a:rPr>
              <a:t>By the end of year 1, the car is 10K worth less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bg1">
                              <a:lumMod val="95000"/>
                            </a:schemeClr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2586994" y="3707525"/>
            <a:ext cx="894155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2568335" y="4310888"/>
            <a:ext cx="455616" cy="61582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69635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519224" y="3707525"/>
            <a:ext cx="819512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3500564" y="4310888"/>
            <a:ext cx="455616" cy="61582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309291" y="5115249"/>
            <a:ext cx="67523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>
                <a:solidFill>
                  <a:srgbClr val="7030A0"/>
                </a:solidFill>
              </a:rPr>
              <a:t>By the end of year 2, the car is also 10K worth less…</a:t>
            </a:r>
          </a:p>
        </p:txBody>
      </p:sp>
    </p:spTree>
    <p:extLst>
      <p:ext uri="{BB962C8B-B14F-4D97-AF65-F5344CB8AC3E}">
        <p14:creationId xmlns:p14="http://schemas.microsoft.com/office/powerpoint/2010/main" val="15546671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ounded Rectangle 7"/>
          <p:cNvSpPr/>
          <p:nvPr/>
        </p:nvSpPr>
        <p:spPr>
          <a:xfrm>
            <a:off x="3519224" y="3707525"/>
            <a:ext cx="819512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>
            <a:endCxn id="11" idx="0"/>
          </p:cNvCxnSpPr>
          <p:nvPr/>
        </p:nvCxnSpPr>
        <p:spPr>
          <a:xfrm>
            <a:off x="3956180" y="4310888"/>
            <a:ext cx="2023963" cy="800683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838198" y="5111571"/>
            <a:ext cx="10283890" cy="156966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i="1" dirty="0">
                <a:solidFill>
                  <a:srgbClr val="7030A0"/>
                </a:solidFill>
              </a:rPr>
              <a:t>This is called </a:t>
            </a:r>
            <a:r>
              <a:rPr lang="en-US" sz="2400" b="1" i="1" u="sng" dirty="0">
                <a:solidFill>
                  <a:srgbClr val="7030A0"/>
                </a:solidFill>
              </a:rPr>
              <a:t>straight line depreciation</a:t>
            </a:r>
            <a:r>
              <a:rPr lang="en-US" sz="2400" b="1" i="1" dirty="0">
                <a:solidFill>
                  <a:srgbClr val="7030A0"/>
                </a:solidFill>
              </a:rPr>
              <a:t> as it is computed by dividing 30K/3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b="1" i="1" dirty="0">
                <a:solidFill>
                  <a:srgbClr val="7030A0"/>
                </a:solidFill>
              </a:rPr>
              <a:t>You can  apply other types of depreciation where you can (for example) depreciate faster in the first year than in later years (this method is referred to as </a:t>
            </a:r>
            <a:r>
              <a:rPr lang="en-US" sz="2400" b="1" i="1" u="sng" dirty="0">
                <a:solidFill>
                  <a:srgbClr val="7030A0"/>
                </a:solidFill>
              </a:rPr>
              <a:t>accelerated depreciation</a:t>
            </a:r>
            <a:r>
              <a:rPr lang="en-US" sz="2400" b="1" i="1" dirty="0">
                <a:solidFill>
                  <a:srgbClr val="7030A0"/>
                </a:solidFill>
              </a:rPr>
              <a:t>).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2633318" y="3707525"/>
            <a:ext cx="819512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ounded Rectangle 11"/>
          <p:cNvSpPr/>
          <p:nvPr/>
        </p:nvSpPr>
        <p:spPr>
          <a:xfrm>
            <a:off x="4405130" y="3707380"/>
            <a:ext cx="710209" cy="587828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endCxn id="11" idx="0"/>
          </p:cNvCxnSpPr>
          <p:nvPr/>
        </p:nvCxnSpPr>
        <p:spPr>
          <a:xfrm>
            <a:off x="3032449" y="4310743"/>
            <a:ext cx="2947694" cy="800828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1" idx="0"/>
          </p:cNvCxnSpPr>
          <p:nvPr/>
        </p:nvCxnSpPr>
        <p:spPr>
          <a:xfrm>
            <a:off x="4760234" y="4313331"/>
            <a:ext cx="1219909" cy="798240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44237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838198" y="5108899"/>
            <a:ext cx="10283890" cy="66615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How does depreciation impact the balance sheet?</a:t>
            </a:r>
          </a:p>
        </p:txBody>
      </p:sp>
    </p:spTree>
    <p:extLst>
      <p:ext uri="{BB962C8B-B14F-4D97-AF65-F5344CB8AC3E}">
        <p14:creationId xmlns:p14="http://schemas.microsoft.com/office/powerpoint/2010/main" val="100632265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5643" y="569858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$30K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78629" y="569858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78629" y="572509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1982" y="539107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42704" y="603930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OE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5379" y="4814889"/>
            <a:ext cx="2666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</a:rPr>
              <a:t>At the </a:t>
            </a:r>
            <a:r>
              <a:rPr lang="en-US" b="1" i="1" u="sng" dirty="0">
                <a:solidFill>
                  <a:srgbClr val="FF0000"/>
                </a:solidFill>
              </a:rPr>
              <a:t>beginning of Year 1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576832" y="2572081"/>
            <a:ext cx="2" cy="22428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H="1">
            <a:off x="2385554" y="4814889"/>
            <a:ext cx="191278" cy="1185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143287" y="539091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</p:spTree>
    <p:extLst>
      <p:ext uri="{BB962C8B-B14F-4D97-AF65-F5344CB8AC3E}">
        <p14:creationId xmlns:p14="http://schemas.microsoft.com/office/powerpoint/2010/main" val="11862479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8" name="Rectangle 7"/>
          <p:cNvSpPr/>
          <p:nvPr/>
        </p:nvSpPr>
        <p:spPr>
          <a:xfrm>
            <a:off x="455643" y="569858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$30K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678629" y="569858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678629" y="572509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$30K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21982" y="539107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842704" y="603930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OE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143287" y="539091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45379" y="4814889"/>
            <a:ext cx="266649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</a:rPr>
              <a:t>At the </a:t>
            </a:r>
            <a:r>
              <a:rPr lang="en-US" b="1" i="1" u="sng" dirty="0">
                <a:solidFill>
                  <a:srgbClr val="FF0000"/>
                </a:solidFill>
              </a:rPr>
              <a:t>beginning of Year 1</a:t>
            </a:r>
          </a:p>
        </p:txBody>
      </p:sp>
      <p:cxnSp>
        <p:nvCxnSpPr>
          <p:cNvPr id="19" name="Straight Arrow Connector 18"/>
          <p:cNvCxnSpPr/>
          <p:nvPr/>
        </p:nvCxnSpPr>
        <p:spPr>
          <a:xfrm flipH="1">
            <a:off x="2385554" y="4814889"/>
            <a:ext cx="191278" cy="11857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3504699" y="2572081"/>
            <a:ext cx="1" cy="2275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3504699" y="4845913"/>
            <a:ext cx="190223" cy="7691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3426256" y="569858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$20K</a:t>
            </a:r>
          </a:p>
          <a:p>
            <a:r>
              <a:rPr lang="en-US" dirty="0"/>
              <a:t>Car: $20K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649242" y="569858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ctangle 22"/>
          <p:cNvSpPr/>
          <p:nvPr/>
        </p:nvSpPr>
        <p:spPr>
          <a:xfrm>
            <a:off x="4649242" y="572509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3892595" y="539107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813317" y="6039307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OE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113900" y="5390916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615753" y="4814889"/>
            <a:ext cx="2066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</a:rPr>
              <a:t>At the </a:t>
            </a:r>
            <a:r>
              <a:rPr lang="en-US" b="1" i="1" u="sng" dirty="0">
                <a:solidFill>
                  <a:srgbClr val="FF0000"/>
                </a:solidFill>
              </a:rPr>
              <a:t>end of Year 1</a:t>
            </a:r>
          </a:p>
        </p:txBody>
      </p:sp>
      <p:cxnSp>
        <p:nvCxnSpPr>
          <p:cNvPr id="28" name="Straight Connector 27"/>
          <p:cNvCxnSpPr/>
          <p:nvPr/>
        </p:nvCxnSpPr>
        <p:spPr>
          <a:xfrm flipH="1">
            <a:off x="5151224" y="2575878"/>
            <a:ext cx="1" cy="227556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5148924" y="4847648"/>
            <a:ext cx="1615770" cy="7625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/>
          <p:cNvSpPr/>
          <p:nvPr/>
        </p:nvSpPr>
        <p:spPr>
          <a:xfrm>
            <a:off x="6373456" y="569673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$60K</a:t>
            </a:r>
          </a:p>
          <a:p>
            <a:r>
              <a:rPr lang="en-US" dirty="0"/>
              <a:t>Car: $0K</a:t>
            </a:r>
          </a:p>
        </p:txBody>
      </p:sp>
      <p:cxnSp>
        <p:nvCxnSpPr>
          <p:cNvPr id="31" name="Straight Connector 30"/>
          <p:cNvCxnSpPr/>
          <p:nvPr/>
        </p:nvCxnSpPr>
        <p:spPr>
          <a:xfrm>
            <a:off x="7596442" y="569673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ectangle 31"/>
          <p:cNvSpPr/>
          <p:nvPr/>
        </p:nvSpPr>
        <p:spPr>
          <a:xfrm>
            <a:off x="7596442" y="572323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839795" y="538922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8760517" y="6037452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OE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8061100" y="5389061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562953" y="4813034"/>
            <a:ext cx="206697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</a:rPr>
              <a:t>At the </a:t>
            </a:r>
            <a:r>
              <a:rPr lang="en-US" b="1" i="1" u="sng" dirty="0">
                <a:solidFill>
                  <a:srgbClr val="FF0000"/>
                </a:solidFill>
              </a:rPr>
              <a:t>end of Year 3</a:t>
            </a:r>
          </a:p>
        </p:txBody>
      </p:sp>
      <p:cxnSp>
        <p:nvCxnSpPr>
          <p:cNvPr id="39" name="Straight Connector 38"/>
          <p:cNvCxnSpPr/>
          <p:nvPr/>
        </p:nvCxnSpPr>
        <p:spPr>
          <a:xfrm flipH="1">
            <a:off x="5193688" y="2570644"/>
            <a:ext cx="1" cy="219456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>
            <a:off x="5202683" y="4765444"/>
            <a:ext cx="4142039" cy="10969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ectangle 42"/>
          <p:cNvSpPr/>
          <p:nvPr/>
        </p:nvSpPr>
        <p:spPr>
          <a:xfrm>
            <a:off x="9271715" y="569673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$30K</a:t>
            </a:r>
          </a:p>
          <a:p>
            <a:r>
              <a:rPr lang="en-US" dirty="0"/>
              <a:t>Car: $30K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10494701" y="569673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Rectangle 44"/>
          <p:cNvSpPr/>
          <p:nvPr/>
        </p:nvSpPr>
        <p:spPr>
          <a:xfrm>
            <a:off x="10494701" y="572323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9738054" y="5389220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11658776" y="6037452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OE</a:t>
            </a:r>
          </a:p>
        </p:txBody>
      </p:sp>
      <p:sp>
        <p:nvSpPr>
          <p:cNvPr id="48" name="TextBox 47"/>
          <p:cNvSpPr txBox="1"/>
          <p:nvPr/>
        </p:nvSpPr>
        <p:spPr>
          <a:xfrm>
            <a:off x="10959359" y="5389061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9161452" y="4813034"/>
            <a:ext cx="26665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</a:rPr>
              <a:t>Balance Sheet- </a:t>
            </a:r>
          </a:p>
          <a:p>
            <a:pPr algn="ctr"/>
            <a:r>
              <a:rPr lang="en-US" b="1" i="1" dirty="0">
                <a:solidFill>
                  <a:srgbClr val="FF0000"/>
                </a:solidFill>
              </a:rPr>
              <a:t>At the </a:t>
            </a:r>
            <a:r>
              <a:rPr lang="en-US" b="1" i="1" u="sng" dirty="0">
                <a:solidFill>
                  <a:srgbClr val="FF0000"/>
                </a:solidFill>
              </a:rPr>
              <a:t>beginning of Year 3</a:t>
            </a:r>
          </a:p>
        </p:txBody>
      </p:sp>
      <p:cxnSp>
        <p:nvCxnSpPr>
          <p:cNvPr id="42" name="Straight Connector 41"/>
          <p:cNvCxnSpPr/>
          <p:nvPr/>
        </p:nvCxnSpPr>
        <p:spPr>
          <a:xfrm>
            <a:off x="2576832" y="2572081"/>
            <a:ext cx="2" cy="224280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6977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  <p:bldP spid="32" grpId="0" animBg="1"/>
      <p:bldP spid="33" grpId="0"/>
      <p:bldP spid="34" grpId="0"/>
      <p:bldP spid="35" grpId="0"/>
      <p:bldP spid="36" grpId="0"/>
      <p:bldP spid="43" grpId="0" animBg="1"/>
      <p:bldP spid="45" grpId="0" animBg="1"/>
      <p:bldP spid="46" grpId="0"/>
      <p:bldP spid="47" grpId="0"/>
      <p:bldP spid="48" grpId="0"/>
      <p:bldP spid="4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0202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>
                <a:solidFill>
                  <a:srgbClr val="0070C0"/>
                </a:solidFill>
              </a:rPr>
              <a:t>Last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COCA (Concluded) and Financial Intelligence- Part I</a:t>
            </a:r>
          </a:p>
          <a:p>
            <a:pPr lvl="1"/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Today’s Session</a:t>
            </a:r>
            <a:r>
              <a:rPr lang="en-US" sz="3200" dirty="0"/>
              <a:t>:</a:t>
            </a:r>
          </a:p>
          <a:p>
            <a:pPr lvl="1"/>
            <a:r>
              <a:rPr lang="en-US" sz="3200" dirty="0"/>
              <a:t>Financial Intelligence- Part II</a:t>
            </a:r>
          </a:p>
          <a:p>
            <a:pPr marL="457200" lvl="1" indent="0">
              <a:buNone/>
            </a:pPr>
            <a:endParaRPr lang="en-US" sz="3200" dirty="0"/>
          </a:p>
          <a:p>
            <a:r>
              <a:rPr lang="en-US" sz="3200" dirty="0">
                <a:solidFill>
                  <a:srgbClr val="0070C0"/>
                </a:solidFill>
              </a:rPr>
              <a:t>Announcements</a:t>
            </a:r>
            <a:r>
              <a:rPr lang="en-US" sz="3600" dirty="0"/>
              <a:t>:</a:t>
            </a:r>
          </a:p>
          <a:p>
            <a:pPr lvl="1"/>
            <a:r>
              <a:rPr lang="en-US" sz="3200" dirty="0"/>
              <a:t>PS3 is due today by midnight</a:t>
            </a:r>
          </a:p>
          <a:p>
            <a:pPr lvl="1"/>
            <a:r>
              <a:rPr lang="en-US" sz="3200" dirty="0"/>
              <a:t>Project’s milestone 4 is due on April 15 by midnight</a:t>
            </a:r>
          </a:p>
          <a:p>
            <a:pPr lvl="1"/>
            <a:r>
              <a:rPr lang="en-US" sz="3200" dirty="0"/>
              <a:t>I will have office hours today from 3:30PM till 6:00PM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5410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2572081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Rounded Rectangle 11"/>
          <p:cNvSpPr/>
          <p:nvPr/>
        </p:nvSpPr>
        <p:spPr>
          <a:xfrm>
            <a:off x="838198" y="5062903"/>
            <a:ext cx="10283890" cy="666155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How does depreciation impact the cash flow statement?</a:t>
            </a:r>
          </a:p>
        </p:txBody>
      </p:sp>
    </p:spTree>
    <p:extLst>
      <p:ext uri="{BB962C8B-B14F-4D97-AF65-F5344CB8AC3E}">
        <p14:creationId xmlns:p14="http://schemas.microsoft.com/office/powerpoint/2010/main" val="2414966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00" y="1751791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38198" y="1880708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439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(Y1):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$30K</a:t>
            </a:r>
          </a:p>
          <a:p>
            <a:r>
              <a:rPr lang="en-US" b="1" dirty="0"/>
              <a:t>Profit:                                   $10K</a:t>
            </a:r>
          </a:p>
          <a:p>
            <a:r>
              <a:rPr lang="en-US" b="1" dirty="0"/>
              <a:t>Depreciation:                    +$10K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/>
              <a:t>Cash from Operations:     $20K</a:t>
            </a:r>
          </a:p>
          <a:p>
            <a:r>
              <a:rPr lang="en-US" b="1" dirty="0"/>
              <a:t>Capital Expenditure:        -$30K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>
                <a:solidFill>
                  <a:srgbClr val="0070C0"/>
                </a:solidFill>
              </a:rPr>
              <a:t>Ending Cash: $20K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439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9439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439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7" idx="1"/>
          </p:cNvCxnSpPr>
          <p:nvPr/>
        </p:nvCxnSpPr>
        <p:spPr>
          <a:xfrm flipH="1">
            <a:off x="4125528" y="5139071"/>
            <a:ext cx="54864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4674168" y="4354241"/>
            <a:ext cx="7041287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Depreciation is added back to the profit because it has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been counted for in the “capital expenditure” (or what 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sometimes is referred to as “property, plant, 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and equipment”)</a:t>
            </a:r>
          </a:p>
        </p:txBody>
      </p:sp>
      <p:cxnSp>
        <p:nvCxnSpPr>
          <p:cNvPr id="20" name="Straight Arrow Connector 19"/>
          <p:cNvCxnSpPr>
            <a:stCxn id="17" idx="1"/>
          </p:cNvCxnSpPr>
          <p:nvPr/>
        </p:nvCxnSpPr>
        <p:spPr>
          <a:xfrm flipH="1">
            <a:off x="4125528" y="5139071"/>
            <a:ext cx="548640" cy="768638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4407513" y="6279671"/>
            <a:ext cx="7659533" cy="40011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$30 (the starting cash) + $20 (the cash from ops) - $30 (the capital </a:t>
            </a:r>
            <a:r>
              <a:rPr lang="en-US" sz="2000" b="1" dirty="0" err="1">
                <a:solidFill>
                  <a:srgbClr val="0070C0"/>
                </a:solidFill>
              </a:rPr>
              <a:t>exp</a:t>
            </a:r>
            <a:r>
              <a:rPr lang="en-US" sz="2000" b="1" dirty="0">
                <a:solidFill>
                  <a:srgbClr val="0070C0"/>
                </a:solidFill>
              </a:rPr>
              <a:t>)</a:t>
            </a:r>
          </a:p>
        </p:txBody>
      </p:sp>
      <p:cxnSp>
        <p:nvCxnSpPr>
          <p:cNvPr id="35" name="Straight Arrow Connector 34"/>
          <p:cNvCxnSpPr/>
          <p:nvPr/>
        </p:nvCxnSpPr>
        <p:spPr>
          <a:xfrm flipH="1">
            <a:off x="3032224" y="6484167"/>
            <a:ext cx="1371600" cy="0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348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00" y="1751791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1880708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439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(Y1):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$30K</a:t>
            </a:r>
          </a:p>
          <a:p>
            <a:r>
              <a:rPr lang="en-US" b="1" dirty="0"/>
              <a:t>Profit:                                   $10K</a:t>
            </a:r>
          </a:p>
          <a:p>
            <a:r>
              <a:rPr lang="en-US" b="1" dirty="0"/>
              <a:t>Depreciation:                    +$10K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/>
              <a:t>Cash from Operations:     $20K</a:t>
            </a:r>
          </a:p>
          <a:p>
            <a:r>
              <a:rPr lang="en-US" b="1" dirty="0"/>
              <a:t>Capital Expenditure:        -$30K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>
                <a:solidFill>
                  <a:srgbClr val="0070C0"/>
                </a:solidFill>
              </a:rPr>
              <a:t>Ending Cash: $20K 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439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9439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439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4380327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(Y2):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$20K</a:t>
            </a:r>
          </a:p>
          <a:p>
            <a:r>
              <a:rPr lang="en-US" b="1" dirty="0"/>
              <a:t>Profit:                                   $10K</a:t>
            </a:r>
          </a:p>
          <a:p>
            <a:r>
              <a:rPr lang="en-US" b="1" dirty="0"/>
              <a:t>Depreciation:                    +$10K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/>
              <a:t>Cash from Operations:     $20K</a:t>
            </a:r>
          </a:p>
          <a:p>
            <a:r>
              <a:rPr lang="en-US" b="1" dirty="0"/>
              <a:t>Capital Expenditure:         $0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>
                <a:solidFill>
                  <a:srgbClr val="0070C0"/>
                </a:solidFill>
              </a:rPr>
              <a:t>Ending Cash: $40K</a:t>
            </a:r>
          </a:p>
          <a:p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4380328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H="1">
            <a:off x="4380326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4380327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88758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Depreciation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5800" y="1751791"/>
            <a:ext cx="10515600" cy="4351338"/>
          </a:xfrm>
        </p:spPr>
        <p:txBody>
          <a:bodyPr>
            <a:normAutofit/>
          </a:bodyPr>
          <a:lstStyle/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838198" y="1880708"/>
          <a:ext cx="10283890" cy="212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408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292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9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117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95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9979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024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5841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6105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0992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3489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YEAR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8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9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Revenue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70K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Driver Expense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bg1"/>
                          </a:solidFill>
                        </a:rPr>
                        <a:t>Car Depreciations</a:t>
                      </a:r>
                    </a:p>
                  </a:txBody>
                  <a:tcPr>
                    <a:solidFill>
                      <a:srgbClr val="7030A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Operating Profit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10K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9439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(Y1):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$30K</a:t>
            </a:r>
          </a:p>
          <a:p>
            <a:r>
              <a:rPr lang="en-US" b="1" dirty="0"/>
              <a:t>Profit:                                   $10K</a:t>
            </a:r>
          </a:p>
          <a:p>
            <a:r>
              <a:rPr lang="en-US" b="1" dirty="0"/>
              <a:t>Depreciation:                    +$10K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/>
              <a:t>Cash from Operations:     $20K</a:t>
            </a:r>
          </a:p>
          <a:p>
            <a:r>
              <a:rPr lang="en-US" b="1" dirty="0"/>
              <a:t>Capital Expenditure:        -$30K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>
                <a:solidFill>
                  <a:srgbClr val="0070C0"/>
                </a:solidFill>
              </a:rPr>
              <a:t>Ending Cash: $20K </a:t>
            </a:r>
          </a:p>
          <a:p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99439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>
            <a:off x="426484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99439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99439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4380327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(Y2):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$20K</a:t>
            </a:r>
          </a:p>
          <a:p>
            <a:r>
              <a:rPr lang="en-US" b="1" dirty="0"/>
              <a:t>Profit:                                   $10K</a:t>
            </a:r>
          </a:p>
          <a:p>
            <a:r>
              <a:rPr lang="en-US" b="1" dirty="0"/>
              <a:t>Depreciation:                    +$10K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/>
              <a:t>Cash from Operations:     $20K</a:t>
            </a:r>
          </a:p>
          <a:p>
            <a:r>
              <a:rPr lang="en-US" b="1" dirty="0"/>
              <a:t>Capital Expenditure:         $0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>
                <a:solidFill>
                  <a:srgbClr val="0070C0"/>
                </a:solidFill>
              </a:rPr>
              <a:t>Ending Cash: $40K</a:t>
            </a:r>
          </a:p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380328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4380326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4380327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650772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7766255" y="4063483"/>
            <a:ext cx="3270446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(Y3):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$40K</a:t>
            </a:r>
          </a:p>
          <a:p>
            <a:r>
              <a:rPr lang="en-US" b="1" dirty="0"/>
              <a:t>Profit:                                   $10K</a:t>
            </a:r>
          </a:p>
          <a:p>
            <a:r>
              <a:rPr lang="en-US" b="1" dirty="0"/>
              <a:t>Depreciation:                    +$10K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/>
              <a:t>Cash from Operations:     $20K</a:t>
            </a:r>
          </a:p>
          <a:p>
            <a:r>
              <a:rPr lang="en-US" b="1" dirty="0"/>
              <a:t>Capital Expenditure:         $0</a:t>
            </a:r>
          </a:p>
          <a:p>
            <a:r>
              <a:rPr lang="en-US" b="1" dirty="0"/>
              <a:t>-------------------------------------------</a:t>
            </a:r>
          </a:p>
          <a:p>
            <a:r>
              <a:rPr lang="en-US" b="1" dirty="0">
                <a:solidFill>
                  <a:srgbClr val="0070C0"/>
                </a:solidFill>
              </a:rPr>
              <a:t>Ending Cash: $60K</a:t>
            </a:r>
          </a:p>
          <a:p>
            <a:endParaRPr lang="en-US" dirty="0"/>
          </a:p>
        </p:txBody>
      </p:sp>
      <p:cxnSp>
        <p:nvCxnSpPr>
          <p:cNvPr id="23" name="Straight Connector 22"/>
          <p:cNvCxnSpPr/>
          <p:nvPr/>
        </p:nvCxnSpPr>
        <p:spPr>
          <a:xfrm>
            <a:off x="7766256" y="413655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 flipH="1">
            <a:off x="11036700" y="4136550"/>
            <a:ext cx="2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 flipH="1">
            <a:off x="7766254" y="4136550"/>
            <a:ext cx="3" cy="248716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7766255" y="6623712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62024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Amortization Process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5"/>
            <a:ext cx="10691191" cy="4351338"/>
          </a:xfrm>
        </p:spPr>
        <p:txBody>
          <a:bodyPr>
            <a:normAutofit fontScale="92500"/>
          </a:bodyPr>
          <a:lstStyle/>
          <a:p>
            <a:r>
              <a:rPr lang="en-US" dirty="0"/>
              <a:t>Like depreciation, amortization is a method of spreading the cost of an asset over a specific period of time, which is usually the course of its useful life</a:t>
            </a:r>
          </a:p>
          <a:p>
            <a:endParaRPr lang="en-US" sz="2200" dirty="0"/>
          </a:p>
          <a:p>
            <a:r>
              <a:rPr lang="en-US" dirty="0"/>
              <a:t>However, amortization spreads the costs of </a:t>
            </a:r>
            <a:r>
              <a:rPr lang="en-US" i="1" dirty="0">
                <a:solidFill>
                  <a:srgbClr val="0070C0"/>
                </a:solidFill>
              </a:rPr>
              <a:t>intangible</a:t>
            </a:r>
            <a:r>
              <a:rPr lang="en-US" dirty="0"/>
              <a:t> (or non-hard) assets, while depreciation spreads the costs of </a:t>
            </a:r>
            <a:r>
              <a:rPr lang="en-US" i="1" dirty="0">
                <a:solidFill>
                  <a:srgbClr val="0070C0"/>
                </a:solidFill>
              </a:rPr>
              <a:t>tangible</a:t>
            </a:r>
            <a:r>
              <a:rPr lang="en-US" dirty="0"/>
              <a:t> (or hard) assets</a:t>
            </a:r>
          </a:p>
          <a:p>
            <a:endParaRPr lang="en-US" dirty="0"/>
          </a:p>
          <a:p>
            <a:r>
              <a:rPr lang="en-US" dirty="0"/>
              <a:t>Examples of intangible assets are patents, trademarks, and copyrights</a:t>
            </a:r>
          </a:p>
          <a:p>
            <a:endParaRPr lang="en-US" dirty="0"/>
          </a:p>
          <a:p>
            <a:r>
              <a:rPr lang="en-US" dirty="0"/>
              <a:t>Examples of tangible assets are manufacturing equipment, business vehicles, and computers </a:t>
            </a:r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488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Class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Financial Intelligence- Part III</a:t>
            </a:r>
          </a:p>
          <a:p>
            <a:pPr lvl="2"/>
            <a:endParaRPr lang="en-US" sz="2200" dirty="0"/>
          </a:p>
          <a:p>
            <a:pPr lvl="2"/>
            <a:endParaRPr lang="en-US" sz="2200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0890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7158974"/>
              </p:ext>
            </p:extLst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Income statement of month 2 </a:t>
            </a: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>on an accrual basis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OE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OE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8800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/>
      <p:bldP spid="9" grpId="0" animBg="1"/>
      <p:bldP spid="20" grpId="0" animBg="1"/>
      <p:bldP spid="22" grpId="0"/>
      <p:bldP spid="23" grpId="0"/>
      <p:bldP spid="24" grpId="0"/>
      <p:bldP spid="25" grpId="0"/>
      <p:bldP spid="26" grpId="0" animBg="1"/>
      <p:bldP spid="29" grpId="0"/>
      <p:bldP spid="34" grpId="0" animBg="1"/>
      <p:bldP spid="36" grpId="0" animBg="1"/>
      <p:bldP spid="37" grpId="0"/>
      <p:bldP spid="38" grpId="0"/>
      <p:bldP spid="39" grpId="0"/>
      <p:bldP spid="40" grpId="0"/>
      <p:bldP spid="42" grpId="0"/>
      <p:bldP spid="4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107087" y="2091839"/>
            <a:ext cx="39732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solidFill>
                  <a:srgbClr val="7030A0"/>
                </a:solidFill>
              </a:rPr>
              <a:t>Income statement of month 2 </a:t>
            </a:r>
            <a:br>
              <a:rPr lang="en-US" sz="2400" dirty="0">
                <a:solidFill>
                  <a:srgbClr val="7030A0"/>
                </a:solidFill>
              </a:rPr>
            </a:br>
            <a:r>
              <a:rPr lang="en-US" sz="2400" dirty="0">
                <a:solidFill>
                  <a:srgbClr val="7030A0"/>
                </a:solidFill>
              </a:rPr>
              <a:t>on an accrual basis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263821" y="2593715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OE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335154" y="1924825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257027" y="1924825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26" name="Right Bracket 25"/>
          <p:cNvSpPr/>
          <p:nvPr/>
        </p:nvSpPr>
        <p:spPr>
          <a:xfrm>
            <a:off x="3969483" y="1505058"/>
            <a:ext cx="106809" cy="1860994"/>
          </a:xfrm>
          <a:prstGeom prst="righ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8" name="Straight Arrow Connector 27"/>
          <p:cNvCxnSpPr>
            <a:endCxn id="26" idx="2"/>
          </p:cNvCxnSpPr>
          <p:nvPr/>
        </p:nvCxnSpPr>
        <p:spPr>
          <a:xfrm flipH="1" flipV="1">
            <a:off x="4076292" y="2435555"/>
            <a:ext cx="1079688" cy="109664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cxnSp>
        <p:nvCxnSpPr>
          <p:cNvPr id="32" name="Straight Arrow Connector 31"/>
          <p:cNvCxnSpPr>
            <a:stCxn id="6" idx="0"/>
            <a:endCxn id="8" idx="2"/>
          </p:cNvCxnSpPr>
          <p:nvPr/>
        </p:nvCxnSpPr>
        <p:spPr>
          <a:xfrm flipH="1" flipV="1">
            <a:off x="6093689" y="2922836"/>
            <a:ext cx="2310" cy="994091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879094" y="2591860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B050"/>
                </a:solidFill>
              </a:rPr>
              <a:t>OE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950427" y="1922970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9872300" y="1922970"/>
            <a:ext cx="7906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DR = 0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43" name="Left Bracket 42"/>
          <p:cNvSpPr/>
          <p:nvPr/>
        </p:nvSpPr>
        <p:spPr>
          <a:xfrm>
            <a:off x="8138941" y="1505382"/>
            <a:ext cx="45719" cy="1860670"/>
          </a:xfrm>
          <a:prstGeom prst="leftBracket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5" name="Straight Arrow Connector 44"/>
          <p:cNvCxnSpPr>
            <a:endCxn id="43" idx="1"/>
          </p:cNvCxnSpPr>
          <p:nvPr/>
        </p:nvCxnSpPr>
        <p:spPr>
          <a:xfrm flipV="1">
            <a:off x="7031266" y="2435717"/>
            <a:ext cx="1107675" cy="109647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7031266" y="3532195"/>
            <a:ext cx="0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H="1">
            <a:off x="5142729" y="3535871"/>
            <a:ext cx="13251" cy="311520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1328057" y="4994253"/>
            <a:ext cx="9551037" cy="167230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The balance sheet is a snapshot of a company’s holdings </a:t>
            </a:r>
            <a:r>
              <a:rPr lang="en-US" sz="2400" b="1" i="1" u="sng" dirty="0">
                <a:solidFill>
                  <a:schemeClr val="tx1"/>
                </a:solidFill>
              </a:rPr>
              <a:t>at a given time</a:t>
            </a:r>
            <a:r>
              <a:rPr lang="en-US" sz="2400" dirty="0">
                <a:solidFill>
                  <a:schemeClr val="tx1"/>
                </a:solidFill>
              </a:rPr>
              <a:t>, while the income statement shows the “flow” of activities and transactions </a:t>
            </a:r>
            <a:r>
              <a:rPr lang="en-US" sz="2400" b="1" i="1" u="sng" dirty="0">
                <a:solidFill>
                  <a:schemeClr val="tx1"/>
                </a:solidFill>
              </a:rPr>
              <a:t>over a specific period of time</a:t>
            </a:r>
            <a:r>
              <a:rPr lang="en-US" sz="2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70526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427993" y="2241572"/>
            <a:ext cx="473789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solidFill>
                  <a:srgbClr val="FF0000"/>
                </a:solidFill>
              </a:rPr>
              <a:t>Cash went from positive to negative,</a:t>
            </a:r>
            <a:br>
              <a:rPr lang="en-US" sz="2400" i="1" dirty="0">
                <a:solidFill>
                  <a:srgbClr val="FF0000"/>
                </a:solidFill>
              </a:rPr>
            </a:br>
            <a:r>
              <a:rPr lang="en-US" sz="2400" i="1" dirty="0">
                <a:solidFill>
                  <a:srgbClr val="FF0000"/>
                </a:solidFill>
              </a:rPr>
              <a:t>although we made a profit of $200!</a:t>
            </a:r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1328057" y="5034285"/>
            <a:ext cx="9551037" cy="1632269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we lose $200 in cash, although we made a profit of $200?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How can we </a:t>
            </a:r>
            <a:r>
              <a:rPr lang="en-US" sz="2400" i="1" u="sng" dirty="0">
                <a:solidFill>
                  <a:schemeClr val="tx1"/>
                </a:solidFill>
              </a:rPr>
              <a:t>reconcile</a:t>
            </a:r>
            <a:r>
              <a:rPr lang="en-US" sz="2400" dirty="0">
                <a:solidFill>
                  <a:schemeClr val="tx1"/>
                </a:solidFill>
              </a:rPr>
              <a:t> the fact that we got $200 in income with the fact that we lost $200 in cash?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chemeClr val="tx1"/>
                </a:solidFill>
              </a:rPr>
              <a:t>This reconciliation is done via </a:t>
            </a:r>
            <a:r>
              <a:rPr lang="en-US" sz="2400" i="1" u="sng" dirty="0">
                <a:solidFill>
                  <a:schemeClr val="tx1"/>
                </a:solidFill>
              </a:rPr>
              <a:t>the cash flow statement</a:t>
            </a:r>
          </a:p>
        </p:txBody>
      </p:sp>
      <p:sp>
        <p:nvSpPr>
          <p:cNvPr id="4" name="Oval 3"/>
          <p:cNvSpPr/>
          <p:nvPr/>
        </p:nvSpPr>
        <p:spPr>
          <a:xfrm>
            <a:off x="828025" y="2435555"/>
            <a:ext cx="1202635" cy="3563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Oval 32"/>
          <p:cNvSpPr/>
          <p:nvPr/>
        </p:nvSpPr>
        <p:spPr>
          <a:xfrm>
            <a:off x="8463648" y="2435555"/>
            <a:ext cx="1202635" cy="356360"/>
          </a:xfrm>
          <a:prstGeom prst="ellipse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Oval 40"/>
          <p:cNvSpPr/>
          <p:nvPr/>
        </p:nvSpPr>
        <p:spPr>
          <a:xfrm>
            <a:off x="5244620" y="4615852"/>
            <a:ext cx="1717910" cy="356360"/>
          </a:xfrm>
          <a:prstGeom prst="ellipse">
            <a:avLst/>
          </a:prstGeom>
          <a:noFill/>
          <a:ln w="254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4" idx="6"/>
          </p:cNvCxnSpPr>
          <p:nvPr/>
        </p:nvCxnSpPr>
        <p:spPr>
          <a:xfrm>
            <a:off x="2030660" y="2613735"/>
            <a:ext cx="1403916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33" idx="2"/>
          </p:cNvCxnSpPr>
          <p:nvPr/>
        </p:nvCxnSpPr>
        <p:spPr>
          <a:xfrm flipH="1">
            <a:off x="8138941" y="2613735"/>
            <a:ext cx="324707" cy="0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flipV="1">
            <a:off x="6095998" y="3138256"/>
            <a:ext cx="0" cy="1455556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</p:spTree>
    <p:extLst>
      <p:ext uri="{BB962C8B-B14F-4D97-AF65-F5344CB8AC3E}">
        <p14:creationId xmlns:p14="http://schemas.microsoft.com/office/powerpoint/2010/main" val="1998842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0" grpId="0" animBg="1"/>
      <p:bldP spid="4" grpId="0" animBg="1"/>
      <p:bldP spid="33" grpId="0" animBg="1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>
                <a:solidFill>
                  <a:schemeClr val="bg1"/>
                </a:solidFill>
              </a:rPr>
              <a:t>Net Income:                        $200</a:t>
            </a:r>
          </a:p>
          <a:p>
            <a:r>
              <a:rPr lang="en-US" b="1" dirty="0">
                <a:solidFill>
                  <a:schemeClr val="bg1"/>
                </a:solidFill>
              </a:rPr>
              <a:t>AR Increase:                        $400</a:t>
            </a:r>
          </a:p>
          <a:p>
            <a:r>
              <a:rPr lang="en-US" b="1" dirty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>
                <a:solidFill>
                  <a:schemeClr val="bg1"/>
                </a:solidFill>
              </a:rPr>
              <a:t>Cash from Operations:     -$200</a:t>
            </a:r>
          </a:p>
          <a:p>
            <a:r>
              <a:rPr lang="en-US" b="1" dirty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Oval 39"/>
          <p:cNvSpPr/>
          <p:nvPr/>
        </p:nvSpPr>
        <p:spPr>
          <a:xfrm>
            <a:off x="828025" y="2435555"/>
            <a:ext cx="1202635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/>
          <p:cNvCxnSpPr>
            <a:stCxn id="40" idx="6"/>
          </p:cNvCxnSpPr>
          <p:nvPr/>
        </p:nvCxnSpPr>
        <p:spPr>
          <a:xfrm flipV="1">
            <a:off x="2030660" y="1830719"/>
            <a:ext cx="2461900" cy="783016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171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/>
              <a:t>Net Income:                        $200</a:t>
            </a:r>
          </a:p>
          <a:p>
            <a:r>
              <a:rPr lang="en-US" b="1" dirty="0">
                <a:solidFill>
                  <a:schemeClr val="bg1"/>
                </a:solidFill>
              </a:rPr>
              <a:t>AR Increase:                        $400</a:t>
            </a:r>
          </a:p>
          <a:p>
            <a:r>
              <a:rPr lang="en-US" b="1" dirty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>
                <a:solidFill>
                  <a:schemeClr val="bg1"/>
                </a:solidFill>
              </a:rPr>
              <a:t>Cash from Operations:     -$200</a:t>
            </a:r>
          </a:p>
          <a:p>
            <a:r>
              <a:rPr lang="en-US" b="1" dirty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5208103" y="4623774"/>
            <a:ext cx="1775791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6" idx="0"/>
          </p:cNvCxnSpPr>
          <p:nvPr/>
        </p:nvCxnSpPr>
        <p:spPr>
          <a:xfrm flipH="1" flipV="1">
            <a:off x="5096165" y="2230830"/>
            <a:ext cx="999834" cy="2392944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6753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/>
              <a:t>Net Income:                        $200</a:t>
            </a:r>
          </a:p>
          <a:p>
            <a:r>
              <a:rPr lang="en-US" b="1" dirty="0"/>
              <a:t>AR Increase:                       -$400</a:t>
            </a:r>
          </a:p>
          <a:p>
            <a:r>
              <a:rPr lang="en-US" b="1" dirty="0">
                <a:solidFill>
                  <a:schemeClr val="bg1"/>
                </a:solidFill>
              </a:rPr>
              <a:t>--------------------------------------</a:t>
            </a:r>
          </a:p>
          <a:p>
            <a:r>
              <a:rPr lang="en-US" b="1" dirty="0">
                <a:solidFill>
                  <a:schemeClr val="bg1"/>
                </a:solidFill>
              </a:rPr>
              <a:t>Cash from Operations:     -$200</a:t>
            </a:r>
          </a:p>
          <a:p>
            <a:r>
              <a:rPr lang="en-US" b="1" dirty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Oval 25"/>
          <p:cNvSpPr/>
          <p:nvPr/>
        </p:nvSpPr>
        <p:spPr>
          <a:xfrm>
            <a:off x="8402759" y="2736928"/>
            <a:ext cx="1228739" cy="356360"/>
          </a:xfrm>
          <a:prstGeom prst="ellipse">
            <a:avLst/>
          </a:prstGeom>
          <a:noFill/>
          <a:ln w="38100"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>
            <a:stCxn id="26" idx="2"/>
          </p:cNvCxnSpPr>
          <p:nvPr/>
        </p:nvCxnSpPr>
        <p:spPr>
          <a:xfrm flipH="1" flipV="1">
            <a:off x="7564689" y="2398205"/>
            <a:ext cx="838070" cy="516903"/>
          </a:xfrm>
          <a:prstGeom prst="straightConnector1">
            <a:avLst/>
          </a:prstGeom>
          <a:ln w="38100">
            <a:solidFill>
              <a:schemeClr val="tx1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368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Very Simple Example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1328057" y="3513043"/>
          <a:ext cx="9535885" cy="313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7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717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628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5151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1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2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3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Month 4</a:t>
                      </a:r>
                    </a:p>
                  </a:txBody>
                  <a:tcPr>
                    <a:solidFill>
                      <a:schemeClr val="accent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Revenue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Expenses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Profit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200-100 = 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400-200 = $200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$100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Cash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100-200 = $-100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-100+400+200= $500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500-100=$400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Accounts Receivable (</a:t>
                      </a:r>
                      <a:r>
                        <a:rPr lang="en-US" b="1" i="1" dirty="0"/>
                        <a:t>AR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$400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Deferred Revenue (</a:t>
                      </a:r>
                      <a:r>
                        <a:rPr lang="en-US" b="1" i="1" dirty="0"/>
                        <a:t>DR</a:t>
                      </a:r>
                      <a:r>
                        <a:rPr lang="en-US" dirty="0"/>
                        <a:t>)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$200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$0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6" name="Rounded Rectangle 5"/>
          <p:cNvSpPr/>
          <p:nvPr/>
        </p:nvSpPr>
        <p:spPr>
          <a:xfrm>
            <a:off x="5208103" y="3916927"/>
            <a:ext cx="1775791" cy="1050325"/>
          </a:xfrm>
          <a:prstGeom prst="round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817849" y="2252866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$100</a:t>
            </a:r>
          </a:p>
          <a:p>
            <a:r>
              <a:rPr lang="en-US" dirty="0"/>
              <a:t>AR: $0</a:t>
            </a:r>
          </a:p>
        </p:txBody>
      </p:sp>
      <p:cxnSp>
        <p:nvCxnSpPr>
          <p:cNvPr id="12" name="Straight Connector 11"/>
          <p:cNvCxnSpPr/>
          <p:nvPr/>
        </p:nvCxnSpPr>
        <p:spPr>
          <a:xfrm>
            <a:off x="2040835" y="2252866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2040835" y="2279370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$100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275049" y="1816863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590185" y="1832574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523668" y="1507237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1</a:t>
            </a:r>
          </a:p>
        </p:txBody>
      </p:sp>
      <p:sp>
        <p:nvSpPr>
          <p:cNvPr id="34" name="Rectangle 33"/>
          <p:cNvSpPr/>
          <p:nvPr/>
        </p:nvSpPr>
        <p:spPr>
          <a:xfrm>
            <a:off x="8433122" y="2251011"/>
            <a:ext cx="1222986" cy="993913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Cash: -$100</a:t>
            </a:r>
          </a:p>
          <a:p>
            <a:r>
              <a:rPr lang="en-US" dirty="0"/>
              <a:t>AR: $400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9656108" y="2251011"/>
            <a:ext cx="1222986" cy="0"/>
          </a:xfrm>
          <a:prstGeom prst="line">
            <a:avLst/>
          </a:prstGeom>
          <a:ln w="254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Rectangle 35"/>
          <p:cNvSpPr/>
          <p:nvPr/>
        </p:nvSpPr>
        <p:spPr>
          <a:xfrm>
            <a:off x="9656108" y="2277515"/>
            <a:ext cx="1222986" cy="969264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rIns="0" rtlCol="0" anchor="ctr"/>
          <a:lstStyle/>
          <a:p>
            <a:r>
              <a:rPr lang="en-US" dirty="0"/>
              <a:t>Equity: $300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8890322" y="1815008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0070C0"/>
                </a:solidFill>
              </a:rPr>
              <a:t>A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10120766" y="1830719"/>
            <a:ext cx="29367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00000"/>
                </a:solidFill>
              </a:rPr>
              <a:t>L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8138941" y="1505382"/>
            <a:ext cx="34667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Balance Sheet- </a:t>
            </a:r>
            <a:r>
              <a:rPr lang="en-US" sz="2000" b="1" i="1" dirty="0"/>
              <a:t>End of Month 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2832034" y="2918024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0467603" y="2915108"/>
            <a:ext cx="48282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OE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492560" y="1352803"/>
            <a:ext cx="3151102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rgbClr val="FF0000"/>
                </a:solidFill>
              </a:rPr>
              <a:t>Cash Flow (Month 2):</a:t>
            </a:r>
          </a:p>
          <a:p>
            <a:r>
              <a:rPr lang="en-US" b="1" dirty="0">
                <a:solidFill>
                  <a:srgbClr val="0070C0"/>
                </a:solidFill>
              </a:rPr>
              <a:t>Starting Cash: $100</a:t>
            </a:r>
          </a:p>
          <a:p>
            <a:r>
              <a:rPr lang="en-US" b="1" dirty="0"/>
              <a:t>Net Income:                        $200</a:t>
            </a:r>
          </a:p>
          <a:p>
            <a:r>
              <a:rPr lang="en-US" b="1" dirty="0"/>
              <a:t>AR Increase:                       -$400</a:t>
            </a:r>
          </a:p>
          <a:p>
            <a:r>
              <a:rPr lang="en-US" b="1" dirty="0"/>
              <a:t>--------------------------------------</a:t>
            </a:r>
          </a:p>
          <a:p>
            <a:r>
              <a:rPr lang="en-US" b="1" dirty="0"/>
              <a:t>Cash from Operations:     -$200</a:t>
            </a:r>
          </a:p>
          <a:p>
            <a:r>
              <a:rPr lang="en-US" b="1" dirty="0">
                <a:solidFill>
                  <a:schemeClr val="bg1"/>
                </a:solidFill>
              </a:rPr>
              <a:t>Ending Cash: -$100</a:t>
            </a:r>
          </a:p>
          <a:p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4373217" y="1425870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643662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373217" y="1425870"/>
            <a:ext cx="0" cy="20076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4373217" y="3433531"/>
            <a:ext cx="3270445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8533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2141</TotalTime>
  <Words>3313</Words>
  <Application>Microsoft Office PowerPoint</Application>
  <PresentationFormat>Widescreen</PresentationFormat>
  <Paragraphs>1569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Entrepreneurship for Computer Science CS 15-390</vt:lpstr>
      <vt:lpstr>Today…</vt:lpstr>
      <vt:lpstr>Very Simple Example</vt:lpstr>
      <vt:lpstr>Very Simple Example</vt:lpstr>
      <vt:lpstr>Very Simple Example</vt:lpstr>
      <vt:lpstr>Very Simple Example</vt:lpstr>
      <vt:lpstr>Very Simple Example</vt:lpstr>
      <vt:lpstr>Very Simple Example</vt:lpstr>
      <vt:lpstr>Very Simple Example</vt:lpstr>
      <vt:lpstr>Very Simple Example</vt:lpstr>
      <vt:lpstr>Summary of the Three Financial Statements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Depreciation Process</vt:lpstr>
      <vt:lpstr>The Amortization Process</vt:lpstr>
      <vt:lpstr>Next Class</vt:lpstr>
    </vt:vector>
  </TitlesOfParts>
  <Company>@domainou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Hammoud</dc:creator>
  <cp:lastModifiedBy>Mohammad Hammoud</cp:lastModifiedBy>
  <cp:revision>218</cp:revision>
  <dcterms:created xsi:type="dcterms:W3CDTF">2018-03-17T11:58:24Z</dcterms:created>
  <dcterms:modified xsi:type="dcterms:W3CDTF">2020-04-01T10:16:33Z</dcterms:modified>
</cp:coreProperties>
</file>