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332" r:id="rId3"/>
    <p:sldId id="277" r:id="rId4"/>
    <p:sldId id="27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0346" autoAdjust="0"/>
  </p:normalViewPr>
  <p:slideViewPr>
    <p:cSldViewPr snapToGrid="0">
      <p:cViewPr varScale="1">
        <p:scale>
          <a:sx n="58" d="100"/>
          <a:sy n="58" d="100"/>
        </p:scale>
        <p:origin x="87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they are intangible, amortized assets do not have a salvage value, which is the estimated resale value of an asset at the end of its useful life. Depreciated assets, by contrast, often have a salvage value. An asset's salvage value must be subtracted from its cost to determine the amount in which it can be depreciated.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Financial Intelligence- Part II</a:t>
            </a:r>
          </a:p>
          <a:p>
            <a:r>
              <a:rPr lang="en-US" sz="2800" dirty="0"/>
              <a:t>Lecture 19, April 01,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/>
              <a:t>--------------------------------------</a:t>
            </a:r>
          </a:p>
          <a:p>
            <a:r>
              <a:rPr lang="en-US" b="1" dirty="0"/>
              <a:t>Cash from Operations:     -$200</a:t>
            </a:r>
          </a:p>
          <a:p>
            <a:r>
              <a:rPr lang="en-US" b="1" dirty="0">
                <a:solidFill>
                  <a:srgbClr val="C00000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62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the Three Financial Statements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690185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690185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716689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225418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2269893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944556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688330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688330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714834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225232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226803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942701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3355343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335242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373217" y="2002154"/>
            <a:ext cx="3270445" cy="2339102"/>
            <a:chOff x="4373217" y="2002154"/>
            <a:chExt cx="3270445" cy="2339102"/>
          </a:xfrm>
        </p:grpSpPr>
        <p:sp>
          <p:nvSpPr>
            <p:cNvPr id="3" name="TextBox 2"/>
            <p:cNvSpPr txBox="1"/>
            <p:nvPr/>
          </p:nvSpPr>
          <p:spPr>
            <a:xfrm>
              <a:off x="4492560" y="2002154"/>
              <a:ext cx="3151102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Cash Flow (Month 2):</a:t>
              </a:r>
            </a:p>
            <a:p>
              <a:r>
                <a:rPr lang="en-US" b="1" dirty="0">
                  <a:solidFill>
                    <a:srgbClr val="0070C0"/>
                  </a:solidFill>
                </a:rPr>
                <a:t>Starting Cash: $100</a:t>
              </a:r>
            </a:p>
            <a:p>
              <a:r>
                <a:rPr lang="en-US" b="1" dirty="0"/>
                <a:t>Net Income:                        $200</a:t>
              </a:r>
            </a:p>
            <a:p>
              <a:r>
                <a:rPr lang="en-US" b="1" dirty="0"/>
                <a:t>AR Increase:                        $400</a:t>
              </a:r>
            </a:p>
            <a:p>
              <a:r>
                <a:rPr lang="en-US" b="1" dirty="0"/>
                <a:t>--------------------------------------</a:t>
              </a:r>
            </a:p>
            <a:p>
              <a:r>
                <a:rPr lang="en-US" b="1" dirty="0"/>
                <a:t>Cash from Operations:     -$200</a:t>
              </a:r>
            </a:p>
            <a:p>
              <a:r>
                <a:rPr lang="en-US" b="1" dirty="0">
                  <a:solidFill>
                    <a:srgbClr val="C00000"/>
                  </a:solidFill>
                </a:rPr>
                <a:t>Ending Cash: -$100</a:t>
              </a:r>
            </a:p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73217" y="2075221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643662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73217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373217" y="4082882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360039" y="4414323"/>
            <a:ext cx="33394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Income Statement (Month 2):</a:t>
            </a:r>
          </a:p>
          <a:p>
            <a:pPr algn="ctr"/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Revenue:     $400</a:t>
            </a:r>
          </a:p>
          <a:p>
            <a:r>
              <a:rPr lang="en-US" b="1" dirty="0">
                <a:solidFill>
                  <a:srgbClr val="C00000"/>
                </a:solidFill>
              </a:rPr>
              <a:t>Expenses:    $200</a:t>
            </a:r>
          </a:p>
          <a:p>
            <a:r>
              <a:rPr lang="en-US" b="1" dirty="0"/>
              <a:t>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Income:        $200</a:t>
            </a:r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73217" y="448739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43662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73217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73217" y="649505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84969" y="4851299"/>
            <a:ext cx="3509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Demonstrates the flow of </a:t>
            </a:r>
            <a:br>
              <a:rPr lang="en-US" sz="2400" b="1" dirty="0"/>
            </a:br>
            <a:r>
              <a:rPr lang="en-US" sz="2400" b="1" dirty="0"/>
              <a:t>activities over a specific </a:t>
            </a:r>
            <a:br>
              <a:rPr lang="en-US" sz="2400" b="1" dirty="0"/>
            </a:br>
            <a:r>
              <a:rPr lang="en-US" sz="2400" b="1" dirty="0"/>
              <a:t>period (e.g., a month)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077" y="3904537"/>
            <a:ext cx="350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Demonstrates “balances” </a:t>
            </a:r>
            <a:br>
              <a:rPr lang="en-US" sz="2400" b="1" dirty="0"/>
            </a:br>
            <a:r>
              <a:rPr lang="en-US" sz="2400" b="1" dirty="0"/>
              <a:t>as of a specific date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077" y="5243969"/>
            <a:ext cx="3773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Demonstrates how changes </a:t>
            </a:r>
          </a:p>
          <a:p>
            <a:r>
              <a:rPr lang="en-US" sz="2400" b="1" dirty="0"/>
              <a:t>in income  &amp; balance sheet </a:t>
            </a:r>
            <a:br>
              <a:rPr lang="en-US" sz="2400" b="1" dirty="0"/>
            </a:br>
            <a:r>
              <a:rPr lang="en-US" sz="2400" b="1" dirty="0"/>
              <a:t>accounts affect cash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23861" y="3079051"/>
            <a:ext cx="649356" cy="2164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27583" y="3686277"/>
            <a:ext cx="0" cy="330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633254" y="5460763"/>
            <a:ext cx="29154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2" grpId="0"/>
      <p:bldP spid="24" grpId="0"/>
      <p:bldP spid="29" grpId="0"/>
      <p:bldP spid="34" grpId="0" animBg="1"/>
      <p:bldP spid="36" grpId="0" animBg="1"/>
      <p:bldP spid="37" grpId="0"/>
      <p:bldP spid="39" grpId="0"/>
      <p:bldP spid="42" grpId="0"/>
      <p:bldP spid="54" grpId="0"/>
      <p:bldP spid="55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you have bought a car for $30K to use it as a taxi under Uber</a:t>
            </a:r>
          </a:p>
          <a:p>
            <a:endParaRPr lang="en-US" dirty="0"/>
          </a:p>
          <a:p>
            <a:r>
              <a:rPr lang="en-US" dirty="0"/>
              <a:t>Say, the car has a useful life of 3 years, after which you have to buy another one (say, again for $30K)</a:t>
            </a:r>
          </a:p>
          <a:p>
            <a:endParaRPr lang="en-US" dirty="0"/>
          </a:p>
          <a:p>
            <a:r>
              <a:rPr lang="en-US" dirty="0"/>
              <a:t>You have also hired a driver to drive the car, who will cost you $50K every year</a:t>
            </a:r>
          </a:p>
          <a:p>
            <a:endParaRPr lang="en-US" dirty="0"/>
          </a:p>
          <a:p>
            <a:r>
              <a:rPr lang="en-US" dirty="0"/>
              <a:t>Assume a steady revenue of $70K per year</a:t>
            </a:r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the Car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6662849" y="-1919919"/>
            <a:ext cx="373225" cy="854525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23927" y="1690688"/>
            <a:ext cx="4967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A series of 1-year income statements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8198" y="4775822"/>
            <a:ext cx="10283890" cy="174161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business is steadier than what the above seems to imply (you lose money every three years, which might entail that something strange is going on)!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problem can be addressed via </a:t>
            </a:r>
            <a:r>
              <a:rPr lang="en-US" sz="2400" i="1" u="sng" dirty="0">
                <a:solidFill>
                  <a:schemeClr val="tx1"/>
                </a:solidFill>
              </a:rPr>
              <a:t>depreciating</a:t>
            </a:r>
            <a:r>
              <a:rPr lang="en-US" sz="2400" dirty="0">
                <a:solidFill>
                  <a:schemeClr val="tx1"/>
                </a:solidFill>
              </a:rPr>
              <a:t> (i.e., </a:t>
            </a:r>
            <a:r>
              <a:rPr lang="en-US" sz="2400" i="1" dirty="0">
                <a:solidFill>
                  <a:schemeClr val="tx1"/>
                </a:solidFill>
              </a:rPr>
              <a:t>spreading</a:t>
            </a:r>
            <a:r>
              <a:rPr lang="en-US" sz="2400" dirty="0">
                <a:solidFill>
                  <a:schemeClr val="tx1"/>
                </a:solidFill>
              </a:rPr>
              <a:t>) the cost of the car over its lifetime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the Car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the Car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the Car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Cost of the Car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4262" y="5114367"/>
            <a:ext cx="597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</a:rPr>
              <a:t>By the end of year 1, the car is 10K worth less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586994" y="3707525"/>
            <a:ext cx="894155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568335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0564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09291" y="5115249"/>
            <a:ext cx="675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</a:rPr>
              <a:t>By the end of year 2, the car is also 10K worth less…</a:t>
            </a:r>
          </a:p>
        </p:txBody>
      </p:sp>
    </p:spTree>
    <p:extLst>
      <p:ext uri="{BB962C8B-B14F-4D97-AF65-F5344CB8AC3E}">
        <p14:creationId xmlns:p14="http://schemas.microsoft.com/office/powerpoint/2010/main" val="1554667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1" idx="0"/>
          </p:cNvCxnSpPr>
          <p:nvPr/>
        </p:nvCxnSpPr>
        <p:spPr>
          <a:xfrm>
            <a:off x="3956180" y="4310888"/>
            <a:ext cx="2023963" cy="8006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198" y="5111571"/>
            <a:ext cx="102838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7030A0"/>
                </a:solidFill>
              </a:rPr>
              <a:t>This is called </a:t>
            </a:r>
            <a:r>
              <a:rPr lang="en-US" sz="2400" b="1" i="1" u="sng" dirty="0">
                <a:solidFill>
                  <a:srgbClr val="7030A0"/>
                </a:solidFill>
              </a:rPr>
              <a:t>straight line depreciation</a:t>
            </a:r>
            <a:r>
              <a:rPr lang="en-US" sz="2400" b="1" i="1" dirty="0">
                <a:solidFill>
                  <a:srgbClr val="7030A0"/>
                </a:solidFill>
              </a:rPr>
              <a:t> as it is computed by dividing 30K/3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7030A0"/>
                </a:solidFill>
              </a:rPr>
              <a:t>You can  apply other types of depreciation where you can (for example) depreciate faster in the first year than in later years (this method is referred to as </a:t>
            </a:r>
            <a:r>
              <a:rPr lang="en-US" sz="2400" b="1" i="1" u="sng" dirty="0">
                <a:solidFill>
                  <a:srgbClr val="7030A0"/>
                </a:solidFill>
              </a:rPr>
              <a:t>accelerated depreciation</a:t>
            </a:r>
            <a:r>
              <a:rPr lang="en-US" sz="2400" b="1" i="1" dirty="0">
                <a:solidFill>
                  <a:srgbClr val="7030A0"/>
                </a:solidFill>
              </a:rPr>
              <a:t>).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33318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05130" y="3707380"/>
            <a:ext cx="710209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>
            <a:off x="3032449" y="4310743"/>
            <a:ext cx="2947694" cy="80082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1" idx="0"/>
          </p:cNvCxnSpPr>
          <p:nvPr/>
        </p:nvCxnSpPr>
        <p:spPr>
          <a:xfrm>
            <a:off x="4760234" y="4313331"/>
            <a:ext cx="1219909" cy="7982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23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108899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does depreciation impact the balance sheet?</a:t>
            </a:r>
          </a:p>
        </p:txBody>
      </p:sp>
    </p:spTree>
    <p:extLst>
      <p:ext uri="{BB962C8B-B14F-4D97-AF65-F5344CB8AC3E}">
        <p14:creationId xmlns:p14="http://schemas.microsoft.com/office/powerpoint/2010/main" val="100632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At the </a:t>
            </a:r>
            <a:r>
              <a:rPr lang="en-US" b="1" i="1" u="sng" dirty="0">
                <a:solidFill>
                  <a:srgbClr val="FF0000"/>
                </a:solidFill>
              </a:rPr>
              <a:t>beginning of Year 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186247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At the </a:t>
            </a:r>
            <a:r>
              <a:rPr lang="en-US" b="1" i="1" u="sng" dirty="0">
                <a:solidFill>
                  <a:srgbClr val="FF0000"/>
                </a:solidFill>
              </a:rPr>
              <a:t>beginning of Year 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504699" y="2572081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4699" y="4845913"/>
            <a:ext cx="190223" cy="76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26256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$20K</a:t>
            </a:r>
          </a:p>
          <a:p>
            <a:r>
              <a:rPr lang="en-US" dirty="0"/>
              <a:t>Car: $20K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49242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49242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92595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13317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13900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15753" y="4814889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At the </a:t>
            </a:r>
            <a:r>
              <a:rPr lang="en-US" b="1" i="1" u="sng" dirty="0">
                <a:solidFill>
                  <a:srgbClr val="FF0000"/>
                </a:solidFill>
              </a:rPr>
              <a:t>end of Year 1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51224" y="2575878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8924" y="4847648"/>
            <a:ext cx="1615770" cy="76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373456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$60K</a:t>
            </a:r>
          </a:p>
          <a:p>
            <a:r>
              <a:rPr lang="en-US" dirty="0"/>
              <a:t>Car: $0K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7596442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596442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39795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60517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61100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62953" y="4813034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At the </a:t>
            </a:r>
            <a:r>
              <a:rPr lang="en-US" b="1" i="1" u="sng" dirty="0">
                <a:solidFill>
                  <a:srgbClr val="FF0000"/>
                </a:solidFill>
              </a:rPr>
              <a:t>end of Year 3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193688" y="2570644"/>
            <a:ext cx="1" cy="2194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02683" y="4765444"/>
            <a:ext cx="4142039" cy="1096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71715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$30K</a:t>
            </a:r>
          </a:p>
          <a:p>
            <a:r>
              <a:rPr lang="en-US" dirty="0"/>
              <a:t>Car: $30K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0494701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494701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738054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658776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959359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1452" y="4813034"/>
            <a:ext cx="2666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At the </a:t>
            </a:r>
            <a:r>
              <a:rPr lang="en-US" b="1" i="1" u="sng" dirty="0">
                <a:solidFill>
                  <a:srgbClr val="FF0000"/>
                </a:solidFill>
              </a:rPr>
              <a:t>beginning of Year 3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/>
      <p:bldP spid="34" grpId="0"/>
      <p:bldP spid="35" grpId="0"/>
      <p:bldP spid="36" grpId="0"/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COCA (Concluded) and Financial Intelligence- Part 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Intelligence- Part II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PS3 is due today by midnight</a:t>
            </a:r>
          </a:p>
          <a:p>
            <a:pPr lvl="1"/>
            <a:r>
              <a:rPr lang="en-US" sz="3200" dirty="0"/>
              <a:t>Project’s milestone 4 is due on April 15 by midnight</a:t>
            </a:r>
          </a:p>
          <a:p>
            <a:pPr lvl="1"/>
            <a:r>
              <a:rPr lang="en-US" sz="3200" dirty="0"/>
              <a:t>I will have office hours today from 3:30PM till 6:00PM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41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062903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does depreciation impact the cash flow statement?</a:t>
            </a:r>
          </a:p>
        </p:txBody>
      </p:sp>
    </p:spTree>
    <p:extLst>
      <p:ext uri="{BB962C8B-B14F-4D97-AF65-F5344CB8AC3E}">
        <p14:creationId xmlns:p14="http://schemas.microsoft.com/office/powerpoint/2010/main" val="24149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-$30K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$20K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" idx="1"/>
          </p:cNvCxnSpPr>
          <p:nvPr/>
        </p:nvCxnSpPr>
        <p:spPr>
          <a:xfrm flipH="1">
            <a:off x="4125528" y="5139071"/>
            <a:ext cx="54864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4168" y="4354241"/>
            <a:ext cx="704128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Depreciation is added back to the profit because it has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been counted for in the “capital expenditure” (or what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sometimes is referred to as “property, plant,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and equipment”)</a:t>
            </a:r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4125528" y="5139071"/>
            <a:ext cx="548640" cy="7686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07513" y="6279671"/>
            <a:ext cx="765953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$30 (the starting cash) + $20 (the cash from ops) - $30 (the capital </a:t>
            </a:r>
            <a:r>
              <a:rPr lang="en-US" sz="2000" b="1" dirty="0" err="1">
                <a:solidFill>
                  <a:srgbClr val="0070C0"/>
                </a:solidFill>
              </a:rPr>
              <a:t>exp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32224" y="6484167"/>
            <a:ext cx="13716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-$30K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 $0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75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4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Revenue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Driver Expense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Car Depreciations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 Profit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-$30K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 $0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6625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(Y3):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$40K</a:t>
            </a:r>
          </a:p>
          <a:p>
            <a:r>
              <a:rPr lang="en-US" b="1" dirty="0"/>
              <a:t>Profit:                                   $10K</a:t>
            </a:r>
          </a:p>
          <a:p>
            <a:r>
              <a:rPr lang="en-US" b="1" dirty="0"/>
              <a:t>Depreciation:                    +$10K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/>
              <a:t>Cash from Operations:     $20K</a:t>
            </a:r>
          </a:p>
          <a:p>
            <a:r>
              <a:rPr lang="en-US" b="1" dirty="0"/>
              <a:t>Capital Expenditure:         $0</a:t>
            </a:r>
          </a:p>
          <a:p>
            <a:r>
              <a:rPr lang="en-US" b="1" dirty="0"/>
              <a:t>-------------------------------------------</a:t>
            </a:r>
          </a:p>
          <a:p>
            <a:r>
              <a:rPr lang="en-US" b="1" dirty="0">
                <a:solidFill>
                  <a:srgbClr val="0070C0"/>
                </a:solidFill>
              </a:rPr>
              <a:t>Ending Cash: $60K</a:t>
            </a:r>
          </a:p>
          <a:p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6625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03670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76625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6625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02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Amortization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1191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Like depreciation, amortization is a method of spreading the cost of an asset over a specific period of time, which is usually the course of its useful life</a:t>
            </a:r>
          </a:p>
          <a:p>
            <a:endParaRPr lang="en-US" sz="2200" dirty="0"/>
          </a:p>
          <a:p>
            <a:r>
              <a:rPr lang="en-US" dirty="0"/>
              <a:t>However, amortization spreads the costs of </a:t>
            </a:r>
            <a:r>
              <a:rPr lang="en-US" i="1" dirty="0">
                <a:solidFill>
                  <a:srgbClr val="0070C0"/>
                </a:solidFill>
              </a:rPr>
              <a:t>intangible</a:t>
            </a:r>
            <a:r>
              <a:rPr lang="en-US" dirty="0"/>
              <a:t> (or non-hard) assets, while depreciation spreads the costs of </a:t>
            </a:r>
            <a:r>
              <a:rPr lang="en-US" i="1" dirty="0">
                <a:solidFill>
                  <a:srgbClr val="0070C0"/>
                </a:solidFill>
              </a:rPr>
              <a:t>tangible</a:t>
            </a:r>
            <a:r>
              <a:rPr lang="en-US" dirty="0"/>
              <a:t> (or hard) assets</a:t>
            </a:r>
          </a:p>
          <a:p>
            <a:endParaRPr lang="en-US" dirty="0"/>
          </a:p>
          <a:p>
            <a:r>
              <a:rPr lang="en-US" dirty="0"/>
              <a:t>Examples of intangible assets are patents, trademarks, and copyrights</a:t>
            </a:r>
          </a:p>
          <a:p>
            <a:endParaRPr lang="en-US" dirty="0"/>
          </a:p>
          <a:p>
            <a:r>
              <a:rPr lang="en-US" dirty="0"/>
              <a:t>Examples of tangible assets are manufacturing equipment, business vehicles, and computers </a:t>
            </a:r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Intelligence- Part III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>
                <a:solidFill>
                  <a:schemeClr val="tx1"/>
                </a:solidFill>
              </a:rPr>
              <a:t>at a given time</a:t>
            </a:r>
            <a:r>
              <a:rPr lang="en-US" sz="2400" dirty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>
                <a:solidFill>
                  <a:schemeClr val="tx1"/>
                </a:solidFill>
              </a:rPr>
              <a:t>over a specific period of time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7993" y="2241572"/>
            <a:ext cx="4737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Cash went from positive to negative,</a:t>
            </a:r>
            <a:br>
              <a:rPr lang="en-US" sz="2400" i="1" dirty="0">
                <a:solidFill>
                  <a:srgbClr val="FF0000"/>
                </a:solidFill>
              </a:rPr>
            </a:br>
            <a:r>
              <a:rPr lang="en-US" sz="2400" i="1" dirty="0">
                <a:solidFill>
                  <a:srgbClr val="FF0000"/>
                </a:solidFill>
              </a:rPr>
              <a:t>although we made a profit of $200!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328057" y="5034285"/>
            <a:ext cx="9551037" cy="16322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we lose $200 in cash, although we made a profit of $200?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we </a:t>
            </a:r>
            <a:r>
              <a:rPr lang="en-US" sz="2400" i="1" u="sng" dirty="0">
                <a:solidFill>
                  <a:schemeClr val="tx1"/>
                </a:solidFill>
              </a:rPr>
              <a:t>reconcile</a:t>
            </a:r>
            <a:r>
              <a:rPr lang="en-US" sz="2400" dirty="0">
                <a:solidFill>
                  <a:schemeClr val="tx1"/>
                </a:solidFill>
              </a:rPr>
              <a:t> the fact that we got $200 in income with the fact that we lost $200 in cash?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This reconciliation is done via </a:t>
            </a:r>
            <a:r>
              <a:rPr lang="en-US" sz="2400" i="1" u="sng" dirty="0">
                <a:solidFill>
                  <a:schemeClr val="tx1"/>
                </a:solidFill>
              </a:rPr>
              <a:t>the cash flow statement</a:t>
            </a:r>
          </a:p>
        </p:txBody>
      </p:sp>
      <p:sp>
        <p:nvSpPr>
          <p:cNvPr id="4" name="Oval 3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63648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44620" y="4615852"/>
            <a:ext cx="1717910" cy="35636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2030660" y="2613735"/>
            <a:ext cx="140391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3" idx="2"/>
          </p:cNvCxnSpPr>
          <p:nvPr/>
        </p:nvCxnSpPr>
        <p:spPr>
          <a:xfrm flipH="1">
            <a:off x="8138941" y="2613735"/>
            <a:ext cx="324707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5998" y="3138256"/>
            <a:ext cx="0" cy="14555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</p:spTree>
    <p:extLst>
      <p:ext uri="{BB962C8B-B14F-4D97-AF65-F5344CB8AC3E}">
        <p14:creationId xmlns:p14="http://schemas.microsoft.com/office/powerpoint/2010/main" val="19988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4" grpId="0" animBg="1"/>
      <p:bldP spid="33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>
                <a:solidFill>
                  <a:schemeClr val="bg1"/>
                </a:solidFill>
              </a:rPr>
              <a:t>Net Income:                        $200</a:t>
            </a:r>
          </a:p>
          <a:p>
            <a:r>
              <a:rPr lang="en-US" b="1" dirty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</p:cNvCxnSpPr>
          <p:nvPr/>
        </p:nvCxnSpPr>
        <p:spPr>
          <a:xfrm flipV="1">
            <a:off x="2030660" y="1830719"/>
            <a:ext cx="2461900" cy="78301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7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208103" y="4623774"/>
            <a:ext cx="1775791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5096165" y="2230830"/>
            <a:ext cx="999834" cy="23929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>
                <a:solidFill>
                  <a:schemeClr val="bg1"/>
                </a:solidFill>
              </a:rPr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402759" y="2736928"/>
            <a:ext cx="1228739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 flipH="1" flipV="1">
            <a:off x="7564689" y="2398205"/>
            <a:ext cx="838070" cy="51690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36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/>
              <a:t>Net Income:                        $200</a:t>
            </a:r>
          </a:p>
          <a:p>
            <a:r>
              <a:rPr lang="en-US" b="1" dirty="0"/>
              <a:t>AR Increase:                       -$400</a:t>
            </a:r>
          </a:p>
          <a:p>
            <a:r>
              <a:rPr lang="en-US" b="1" dirty="0"/>
              <a:t>--------------------------------------</a:t>
            </a:r>
          </a:p>
          <a:p>
            <a:r>
              <a:rPr lang="en-US" b="1" dirty="0"/>
              <a:t>Cash from Operations:     -$200</a:t>
            </a:r>
          </a:p>
          <a:p>
            <a:r>
              <a:rPr lang="en-US" b="1" dirty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3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3313</Words>
  <Application>Microsoft Office PowerPoint</Application>
  <PresentationFormat>Widescreen</PresentationFormat>
  <Paragraphs>1569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Summary of the Three Financial Statements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Amortization Process</vt:lpstr>
      <vt:lpstr>Next Class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218</cp:revision>
  <dcterms:created xsi:type="dcterms:W3CDTF">2018-03-17T11:58:24Z</dcterms:created>
  <dcterms:modified xsi:type="dcterms:W3CDTF">2020-04-01T10:16:33Z</dcterms:modified>
</cp:coreProperties>
</file>