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80" r:id="rId2"/>
    <p:sldId id="281" r:id="rId3"/>
    <p:sldId id="396" r:id="rId4"/>
    <p:sldId id="395" r:id="rId5"/>
    <p:sldId id="397" r:id="rId6"/>
    <p:sldId id="399" r:id="rId7"/>
    <p:sldId id="400" r:id="rId8"/>
    <p:sldId id="401" r:id="rId9"/>
    <p:sldId id="398" r:id="rId10"/>
    <p:sldId id="402" r:id="rId11"/>
    <p:sldId id="408" r:id="rId12"/>
    <p:sldId id="412" r:id="rId13"/>
    <p:sldId id="413" r:id="rId14"/>
    <p:sldId id="414" r:id="rId15"/>
    <p:sldId id="405" r:id="rId16"/>
    <p:sldId id="415" r:id="rId17"/>
    <p:sldId id="273" r:id="rId18"/>
    <p:sldId id="270" r:id="rId19"/>
    <p:sldId id="272" r:id="rId20"/>
    <p:sldId id="257" r:id="rId21"/>
    <p:sldId id="258" r:id="rId22"/>
    <p:sldId id="259" r:id="rId23"/>
    <p:sldId id="260" r:id="rId24"/>
    <p:sldId id="261" r:id="rId25"/>
    <p:sldId id="283" r:id="rId26"/>
    <p:sldId id="282" r:id="rId27"/>
    <p:sldId id="262" r:id="rId28"/>
    <p:sldId id="265" r:id="rId29"/>
    <p:sldId id="266" r:id="rId30"/>
    <p:sldId id="263" r:id="rId31"/>
    <p:sldId id="264" r:id="rId32"/>
    <p:sldId id="267" r:id="rId33"/>
    <p:sldId id="274" r:id="rId34"/>
    <p:sldId id="275" r:id="rId35"/>
    <p:sldId id="276" r:id="rId36"/>
    <p:sldId id="277" r:id="rId37"/>
    <p:sldId id="278" r:id="rId38"/>
    <p:sldId id="279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12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COCA</c:v>
                </c:pt>
              </c:strCache>
            </c:strRef>
          </c:tx>
          <c:spPr>
            <a:ln w="317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Sheet1!$D$6:$D$8</c:f>
              <c:numCache>
                <c:formatCode>General</c:formatCode>
                <c:ptCount val="3"/>
                <c:pt idx="0">
                  <c:v>394000</c:v>
                </c:pt>
                <c:pt idx="1">
                  <c:v>229666.6</c:v>
                </c:pt>
                <c:pt idx="2">
                  <c:v>138928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FA-8E46-941D-BC6AFEC996CB}"/>
            </c:ext>
          </c:extLst>
        </c:ser>
        <c:ser>
          <c:idx val="1"/>
          <c:order val="1"/>
          <c:tx>
            <c:strRef>
              <c:f>Sheet1!$E$5</c:f>
              <c:strCache>
                <c:ptCount val="1"/>
                <c:pt idx="0">
                  <c:v>TMSE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Sheet1!$E$6:$E$8</c:f>
              <c:numCache>
                <c:formatCode>General</c:formatCode>
                <c:ptCount val="3"/>
                <c:pt idx="0">
                  <c:v>394000</c:v>
                </c:pt>
                <c:pt idx="1">
                  <c:v>709000</c:v>
                </c:pt>
                <c:pt idx="2">
                  <c:v>1032500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FA-8E46-941D-BC6AFEC996CB}"/>
            </c:ext>
          </c:extLst>
        </c:ser>
        <c:ser>
          <c:idx val="2"/>
          <c:order val="2"/>
          <c:tx>
            <c:strRef>
              <c:f>Sheet1!$F$5</c:f>
              <c:strCache>
                <c:ptCount val="1"/>
                <c:pt idx="0">
                  <c:v>IBSE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Sheet1!$F$6:$F$8</c:f>
              <c:numCache>
                <c:formatCode>General</c:formatCode>
                <c:ptCount val="3"/>
                <c:pt idx="0">
                  <c:v>0</c:v>
                </c:pt>
                <c:pt idx="1">
                  <c:v>20000</c:v>
                </c:pt>
                <c:pt idx="2">
                  <c:v>60000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FA-8E46-941D-BC6AFEC996CB}"/>
            </c:ext>
          </c:extLst>
        </c:ser>
        <c:ser>
          <c:idx val="3"/>
          <c:order val="3"/>
          <c:tx>
            <c:strRef>
              <c:f>Sheet1!$G$5</c:f>
              <c:strCache>
                <c:ptCount val="1"/>
                <c:pt idx="0">
                  <c:v>NC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Sheet1!$C$6:$C$8</c:f>
              <c:strCache>
                <c:ptCount val="3"/>
                <c:pt idx="0">
                  <c:v> Year 1</c:v>
                </c:pt>
                <c:pt idx="1">
                  <c:v> Year 2</c:v>
                </c:pt>
                <c:pt idx="2">
                  <c:v> Year 3</c:v>
                </c:pt>
              </c:strCache>
            </c:strRef>
          </c:cat>
          <c:val>
            <c:numRef>
              <c:f>Sheet1!$G$6:$G$8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1FA-8E46-941D-BC6AFEC996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439824"/>
        <c:axId val="344346592"/>
      </c:lineChart>
      <c:catAx>
        <c:axId val="3454398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Period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346592"/>
        <c:crosses val="autoZero"/>
        <c:auto val="1"/>
        <c:lblAlgn val="ctr"/>
        <c:lblOffset val="100"/>
        <c:noMultiLvlLbl val="0"/>
      </c:catAx>
      <c:valAx>
        <c:axId val="34434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>
                    <a:solidFill>
                      <a:sysClr val="windowText" lastClr="000000"/>
                    </a:solidFill>
                  </a:rPr>
                  <a:t>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43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E8F1E-3317-4C83-9A14-5790CA5F1C1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E5FB9-A187-4438-8247-7DAF0BCDC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81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Groupon is about group</a:t>
            </a:r>
            <a:r>
              <a:rPr lang="en-US" baseline="0" dirty="0"/>
              <a:t> buying to receive group discounts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82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47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3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87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6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Financial Intelligence- Part I</a:t>
            </a:r>
          </a:p>
          <a:p>
            <a:r>
              <a:rPr lang="en-US" sz="2800" dirty="0"/>
              <a:t>Lecture 18, March 30,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While very powerful, use direct sales judiciously as it is very expensive</a:t>
            </a:r>
          </a:p>
          <a:p>
            <a:pPr lvl="1"/>
            <a:r>
              <a:rPr lang="en-US" sz="2400" dirty="0"/>
              <a:t>Hiring a team to do direct sales may be necessary to start, but it is expensive</a:t>
            </a:r>
          </a:p>
          <a:p>
            <a:pPr lvl="1"/>
            <a:r>
              <a:rPr lang="en-US" dirty="0"/>
              <a:t>Consider investing in </a:t>
            </a:r>
            <a:r>
              <a:rPr lang="en-US" i="1" dirty="0"/>
              <a:t>technological enablers</a:t>
            </a:r>
            <a:r>
              <a:rPr lang="en-US" dirty="0"/>
              <a:t> (e.g., telemarketing, effective web presence, social media, etc.,)</a:t>
            </a:r>
          </a:p>
          <a:p>
            <a:pPr lvl="1"/>
            <a:r>
              <a:rPr lang="en-US" dirty="0"/>
              <a:t>Automate as much as possible via creating </a:t>
            </a:r>
            <a:r>
              <a:rPr lang="en-US" i="1" dirty="0"/>
              <a:t>incentive schemes</a:t>
            </a:r>
            <a:r>
              <a:rPr lang="en-US" dirty="0"/>
              <a:t> for your users to recruit others (</a:t>
            </a:r>
            <a:r>
              <a:rPr lang="en-US" sz="2400" dirty="0"/>
              <a:t>e.g., Uber)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Multi-Level Marketing </a:t>
            </a:r>
            <a:r>
              <a:rPr lang="en-US" dirty="0"/>
              <a:t>(MLM), whereby a company makes revenue from </a:t>
            </a:r>
            <a:r>
              <a:rPr lang="en-US" i="1" dirty="0"/>
              <a:t>non-salaried workforce</a:t>
            </a:r>
            <a:r>
              <a:rPr lang="en-US" dirty="0"/>
              <a:t> (called </a:t>
            </a:r>
            <a:r>
              <a:rPr lang="en-US" i="1" dirty="0"/>
              <a:t>participants</a:t>
            </a:r>
            <a:r>
              <a:rPr lang="en-US" dirty="0"/>
              <a:t>), who sell its products and earn via a pyramid-shaped </a:t>
            </a:r>
            <a:r>
              <a:rPr lang="en-US" i="1" dirty="0"/>
              <a:t>commission system</a:t>
            </a:r>
            <a:r>
              <a:rPr lang="en-US" dirty="0"/>
              <a:t> is controversial (</a:t>
            </a:r>
            <a:r>
              <a:rPr lang="en-US" sz="2400" dirty="0"/>
              <a:t>e.g., Avon)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831248" y="5315569"/>
            <a:ext cx="190122" cy="1920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4"/>
            <a:endCxn id="11" idx="0"/>
          </p:cNvCxnSpPr>
          <p:nvPr/>
        </p:nvCxnSpPr>
        <p:spPr>
          <a:xfrm flipH="1">
            <a:off x="7434703" y="5507593"/>
            <a:ext cx="491606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4"/>
            <a:endCxn id="12" idx="0"/>
          </p:cNvCxnSpPr>
          <p:nvPr/>
        </p:nvCxnSpPr>
        <p:spPr>
          <a:xfrm>
            <a:off x="7926309" y="5507593"/>
            <a:ext cx="526907" cy="152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339642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358155" y="5660571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1" idx="4"/>
            <a:endCxn id="22" idx="0"/>
          </p:cNvCxnSpPr>
          <p:nvPr/>
        </p:nvCxnSpPr>
        <p:spPr>
          <a:xfrm flipH="1">
            <a:off x="7011344" y="5852595"/>
            <a:ext cx="423359" cy="1859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4"/>
            <a:endCxn id="23" idx="0"/>
          </p:cNvCxnSpPr>
          <p:nvPr/>
        </p:nvCxnSpPr>
        <p:spPr>
          <a:xfrm>
            <a:off x="7434703" y="5852595"/>
            <a:ext cx="340864" cy="1861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16283" y="6038535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680506" y="6038736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2" idx="4"/>
            <a:endCxn id="26" idx="0"/>
          </p:cNvCxnSpPr>
          <p:nvPr/>
        </p:nvCxnSpPr>
        <p:spPr>
          <a:xfrm flipH="1">
            <a:off x="8072911" y="5852595"/>
            <a:ext cx="380305" cy="1819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4"/>
            <a:endCxn id="27" idx="0"/>
          </p:cNvCxnSpPr>
          <p:nvPr/>
        </p:nvCxnSpPr>
        <p:spPr>
          <a:xfrm>
            <a:off x="8453216" y="5852595"/>
            <a:ext cx="446716" cy="188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7977850" y="6034574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804871" y="6040839"/>
            <a:ext cx="190122" cy="192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8313943" y="5186259"/>
            <a:ext cx="122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Participant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73024" y="5584228"/>
            <a:ext cx="2120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Recruited Downline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Distributors</a:t>
            </a:r>
          </a:p>
        </p:txBody>
      </p:sp>
      <p:sp>
        <p:nvSpPr>
          <p:cNvPr id="30" name="Right Brace 29"/>
          <p:cNvSpPr/>
          <p:nvPr/>
        </p:nvSpPr>
        <p:spPr>
          <a:xfrm>
            <a:off x="8132468" y="5246438"/>
            <a:ext cx="95061" cy="246009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Brace 32"/>
          <p:cNvSpPr/>
          <p:nvPr/>
        </p:nvSpPr>
        <p:spPr>
          <a:xfrm>
            <a:off x="9319492" y="5699052"/>
            <a:ext cx="100042" cy="51694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731112" y="5404143"/>
            <a:ext cx="5076967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/>
              <a:t>Two revenue streams:</a:t>
            </a:r>
          </a:p>
          <a:p>
            <a:r>
              <a:rPr lang="en-US" b="1" dirty="0"/>
              <a:t>1) Commissions on their sales</a:t>
            </a:r>
          </a:p>
          <a:p>
            <a:r>
              <a:rPr lang="en-US" b="1" dirty="0"/>
              <a:t>2) Commission on their downline distributors' sales</a:t>
            </a:r>
          </a:p>
        </p:txBody>
      </p:sp>
      <p:cxnSp>
        <p:nvCxnSpPr>
          <p:cNvPr id="46" name="Straight Arrow Connector 45"/>
          <p:cNvCxnSpPr>
            <a:stCxn id="5" idx="2"/>
          </p:cNvCxnSpPr>
          <p:nvPr/>
        </p:nvCxnSpPr>
        <p:spPr>
          <a:xfrm flipH="1">
            <a:off x="6557630" y="5411581"/>
            <a:ext cx="1273618" cy="287471"/>
          </a:xfrm>
          <a:prstGeom prst="straightConnector1">
            <a:avLst/>
          </a:prstGeom>
          <a:ln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" idx="1"/>
          </p:cNvCxnSpPr>
          <p:nvPr/>
        </p:nvCxnSpPr>
        <p:spPr>
          <a:xfrm flipH="1" flipV="1">
            <a:off x="6557630" y="5740352"/>
            <a:ext cx="661835" cy="178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2"/>
          </p:cNvCxnSpPr>
          <p:nvPr/>
        </p:nvCxnSpPr>
        <p:spPr>
          <a:xfrm>
            <a:off x="7983967" y="6264961"/>
            <a:ext cx="88944" cy="146348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339642" y="6385083"/>
            <a:ext cx="3993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Receive commission on ONLY their sales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219465" y="5597993"/>
            <a:ext cx="1465229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6850438" y="5976677"/>
            <a:ext cx="2267058" cy="288284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9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22" grpId="0" animBg="1"/>
      <p:bldP spid="23" grpId="0" animBg="1"/>
      <p:bldP spid="26" grpId="0" animBg="1"/>
      <p:bldP spid="27" grpId="0" animBg="1"/>
      <p:bldP spid="29" grpId="0"/>
      <p:bldP spid="31" grpId="0"/>
      <p:bldP spid="30" grpId="0" animBg="1"/>
      <p:bldP spid="33" grpId="0" animBg="1"/>
      <p:bldP spid="44" grpId="0"/>
      <p:bldP spid="53" grpId="0"/>
      <p:bldP spid="4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Improve </a:t>
            </a:r>
            <a:r>
              <a:rPr lang="en-US" i="1" dirty="0">
                <a:solidFill>
                  <a:srgbClr val="0070C0"/>
                </a:solidFill>
              </a:rPr>
              <a:t>conversion rate </a:t>
            </a:r>
            <a:r>
              <a:rPr lang="en-US" dirty="0"/>
              <a:t>in sales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every desired deal is closed, although (huge) cost is usually associated with every chased deal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Increasing your rate of closing deals (e.g., improving your conversion rate) compensates for costs and opens up the funnel for more deals to get through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achieve this is to decrease the cost and enhance the quality of </a:t>
            </a:r>
            <a:r>
              <a:rPr lang="en-US" i="1" dirty="0"/>
              <a:t>leads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Choose your business model with COCA in mind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Your business model might make it easier to sell your product to customers; hence, decreasing the </a:t>
            </a:r>
            <a:r>
              <a:rPr lang="en-US" i="1" dirty="0"/>
              <a:t>sales cycle length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63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/>
            </a:pPr>
            <a:r>
              <a:rPr lang="en-US" sz="2400" b="1" dirty="0">
                <a:solidFill>
                  <a:srgbClr val="92D050"/>
                </a:solidFill>
              </a:rPr>
              <a:t>Promoters</a:t>
            </a:r>
            <a:r>
              <a:rPr lang="en-US" sz="2400" dirty="0"/>
              <a:t> (score 9-10) are loyal enthusiasts who will keep buying and refer others, fueling growth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3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2"/>
            </a:pPr>
            <a:r>
              <a:rPr lang="en-US" sz="2400" b="1" dirty="0">
                <a:solidFill>
                  <a:srgbClr val="92D050"/>
                </a:solidFill>
              </a:rPr>
              <a:t>Passives</a:t>
            </a:r>
            <a:r>
              <a:rPr lang="en-US" sz="2400" dirty="0"/>
              <a:t> (score 7-8) are satisfied but unenthusiastic customers who are vulnerable to competitive offerings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83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Reduce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Drive positive word-of-mouth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can improve you company’s stature and let you easily cross the chasm towards the mainstream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Focus on your beachhead market and employ the </a:t>
            </a:r>
            <a:r>
              <a:rPr lang="en-US" i="1" dirty="0">
                <a:solidFill>
                  <a:srgbClr val="0070C0"/>
                </a:solidFill>
              </a:rPr>
              <a:t>viral engine of growth </a:t>
            </a:r>
            <a:r>
              <a:rPr lang="en-US" dirty="0"/>
              <a:t>(more on this next week)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way to measure results is to use the </a:t>
            </a:r>
            <a:r>
              <a:rPr lang="en-US" i="1" dirty="0">
                <a:solidFill>
                  <a:srgbClr val="FF0000"/>
                </a:solidFill>
              </a:rPr>
              <a:t>Net Promoter Score </a:t>
            </a:r>
            <a:r>
              <a:rPr lang="en-US" dirty="0"/>
              <a:t>or </a:t>
            </a:r>
            <a:r>
              <a:rPr lang="en-US" b="1" i="1" dirty="0">
                <a:solidFill>
                  <a:srgbClr val="FF0000"/>
                </a:solidFill>
              </a:rPr>
              <a:t>NPS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How likely is it that you would recommend a product to a friend or colleague?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Respondents can be categorized into </a:t>
            </a:r>
            <a:r>
              <a:rPr lang="en-US" sz="2400" i="1" dirty="0"/>
              <a:t>three</a:t>
            </a:r>
            <a:r>
              <a:rPr lang="en-US" sz="2400" dirty="0"/>
              <a:t> groups:</a:t>
            </a:r>
          </a:p>
          <a:p>
            <a:pPr marL="2286000" lvl="4" indent="-457200">
              <a:buFont typeface="+mj-lt"/>
              <a:buAutoNum type="arabicParenR" startAt="3"/>
            </a:pPr>
            <a:r>
              <a:rPr lang="en-US" sz="2400" b="1" dirty="0">
                <a:solidFill>
                  <a:srgbClr val="92D050"/>
                </a:solidFill>
              </a:rPr>
              <a:t>Detractors</a:t>
            </a:r>
            <a:r>
              <a:rPr lang="en-US" sz="2400" dirty="0"/>
              <a:t> (score 0-6) are unhappy customers who can damage your brand and impede growth through negative word-of-mouth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NPS </a:t>
            </a:r>
            <a:r>
              <a:rPr lang="en-US" sz="2400" dirty="0"/>
              <a:t>= % of Promoters - % of Detractors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910027"/>
          </a:xfrm>
        </p:spPr>
        <p:txBody>
          <a:bodyPr>
            <a:normAutofit/>
          </a:bodyPr>
          <a:lstStyle/>
          <a:p>
            <a:r>
              <a:rPr lang="en-US" dirty="0"/>
              <a:t>LTV and COCA allow you to determine whether the financials of your business will work</a:t>
            </a:r>
          </a:p>
          <a:p>
            <a:endParaRPr lang="en-US" sz="2800" dirty="0"/>
          </a:p>
          <a:p>
            <a:r>
              <a:rPr lang="en-US" dirty="0"/>
              <a:t>They highlight the importance of keeping an eye on key factors to make your business profitable</a:t>
            </a:r>
          </a:p>
          <a:p>
            <a:endParaRPr lang="en-US" sz="2800" dirty="0"/>
          </a:p>
          <a:p>
            <a:r>
              <a:rPr lang="en-US" dirty="0"/>
              <a:t>They provide simple scoreboard than the three core financial statements</a:t>
            </a:r>
          </a:p>
          <a:p>
            <a:endParaRPr lang="en-US" sz="2800" dirty="0"/>
          </a:p>
          <a:p>
            <a:r>
              <a:rPr lang="en-US" b="1" dirty="0">
                <a:solidFill>
                  <a:srgbClr val="92D050"/>
                </a:solidFill>
              </a:rPr>
              <a:t>Recommendation</a:t>
            </a:r>
            <a:r>
              <a:rPr lang="en-US" dirty="0"/>
              <a:t>: Do not let your optimism blind your from doing the right calculations of and using LTV and COCA</a:t>
            </a:r>
            <a:endParaRPr lang="en-US" sz="28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9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Financial Intelligence – Part I</a:t>
            </a:r>
            <a:endParaRPr lang="en-US" sz="28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89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Financial Intelligence?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352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Finance and accounting together make the language of business</a:t>
            </a:r>
          </a:p>
          <a:p>
            <a:endParaRPr lang="en-US" dirty="0"/>
          </a:p>
          <a:p>
            <a:r>
              <a:rPr lang="en-US" dirty="0"/>
              <a:t>They allow you to answer basic questions, alongside </a:t>
            </a:r>
            <a:r>
              <a:rPr lang="en-US" i="1" dirty="0"/>
              <a:t>controlling</a:t>
            </a:r>
            <a:r>
              <a:rPr lang="en-US" dirty="0"/>
              <a:t>, </a:t>
            </a:r>
            <a:r>
              <a:rPr lang="en-US" i="1" dirty="0"/>
              <a:t>evaluating</a:t>
            </a:r>
            <a:r>
              <a:rPr lang="en-US" dirty="0"/>
              <a:t>, and </a:t>
            </a:r>
            <a:r>
              <a:rPr lang="en-US" i="1" dirty="0"/>
              <a:t>planning</a:t>
            </a:r>
            <a:r>
              <a:rPr lang="en-US" dirty="0"/>
              <a:t> operations</a:t>
            </a:r>
          </a:p>
          <a:p>
            <a:pPr lvl="1"/>
            <a:r>
              <a:rPr lang="en-US" sz="2600" dirty="0"/>
              <a:t>What does my company own?</a:t>
            </a:r>
          </a:p>
          <a:p>
            <a:pPr lvl="1"/>
            <a:r>
              <a:rPr lang="en-US" sz="2600" dirty="0"/>
              <a:t>How much does it owe others?</a:t>
            </a:r>
          </a:p>
          <a:p>
            <a:pPr lvl="1"/>
            <a:r>
              <a:rPr lang="en-US" sz="2600" dirty="0"/>
              <a:t>How well did (or will) its operations go?</a:t>
            </a:r>
          </a:p>
          <a:p>
            <a:pPr lvl="1"/>
            <a:r>
              <a:rPr lang="en-US" sz="2600" dirty="0"/>
              <a:t>How does it (or should) get the cash to fund itself?</a:t>
            </a:r>
          </a:p>
          <a:p>
            <a:endParaRPr lang="en-US" dirty="0"/>
          </a:p>
          <a:p>
            <a:r>
              <a:rPr lang="en-US" dirty="0"/>
              <a:t>You need to be able to at least </a:t>
            </a:r>
            <a:r>
              <a:rPr lang="en-US" u="sng" dirty="0"/>
              <a:t>interpret</a:t>
            </a:r>
            <a:r>
              <a:rPr lang="en-US" dirty="0"/>
              <a:t> </a:t>
            </a:r>
            <a:r>
              <a:rPr lang="en-US" i="1" dirty="0"/>
              <a:t>core financial statements, </a:t>
            </a:r>
            <a:r>
              <a:rPr lang="en-US" dirty="0"/>
              <a:t>which will enable you to</a:t>
            </a:r>
            <a:r>
              <a:rPr lang="en-US" i="1" dirty="0"/>
              <a:t> </a:t>
            </a:r>
            <a:r>
              <a:rPr lang="en-US" dirty="0"/>
              <a:t>control, evaluate, and plan operations accordingly</a:t>
            </a:r>
          </a:p>
          <a:p>
            <a:pPr lvl="1"/>
            <a:r>
              <a:rPr lang="en-US" sz="2600" dirty="0"/>
              <a:t>We will refer to this process as </a:t>
            </a:r>
            <a:r>
              <a:rPr lang="en-US" sz="2600" i="1" dirty="0">
                <a:solidFill>
                  <a:srgbClr val="00B050"/>
                </a:solidFill>
              </a:rPr>
              <a:t>financial intelligence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2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8887" cy="4351338"/>
          </a:xfrm>
        </p:spPr>
        <p:txBody>
          <a:bodyPr/>
          <a:lstStyle/>
          <a:p>
            <a:r>
              <a:rPr lang="en-US" dirty="0"/>
              <a:t>There are two types of accounting: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Accrual accounting</a:t>
            </a:r>
          </a:p>
          <a:p>
            <a:pPr lvl="2"/>
            <a:r>
              <a:rPr lang="en-US" sz="2400" dirty="0"/>
              <a:t>It captures </a:t>
            </a:r>
            <a:r>
              <a:rPr lang="en-US" sz="2400" i="1" dirty="0">
                <a:solidFill>
                  <a:srgbClr val="00B050"/>
                </a:solidFill>
              </a:rPr>
              <a:t>business activities </a:t>
            </a:r>
            <a:r>
              <a:rPr lang="en-US" sz="2400" dirty="0"/>
              <a:t>irrespective of </a:t>
            </a:r>
            <a:r>
              <a:rPr lang="en-US" sz="2400" i="1" dirty="0">
                <a:solidFill>
                  <a:srgbClr val="7030A0"/>
                </a:solidFill>
              </a:rPr>
              <a:t>cash movement </a:t>
            </a:r>
          </a:p>
          <a:p>
            <a:pPr lvl="2"/>
            <a:r>
              <a:rPr lang="en-US" sz="2400" dirty="0"/>
              <a:t>More precisely, transactions are recorded when activities are performed</a:t>
            </a:r>
          </a:p>
          <a:p>
            <a:pPr lvl="2"/>
            <a:r>
              <a:rPr lang="en-US" sz="2400" dirty="0"/>
              <a:t>E.g., HP sold your startup a rack of servers in March 2019, but your startup will pay HP in February 2020</a:t>
            </a:r>
          </a:p>
          <a:p>
            <a:pPr lvl="3"/>
            <a:r>
              <a:rPr lang="en-US" sz="2200" dirty="0"/>
              <a:t>HP will record the sale (as </a:t>
            </a:r>
            <a:r>
              <a:rPr lang="en-US" sz="2200" i="1" dirty="0"/>
              <a:t>accounts receivable</a:t>
            </a:r>
            <a:r>
              <a:rPr lang="en-US" sz="2200" dirty="0"/>
              <a:t>), match it against its related cost, and compute the profit/loss in 2019, although it will receive the money from you in 2020</a:t>
            </a:r>
          </a:p>
          <a:p>
            <a:pPr lvl="3"/>
            <a:r>
              <a:rPr lang="en-US" sz="2200" dirty="0"/>
              <a:t>Your startup will record the sale (as </a:t>
            </a:r>
            <a:r>
              <a:rPr lang="en-US" sz="2200" i="1" dirty="0"/>
              <a:t>accounts payable</a:t>
            </a:r>
            <a:r>
              <a:rPr lang="en-US" sz="2200" dirty="0"/>
              <a:t>) and </a:t>
            </a:r>
            <a:r>
              <a:rPr lang="en-US" sz="2200" i="1" dirty="0"/>
              <a:t>accrue</a:t>
            </a:r>
            <a:r>
              <a:rPr lang="en-US" sz="2200" dirty="0"/>
              <a:t> (or </a:t>
            </a:r>
            <a:r>
              <a:rPr lang="en-US" sz="2200" i="1" dirty="0"/>
              <a:t>allocate</a:t>
            </a:r>
            <a:r>
              <a:rPr lang="en-US" sz="2200" dirty="0"/>
              <a:t>) the cost of the rack over its useful time</a:t>
            </a:r>
          </a:p>
          <a:p>
            <a:pPr lvl="3"/>
            <a:endParaRPr lang="en-US" sz="2200" dirty="0"/>
          </a:p>
          <a:p>
            <a:pPr lvl="2"/>
            <a:endParaRPr lang="en-US" sz="2400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3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types of accounting: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>
                <a:solidFill>
                  <a:srgbClr val="0070C0"/>
                </a:solidFill>
              </a:rPr>
              <a:t>Cash basis accounting</a:t>
            </a:r>
          </a:p>
          <a:p>
            <a:pPr lvl="2"/>
            <a:r>
              <a:rPr lang="en-US" sz="2400" dirty="0"/>
              <a:t>It captures </a:t>
            </a:r>
            <a:r>
              <a:rPr lang="en-US" sz="2400" i="1" dirty="0">
                <a:solidFill>
                  <a:srgbClr val="7030A0"/>
                </a:solidFill>
              </a:rPr>
              <a:t>cash movement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/>
              <a:t>without regard to </a:t>
            </a:r>
            <a:r>
              <a:rPr lang="en-US" sz="2400" i="1" dirty="0">
                <a:solidFill>
                  <a:srgbClr val="00B050"/>
                </a:solidFill>
              </a:rPr>
              <a:t>business activities</a:t>
            </a:r>
          </a:p>
          <a:p>
            <a:pPr lvl="2"/>
            <a:r>
              <a:rPr lang="en-US" sz="2400" dirty="0"/>
              <a:t>More precisely, transactions are recorded </a:t>
            </a:r>
            <a:r>
              <a:rPr lang="en-US" sz="2400" i="1" dirty="0"/>
              <a:t>only</a:t>
            </a:r>
            <a:r>
              <a:rPr lang="en-US" sz="2400" dirty="0"/>
              <a:t> when cash changes hands</a:t>
            </a:r>
          </a:p>
          <a:p>
            <a:pPr lvl="3"/>
            <a:r>
              <a:rPr lang="en-US" sz="2400" dirty="0"/>
              <a:t>Anytime you get cash from a customer, you call that </a:t>
            </a:r>
            <a:r>
              <a:rPr lang="en-US" sz="2400" i="1" dirty="0"/>
              <a:t>revenue</a:t>
            </a:r>
            <a:r>
              <a:rPr lang="en-US" sz="2400" dirty="0"/>
              <a:t>, even if the product or service is not delivered at that time</a:t>
            </a:r>
          </a:p>
          <a:p>
            <a:pPr lvl="3"/>
            <a:r>
              <a:rPr lang="en-US" sz="2400" dirty="0"/>
              <a:t>Anytime you spend cash you call that </a:t>
            </a:r>
            <a:r>
              <a:rPr lang="en-US" sz="2400" i="1" dirty="0"/>
              <a:t>expense</a:t>
            </a:r>
          </a:p>
          <a:p>
            <a:pPr lvl="4"/>
            <a:r>
              <a:rPr lang="en-US" sz="2400" dirty="0"/>
              <a:t>E.g., If you pay a 2-year rent in 2019, all the rent cost will be recorded as an expense in 2019 and NOT over a period of 2 years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9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LTV- Part II and COCA (Intro.)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COCA (Conclude) and Financial Intelligence- Part I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</a:p>
          <a:p>
            <a:pPr lvl="1"/>
            <a:r>
              <a:rPr lang="en-US" sz="3200" dirty="0"/>
              <a:t>PS3 is due on April 1 by midnight</a:t>
            </a:r>
          </a:p>
          <a:p>
            <a:pPr lvl="1"/>
            <a:r>
              <a:rPr lang="en-US" sz="3200" dirty="0"/>
              <a:t> I will have office hours from 3:30PM till 6:00PM over Zoom on Wednesday, April 1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26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Cash Basis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1: </a:t>
            </a:r>
          </a:p>
          <a:p>
            <a:pPr lvl="1"/>
            <a:r>
              <a:rPr lang="en-US" dirty="0"/>
              <a:t>You offer a service to a customer where the cost to you is $100.</a:t>
            </a:r>
          </a:p>
          <a:p>
            <a:pPr lvl="1"/>
            <a:r>
              <a:rPr lang="en-US" dirty="0"/>
              <a:t>The customer pays you $200 for your service.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08812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75738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46294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49036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77875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200-100=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306284" y="4014439"/>
            <a:ext cx="3444135" cy="1089319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999678" y="5103758"/>
            <a:ext cx="278781" cy="5610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1234184" y="5664820"/>
            <a:ext cx="9515331" cy="99719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This can be viewed as an oversimplified “Income Statement” (with no taxes, no debt, no interest, etc.), </a:t>
            </a:r>
            <a:r>
              <a:rPr lang="en-US" sz="2400" i="1" dirty="0"/>
              <a:t>one of the three core 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32567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Cash Basis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2: </a:t>
            </a:r>
          </a:p>
          <a:p>
            <a:pPr lvl="1"/>
            <a:r>
              <a:rPr lang="en-US" dirty="0"/>
              <a:t>You offer a service to a customer where the cost to you is $200.</a:t>
            </a:r>
          </a:p>
          <a:p>
            <a:pPr lvl="1"/>
            <a:r>
              <a:rPr lang="en-US" dirty="0"/>
              <a:t>You and the customer agree that they can pay you $400 next month.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583933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41720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783301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2116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74984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114870" y="5102462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907902" y="5102462"/>
            <a:ext cx="438540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2" idx="3"/>
            <a:endCxn id="13" idx="1"/>
          </p:cNvCxnSpPr>
          <p:nvPr/>
        </p:nvCxnSpPr>
        <p:spPr>
          <a:xfrm>
            <a:off x="4738398" y="5279744"/>
            <a:ext cx="169504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4888721" y="4739950"/>
            <a:ext cx="1623528" cy="33451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365105" y="5107127"/>
            <a:ext cx="384107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749213" y="5074469"/>
            <a:ext cx="223936" cy="1040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86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Cash Basis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3: </a:t>
            </a:r>
          </a:p>
          <a:p>
            <a:pPr lvl="1"/>
            <a:r>
              <a:rPr lang="en-US" dirty="0"/>
              <a:t>You receive $400 from the customer you offered the service to last month.</a:t>
            </a:r>
          </a:p>
          <a:p>
            <a:pPr lvl="1"/>
            <a:r>
              <a:rPr lang="en-US" dirty="0"/>
              <a:t>You receive $200 in advance from a customer that you have to offer a service to next month.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01935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341508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827954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36146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65309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79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Cash Basis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4: </a:t>
            </a:r>
          </a:p>
          <a:p>
            <a:pPr lvl="1"/>
            <a:r>
              <a:rPr lang="en-US" dirty="0"/>
              <a:t>You offer your service to the customer who paid you last month.</a:t>
            </a:r>
          </a:p>
          <a:p>
            <a:pPr lvl="1"/>
            <a:r>
              <a:rPr lang="en-US" dirty="0"/>
              <a:t>The service costed you $100.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6261" y="5691861"/>
            <a:ext cx="109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Profitable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203259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160685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951127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798154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90556"/>
              </p:ext>
            </p:extLst>
          </p:nvPr>
        </p:nvGraphicFramePr>
        <p:xfrm>
          <a:off x="1240970" y="3621487"/>
          <a:ext cx="89190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3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400+200=$600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200-100=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$-100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100-200=$-100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-100+600=$500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3106188" y="4739795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253563" y="5102462"/>
            <a:ext cx="104878" cy="6284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53416" y="5682160"/>
            <a:ext cx="155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Non-Profitable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903343" y="4730094"/>
            <a:ext cx="1623528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882331" y="5084657"/>
            <a:ext cx="104878" cy="628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31156" y="5682160"/>
            <a:ext cx="109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Profitable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681083" y="4730094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647698" y="5092761"/>
            <a:ext cx="104878" cy="6284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823832" y="5699965"/>
            <a:ext cx="1555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Non-Profitable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8458823" y="4747899"/>
            <a:ext cx="1623528" cy="3545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8489235" y="5110566"/>
            <a:ext cx="104878" cy="6284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1234184" y="6140466"/>
            <a:ext cx="9515331" cy="521549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The business is steadier than what the above seems to imply!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42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 animBg="1"/>
      <p:bldP spid="19" grpId="0"/>
      <p:bldP spid="20" grpId="0" animBg="1"/>
      <p:bldP spid="22" grpId="0"/>
      <p:bldP spid="23" grpId="0" animBg="1"/>
      <p:bldP spid="25" grpId="0"/>
      <p:bldP spid="26" grpId="0" animBg="1"/>
      <p:bldP spid="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1: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46792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626" y="6439441"/>
            <a:ext cx="9146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A money that you will receive in the future for a service/product that you have already delivered.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394926" y="5353065"/>
            <a:ext cx="1623528" cy="53610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18454" y="5649687"/>
            <a:ext cx="247260" cy="7971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8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1: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626" y="6439441"/>
            <a:ext cx="933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A money that you have received in advance for a service/product that you will deliver in the future.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327278" y="5972680"/>
            <a:ext cx="1828045" cy="3392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55323" y="6086612"/>
            <a:ext cx="283336" cy="3528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27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1: </a:t>
            </a:r>
          </a:p>
          <a:p>
            <a:pPr lvl="1"/>
            <a:r>
              <a:rPr lang="en-US" dirty="0"/>
              <a:t>You offer a service to a customer where the cost to you is $100.</a:t>
            </a:r>
          </a:p>
          <a:p>
            <a:pPr lvl="1"/>
            <a:r>
              <a:rPr lang="en-US" dirty="0"/>
              <a:t>The customer pays you $200 for your service.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200 –100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30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2: </a:t>
            </a:r>
          </a:p>
          <a:p>
            <a:pPr lvl="1"/>
            <a:r>
              <a:rPr lang="en-US" dirty="0"/>
              <a:t>You offer a service to a customer where the cost to you is $200.</a:t>
            </a:r>
          </a:p>
          <a:p>
            <a:pPr lvl="1"/>
            <a:r>
              <a:rPr lang="en-US" dirty="0"/>
              <a:t>You and the customer agree that they can pay you $400 next month.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61937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48626" y="3009980"/>
            <a:ext cx="4241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50"/>
                </a:solidFill>
              </a:rPr>
              <a:t>Even though the customer did not pay you!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049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6737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118660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5215810" y="3816112"/>
            <a:ext cx="1623528" cy="354563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677247" y="3311843"/>
            <a:ext cx="265813" cy="50426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38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2: </a:t>
            </a:r>
          </a:p>
          <a:p>
            <a:pPr lvl="1"/>
            <a:r>
              <a:rPr lang="en-US" dirty="0"/>
              <a:t>You offer a service to a customer where the cost to you is $200.</a:t>
            </a:r>
          </a:p>
          <a:p>
            <a:pPr lvl="1"/>
            <a:r>
              <a:rPr lang="en-US" dirty="0"/>
              <a:t>You and the customer agree that they can pay you $400 next month.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5063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81278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634170" y="4965404"/>
            <a:ext cx="414670" cy="2977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787253" y="4224671"/>
            <a:ext cx="485955" cy="29771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endCxn id="6" idx="0"/>
          </p:cNvCxnSpPr>
          <p:nvPr/>
        </p:nvCxnSpPr>
        <p:spPr>
          <a:xfrm flipH="1">
            <a:off x="5841505" y="4529470"/>
            <a:ext cx="207336" cy="43593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264196" y="4965404"/>
            <a:ext cx="1690577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5201778" y="4965404"/>
            <a:ext cx="414670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9" idx="3"/>
            <a:endCxn id="20" idx="1"/>
          </p:cNvCxnSpPr>
          <p:nvPr/>
        </p:nvCxnSpPr>
        <p:spPr>
          <a:xfrm>
            <a:off x="4954773" y="5114260"/>
            <a:ext cx="247005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82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9" grpId="0" animBg="1"/>
      <p:bldP spid="2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2: </a:t>
            </a:r>
          </a:p>
          <a:p>
            <a:pPr lvl="1"/>
            <a:r>
              <a:rPr lang="en-US" dirty="0"/>
              <a:t>You offer a service to a customer where the cost to you is $200.</a:t>
            </a:r>
          </a:p>
          <a:p>
            <a:pPr lvl="1"/>
            <a:r>
              <a:rPr lang="en-US" dirty="0"/>
              <a:t>You and the customer agree that they can pay you $400 next month.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-200+100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6547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77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Calculate COCA?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5032376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calculate COCA, you need three metrics: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Total Marketing and Sales Expenses over Time or </a:t>
            </a:r>
            <a:r>
              <a:rPr lang="en-US" b="1" dirty="0">
                <a:solidFill>
                  <a:srgbClr val="0070C0"/>
                </a:solidFill>
              </a:rPr>
              <a:t>TMSE(t)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Install Base Support Expense over Time or </a:t>
            </a:r>
            <a:r>
              <a:rPr lang="en-US" b="1" dirty="0">
                <a:solidFill>
                  <a:srgbClr val="FF0000"/>
                </a:solidFill>
              </a:rPr>
              <a:t>IBSE(t)</a:t>
            </a:r>
            <a:r>
              <a:rPr lang="en-US" b="1" dirty="0">
                <a:solidFill>
                  <a:srgbClr val="0070C0"/>
                </a:solidFill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is the cost to retain existing customers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New Customers over Time or </a:t>
            </a:r>
            <a:r>
              <a:rPr lang="en-US" b="1" dirty="0">
                <a:solidFill>
                  <a:srgbClr val="92D050"/>
                </a:solidFill>
              </a:rPr>
              <a:t>NC(t)</a:t>
            </a:r>
          </a:p>
          <a:p>
            <a:pPr marL="914400" lvl="1" indent="-457200">
              <a:buFont typeface="+mj-lt"/>
              <a:buAutoNum type="arabicPeriod"/>
            </a:pPr>
            <a:endParaRPr lang="en-US" b="1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= (</a:t>
            </a:r>
            <a:r>
              <a:rPr lang="en-US" b="1" dirty="0">
                <a:solidFill>
                  <a:srgbClr val="0070C0"/>
                </a:solidFill>
              </a:rPr>
              <a:t>TMSE(t)</a:t>
            </a:r>
            <a:r>
              <a:rPr lang="en-US" dirty="0"/>
              <a:t> – </a:t>
            </a:r>
            <a:r>
              <a:rPr lang="en-US" b="1" dirty="0">
                <a:solidFill>
                  <a:srgbClr val="FF0000"/>
                </a:solidFill>
              </a:rPr>
              <a:t>IBSE(t)</a:t>
            </a:r>
            <a:r>
              <a:rPr lang="en-US" dirty="0"/>
              <a:t>)/</a:t>
            </a:r>
            <a:r>
              <a:rPr lang="en-US" b="1" dirty="0">
                <a:solidFill>
                  <a:srgbClr val="92D050"/>
                </a:solidFill>
              </a:rPr>
              <a:t>NC(t)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is typically calculated over 3 consecutive time periods, namely, </a:t>
            </a:r>
            <a:r>
              <a:rPr lang="en-US" i="1" dirty="0"/>
              <a:t>short-term</a:t>
            </a:r>
            <a:r>
              <a:rPr lang="en-US" dirty="0"/>
              <a:t> (e.g., 1</a:t>
            </a:r>
            <a:r>
              <a:rPr lang="en-US" baseline="30000" dirty="0"/>
              <a:t>st</a:t>
            </a:r>
            <a:r>
              <a:rPr lang="en-US" dirty="0"/>
              <a:t> year of sales), </a:t>
            </a:r>
            <a:r>
              <a:rPr lang="en-US" i="1" dirty="0"/>
              <a:t>medium-term</a:t>
            </a:r>
            <a:r>
              <a:rPr lang="en-US" dirty="0"/>
              <a:t> (e.g.,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years of sales), and </a:t>
            </a:r>
            <a:r>
              <a:rPr lang="en-US" i="1" dirty="0"/>
              <a:t>long-term</a:t>
            </a:r>
            <a:r>
              <a:rPr lang="en-US" dirty="0"/>
              <a:t> (e.g., 4</a:t>
            </a:r>
            <a:r>
              <a:rPr lang="en-US" baseline="30000" dirty="0"/>
              <a:t>th</a:t>
            </a:r>
            <a:r>
              <a:rPr lang="en-US" dirty="0"/>
              <a:t> and 5</a:t>
            </a:r>
            <a:r>
              <a:rPr lang="en-US" baseline="30000" dirty="0"/>
              <a:t>th</a:t>
            </a:r>
            <a:r>
              <a:rPr lang="en-US" dirty="0"/>
              <a:t> years of sales)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Depending on your venture, these time periods may be different!</a:t>
            </a:r>
          </a:p>
        </p:txBody>
      </p:sp>
    </p:spTree>
    <p:extLst>
      <p:ext uri="{BB962C8B-B14F-4D97-AF65-F5344CB8AC3E}">
        <p14:creationId xmlns:p14="http://schemas.microsoft.com/office/powerpoint/2010/main" val="189407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3: </a:t>
            </a:r>
          </a:p>
          <a:p>
            <a:pPr lvl="1"/>
            <a:r>
              <a:rPr lang="en-US" dirty="0"/>
              <a:t>You receive $400 from the customer you offered the service to last month.</a:t>
            </a:r>
          </a:p>
          <a:p>
            <a:pPr lvl="1"/>
            <a:r>
              <a:rPr lang="en-US" dirty="0"/>
              <a:t>You receive $200 in advance from a customer that you have to offer a service to next month.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904570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919935"/>
              </p:ext>
            </p:extLst>
          </p:nvPr>
        </p:nvGraphicFramePr>
        <p:xfrm>
          <a:off x="1259631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696299"/>
              </p:ext>
            </p:extLst>
          </p:nvPr>
        </p:nvGraphicFramePr>
        <p:xfrm>
          <a:off x="1259630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20836"/>
              </p:ext>
            </p:extLst>
          </p:nvPr>
        </p:nvGraphicFramePr>
        <p:xfrm>
          <a:off x="1259630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017488" y="5954230"/>
            <a:ext cx="2073349" cy="304505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90981" y="6467402"/>
            <a:ext cx="5779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This is more of a </a:t>
            </a:r>
            <a:r>
              <a:rPr lang="en-US" i="1" u="sng" dirty="0">
                <a:solidFill>
                  <a:srgbClr val="C00000"/>
                </a:solidFill>
              </a:rPr>
              <a:t>liability</a:t>
            </a:r>
            <a:r>
              <a:rPr lang="en-US" i="1" dirty="0">
                <a:solidFill>
                  <a:srgbClr val="C00000"/>
                </a:solidFill>
              </a:rPr>
              <a:t>; hence, not recorded as a revenue.</a:t>
            </a:r>
          </a:p>
        </p:txBody>
      </p:sp>
      <p:cxnSp>
        <p:nvCxnSpPr>
          <p:cNvPr id="11" name="Straight Arrow Connector 10"/>
          <p:cNvCxnSpPr>
            <a:stCxn id="5" idx="2"/>
          </p:cNvCxnSpPr>
          <p:nvPr/>
        </p:nvCxnSpPr>
        <p:spPr>
          <a:xfrm flipH="1">
            <a:off x="7028121" y="6258735"/>
            <a:ext cx="1026042" cy="237831"/>
          </a:xfrm>
          <a:prstGeom prst="straightConnector1">
            <a:avLst/>
          </a:prstGeom>
          <a:ln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0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4: </a:t>
            </a:r>
          </a:p>
          <a:p>
            <a:pPr lvl="1"/>
            <a:r>
              <a:rPr lang="en-US" dirty="0"/>
              <a:t>You offer your service to the customer who paid you last month.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13933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154465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198245" y="5967986"/>
            <a:ext cx="1690577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264505" y="3852438"/>
            <a:ext cx="1453113" cy="297711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8" idx="3"/>
            <a:endCxn id="10" idx="1"/>
          </p:cNvCxnSpPr>
          <p:nvPr/>
        </p:nvCxnSpPr>
        <p:spPr>
          <a:xfrm flipV="1">
            <a:off x="8888822" y="4001294"/>
            <a:ext cx="375683" cy="211554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71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Accrual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 4: </a:t>
            </a:r>
          </a:p>
          <a:p>
            <a:pPr lvl="1"/>
            <a:r>
              <a:rPr lang="en-US" dirty="0"/>
              <a:t>You offer your service to the customer who paid you last month.</a:t>
            </a:r>
          </a:p>
          <a:p>
            <a:pPr lvl="1"/>
            <a:r>
              <a:rPr lang="en-US" dirty="0"/>
              <a:t>The service costed you $100.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983913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267682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75119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92537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831624"/>
              </p:ext>
            </p:extLst>
          </p:nvPr>
        </p:nvGraphicFramePr>
        <p:xfrm>
          <a:off x="1259632" y="3446780"/>
          <a:ext cx="953588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1259631" y="6375698"/>
            <a:ext cx="9535885" cy="415223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profits reflect better the activities of the business!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42930" y="4602893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161019" y="4602892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223051" y="4602892"/>
            <a:ext cx="1733107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226872" y="4602892"/>
            <a:ext cx="1458849" cy="27644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97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17" grpId="0" animBg="1"/>
      <p:bldP spid="18" grpId="0" animBg="1"/>
      <p:bldP spid="1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Balance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balance sheet presents:</a:t>
            </a:r>
          </a:p>
          <a:p>
            <a:pPr lvl="1"/>
            <a:r>
              <a:rPr lang="en-US" dirty="0"/>
              <a:t>The </a:t>
            </a:r>
            <a:r>
              <a:rPr lang="en-US" i="1" u="sng" dirty="0">
                <a:solidFill>
                  <a:srgbClr val="0070C0"/>
                </a:solidFill>
              </a:rPr>
              <a:t>assets</a:t>
            </a:r>
            <a:r>
              <a:rPr lang="en-US" dirty="0"/>
              <a:t> owned by your company</a:t>
            </a:r>
          </a:p>
          <a:p>
            <a:pPr lvl="1"/>
            <a:r>
              <a:rPr lang="en-US" dirty="0"/>
              <a:t>The </a:t>
            </a:r>
            <a:r>
              <a:rPr lang="en-US" i="1" u="sng" dirty="0">
                <a:solidFill>
                  <a:srgbClr val="C00000"/>
                </a:solidFill>
              </a:rPr>
              <a:t>liabilities</a:t>
            </a:r>
            <a:r>
              <a:rPr lang="en-US" dirty="0"/>
              <a:t> owed to others</a:t>
            </a:r>
          </a:p>
          <a:p>
            <a:pPr lvl="1"/>
            <a:r>
              <a:rPr lang="en-US" dirty="0"/>
              <a:t>And the accumulated investment of the owners (i.e., </a:t>
            </a:r>
            <a:r>
              <a:rPr lang="en-US" i="1" u="sng" dirty="0">
                <a:solidFill>
                  <a:srgbClr val="00B050"/>
                </a:solidFill>
              </a:rPr>
              <a:t>owner’s equity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Assets</a:t>
            </a:r>
            <a:r>
              <a:rPr lang="en-US" dirty="0"/>
              <a:t> are the resources that the company posses for future benefits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sz="2200" dirty="0"/>
              <a:t>Cash</a:t>
            </a:r>
          </a:p>
          <a:p>
            <a:pPr lvl="2"/>
            <a:r>
              <a:rPr lang="en-US" sz="2200" dirty="0"/>
              <a:t>Inventory</a:t>
            </a:r>
          </a:p>
          <a:p>
            <a:pPr lvl="2"/>
            <a:r>
              <a:rPr lang="en-US" sz="2200" dirty="0"/>
              <a:t>Accounts receivable</a:t>
            </a:r>
          </a:p>
          <a:p>
            <a:pPr lvl="2"/>
            <a:r>
              <a:rPr lang="en-US" sz="2200" dirty="0"/>
              <a:t>Equipment</a:t>
            </a:r>
          </a:p>
          <a:p>
            <a:pPr lvl="2"/>
            <a:r>
              <a:rPr lang="en-US" sz="2200" dirty="0"/>
              <a:t>Buildings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8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Balance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Liabilities</a:t>
            </a:r>
            <a:r>
              <a:rPr lang="en-US" dirty="0"/>
              <a:t> are dollar-specific obligations to pay or repay, and other obligations to provide products or services to others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sz="2400" dirty="0"/>
              <a:t>Bank debt</a:t>
            </a:r>
          </a:p>
          <a:p>
            <a:pPr lvl="2"/>
            <a:r>
              <a:rPr lang="en-US" sz="2400" dirty="0"/>
              <a:t>Accounts payable (i.e., amount owed to suppliers)</a:t>
            </a:r>
          </a:p>
          <a:p>
            <a:pPr lvl="2"/>
            <a:r>
              <a:rPr lang="en-US" sz="2400" dirty="0"/>
              <a:t>Prepaid accounts or “deferred revenues” (i.e., advances from customers to deliver products or services)</a:t>
            </a:r>
          </a:p>
          <a:p>
            <a:pPr lvl="2"/>
            <a:r>
              <a:rPr lang="en-US" sz="2400" dirty="0"/>
              <a:t>Taxes owed (or </a:t>
            </a:r>
            <a:r>
              <a:rPr lang="en-US" sz="2400" i="1" dirty="0"/>
              <a:t>taxes payable</a:t>
            </a:r>
            <a:r>
              <a:rPr lang="en-US" sz="2400" dirty="0"/>
              <a:t>)</a:t>
            </a:r>
          </a:p>
          <a:p>
            <a:pPr lvl="2"/>
            <a:r>
              <a:rPr lang="en-US" sz="2400" dirty="0"/>
              <a:t>Wages owed to employees (or </a:t>
            </a:r>
            <a:r>
              <a:rPr lang="en-US" sz="2400" i="1" dirty="0"/>
              <a:t>wages payable</a:t>
            </a:r>
            <a:r>
              <a:rPr lang="en-US" sz="2400" dirty="0"/>
              <a:t>)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05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Balance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Owner’s equity </a:t>
            </a:r>
            <a:r>
              <a:rPr lang="en-US" dirty="0"/>
              <a:t>is the accumulated dollar measure of the investments made by the owners in the company</a:t>
            </a:r>
          </a:p>
          <a:p>
            <a:pPr lvl="1"/>
            <a:r>
              <a:rPr lang="en-US" dirty="0"/>
              <a:t>Examples (</a:t>
            </a:r>
            <a:r>
              <a:rPr lang="en-US" i="1" dirty="0"/>
              <a:t>more on these later</a:t>
            </a:r>
            <a:r>
              <a:rPr lang="en-US" dirty="0"/>
              <a:t>)</a:t>
            </a:r>
          </a:p>
          <a:p>
            <a:pPr lvl="2"/>
            <a:r>
              <a:rPr lang="en-US" sz="2400" dirty="0"/>
              <a:t>Common stock </a:t>
            </a:r>
          </a:p>
          <a:p>
            <a:pPr lvl="2"/>
            <a:r>
              <a:rPr lang="en-US" sz="2400" dirty="0"/>
              <a:t>Paid-in-capital (i.e., the funds raised by the company from equity and not from ongoing operations)</a:t>
            </a:r>
          </a:p>
          <a:p>
            <a:pPr lvl="2"/>
            <a:r>
              <a:rPr lang="en-US" sz="2400" dirty="0"/>
              <a:t>Retained earnings (i.e., reinvestment of earnings)</a:t>
            </a:r>
          </a:p>
          <a:p>
            <a:pPr lvl="2"/>
            <a:endParaRPr lang="en-US" sz="2400" dirty="0"/>
          </a:p>
          <a:p>
            <a:r>
              <a:rPr lang="en-US" dirty="0"/>
              <a:t>As its name implies, the balance sheet is a “balance” sheet, where: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Assets </a:t>
            </a:r>
            <a:r>
              <a:rPr lang="en-US" dirty="0"/>
              <a:t>(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/>
              <a:t>) = </a:t>
            </a:r>
            <a:r>
              <a:rPr lang="en-US" dirty="0">
                <a:solidFill>
                  <a:srgbClr val="C00000"/>
                </a:solidFill>
              </a:rPr>
              <a:t>Liabilities</a:t>
            </a:r>
            <a:r>
              <a:rPr lang="en-US" dirty="0"/>
              <a:t> (</a:t>
            </a:r>
            <a:r>
              <a:rPr lang="en-US" dirty="0">
                <a:solidFill>
                  <a:srgbClr val="C00000"/>
                </a:solidFill>
              </a:rPr>
              <a:t>L</a:t>
            </a:r>
            <a:r>
              <a:rPr lang="en-US" dirty="0"/>
              <a:t>)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+ </a:t>
            </a:r>
            <a:r>
              <a:rPr lang="en-US" dirty="0">
                <a:solidFill>
                  <a:srgbClr val="00B050"/>
                </a:solidFill>
              </a:rPr>
              <a:t>Owner’s Equity 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OE</a:t>
            </a:r>
            <a:r>
              <a:rPr lang="en-US" dirty="0"/>
              <a:t>)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08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58974"/>
              </p:ext>
            </p:extLst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Income statement of month 2 </a:t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>on an accrual basis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OE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OE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80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20" grpId="0" animBg="1"/>
      <p:bldP spid="22" grpId="0"/>
      <p:bldP spid="23" grpId="0"/>
      <p:bldP spid="24" grpId="0"/>
      <p:bldP spid="25" grpId="0"/>
      <p:bldP spid="26" grpId="0" animBg="1"/>
      <p:bldP spid="29" grpId="0"/>
      <p:bldP spid="34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Income statement of month 2 </a:t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>on an accrual basis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OE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OE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328057" y="4994253"/>
            <a:ext cx="9551037" cy="167230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balance sheet is a snapshot of a company’s holdings </a:t>
            </a:r>
            <a:r>
              <a:rPr lang="en-US" sz="2400" b="1" i="1" u="sng" dirty="0">
                <a:solidFill>
                  <a:schemeClr val="tx1"/>
                </a:solidFill>
              </a:rPr>
              <a:t>at a given time</a:t>
            </a:r>
            <a:r>
              <a:rPr lang="en-US" sz="2400" dirty="0">
                <a:solidFill>
                  <a:schemeClr val="tx1"/>
                </a:solidFill>
              </a:rPr>
              <a:t>, while the income statement shows the “flow” of activities and transactions </a:t>
            </a:r>
            <a:r>
              <a:rPr lang="en-US" sz="2400" b="1" i="1" u="sng" dirty="0">
                <a:solidFill>
                  <a:schemeClr val="tx1"/>
                </a:solidFill>
              </a:rPr>
              <a:t>over a specific period of time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05260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Intelligence- Part II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2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/>
              <a:t>Oil drilling typically produces “associated gas” as well, which is costly to deal with and problematic for the environment</a:t>
            </a:r>
          </a:p>
          <a:p>
            <a:endParaRPr lang="en-US" dirty="0"/>
          </a:p>
          <a:p>
            <a:r>
              <a:rPr lang="en-US" dirty="0"/>
              <a:t>Assume a new venture, namely, Associated Gas Energy, with a GTL (Gas To Liquid) technology to convert “associated gas” into crude oil at a cost of $70 to a </a:t>
            </a:r>
            <a:r>
              <a:rPr lang="en-US" i="1" dirty="0"/>
              <a:t>conservative</a:t>
            </a:r>
            <a:r>
              <a:rPr lang="en-US" dirty="0"/>
              <a:t> customer</a:t>
            </a:r>
          </a:p>
          <a:p>
            <a:endParaRPr lang="en-US" dirty="0"/>
          </a:p>
          <a:p>
            <a:r>
              <a:rPr lang="en-US" dirty="0"/>
              <a:t>The customer can be convinced to buy using old-fashioned </a:t>
            </a:r>
            <a:r>
              <a:rPr lang="en-US" i="1" dirty="0"/>
              <a:t>direct sales methods</a:t>
            </a:r>
            <a:r>
              <a:rPr lang="en-US" dirty="0"/>
              <a:t>, especially at the beginning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1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Year 1 Plan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Hire an experienced sales person (say, full package at $175K/year)</a:t>
            </a:r>
          </a:p>
          <a:p>
            <a:pPr lvl="1"/>
            <a:r>
              <a:rPr lang="en-US" sz="2800" dirty="0"/>
              <a:t>Hire a tech sales support person (say, full package at $125K/year)</a:t>
            </a:r>
          </a:p>
          <a:p>
            <a:pPr lvl="1"/>
            <a:r>
              <a:rPr lang="en-US" sz="2800" dirty="0"/>
              <a:t>Hire a consultant to help break through the initial customer inertia and to get all regulatory issues taken care of (say, full package at $150K/year)</a:t>
            </a:r>
          </a:p>
          <a:p>
            <a:pPr lvl="1"/>
            <a:r>
              <a:rPr lang="en-US" sz="2800" dirty="0"/>
              <a:t>Spend on travel (say, $24K), develop ad material (say, $15K), conduct a trade show (say, $30K), and develop a website (say, $10K)</a:t>
            </a:r>
          </a:p>
          <a:p>
            <a:pPr lvl="1"/>
            <a:r>
              <a:rPr lang="en-US" sz="2800" dirty="0"/>
              <a:t>Expected number of customers is 1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5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Years 2 &amp; 3 Plans</a:t>
            </a:r>
            <a:r>
              <a:rPr lang="en-US" dirty="0"/>
              <a:t>:</a:t>
            </a:r>
          </a:p>
          <a:p>
            <a:pPr lvl="1"/>
            <a:r>
              <a:rPr lang="en-US" sz="2800" dirty="0"/>
              <a:t>“Fire” the consultant since all regulatory issues will be resolved by then, let alone that the hardest sale (i.e., the first sale) will be done</a:t>
            </a:r>
          </a:p>
          <a:p>
            <a:pPr lvl="1"/>
            <a:r>
              <a:rPr lang="en-US" sz="2800" dirty="0"/>
              <a:t>Hire one extra salesperson and another tech support person every year to increase sales</a:t>
            </a:r>
          </a:p>
          <a:p>
            <a:pPr lvl="1"/>
            <a:r>
              <a:rPr lang="en-US" sz="2800" dirty="0"/>
              <a:t>Increase spending on travel, ad material, trade shows, and website maintenance</a:t>
            </a:r>
          </a:p>
          <a:p>
            <a:pPr lvl="1"/>
            <a:r>
              <a:rPr lang="en-US" sz="2800" dirty="0"/>
              <a:t>Expected numbers of customers are 3 &amp; 7 in years 2 &amp; 3, respectively</a:t>
            </a:r>
          </a:p>
          <a:p>
            <a:pPr lvl="1"/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068409" y="5602309"/>
            <a:ext cx="10055181" cy="5666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We will assume three time periods over only 3 years</a:t>
            </a:r>
          </a:p>
        </p:txBody>
      </p:sp>
    </p:spTree>
    <p:extLst>
      <p:ext uri="{BB962C8B-B14F-4D97-AF65-F5344CB8AC3E}">
        <p14:creationId xmlns:p14="http://schemas.microsoft.com/office/powerpoint/2010/main" val="21188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Calculation: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0201" y="24725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50201" y="247249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50201" y="247247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50201" y="24724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50201" y="2472421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50201" y="2472546"/>
          <a:ext cx="11191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Salespeople Salaries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1 = $175K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2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$350K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$175K × 3</a:t>
                      </a:r>
                      <a:r>
                        <a:rPr lang="en-US" sz="2000" baseline="0" dirty="0"/>
                        <a:t> = </a:t>
                      </a:r>
                      <a:r>
                        <a:rPr lang="en-US" sz="2000" dirty="0"/>
                        <a:t>$525K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Tech Support People Salaries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1 = $125K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2 = $250K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$125 × 3 = $375K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Travel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Ad Material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$24,000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$35,000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$40,000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Website Cost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$10,000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Consultant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8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COCA Calculation:</a:t>
            </a:r>
          </a:p>
          <a:p>
            <a:pPr marL="457200" lvl="1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40912" y="2574224"/>
          <a:ext cx="11191744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7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8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79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6951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Year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TMSE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TMSE(1) = $394,000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TMSE(2) = $709,000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70C0"/>
                          </a:solidFill>
                        </a:rPr>
                        <a:t>TMSE(3) $1,032,500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NC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NC(1) = 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NC(2) = 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NC(3) = 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IBSE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IBSE(1) = 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IBSE(2) = $20,000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IBSE(3) = $60,000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6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COCA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COCA(1) = $394K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COCA(2) = ($709K-$20K)/3 = $229.666K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COCA(3) = ($1,032,500-$60K)/7 = $138.928K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10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Associated Gas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015749" cy="4585685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2213019" y="2057400"/>
          <a:ext cx="7765961" cy="384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688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6420</Words>
  <Application>Microsoft Office PowerPoint</Application>
  <PresentationFormat>Widescreen</PresentationFormat>
  <Paragraphs>1963</Paragraphs>
  <Slides>38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How to Calculate COCA?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Example: Associated Gas Energy</vt:lpstr>
      <vt:lpstr>How To Reduce COCA?</vt:lpstr>
      <vt:lpstr>How To Reduce COCA?</vt:lpstr>
      <vt:lpstr>How To Reduce COCA?</vt:lpstr>
      <vt:lpstr>How To Reduce COCA?</vt:lpstr>
      <vt:lpstr>How To Reduce COCA?</vt:lpstr>
      <vt:lpstr>Summary</vt:lpstr>
      <vt:lpstr>Next …</vt:lpstr>
      <vt:lpstr>Why Financial Intelligence?</vt:lpstr>
      <vt:lpstr>Types of Accounting</vt:lpstr>
      <vt:lpstr>Types of Accounting</vt:lpstr>
      <vt:lpstr>Example: Cash Basis Accounting</vt:lpstr>
      <vt:lpstr>Example: Cash Basis Accounting</vt:lpstr>
      <vt:lpstr>Example: Cash Basis Accounting</vt:lpstr>
      <vt:lpstr>Example: Cash Basis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Example: Accrual Accounting</vt:lpstr>
      <vt:lpstr>The Balance Sheet</vt:lpstr>
      <vt:lpstr>The Balance Sheet</vt:lpstr>
      <vt:lpstr>The Balance Sheet</vt:lpstr>
      <vt:lpstr>Very Simple Example</vt:lpstr>
      <vt:lpstr>Very Simple Example</vt:lpstr>
      <vt:lpstr>Next Class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157</cp:revision>
  <dcterms:created xsi:type="dcterms:W3CDTF">2018-03-17T11:58:24Z</dcterms:created>
  <dcterms:modified xsi:type="dcterms:W3CDTF">2020-04-01T10:11:35Z</dcterms:modified>
</cp:coreProperties>
</file>