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25" r:id="rId2"/>
    <p:sldId id="326" r:id="rId3"/>
    <p:sldId id="328" r:id="rId4"/>
    <p:sldId id="300" r:id="rId5"/>
    <p:sldId id="307" r:id="rId6"/>
    <p:sldId id="312" r:id="rId7"/>
    <p:sldId id="309" r:id="rId8"/>
    <p:sldId id="311" r:id="rId9"/>
    <p:sldId id="308" r:id="rId10"/>
    <p:sldId id="329" r:id="rId11"/>
    <p:sldId id="306" r:id="rId12"/>
    <p:sldId id="296" r:id="rId13"/>
    <p:sldId id="297" r:id="rId14"/>
    <p:sldId id="298" r:id="rId15"/>
    <p:sldId id="323" r:id="rId16"/>
    <p:sldId id="299" r:id="rId17"/>
    <p:sldId id="317" r:id="rId18"/>
    <p:sldId id="318" r:id="rId19"/>
    <p:sldId id="319" r:id="rId20"/>
    <p:sldId id="320" r:id="rId21"/>
    <p:sldId id="321" r:id="rId22"/>
    <p:sldId id="322" r:id="rId23"/>
    <p:sldId id="32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60" d="100"/>
          <a:sy n="60" d="100"/>
        </p:scale>
        <p:origin x="8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Net Present Value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LTV Calculation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8A568B55-2D8E-4217-9575-D5DCF9A450DB}" type="presOf" srcId="{BE1645D6-1611-4DF4-8DF3-EEC32D8C4F8A}" destId="{8D4BB782-D1CB-4178-BD6C-378E667E109F}" srcOrd="0" destOrd="0" presId="urn:microsoft.com/office/officeart/2008/layout/VerticalCurvedList"/>
    <dgm:cxn modelId="{07EC3F84-822B-4C23-9760-EA220D464416}" type="presOf" srcId="{9B5CF5B4-C56A-4B27-B438-A8CF699CAF14}" destId="{C56633DC-E658-46D8-BE63-7CB1CCD3C8DC}" srcOrd="0" destOrd="0" presId="urn:microsoft.com/office/officeart/2008/layout/VerticalCurvedList"/>
    <dgm:cxn modelId="{87BC949D-0A4B-4997-BF6C-CB1C18E4E17D}" type="presOf" srcId="{09ED5544-C181-4B8D-BD58-FB971909C7CF}" destId="{2941F6EB-5BD4-408D-9674-E35A4BD28D9B}" srcOrd="0" destOrd="0" presId="urn:microsoft.com/office/officeart/2008/layout/VerticalCurvedList"/>
    <dgm:cxn modelId="{70D9AAAE-3C3A-422A-ACB6-E273BCECC03B}" type="presOf" srcId="{1639CA94-34C3-4B9C-92E1-C13864A4BA19}" destId="{0E8E8CAC-8A02-46F6-8C6B-75E3BA86EFC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70C9A339-EDEA-4910-A49A-830F3D359E19}" type="presParOf" srcId="{8D4BB782-D1CB-4178-BD6C-378E667E109F}" destId="{30E5EA73-69FE-4C99-B7E6-D2785DA2F8C5}" srcOrd="0" destOrd="0" presId="urn:microsoft.com/office/officeart/2008/layout/VerticalCurvedList"/>
    <dgm:cxn modelId="{854D99AD-AC38-4C5B-A972-21728F14A688}" type="presParOf" srcId="{30E5EA73-69FE-4C99-B7E6-D2785DA2F8C5}" destId="{147482D8-F793-4B63-AC92-2D2E108DBAA0}" srcOrd="0" destOrd="0" presId="urn:microsoft.com/office/officeart/2008/layout/VerticalCurvedList"/>
    <dgm:cxn modelId="{4AE92B16-45E1-417B-8B4E-FFA97301A8C6}" type="presParOf" srcId="{147482D8-F793-4B63-AC92-2D2E108DBAA0}" destId="{F2410933-DB5E-4543-A714-4AF5A203C95C}" srcOrd="0" destOrd="0" presId="urn:microsoft.com/office/officeart/2008/layout/VerticalCurvedList"/>
    <dgm:cxn modelId="{7F4EC412-C50D-4F59-A8F0-39E918A2EEA7}" type="presParOf" srcId="{147482D8-F793-4B63-AC92-2D2E108DBAA0}" destId="{C56633DC-E658-46D8-BE63-7CB1CCD3C8DC}" srcOrd="1" destOrd="0" presId="urn:microsoft.com/office/officeart/2008/layout/VerticalCurvedList"/>
    <dgm:cxn modelId="{A2315A15-00BD-407E-A879-0D5A1B560DA6}" type="presParOf" srcId="{147482D8-F793-4B63-AC92-2D2E108DBAA0}" destId="{82F03708-A2AD-459B-AB59-7BBD9EB44E67}" srcOrd="2" destOrd="0" presId="urn:microsoft.com/office/officeart/2008/layout/VerticalCurvedList"/>
    <dgm:cxn modelId="{1EC1FA43-7084-4A4F-A306-5B22A3C113B2}" type="presParOf" srcId="{147482D8-F793-4B63-AC92-2D2E108DBAA0}" destId="{9C6C1869-E7B2-4FB9-A22B-16BADC04A189}" srcOrd="3" destOrd="0" presId="urn:microsoft.com/office/officeart/2008/layout/VerticalCurvedList"/>
    <dgm:cxn modelId="{21A64D17-F877-4EDE-A257-8CE07A48405E}" type="presParOf" srcId="{30E5EA73-69FE-4C99-B7E6-D2785DA2F8C5}" destId="{0E8E8CAC-8A02-46F6-8C6B-75E3BA86EFCF}" srcOrd="1" destOrd="0" presId="urn:microsoft.com/office/officeart/2008/layout/VerticalCurvedList"/>
    <dgm:cxn modelId="{0CEB4D3C-C983-4D4A-8013-4BF965BE1F63}" type="presParOf" srcId="{30E5EA73-69FE-4C99-B7E6-D2785DA2F8C5}" destId="{19B8B250-84B4-4941-9592-F7E89229D31C}" srcOrd="2" destOrd="0" presId="urn:microsoft.com/office/officeart/2008/layout/VerticalCurvedList"/>
    <dgm:cxn modelId="{2AAA0490-4B35-4E95-BBFD-389AE9815F90}" type="presParOf" srcId="{19B8B250-84B4-4941-9592-F7E89229D31C}" destId="{485F26A9-AA94-4ADA-AC54-FB58E0E0ED28}" srcOrd="0" destOrd="0" presId="urn:microsoft.com/office/officeart/2008/layout/VerticalCurvedList"/>
    <dgm:cxn modelId="{EEC1D60A-0E8D-412B-9323-3230E127F48C}" type="presParOf" srcId="{30E5EA73-69FE-4C99-B7E6-D2785DA2F8C5}" destId="{2941F6EB-5BD4-408D-9674-E35A4BD28D9B}" srcOrd="3" destOrd="0" presId="urn:microsoft.com/office/officeart/2008/layout/VerticalCurvedList"/>
    <dgm:cxn modelId="{5E104FC7-846D-4A58-87AE-D81280C9B027}" type="presParOf" srcId="{30E5EA73-69FE-4C99-B7E6-D2785DA2F8C5}" destId="{9C391D84-A6A9-4795-BCB8-AF9A38F15632}" srcOrd="4" destOrd="0" presId="urn:microsoft.com/office/officeart/2008/layout/VerticalCurvedList"/>
    <dgm:cxn modelId="{E1C0E076-A86E-4251-9FB4-C21F45F2CFD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Net Present Value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LTV Calculation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1A709C5A-A026-45CC-9637-6738AAD605AC}" type="presOf" srcId="{1639CA94-34C3-4B9C-92E1-C13864A4BA19}" destId="{0E8E8CAC-8A02-46F6-8C6B-75E3BA86EFCF}" srcOrd="0" destOrd="0" presId="urn:microsoft.com/office/officeart/2008/layout/VerticalCurvedList"/>
    <dgm:cxn modelId="{3B1ABFAB-6253-45F4-9D5E-7798DA5D6E8E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6BBB0EA-4832-4A66-AA0B-15FA1EDED1C3}" type="presOf" srcId="{9B5CF5B4-C56A-4B27-B438-A8CF699CAF14}" destId="{C56633DC-E658-46D8-BE63-7CB1CCD3C8DC}" srcOrd="0" destOrd="0" presId="urn:microsoft.com/office/officeart/2008/layout/VerticalCurvedList"/>
    <dgm:cxn modelId="{2A95B8FC-6976-49F5-B763-C7F8A2B5FD1E}" type="presOf" srcId="{BE1645D6-1611-4DF4-8DF3-EEC32D8C4F8A}" destId="{8D4BB782-D1CB-4178-BD6C-378E667E109F}" srcOrd="0" destOrd="0" presId="urn:microsoft.com/office/officeart/2008/layout/VerticalCurvedList"/>
    <dgm:cxn modelId="{D909AF99-23CF-4C9A-80E0-314128F2DA34}" type="presParOf" srcId="{8D4BB782-D1CB-4178-BD6C-378E667E109F}" destId="{30E5EA73-69FE-4C99-B7E6-D2785DA2F8C5}" srcOrd="0" destOrd="0" presId="urn:microsoft.com/office/officeart/2008/layout/VerticalCurvedList"/>
    <dgm:cxn modelId="{A9EA8726-214C-4B19-8004-27A0728C24A7}" type="presParOf" srcId="{30E5EA73-69FE-4C99-B7E6-D2785DA2F8C5}" destId="{147482D8-F793-4B63-AC92-2D2E108DBAA0}" srcOrd="0" destOrd="0" presId="urn:microsoft.com/office/officeart/2008/layout/VerticalCurvedList"/>
    <dgm:cxn modelId="{BF83E4A3-8615-4077-AA39-AA9DFCA8A8FE}" type="presParOf" srcId="{147482D8-F793-4B63-AC92-2D2E108DBAA0}" destId="{F2410933-DB5E-4543-A714-4AF5A203C95C}" srcOrd="0" destOrd="0" presId="urn:microsoft.com/office/officeart/2008/layout/VerticalCurvedList"/>
    <dgm:cxn modelId="{2AF36FA1-48EA-45C3-9D3C-E863B931F89A}" type="presParOf" srcId="{147482D8-F793-4B63-AC92-2D2E108DBAA0}" destId="{C56633DC-E658-46D8-BE63-7CB1CCD3C8DC}" srcOrd="1" destOrd="0" presId="urn:microsoft.com/office/officeart/2008/layout/VerticalCurvedList"/>
    <dgm:cxn modelId="{1311F30A-CEFA-4A7E-92EC-BE8A3890FE7F}" type="presParOf" srcId="{147482D8-F793-4B63-AC92-2D2E108DBAA0}" destId="{82F03708-A2AD-459B-AB59-7BBD9EB44E67}" srcOrd="2" destOrd="0" presId="urn:microsoft.com/office/officeart/2008/layout/VerticalCurvedList"/>
    <dgm:cxn modelId="{4868CD92-41B4-4407-8C0D-1936EE955167}" type="presParOf" srcId="{147482D8-F793-4B63-AC92-2D2E108DBAA0}" destId="{9C6C1869-E7B2-4FB9-A22B-16BADC04A189}" srcOrd="3" destOrd="0" presId="urn:microsoft.com/office/officeart/2008/layout/VerticalCurvedList"/>
    <dgm:cxn modelId="{0093325A-4410-490A-A5C5-C4E3F98D93A0}" type="presParOf" srcId="{30E5EA73-69FE-4C99-B7E6-D2785DA2F8C5}" destId="{0E8E8CAC-8A02-46F6-8C6B-75E3BA86EFCF}" srcOrd="1" destOrd="0" presId="urn:microsoft.com/office/officeart/2008/layout/VerticalCurvedList"/>
    <dgm:cxn modelId="{3EF280D5-1E06-4ED6-9033-1336845137BF}" type="presParOf" srcId="{30E5EA73-69FE-4C99-B7E6-D2785DA2F8C5}" destId="{19B8B250-84B4-4941-9592-F7E89229D31C}" srcOrd="2" destOrd="0" presId="urn:microsoft.com/office/officeart/2008/layout/VerticalCurvedList"/>
    <dgm:cxn modelId="{303A6F9C-7E56-4DAA-A921-6546528100EE}" type="presParOf" srcId="{19B8B250-84B4-4941-9592-F7E89229D31C}" destId="{485F26A9-AA94-4ADA-AC54-FB58E0E0ED28}" srcOrd="0" destOrd="0" presId="urn:microsoft.com/office/officeart/2008/layout/VerticalCurvedList"/>
    <dgm:cxn modelId="{1B9F676B-AB92-420F-92AA-11FEF2AAF1CB}" type="presParOf" srcId="{30E5EA73-69FE-4C99-B7E6-D2785DA2F8C5}" destId="{2941F6EB-5BD4-408D-9674-E35A4BD28D9B}" srcOrd="3" destOrd="0" presId="urn:microsoft.com/office/officeart/2008/layout/VerticalCurvedList"/>
    <dgm:cxn modelId="{41DD1783-14A7-4B39-870D-A7EB66555AFE}" type="presParOf" srcId="{30E5EA73-69FE-4C99-B7E6-D2785DA2F8C5}" destId="{9C391D84-A6A9-4795-BCB8-AF9A38F15632}" srcOrd="4" destOrd="0" presId="urn:microsoft.com/office/officeart/2008/layout/VerticalCurvedList"/>
    <dgm:cxn modelId="{3C877A3E-4F71-4A20-A8B5-BE97BD3ED2E1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Net Present Value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LTV Calculation</a:t>
          </a:r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Net Present Value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LTV Calculation</a:t>
          </a:r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LTV- Part II</a:t>
            </a:r>
          </a:p>
          <a:p>
            <a:r>
              <a:rPr lang="en-US" sz="2800" dirty="0"/>
              <a:t>Lecture  16, March 23,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845177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8410" y="4126581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45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Inputs to Calculate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Revenue channels</a:t>
            </a:r>
          </a:p>
          <a:p>
            <a:pPr lvl="1"/>
            <a:r>
              <a:rPr lang="en-US" dirty="0"/>
              <a:t>This depends on your business model</a:t>
            </a:r>
          </a:p>
          <a:p>
            <a:pPr lvl="2"/>
            <a:r>
              <a:rPr lang="en-US" dirty="0"/>
              <a:t>E.g., One-time, up-front revenue channel, </a:t>
            </a:r>
            <a:r>
              <a:rPr lang="en-US" i="1" dirty="0"/>
              <a:t>if any</a:t>
            </a:r>
          </a:p>
          <a:p>
            <a:pPr lvl="2"/>
            <a:r>
              <a:rPr lang="en-US" dirty="0"/>
              <a:t>E.g., Recurring revenue stream, like subscription fee, maintenance fee, or purchases of consumables, </a:t>
            </a:r>
            <a:r>
              <a:rPr lang="en-US" i="1" dirty="0"/>
              <a:t>if any</a:t>
            </a:r>
          </a:p>
          <a:p>
            <a:pPr lvl="2"/>
            <a:r>
              <a:rPr lang="en-US" dirty="0"/>
              <a:t>E.g., Additional revenue opportunities like revenue from add-on products, </a:t>
            </a:r>
            <a:r>
              <a:rPr lang="en-US" i="1" dirty="0"/>
              <a:t>if any</a:t>
            </a:r>
            <a:r>
              <a:rPr lang="en-US" dirty="0"/>
              <a:t> 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Gross margin for each of your revenue channels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Gross margin = price</a:t>
            </a:r>
            <a:r>
              <a:rPr lang="en-US" b="1" dirty="0">
                <a:solidFill>
                  <a:srgbClr val="0070C0"/>
                </a:solidFill>
              </a:rPr>
              <a:t> – </a:t>
            </a:r>
            <a:r>
              <a:rPr lang="en-US" b="1" i="1" dirty="0">
                <a:solidFill>
                  <a:srgbClr val="0070C0"/>
                </a:solidFill>
              </a:rPr>
              <a:t>production cost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“Production” cost does not include sales, marketing, administrative, and overhead (e.g., R&amp;D) costs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5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Inputs to Calculate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Retention rate</a:t>
            </a:r>
          </a:p>
          <a:p>
            <a:pPr lvl="1"/>
            <a:r>
              <a:rPr lang="en-US" dirty="0"/>
              <a:t>This is the percentage of customers who will continue to pay for your product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Life of product</a:t>
            </a:r>
          </a:p>
          <a:p>
            <a:pPr lvl="1"/>
            <a:r>
              <a:rPr lang="en-US" dirty="0"/>
              <a:t>This is the duration you expect your product will last before the customer either discontinues using it or purchases a replacement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Next product purchase rate</a:t>
            </a:r>
          </a:p>
          <a:p>
            <a:pPr lvl="1"/>
            <a:r>
              <a:rPr lang="en-US" dirty="0"/>
              <a:t>This is the percentage of customers who will buy a replacement product from you when the life of the current product ends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7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Inputs to Calculate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Cost of capital rate for your business</a:t>
            </a:r>
          </a:p>
          <a:p>
            <a:pPr lvl="1"/>
            <a:r>
              <a:rPr lang="en-US" dirty="0"/>
              <a:t>This is how much it costs you (in debt or equity) to get money from investors for your business (it is actually the </a:t>
            </a:r>
            <a:r>
              <a:rPr lang="en-US" i="1" dirty="0">
                <a:solidFill>
                  <a:srgbClr val="00B050"/>
                </a:solidFill>
              </a:rPr>
              <a:t>discount rate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a new entrepreneur who lacks a track record and is just starting, an appropriate number is between 35% and 75% (also, </a:t>
            </a:r>
            <a:r>
              <a:rPr lang="en-US" i="1" dirty="0"/>
              <a:t>the riskier your venture is, the higher the number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60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LTV?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b="1" dirty="0"/>
              <a:t>Algorithm</a:t>
            </a:r>
            <a:r>
              <a:rPr lang="en-US" dirty="0"/>
              <a:t>: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35641" y="2251561"/>
            <a:ext cx="98569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1.  </a:t>
            </a:r>
            <a:r>
              <a:rPr lang="en-US" sz="2400" dirty="0"/>
              <a:t>for each year </a:t>
            </a:r>
            <a:r>
              <a:rPr lang="en-US" sz="2400" b="1" i="1" dirty="0">
                <a:solidFill>
                  <a:srgbClr val="FF0000"/>
                </a:solidFill>
              </a:rPr>
              <a:t>y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2.         </a:t>
            </a:r>
            <a:r>
              <a:rPr lang="en-US" sz="2400" dirty="0"/>
              <a:t>for each revenue channel in your business model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3.	            </a:t>
            </a:r>
            <a:r>
              <a:rPr lang="en-US" sz="2400" dirty="0"/>
              <a:t>if in </a:t>
            </a:r>
            <a:r>
              <a:rPr lang="en-US" sz="2400" b="1" i="1" dirty="0">
                <a:solidFill>
                  <a:srgbClr val="FF0000"/>
                </a:solidFill>
              </a:rPr>
              <a:t>y</a:t>
            </a:r>
            <a:r>
              <a:rPr lang="en-US" sz="2400" dirty="0"/>
              <a:t> the customer will replace your product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4.</a:t>
            </a:r>
            <a:r>
              <a:rPr lang="en-US" sz="2400" dirty="0"/>
              <a:t>			use </a:t>
            </a:r>
            <a:r>
              <a:rPr lang="en-US" sz="2400" dirty="0">
                <a:solidFill>
                  <a:srgbClr val="92D050"/>
                </a:solidFill>
              </a:rPr>
              <a:t>“</a:t>
            </a:r>
            <a:r>
              <a:rPr lang="en-US" sz="2400" b="1" dirty="0">
                <a:solidFill>
                  <a:srgbClr val="92D050"/>
                </a:solidFill>
              </a:rPr>
              <a:t>gross margin</a:t>
            </a:r>
            <a:r>
              <a:rPr lang="en-US" sz="2400" dirty="0">
                <a:solidFill>
                  <a:srgbClr val="92D050"/>
                </a:solidFill>
              </a:rPr>
              <a:t>”</a:t>
            </a:r>
            <a:r>
              <a:rPr lang="en-US" sz="2400" dirty="0"/>
              <a:t>, </a:t>
            </a:r>
            <a:r>
              <a:rPr lang="en-US" sz="2400" b="1" dirty="0">
                <a:solidFill>
                  <a:schemeClr val="accent2"/>
                </a:solidFill>
              </a:rPr>
              <a:t>“retention rate”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i="1" dirty="0"/>
              <a:t>if any</a:t>
            </a:r>
            <a:r>
              <a:rPr lang="en-US" sz="2400" dirty="0"/>
              <a:t>), and</a:t>
            </a:r>
            <a:br>
              <a:rPr lang="en-US" sz="2400" dirty="0"/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5.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0070C0"/>
                </a:solidFill>
              </a:rPr>
              <a:t> “</a:t>
            </a:r>
            <a:r>
              <a:rPr lang="en-US" sz="2400" b="1" dirty="0">
                <a:solidFill>
                  <a:srgbClr val="0070C0"/>
                </a:solidFill>
              </a:rPr>
              <a:t>next product purchase rate</a:t>
            </a:r>
            <a:r>
              <a:rPr lang="en-US" sz="2400" dirty="0">
                <a:solidFill>
                  <a:srgbClr val="0070C0"/>
                </a:solidFill>
              </a:rPr>
              <a:t>”</a:t>
            </a:r>
            <a:r>
              <a:rPr lang="en-US" sz="2400" dirty="0"/>
              <a:t> to calculate your profit </a:t>
            </a:r>
            <a:r>
              <a:rPr lang="en-US" sz="2400" b="1" i="1" dirty="0">
                <a:solidFill>
                  <a:srgbClr val="00B050"/>
                </a:solidFill>
              </a:rPr>
              <a:t>p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6.</a:t>
            </a:r>
            <a:r>
              <a:rPr lang="en-US" sz="2400" dirty="0"/>
              <a:t>		else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7.</a:t>
            </a:r>
            <a:r>
              <a:rPr lang="en-US" sz="2400" dirty="0"/>
              <a:t>			use </a:t>
            </a:r>
            <a:r>
              <a:rPr lang="en-US" sz="2400" dirty="0">
                <a:solidFill>
                  <a:srgbClr val="92D050"/>
                </a:solidFill>
              </a:rPr>
              <a:t>“</a:t>
            </a:r>
            <a:r>
              <a:rPr lang="en-US" sz="2400" b="1" dirty="0">
                <a:solidFill>
                  <a:srgbClr val="92D050"/>
                </a:solidFill>
              </a:rPr>
              <a:t>gross margin</a:t>
            </a:r>
            <a:r>
              <a:rPr lang="en-US" sz="2400" dirty="0">
                <a:solidFill>
                  <a:srgbClr val="92D050"/>
                </a:solidFill>
              </a:rPr>
              <a:t>”</a:t>
            </a:r>
            <a:r>
              <a:rPr lang="en-US" sz="2400" dirty="0"/>
              <a:t> and </a:t>
            </a:r>
            <a:r>
              <a:rPr lang="en-US" sz="2400" dirty="0">
                <a:solidFill>
                  <a:schemeClr val="accent2"/>
                </a:solidFill>
              </a:rPr>
              <a:t>“</a:t>
            </a:r>
            <a:r>
              <a:rPr lang="en-US" sz="2400" b="1" dirty="0">
                <a:solidFill>
                  <a:schemeClr val="accent2"/>
                </a:solidFill>
              </a:rPr>
              <a:t>retention rate</a:t>
            </a:r>
            <a:r>
              <a:rPr lang="en-US" sz="2400" dirty="0">
                <a:solidFill>
                  <a:schemeClr val="accent2"/>
                </a:solidFill>
              </a:rPr>
              <a:t>”</a:t>
            </a:r>
            <a:r>
              <a:rPr lang="en-US" sz="2400" dirty="0"/>
              <a:t> (</a:t>
            </a:r>
            <a:r>
              <a:rPr lang="en-US" sz="2400" i="1" dirty="0"/>
              <a:t>if any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8.</a:t>
            </a:r>
            <a:r>
              <a:rPr lang="en-US" sz="2400" dirty="0"/>
              <a:t>			to calculate your profit </a:t>
            </a:r>
            <a:r>
              <a:rPr lang="en-US" sz="2400" b="1" i="1" dirty="0">
                <a:solidFill>
                  <a:srgbClr val="00B050"/>
                </a:solidFill>
              </a:rPr>
              <a:t>p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9.</a:t>
            </a:r>
            <a:r>
              <a:rPr lang="en-US" sz="2400" dirty="0"/>
              <a:t>		</a:t>
            </a:r>
            <a:r>
              <a:rPr lang="en-US" sz="2400" dirty="0" err="1"/>
              <a:t>total_profit</a:t>
            </a:r>
            <a:r>
              <a:rPr lang="en-US" sz="2400" dirty="0"/>
              <a:t> += </a:t>
            </a:r>
            <a:r>
              <a:rPr lang="en-US" sz="2400" b="1" i="1" dirty="0">
                <a:solidFill>
                  <a:srgbClr val="00B050"/>
                </a:solidFill>
              </a:rPr>
              <a:t>p</a:t>
            </a:r>
          </a:p>
          <a:p>
            <a:pPr marL="457200" indent="-457200">
              <a:buClr>
                <a:schemeClr val="bg1">
                  <a:lumMod val="50000"/>
                </a:schemeClr>
              </a:buClr>
              <a:buAutoNum type="arabicPeriod" startAt="10"/>
            </a:pPr>
            <a:r>
              <a:rPr lang="en-US" sz="2400" dirty="0"/>
              <a:t>       calculate the </a:t>
            </a:r>
            <a:r>
              <a:rPr lang="en-US" sz="2400" b="1" i="1" dirty="0"/>
              <a:t>present value </a:t>
            </a:r>
            <a:r>
              <a:rPr lang="en-US" sz="2400" b="1" i="1" dirty="0" err="1"/>
              <a:t>pv</a:t>
            </a:r>
            <a:r>
              <a:rPr lang="en-US" sz="2400" b="1" i="1" dirty="0"/>
              <a:t> </a:t>
            </a:r>
            <a:r>
              <a:rPr lang="en-US" sz="2400" dirty="0"/>
              <a:t>of </a:t>
            </a:r>
            <a:r>
              <a:rPr lang="en-US" sz="2400" dirty="0" err="1"/>
              <a:t>total_profit</a:t>
            </a:r>
            <a:r>
              <a:rPr lang="en-US" sz="2400" dirty="0"/>
              <a:t> in </a:t>
            </a:r>
            <a:r>
              <a:rPr lang="en-US" sz="2400" b="1" i="1" dirty="0">
                <a:solidFill>
                  <a:srgbClr val="FF0000"/>
                </a:solidFill>
              </a:rPr>
              <a:t>y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Clr>
                <a:schemeClr val="bg1">
                  <a:lumMod val="50000"/>
                </a:schemeClr>
              </a:buClr>
              <a:buAutoNum type="arabicPeriod" startAt="10"/>
            </a:pPr>
            <a:r>
              <a:rPr lang="en-US" sz="2400" dirty="0">
                <a:solidFill>
                  <a:srgbClr val="7030A0"/>
                </a:solidFill>
              </a:rPr>
              <a:t>       LTV</a:t>
            </a:r>
            <a:r>
              <a:rPr lang="en-US" sz="2400" dirty="0"/>
              <a:t> += </a:t>
            </a:r>
            <a:r>
              <a:rPr lang="en-US" sz="2400" b="1" i="1" dirty="0" err="1"/>
              <a:t>pv</a:t>
            </a:r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12.</a:t>
            </a:r>
            <a:r>
              <a:rPr lang="en-US" sz="2400" dirty="0"/>
              <a:t>	</a:t>
            </a:r>
            <a:r>
              <a:rPr lang="en-US" sz="2400" dirty="0" err="1"/>
              <a:t>total_profit</a:t>
            </a:r>
            <a:r>
              <a:rPr lang="en-US" sz="24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107959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a conceptual case of a company that makes a “widget”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Widget’s business model involves a one-time, up-front charge for the widget, alongside an annual recurring fee for maintenance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774009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937147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30408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145797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839222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48263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Revenue Channel 1</a:t>
            </a:r>
            <a:r>
              <a:rPr lang="en-US" dirty="0"/>
              <a:t>: One-time, up-front payment for a widget</a:t>
            </a:r>
          </a:p>
          <a:p>
            <a:pPr lvl="1"/>
            <a:r>
              <a:rPr lang="en-US" dirty="0"/>
              <a:t>How much </a:t>
            </a:r>
            <a:r>
              <a:rPr lang="en-US" i="1" dirty="0"/>
              <a:t>profit</a:t>
            </a:r>
            <a:r>
              <a:rPr lang="en-US" dirty="0"/>
              <a:t> can be made out of this channel?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12357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3450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857535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91476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4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Revenue Channel 2</a:t>
            </a:r>
            <a:r>
              <a:rPr lang="en-US" dirty="0"/>
              <a:t>: Maintenance for a widget</a:t>
            </a:r>
          </a:p>
          <a:p>
            <a:pPr lvl="1"/>
            <a:r>
              <a:rPr lang="en-US" dirty="0"/>
              <a:t>How much </a:t>
            </a:r>
            <a:r>
              <a:rPr lang="en-US" i="1" dirty="0"/>
              <a:t>profit</a:t>
            </a:r>
            <a:r>
              <a:rPr lang="en-US" dirty="0"/>
              <a:t> can be made out of this channel?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297864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235361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59533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401651"/>
              </p:ext>
            </p:extLst>
          </p:nvPr>
        </p:nvGraphicFramePr>
        <p:xfrm>
          <a:off x="914400" y="2727375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895154"/>
              </p:ext>
            </p:extLst>
          </p:nvPr>
        </p:nvGraphicFramePr>
        <p:xfrm>
          <a:off x="914400" y="2727374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32420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9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Lifetime Value of An Acquired Customer (LTV)</a:t>
            </a:r>
            <a:r>
              <a:rPr lang="en-US" dirty="0"/>
              <a:t>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53224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28349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032859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00439"/>
              </p:ext>
            </p:extLst>
          </p:nvPr>
        </p:nvGraphicFramePr>
        <p:xfrm>
          <a:off x="1190337" y="2528068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69574"/>
              </p:ext>
            </p:extLst>
          </p:nvPr>
        </p:nvGraphicFramePr>
        <p:xfrm>
          <a:off x="1190337" y="2527300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07914"/>
              </p:ext>
            </p:extLst>
          </p:nvPr>
        </p:nvGraphicFramePr>
        <p:xfrm>
          <a:off x="1190336" y="2528068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75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business model decision is very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choice of business model can greatly impact your LTV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Recurring income: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Pros</a:t>
            </a:r>
            <a:r>
              <a:rPr lang="en-US" sz="2400" dirty="0"/>
              <a:t>: can increase revenue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</a:t>
            </a:r>
            <a:r>
              <a:rPr lang="en-US" sz="2400" dirty="0"/>
              <a:t>: might necessitate additional capital from investors up-front (especially, if there are no up-front charges); hence, potentially increase cost of capital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One-time, up-front charge: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Pros</a:t>
            </a:r>
            <a:r>
              <a:rPr lang="en-US" sz="2400" dirty="0"/>
              <a:t>: can reduce the amount of capital needed initially; hence, potentially decrease cost of capital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</a:t>
            </a:r>
            <a:r>
              <a:rPr lang="en-US" sz="2400" dirty="0"/>
              <a:t>: might not appeal to customers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7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Lifetime value of an acquired customer (LTV)- Part 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LTV- Part II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M3 of the project is due on Wed, March 25 by midnight</a:t>
            </a:r>
          </a:p>
          <a:p>
            <a:pPr lvl="1"/>
            <a:r>
              <a:rPr lang="en-US" sz="3200" dirty="0"/>
              <a:t>PS3 will be out by tonight. It is due on April 1 by midnight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25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LTV is about </a:t>
            </a:r>
            <a:r>
              <a:rPr lang="en-US" i="1" u="sng" dirty="0">
                <a:solidFill>
                  <a:srgbClr val="0070C0"/>
                </a:solidFill>
              </a:rPr>
              <a:t>profit</a:t>
            </a:r>
            <a:r>
              <a:rPr lang="en-US" dirty="0"/>
              <a:t>, not revenue</a:t>
            </a:r>
          </a:p>
          <a:p>
            <a:pPr lvl="1"/>
            <a:r>
              <a:rPr lang="en-US" dirty="0"/>
              <a:t>A common mistake among entrepreneurs is to tally up revenue (not profits) out of the business model channels</a:t>
            </a:r>
          </a:p>
          <a:p>
            <a:pPr lvl="1"/>
            <a:r>
              <a:rPr lang="en-US" dirty="0"/>
              <a:t>Gross margin and cost of capital rate are integral to determining an accurate LTV</a:t>
            </a:r>
          </a:p>
          <a:p>
            <a:pPr lvl="1"/>
            <a:endParaRPr lang="en-US" dirty="0"/>
          </a:p>
          <a:p>
            <a:r>
              <a:rPr lang="en-US" dirty="0"/>
              <a:t>Gross margins make a big difference</a:t>
            </a:r>
          </a:p>
          <a:p>
            <a:pPr lvl="1"/>
            <a:r>
              <a:rPr lang="en-US" dirty="0"/>
              <a:t>Try to wrap your potentially lower-margin core product with high-margin add-on products, services, or upselling opportunities (e.g., analytics reports, which might significantly appeal to customers!)</a:t>
            </a:r>
          </a:p>
          <a:p>
            <a:pPr lvl="1"/>
            <a:r>
              <a:rPr lang="en-US" dirty="0"/>
              <a:t>E.g., LARK started out with a silent alarm clock, which did not lead to sustainable business until they offered expert sleep analysis reports to end-users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8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Retention rates are critical as well</a:t>
            </a:r>
          </a:p>
          <a:p>
            <a:pPr lvl="1"/>
            <a:r>
              <a:rPr lang="en-US" dirty="0"/>
              <a:t>A small increase in your retention rate leads to a significant improvement in your cumulative profit</a:t>
            </a:r>
          </a:p>
          <a:p>
            <a:pPr lvl="1"/>
            <a:endParaRPr lang="en-US" dirty="0"/>
          </a:p>
          <a:p>
            <a:r>
              <a:rPr lang="en-US" dirty="0"/>
              <a:t>Overhead costs are not negligible</a:t>
            </a:r>
          </a:p>
          <a:p>
            <a:pPr lvl="1"/>
            <a:r>
              <a:rPr lang="en-US" dirty="0"/>
              <a:t>To simplify LTV calculations, overhead costs (e.g., R&amp;D and administrative expenses) are excluded</a:t>
            </a:r>
          </a:p>
          <a:p>
            <a:pPr lvl="1"/>
            <a:r>
              <a:rPr lang="en-US" dirty="0"/>
              <a:t>These costs might be high though!</a:t>
            </a:r>
          </a:p>
          <a:p>
            <a:pPr lvl="1"/>
            <a:r>
              <a:rPr lang="en-US" dirty="0"/>
              <a:t>Hence, LTV should be substantially larger than COCA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2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LTV is the profit that </a:t>
            </a:r>
            <a:r>
              <a:rPr lang="en-US" i="1" dirty="0"/>
              <a:t>a</a:t>
            </a:r>
            <a:r>
              <a:rPr lang="en-US" dirty="0"/>
              <a:t> (just 1, hence, unit economics) new customer will provide on average, discounted to the present value</a:t>
            </a:r>
          </a:p>
          <a:p>
            <a:endParaRPr lang="en-US" dirty="0"/>
          </a:p>
          <a:p>
            <a:r>
              <a:rPr lang="en-US" dirty="0"/>
              <a:t>It is important to be </a:t>
            </a:r>
            <a:r>
              <a:rPr lang="en-US" i="1" dirty="0">
                <a:solidFill>
                  <a:srgbClr val="0070C0"/>
                </a:solidFill>
              </a:rPr>
              <a:t>realistic</a:t>
            </a:r>
            <a:r>
              <a:rPr lang="en-US" dirty="0"/>
              <a:t>, NOT optimistic, when calculating LTV</a:t>
            </a:r>
          </a:p>
          <a:p>
            <a:endParaRPr lang="en-US" dirty="0"/>
          </a:p>
          <a:p>
            <a:r>
              <a:rPr lang="en-US" dirty="0"/>
              <a:t>Try to understand the underlying drivers behind LTV so you can work towards increasing it</a:t>
            </a:r>
          </a:p>
          <a:p>
            <a:pPr lvl="1"/>
            <a:r>
              <a:rPr lang="en-US" dirty="0"/>
              <a:t>An </a:t>
            </a:r>
            <a:r>
              <a:rPr lang="en-US" b="1" i="1" dirty="0">
                <a:solidFill>
                  <a:srgbClr val="92D050"/>
                </a:solidFill>
              </a:rPr>
              <a:t>LTV:COCA</a:t>
            </a:r>
            <a:r>
              <a:rPr lang="en-US" i="1" dirty="0"/>
              <a:t> </a:t>
            </a:r>
            <a:r>
              <a:rPr lang="en-US" i="1" dirty="0">
                <a:solidFill>
                  <a:srgbClr val="92D050"/>
                </a:solidFill>
              </a:rPr>
              <a:t>ratio</a:t>
            </a:r>
            <a:r>
              <a:rPr lang="en-US" i="1" dirty="0"/>
              <a:t> </a:t>
            </a:r>
            <a:r>
              <a:rPr lang="en-US" dirty="0"/>
              <a:t>of 3:1 or higher is what you shall aim for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Calculate the Cost of Customer Acquisition (COCA)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3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26919891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06929" y="228872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098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 Value: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Present value </a:t>
            </a:r>
            <a:r>
              <a:rPr lang="en-US" dirty="0"/>
              <a:t>is the result of discounting </a:t>
            </a:r>
            <a:r>
              <a:rPr lang="en-US" i="1" dirty="0">
                <a:solidFill>
                  <a:srgbClr val="C00000"/>
                </a:solidFill>
              </a:rPr>
              <a:t>future value </a:t>
            </a:r>
            <a:r>
              <a:rPr lang="en-US" dirty="0"/>
              <a:t>to the present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general, its formula can be stated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PV = FV/(1+r)</a:t>
            </a:r>
            <a:r>
              <a:rPr lang="en-US" baseline="30000" dirty="0"/>
              <a:t>n</a:t>
            </a:r>
            <a:r>
              <a:rPr lang="en-US" dirty="0"/>
              <a:t>, 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PV = Present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FV = Future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 = Discount Rate (or </a:t>
            </a:r>
            <a:r>
              <a:rPr lang="en-US" i="1" dirty="0"/>
              <a:t>rate of return</a:t>
            </a:r>
            <a:r>
              <a:rPr lang="en-US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 = Number of Periods, which could be in years, months, weeks, etc. </a:t>
            </a:r>
          </a:p>
          <a:p>
            <a:endParaRPr lang="en-US" dirty="0"/>
          </a:p>
          <a:p>
            <a:r>
              <a:rPr lang="en-US" dirty="0"/>
              <a:t>Related to the concept of the </a:t>
            </a:r>
            <a:r>
              <a:rPr lang="en-US" i="1" dirty="0">
                <a:solidFill>
                  <a:srgbClr val="0070C0"/>
                </a:solidFill>
              </a:rPr>
              <a:t>present value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i="1" dirty="0">
                <a:solidFill>
                  <a:srgbClr val="92D050"/>
                </a:solidFill>
              </a:rPr>
              <a:t>net present value</a:t>
            </a:r>
            <a:r>
              <a:rPr lang="en-US" b="1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53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75" name="Oval 74"/>
          <p:cNvSpPr/>
          <p:nvPr/>
        </p:nvSpPr>
        <p:spPr>
          <a:xfrm>
            <a:off x="4199799" y="4410909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041608" y="5243002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815899" y="6091780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5" idx="4"/>
          </p:cNvCxnSpPr>
          <p:nvPr/>
        </p:nvCxnSpPr>
        <p:spPr>
          <a:xfrm>
            <a:off x="4697034" y="4919729"/>
            <a:ext cx="0" cy="224839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661750" y="5144568"/>
            <a:ext cx="5086780" cy="155060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There is a </a:t>
            </a:r>
            <a:r>
              <a:rPr lang="en-US" sz="2000" b="1" i="1" dirty="0">
                <a:solidFill>
                  <a:schemeClr val="tx1"/>
                </a:solidFill>
              </a:rPr>
              <a:t>Time Value of Money </a:t>
            </a:r>
            <a:r>
              <a:rPr lang="en-US" sz="2000" dirty="0">
                <a:solidFill>
                  <a:schemeClr val="tx1"/>
                </a:solidFill>
              </a:rPr>
              <a:t>(e.g., $10 today worth more than $10 in a year) because of inflation and earnings that could be potentially made using the money during the intervening time; hence, </a:t>
            </a:r>
            <a:r>
              <a:rPr lang="en-US" sz="2000" i="1" dirty="0">
                <a:solidFill>
                  <a:schemeClr val="tx1"/>
                </a:solidFill>
              </a:rPr>
              <a:t>discount</a:t>
            </a:r>
            <a:r>
              <a:rPr lang="en-US" sz="2000" dirty="0">
                <a:solidFill>
                  <a:schemeClr val="tx1"/>
                </a:solidFill>
              </a:rPr>
              <a:t>!</a:t>
            </a:r>
          </a:p>
        </p:txBody>
      </p:sp>
      <p:cxnSp>
        <p:nvCxnSpPr>
          <p:cNvPr id="87" name="Straight Arrow Connector 86"/>
          <p:cNvCxnSpPr>
            <a:stCxn id="77" idx="2"/>
          </p:cNvCxnSpPr>
          <p:nvPr/>
        </p:nvCxnSpPr>
        <p:spPr>
          <a:xfrm flipH="1">
            <a:off x="6748530" y="6346190"/>
            <a:ext cx="3067369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2"/>
          </p:cNvCxnSpPr>
          <p:nvPr/>
        </p:nvCxnSpPr>
        <p:spPr>
          <a:xfrm flipH="1">
            <a:off x="6748530" y="5497412"/>
            <a:ext cx="293078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3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9" grpId="0"/>
      <p:bldP spid="40" grpId="0"/>
      <p:bldP spid="54" grpId="0"/>
      <p:bldP spid="55" grpId="0"/>
      <p:bldP spid="70" grpId="0"/>
      <p:bldP spid="71" grpId="0"/>
      <p:bldP spid="72" grpId="0"/>
      <p:bldP spid="75" grpId="0" animBg="1"/>
      <p:bldP spid="76" grpId="0" animBg="1"/>
      <p:bldP spid="77" grpId="0" animBg="1"/>
      <p:bldP spid="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0" idx="0"/>
          </p:cNvCxnSpPr>
          <p:nvPr/>
        </p:nvCxnSpPr>
        <p:spPr>
          <a:xfrm>
            <a:off x="4684156" y="4003429"/>
            <a:ext cx="0" cy="4589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52482" y="3614937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$3,000/1.05 = 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59284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$4,000/1.05</a:t>
            </a:r>
            <a:r>
              <a:rPr lang="en-US" sz="2000" b="1" baseline="30000" dirty="0">
                <a:solidFill>
                  <a:srgbClr val="0070C0"/>
                </a:solidFill>
              </a:rPr>
              <a:t>2</a:t>
            </a:r>
            <a:r>
              <a:rPr lang="en-US" sz="2000" b="1" dirty="0">
                <a:solidFill>
                  <a:srgbClr val="0070C0"/>
                </a:solidFill>
              </a:rPr>
              <a:t> = 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538844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982635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$5,000/1.05</a:t>
            </a:r>
            <a:r>
              <a:rPr lang="en-US" sz="2000" b="1" baseline="30000" dirty="0">
                <a:solidFill>
                  <a:srgbClr val="0070C0"/>
                </a:solidFill>
              </a:rPr>
              <a:t>3</a:t>
            </a:r>
            <a:r>
              <a:rPr lang="en-US" sz="2000" b="1" dirty="0">
                <a:solidFill>
                  <a:srgbClr val="0070C0"/>
                </a:solidFill>
              </a:rPr>
              <a:t> = 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031313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</p:spTree>
    <p:extLst>
      <p:ext uri="{BB962C8B-B14F-4D97-AF65-F5344CB8AC3E}">
        <p14:creationId xmlns:p14="http://schemas.microsoft.com/office/powerpoint/2010/main" val="292814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0355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9644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517766" y="529750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06735" y="609404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052963" y="3614937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23497" y="360331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959295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596445" y="361265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4418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72047" y="4015047"/>
            <a:ext cx="0" cy="491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404533" y="361151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</p:spTree>
    <p:extLst>
      <p:ext uri="{BB962C8B-B14F-4D97-AF65-F5344CB8AC3E}">
        <p14:creationId xmlns:p14="http://schemas.microsoft.com/office/powerpoint/2010/main" val="57032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57213" y="3614937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05122" y="3614937"/>
            <a:ext cx="3400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 </a:t>
            </a:r>
            <a:r>
              <a:rPr lang="en-US" sz="2000" b="1" dirty="0"/>
              <a:t>–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$10,000 </a:t>
            </a:r>
            <a:r>
              <a:rPr lang="en-US" sz="2000" b="1" dirty="0">
                <a:solidFill>
                  <a:srgbClr val="00B050"/>
                </a:solidFill>
              </a:rPr>
              <a:t>= 804.44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50320" y="4458502"/>
            <a:ext cx="6709893" cy="56123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1"/>
                </a:solidFill>
              </a:rPr>
              <a:t>YES, you can pay off your investment in 3 years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 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𝑶𝒖𝒕𝒇𝒍𝒐𝒘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8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Net Present Value (NPV) is a </a:t>
                </a:r>
                <a:r>
                  <a:rPr lang="en-US" i="1" dirty="0">
                    <a:solidFill>
                      <a:srgbClr val="0070C0"/>
                    </a:solidFill>
                  </a:rPr>
                  <a:t>capital budgeting tool </a:t>
                </a:r>
                <a:r>
                  <a:rPr lang="en-US" dirty="0"/>
                  <a:t>that can be used to analyze the profitability of a projected investment or project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NPV = PV(All Cash Inflows) – PV(Cash Outflow)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If NPV &gt; 0 accept; otherwise, reject!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More formally, 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where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 = Number of time periods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</a:t>
                </a:r>
                <a:r>
                  <a:rPr lang="en-US" baseline="-25000" dirty="0"/>
                  <a:t>n</a:t>
                </a:r>
                <a:r>
                  <a:rPr lang="en-US" dirty="0"/>
                  <a:t> = Net cash inflow during period </a:t>
                </a:r>
                <a:r>
                  <a:rPr lang="en-US" i="1" dirty="0"/>
                  <a:t>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</a:t>
                </a:r>
                <a:r>
                  <a:rPr lang="en-US" baseline="-25000" dirty="0"/>
                  <a:t>0 </a:t>
                </a:r>
                <a:r>
                  <a:rPr lang="en-US" dirty="0"/>
                  <a:t>= Net cash outflow (or total initial investment)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 = Discount rate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  <a:blipFill rotWithShape="0">
                <a:blip r:embed="rId2"/>
                <a:stretch>
                  <a:fillRect l="-940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4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11244</TotalTime>
  <Words>3517</Words>
  <Application>Microsoft Office PowerPoint</Application>
  <PresentationFormat>Widescreen</PresentationFormat>
  <Paragraphs>866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Office Theme</vt:lpstr>
      <vt:lpstr>Entrepreneurship for Computer Science CS 15-390</vt:lpstr>
      <vt:lpstr>Today…</vt:lpstr>
      <vt:lpstr>Outline</vt:lpstr>
      <vt:lpstr>Present Value: Recap</vt:lpstr>
      <vt:lpstr>Net Present Value</vt:lpstr>
      <vt:lpstr>Net Present Value</vt:lpstr>
      <vt:lpstr>Net Present Value</vt:lpstr>
      <vt:lpstr>Net Present Value</vt:lpstr>
      <vt:lpstr>Net Present Value</vt:lpstr>
      <vt:lpstr>Outline</vt:lpstr>
      <vt:lpstr>Key Inputs to Calculate LTV</vt:lpstr>
      <vt:lpstr>Key Inputs to Calculate LTV</vt:lpstr>
      <vt:lpstr>Key Inputs to Calculate LTV</vt:lpstr>
      <vt:lpstr>How to Calculate LTV?</vt:lpstr>
      <vt:lpstr>Example: “Widget”</vt:lpstr>
      <vt:lpstr>Towards Calculating LTV for “Widget”</vt:lpstr>
      <vt:lpstr>Towards Calculating LTV for “Widget”</vt:lpstr>
      <vt:lpstr>Calculating LTV for “Widget”</vt:lpstr>
      <vt:lpstr>Important Considerations</vt:lpstr>
      <vt:lpstr>Important Considerations</vt:lpstr>
      <vt:lpstr>Important Considerations</vt:lpstr>
      <vt:lpstr>Summary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367</cp:revision>
  <dcterms:created xsi:type="dcterms:W3CDTF">2017-12-27T09:59:59Z</dcterms:created>
  <dcterms:modified xsi:type="dcterms:W3CDTF">2020-03-23T10:17:05Z</dcterms:modified>
</cp:coreProperties>
</file>