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303" r:id="rId2"/>
    <p:sldId id="306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75" r:id="rId18"/>
    <p:sldId id="370" r:id="rId19"/>
    <p:sldId id="371" r:id="rId20"/>
    <p:sldId id="372" r:id="rId21"/>
    <p:sldId id="373" r:id="rId22"/>
    <p:sldId id="374" r:id="rId23"/>
    <p:sldId id="35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C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3/18/20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LTV- Part I</a:t>
            </a:r>
          </a:p>
          <a:p>
            <a:r>
              <a:rPr lang="en-US" sz="2800" dirty="0"/>
              <a:t>Lecture 15, March 18,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The trick of </a:t>
            </a:r>
            <a:r>
              <a:rPr lang="en-US" i="1" dirty="0"/>
              <a:t>period</a:t>
            </a:r>
            <a:r>
              <a:rPr lang="en-US" dirty="0"/>
              <a:t> and the magical </a:t>
            </a:r>
            <a:r>
              <a:rPr lang="en-US" i="1" dirty="0"/>
              <a:t>e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23295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85120" y="3345585"/>
            <a:ext cx="6413" cy="2059611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58477" y="379266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100% </a:t>
            </a:r>
          </a:p>
          <a:p>
            <a:pPr algn="ctr"/>
            <a:r>
              <a:rPr lang="en-US" b="1" dirty="0">
                <a:solidFill>
                  <a:srgbClr val="00B050"/>
                </a:solidFill>
              </a:rPr>
              <a:t>interest rate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6001" y="3908635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 YEAR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81800" y="292461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43625" y="331823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22979" y="34363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60160" y="34797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49198" y="5418314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1.5×1.5= 1×1.5</a:t>
            </a:r>
            <a:r>
              <a:rPr lang="en-US" b="1" baseline="30000" dirty="0"/>
              <a:t>2</a:t>
            </a:r>
            <a:r>
              <a:rPr lang="en-US" b="1" dirty="0"/>
              <a:t> = $2.25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31885" y="4200832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1×1.5= $1.5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51279" y="4514902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70043" y="47066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66134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427959" y="3429665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1613" y="32240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9988" y="3356971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78171" y="380685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1×1.083= $1.083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8802" y="451286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25815" y="4021323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442634" y="5068479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46288" y="48628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54663" y="4995785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92846" y="5445666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</a:t>
            </a:r>
            <a:r>
              <a:rPr lang="en-US" b="1" baseline="30000" dirty="0"/>
              <a:t>12</a:t>
            </a:r>
            <a:r>
              <a:rPr lang="en-US" b="1" dirty="0"/>
              <a:t>= $2.6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4089" y="6073396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1×(1+1/1)</a:t>
            </a:r>
            <a:r>
              <a:rPr lang="en-US" b="1" baseline="30000" dirty="0"/>
              <a:t>1 </a:t>
            </a:r>
            <a:r>
              <a:rPr lang="en-US" b="1" dirty="0"/>
              <a:t>= $2</a:t>
            </a:r>
            <a:endParaRPr lang="en-US" b="1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9114" y="6027546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1×(1+1/2)</a:t>
            </a:r>
            <a:r>
              <a:rPr lang="en-US" b="1" baseline="30000" dirty="0"/>
              <a:t>2 </a:t>
            </a:r>
            <a:r>
              <a:rPr lang="en-US" b="1" dirty="0"/>
              <a:t>= $2.25</a:t>
            </a:r>
            <a:endParaRPr lang="en-US" b="1" baseline="30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45444" y="6030251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1×(1+1/12)</a:t>
            </a:r>
            <a:r>
              <a:rPr lang="en-US" b="1" baseline="30000" dirty="0"/>
              <a:t>12 </a:t>
            </a:r>
            <a:r>
              <a:rPr lang="en-US" b="1" dirty="0"/>
              <a:t>= $2.613</a:t>
            </a:r>
            <a:endParaRPr lang="en-US" b="1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9991705" y="297325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0453530" y="3426668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581060" y="3200315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264606" y="3353974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499715" y="3792663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1×1.00273= $1.00273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351386" y="4018326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9166313" y="6081246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1×(1+1/365)</a:t>
            </a:r>
            <a:r>
              <a:rPr lang="en-US" b="1" baseline="30000" dirty="0"/>
              <a:t>365 </a:t>
            </a:r>
            <a:r>
              <a:rPr lang="en-US" b="1" dirty="0"/>
              <a:t>= $2.714 = </a:t>
            </a:r>
            <a:r>
              <a:rPr lang="en-US" b="1" i="1" dirty="0"/>
              <a:t>e</a:t>
            </a:r>
            <a:endParaRPr lang="en-US" b="1" i="1" baseline="30000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0487260" y="5073706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14790" y="48473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298336" y="500101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533445" y="5439701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</a:t>
            </a:r>
            <a:r>
              <a:rPr lang="en-US" b="1" baseline="30000" dirty="0"/>
              <a:t>365</a:t>
            </a:r>
            <a:r>
              <a:rPr lang="en-US" b="1" dirty="0"/>
              <a:t> = $2.7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474777" y="2366834"/>
            <a:ext cx="2202739" cy="563621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Semi-annually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512588" y="2376176"/>
            <a:ext cx="2202739" cy="56362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Annually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6425635" y="2376176"/>
            <a:ext cx="2202739" cy="56362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Compound Monthly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9385890" y="2369603"/>
            <a:ext cx="2202739" cy="56362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Daily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032752" y="544566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1×2= $2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15041" y="576431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4370196" y="573896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7285065" y="576923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10317181" y="5769749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>
          <a:xfrm>
            <a:off x="1288452" y="6135646"/>
            <a:ext cx="143436" cy="263937"/>
          </a:xfrm>
          <a:prstGeom prst="ellipse">
            <a:avLst/>
          </a:prstGeom>
          <a:noFill/>
          <a:ln w="2222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1058998" y="6412622"/>
            <a:ext cx="296725" cy="91314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8990" y="6406033"/>
            <a:ext cx="141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Interest Rate</a:t>
            </a:r>
          </a:p>
        </p:txBody>
      </p:sp>
      <p:sp>
        <p:nvSpPr>
          <p:cNvPr id="76" name="Oval 75"/>
          <p:cNvSpPr/>
          <p:nvPr/>
        </p:nvSpPr>
        <p:spPr>
          <a:xfrm>
            <a:off x="1495431" y="6142825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692713" y="6075530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stCxn id="76" idx="5"/>
          </p:cNvCxnSpPr>
          <p:nvPr/>
        </p:nvCxnSpPr>
        <p:spPr>
          <a:xfrm>
            <a:off x="1617861" y="6368109"/>
            <a:ext cx="345002" cy="145916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7" idx="4"/>
          </p:cNvCxnSpPr>
          <p:nvPr/>
        </p:nvCxnSpPr>
        <p:spPr>
          <a:xfrm>
            <a:off x="1764431" y="6339467"/>
            <a:ext cx="195887" cy="174558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946581" y="6379158"/>
            <a:ext cx="804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Period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8574" y="2227811"/>
            <a:ext cx="5901944" cy="4520679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>
                <a:solidFill>
                  <a:schemeClr val="tx1"/>
                </a:solidFill>
              </a:rPr>
              <a:t>Most banks compound interest monthly or daily (this is referred to as </a:t>
            </a:r>
            <a:r>
              <a:rPr lang="en-US" sz="3200" b="1" i="1" u="sng" dirty="0">
                <a:solidFill>
                  <a:schemeClr val="tx1"/>
                </a:solidFill>
              </a:rPr>
              <a:t>continuous</a:t>
            </a:r>
            <a:r>
              <a:rPr lang="en-US" sz="3200" b="1" i="1" dirty="0">
                <a:solidFill>
                  <a:schemeClr val="tx1"/>
                </a:solidFill>
              </a:rPr>
              <a:t> compounding</a:t>
            </a:r>
            <a:r>
              <a:rPr lang="en-US" sz="3200" i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1870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$110 </a:t>
            </a:r>
            <a:r>
              <a:rPr lang="en-US" u="sng" dirty="0"/>
              <a:t>in a year</a:t>
            </a:r>
          </a:p>
          <a:p>
            <a:pPr lvl="1"/>
            <a:r>
              <a:rPr lang="en-US" dirty="0"/>
              <a:t>Which option would you select, assuming 5% </a:t>
            </a:r>
            <a:r>
              <a:rPr lang="en-US" i="1" u="sng" dirty="0"/>
              <a:t>risk-free</a:t>
            </a:r>
            <a:r>
              <a:rPr lang="en-US" dirty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Today (or Year 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68419" y="4118164"/>
            <a:ext cx="2924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risk-free interest rate</a:t>
            </a:r>
            <a:r>
              <a:rPr lang="en-US" sz="2000" dirty="0"/>
              <a:t>, </a:t>
            </a:r>
          </a:p>
          <a:p>
            <a:r>
              <a:rPr lang="en-US" sz="2000" dirty="0"/>
              <a:t>compounded annually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 × 1.05 = $105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422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3" grpId="0"/>
      <p:bldP spid="14" grpId="0"/>
      <p:bldP spid="15" grpId="0"/>
      <p:bldP spid="16" grpId="0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$110 </a:t>
            </a:r>
            <a:r>
              <a:rPr lang="en-US" u="sng" dirty="0"/>
              <a:t>in a year</a:t>
            </a:r>
          </a:p>
          <a:p>
            <a:pPr lvl="1"/>
            <a:r>
              <a:rPr lang="en-US" dirty="0"/>
              <a:t>Which option would you select, assuming 5% </a:t>
            </a:r>
            <a:r>
              <a:rPr lang="en-US" i="1" u="sng" dirty="0"/>
              <a:t>risk-free</a:t>
            </a:r>
            <a:r>
              <a:rPr lang="en-US" dirty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Today (or Year 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discount rate</a:t>
            </a:r>
            <a:r>
              <a:rPr lang="en-US" sz="2000" dirty="0"/>
              <a:t>,</a:t>
            </a:r>
          </a:p>
          <a:p>
            <a:r>
              <a:rPr lang="en-US" sz="2000" dirty="0"/>
              <a:t>discounted annually</a:t>
            </a:r>
          </a:p>
        </p:txBody>
      </p:sp>
    </p:spTree>
    <p:extLst>
      <p:ext uri="{BB962C8B-B14F-4D97-AF65-F5344CB8AC3E}">
        <p14:creationId xmlns:p14="http://schemas.microsoft.com/office/powerpoint/2010/main" val="114534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$110 </a:t>
            </a:r>
            <a:r>
              <a:rPr lang="en-US" u="sng" dirty="0"/>
              <a:t>in a year</a:t>
            </a:r>
          </a:p>
          <a:p>
            <a:pPr lvl="1"/>
            <a:r>
              <a:rPr lang="en-US" dirty="0"/>
              <a:t>Which option would you select, assuming 5% </a:t>
            </a:r>
            <a:r>
              <a:rPr lang="en-US" i="1" u="sng" dirty="0"/>
              <a:t>risk-free</a:t>
            </a:r>
            <a:r>
              <a:rPr lang="en-US" dirty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Today (or Year 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discount rate</a:t>
            </a:r>
            <a:r>
              <a:rPr lang="en-US" sz="2000" dirty="0"/>
              <a:t>,</a:t>
            </a:r>
          </a:p>
          <a:p>
            <a:r>
              <a:rPr lang="en-US" sz="2000" dirty="0"/>
              <a:t>discounted annually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68419" y="4118164"/>
            <a:ext cx="2919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risk-free interest rate</a:t>
            </a:r>
            <a:r>
              <a:rPr lang="en-US" sz="2000" dirty="0"/>
              <a:t>, </a:t>
            </a:r>
          </a:p>
          <a:p>
            <a:r>
              <a:rPr lang="en-US" sz="2000" dirty="0"/>
              <a:t>compounded annually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 × 1.05 = $105</a:t>
            </a:r>
          </a:p>
          <a:p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65915" y="5771545"/>
            <a:ext cx="10362127" cy="88864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Discounting is the </a:t>
            </a:r>
            <a:r>
              <a:rPr lang="en-US" sz="2400" i="1" dirty="0">
                <a:solidFill>
                  <a:schemeClr val="tx1"/>
                </a:solidFill>
              </a:rPr>
              <a:t>opposite</a:t>
            </a:r>
            <a:r>
              <a:rPr lang="en-US" sz="2400" dirty="0">
                <a:solidFill>
                  <a:schemeClr val="tx1"/>
                </a:solidFill>
              </a:rPr>
              <a:t> of compounding; In compounding you </a:t>
            </a:r>
            <a:r>
              <a:rPr lang="en-US" sz="2400" i="1" dirty="0">
                <a:solidFill>
                  <a:schemeClr val="tx1"/>
                </a:solidFill>
              </a:rPr>
              <a:t>multiply </a:t>
            </a:r>
            <a:r>
              <a:rPr lang="en-US" sz="2400" dirty="0">
                <a:solidFill>
                  <a:schemeClr val="tx1"/>
                </a:solidFill>
              </a:rPr>
              <a:t>by (1 + interest rate), but in discounting you </a:t>
            </a:r>
            <a:r>
              <a:rPr lang="en-US" sz="2400" i="1" dirty="0">
                <a:solidFill>
                  <a:schemeClr val="tx1"/>
                </a:solidFill>
              </a:rPr>
              <a:t>divide </a:t>
            </a:r>
            <a:r>
              <a:rPr lang="en-US" sz="2400" dirty="0">
                <a:solidFill>
                  <a:schemeClr val="tx1"/>
                </a:solidFill>
              </a:rPr>
              <a:t>by (1 + discount rate).</a:t>
            </a:r>
          </a:p>
        </p:txBody>
      </p:sp>
      <p:sp>
        <p:nvSpPr>
          <p:cNvPr id="5" name="Oval 4"/>
          <p:cNvSpPr/>
          <p:nvPr/>
        </p:nvSpPr>
        <p:spPr>
          <a:xfrm>
            <a:off x="9309606" y="3680126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504879" y="3423590"/>
            <a:ext cx="1705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>
                <a:solidFill>
                  <a:srgbClr val="FF0000"/>
                </a:solidFill>
              </a:rPr>
              <a:t>Present Value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of $110</a:t>
            </a:r>
          </a:p>
        </p:txBody>
      </p:sp>
      <p:cxnSp>
        <p:nvCxnSpPr>
          <p:cNvPr id="11" name="Straight Arrow Connector 10"/>
          <p:cNvCxnSpPr>
            <a:stCxn id="5" idx="6"/>
            <a:endCxn id="7" idx="1"/>
          </p:cNvCxnSpPr>
          <p:nvPr/>
        </p:nvCxnSpPr>
        <p:spPr>
          <a:xfrm flipV="1">
            <a:off x="10358302" y="3777533"/>
            <a:ext cx="146577" cy="161852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298818" y="4849721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94091" y="4747733"/>
            <a:ext cx="15867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>
                <a:solidFill>
                  <a:srgbClr val="FF0000"/>
                </a:solidFill>
              </a:rPr>
              <a:t>Future Value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of $100</a:t>
            </a:r>
          </a:p>
        </p:txBody>
      </p:sp>
      <p:cxnSp>
        <p:nvCxnSpPr>
          <p:cNvPr id="29" name="Straight Arrow Connector 28"/>
          <p:cNvCxnSpPr>
            <a:stCxn id="27" idx="6"/>
            <a:endCxn id="28" idx="1"/>
          </p:cNvCxnSpPr>
          <p:nvPr/>
        </p:nvCxnSpPr>
        <p:spPr>
          <a:xfrm flipV="1">
            <a:off x="6347514" y="5101676"/>
            <a:ext cx="146577" cy="730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51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27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$110 </a:t>
            </a:r>
            <a:r>
              <a:rPr lang="en-US" u="sng" dirty="0"/>
              <a:t>in a year</a:t>
            </a:r>
          </a:p>
          <a:p>
            <a:pPr lvl="1"/>
            <a:r>
              <a:rPr lang="en-US" dirty="0"/>
              <a:t>Which option would you select, assuming 5% </a:t>
            </a:r>
            <a:r>
              <a:rPr lang="en-US" i="1" u="sng" dirty="0"/>
              <a:t>risk-free</a:t>
            </a:r>
            <a:r>
              <a:rPr lang="en-US" dirty="0"/>
              <a:t> interest rate?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38460" y="375994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0879" y="3759945"/>
            <a:ext cx="1781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Today (or Year 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38226" y="490096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39498" y="3759945"/>
            <a:ext cx="0" cy="1418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0963" y="362057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timeline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11010" y="490096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57870" y="2932606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55165" y="293241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585172" y="2932606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26740" y="3404103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9163028" y="4118466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309606" y="4134942"/>
            <a:ext cx="23112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discount rate</a:t>
            </a:r>
            <a:r>
              <a:rPr lang="en-US" sz="2000" dirty="0"/>
              <a:t>,</a:t>
            </a:r>
          </a:p>
          <a:p>
            <a:r>
              <a:rPr lang="en-US" sz="2000" dirty="0"/>
              <a:t>discounted annually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80653" y="3757268"/>
            <a:ext cx="236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$110/1.05 = $104.76</a:t>
            </a:r>
          </a:p>
          <a:p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550067" y="270157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890479" y="4149244"/>
            <a:ext cx="0" cy="6074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68419" y="4118164"/>
            <a:ext cx="2919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5% </a:t>
            </a:r>
            <a:r>
              <a:rPr lang="en-US" sz="2000" b="1" i="1" dirty="0">
                <a:solidFill>
                  <a:srgbClr val="92D050"/>
                </a:solidFill>
              </a:rPr>
              <a:t>risk-free interest rate</a:t>
            </a:r>
            <a:r>
              <a:rPr lang="en-US" sz="2000" dirty="0"/>
              <a:t>, </a:t>
            </a:r>
          </a:p>
          <a:p>
            <a:r>
              <a:rPr lang="en-US" sz="2000" dirty="0"/>
              <a:t>compounded annually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05887" y="4916350"/>
            <a:ext cx="2169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 × 1.05 = $105</a:t>
            </a:r>
          </a:p>
          <a:p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14936" y="5782835"/>
            <a:ext cx="10362127" cy="888642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The “Present Value” concept in one of the fundamental and most useful concepts in finance!</a:t>
            </a:r>
          </a:p>
        </p:txBody>
      </p:sp>
      <p:sp>
        <p:nvSpPr>
          <p:cNvPr id="5" name="Oval 4"/>
          <p:cNvSpPr/>
          <p:nvPr/>
        </p:nvSpPr>
        <p:spPr>
          <a:xfrm>
            <a:off x="9309606" y="3680126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504879" y="3423590"/>
            <a:ext cx="1705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>
                <a:solidFill>
                  <a:srgbClr val="FF0000"/>
                </a:solidFill>
              </a:rPr>
              <a:t>Present Value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of $110</a:t>
            </a:r>
          </a:p>
        </p:txBody>
      </p:sp>
      <p:cxnSp>
        <p:nvCxnSpPr>
          <p:cNvPr id="11" name="Straight Arrow Connector 10"/>
          <p:cNvCxnSpPr>
            <a:stCxn id="5" idx="6"/>
            <a:endCxn id="7" idx="1"/>
          </p:cNvCxnSpPr>
          <p:nvPr/>
        </p:nvCxnSpPr>
        <p:spPr>
          <a:xfrm flipV="1">
            <a:off x="10358302" y="3777533"/>
            <a:ext cx="146577" cy="161852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298818" y="4849721"/>
            <a:ext cx="1048696" cy="51851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94091" y="4747733"/>
            <a:ext cx="15867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>
                <a:solidFill>
                  <a:srgbClr val="FF0000"/>
                </a:solidFill>
              </a:rPr>
              <a:t>Future Value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of $100</a:t>
            </a:r>
          </a:p>
        </p:txBody>
      </p:sp>
      <p:cxnSp>
        <p:nvCxnSpPr>
          <p:cNvPr id="29" name="Straight Arrow Connector 28"/>
          <p:cNvCxnSpPr>
            <a:stCxn id="27" idx="6"/>
            <a:endCxn id="28" idx="1"/>
          </p:cNvCxnSpPr>
          <p:nvPr/>
        </p:nvCxnSpPr>
        <p:spPr>
          <a:xfrm flipV="1">
            <a:off x="6347514" y="5101676"/>
            <a:ext cx="146577" cy="730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627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, $110 </a:t>
            </a:r>
            <a:r>
              <a:rPr lang="en-US" u="sng" dirty="0"/>
              <a:t>in 2 years</a:t>
            </a:r>
            <a:r>
              <a:rPr lang="en-US" dirty="0"/>
              <a:t>,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($30 today, $30 in a year, and $40 in 2 years)</a:t>
            </a:r>
          </a:p>
          <a:p>
            <a:pPr lvl="1"/>
            <a:r>
              <a:rPr lang="en-US" dirty="0"/>
              <a:t>Which option would you select, assuming </a:t>
            </a:r>
            <a:r>
              <a:rPr lang="en-US" dirty="0">
                <a:solidFill>
                  <a:srgbClr val="FF0000"/>
                </a:solidFill>
              </a:rPr>
              <a:t>5% </a:t>
            </a:r>
            <a:r>
              <a:rPr lang="en-US" i="1" dirty="0"/>
              <a:t>discount</a:t>
            </a:r>
            <a:r>
              <a:rPr lang="en-US" dirty="0"/>
              <a:t> </a:t>
            </a:r>
            <a:r>
              <a:rPr lang="en-US" i="1" dirty="0"/>
              <a:t>rate</a:t>
            </a:r>
            <a:r>
              <a:rPr lang="en-US" dirty="0"/>
              <a:t>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91484" y="387187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17385" y="38910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9355" y="4763775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24568" y="389103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$30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10895" y="3203065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41429" y="3202869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838197" y="3203065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79765" y="3674562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17847" y="5163885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45311" y="3878745"/>
            <a:ext cx="2321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$110/1.05</a:t>
            </a:r>
            <a:r>
              <a:rPr lang="en-US" sz="2000" b="1" baseline="30000" dirty="0">
                <a:solidFill>
                  <a:srgbClr val="00B0F0"/>
                </a:solidFill>
              </a:rPr>
              <a:t>2</a:t>
            </a:r>
            <a:r>
              <a:rPr lang="en-US" sz="2000" b="1" dirty="0"/>
              <a:t> = $99.77</a:t>
            </a:r>
          </a:p>
          <a:p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17383" y="556717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068725" y="3205671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75666" y="5553633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24568" y="476377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$30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224568" y="555178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$40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9506310" y="4359207"/>
            <a:ext cx="0" cy="6033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710438" y="3878745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+ $30/1.05</a:t>
            </a:r>
          </a:p>
        </p:txBody>
      </p:sp>
      <p:cxnSp>
        <p:nvCxnSpPr>
          <p:cNvPr id="38" name="Straight Connector 37"/>
          <p:cNvCxnSpPr>
            <a:stCxn id="33" idx="3"/>
          </p:cNvCxnSpPr>
          <p:nvPr/>
        </p:nvCxnSpPr>
        <p:spPr>
          <a:xfrm>
            <a:off x="8798764" y="4963830"/>
            <a:ext cx="7075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0589302" y="536265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3"/>
          </p:cNvCxnSpPr>
          <p:nvPr/>
        </p:nvCxnSpPr>
        <p:spPr>
          <a:xfrm>
            <a:off x="8798764" y="5751836"/>
            <a:ext cx="1801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017671" y="4762492"/>
            <a:ext cx="1143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$40/1.05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91132" y="4769026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$110/1.05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227684" y="4260363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0589302" y="435920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937529" y="3878745"/>
            <a:ext cx="2228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+ $40/1.05</a:t>
            </a:r>
            <a:r>
              <a:rPr lang="en-US" sz="2000" b="1" baseline="30000" dirty="0">
                <a:solidFill>
                  <a:srgbClr val="00B0F0"/>
                </a:solidFill>
              </a:rPr>
              <a:t>2</a:t>
            </a:r>
            <a:r>
              <a:rPr lang="en-US" sz="2000" b="1" baseline="30000" dirty="0"/>
              <a:t> </a:t>
            </a:r>
            <a:r>
              <a:rPr lang="en-US" sz="2000" b="1" dirty="0"/>
              <a:t>= 94.85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599048" y="298028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090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15" grpId="0"/>
      <p:bldP spid="16" grpId="0"/>
      <p:bldP spid="25" grpId="0"/>
      <p:bldP spid="30" grpId="0"/>
      <p:bldP spid="31" grpId="0"/>
      <p:bldP spid="32" grpId="0"/>
      <p:bldP spid="33" grpId="0"/>
      <p:bldP spid="34" grpId="0"/>
      <p:bldP spid="36" grpId="0"/>
      <p:bldP spid="46" grpId="0"/>
      <p:bldP spid="47" grpId="0"/>
      <p:bldP spid="54" grpId="0"/>
      <p:bldP spid="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Discounting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Assume someone proposes to give you $100 </a:t>
            </a:r>
            <a:r>
              <a:rPr lang="en-US" u="sng" dirty="0"/>
              <a:t>today</a:t>
            </a:r>
            <a:r>
              <a:rPr lang="en-US" dirty="0"/>
              <a:t>, $110 </a:t>
            </a:r>
            <a:r>
              <a:rPr lang="en-US" u="sng" dirty="0"/>
              <a:t>in 2 years</a:t>
            </a:r>
            <a:r>
              <a:rPr lang="en-US" dirty="0"/>
              <a:t>, </a:t>
            </a:r>
            <a:r>
              <a:rPr lang="en-US" b="1" i="1" dirty="0">
                <a:solidFill>
                  <a:srgbClr val="92D050"/>
                </a:solidFill>
              </a:rPr>
              <a:t>or</a:t>
            </a:r>
            <a:r>
              <a:rPr lang="en-US" dirty="0"/>
              <a:t> ($30 today, $30 in a year, and $40 in 2 years)</a:t>
            </a:r>
          </a:p>
          <a:p>
            <a:pPr lvl="1"/>
            <a:r>
              <a:rPr lang="en-US" dirty="0"/>
              <a:t>Which option would you select, assuming </a:t>
            </a:r>
            <a:r>
              <a:rPr lang="en-US" dirty="0">
                <a:solidFill>
                  <a:srgbClr val="FF0000"/>
                </a:solidFill>
              </a:rPr>
              <a:t>4% </a:t>
            </a:r>
            <a:r>
              <a:rPr lang="en-US" i="1" dirty="0"/>
              <a:t>discount rate</a:t>
            </a:r>
            <a:r>
              <a:rPr lang="en-US" dirty="0"/>
              <a:t>? </a:t>
            </a: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91484" y="387187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17385" y="38910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9355" y="4763775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24568" y="389103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$30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10895" y="3203065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41429" y="3202869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838197" y="3203065"/>
            <a:ext cx="1" cy="296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79765" y="3674562"/>
            <a:ext cx="8595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17847" y="5163885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45311" y="3878745"/>
            <a:ext cx="2321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$110/1.04</a:t>
            </a:r>
            <a:r>
              <a:rPr lang="en-US" sz="2000" b="1" baseline="30000" dirty="0">
                <a:solidFill>
                  <a:srgbClr val="00B0F0"/>
                </a:solidFill>
              </a:rPr>
              <a:t>2</a:t>
            </a:r>
            <a:r>
              <a:rPr lang="en-US" sz="2000" b="1" dirty="0"/>
              <a:t> = $101.7</a:t>
            </a:r>
          </a:p>
          <a:p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17383" y="5567170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068725" y="3205671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75666" y="5553633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24568" y="476377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$30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224568" y="5551781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$40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9506310" y="4359207"/>
            <a:ext cx="0" cy="6033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710438" y="3878745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+ $30/1.04</a:t>
            </a:r>
          </a:p>
        </p:txBody>
      </p:sp>
      <p:cxnSp>
        <p:nvCxnSpPr>
          <p:cNvPr id="38" name="Straight Connector 37"/>
          <p:cNvCxnSpPr>
            <a:stCxn id="33" idx="3"/>
          </p:cNvCxnSpPr>
          <p:nvPr/>
        </p:nvCxnSpPr>
        <p:spPr>
          <a:xfrm>
            <a:off x="8798764" y="4963830"/>
            <a:ext cx="7075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0589302" y="536265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3"/>
          </p:cNvCxnSpPr>
          <p:nvPr/>
        </p:nvCxnSpPr>
        <p:spPr>
          <a:xfrm>
            <a:off x="8798764" y="5751836"/>
            <a:ext cx="1801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017671" y="4762492"/>
            <a:ext cx="1143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$40/1.04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91132" y="4769026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$110/1.04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227684" y="4260363"/>
            <a:ext cx="0" cy="4233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0589302" y="4359207"/>
            <a:ext cx="0" cy="3891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937529" y="3878745"/>
            <a:ext cx="2228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+ $40/1.04</a:t>
            </a:r>
            <a:r>
              <a:rPr lang="en-US" sz="2000" b="1" baseline="30000" dirty="0">
                <a:solidFill>
                  <a:srgbClr val="00B0F0"/>
                </a:solidFill>
              </a:rPr>
              <a:t>2</a:t>
            </a:r>
            <a:r>
              <a:rPr lang="en-US" sz="2000" b="1" baseline="30000" dirty="0"/>
              <a:t> </a:t>
            </a:r>
            <a:r>
              <a:rPr lang="en-US" sz="2000" b="1" dirty="0"/>
              <a:t>= 95.82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42433" y="298028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068228" y="6216680"/>
            <a:ext cx="10362127" cy="49387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As the discount rate decreases, the present value increases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347841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15" grpId="0"/>
      <p:bldP spid="16" grpId="0"/>
      <p:bldP spid="25" grpId="0"/>
      <p:bldP spid="30" grpId="0"/>
      <p:bldP spid="31" grpId="0"/>
      <p:bldP spid="32" grpId="0"/>
      <p:bldP spid="33" grpId="0"/>
      <p:bldP spid="34" grpId="0"/>
      <p:bldP spid="36" grpId="0"/>
      <p:bldP spid="46" grpId="0"/>
      <p:bldP spid="47" grpId="0"/>
      <p:bldP spid="54" grpId="0"/>
      <p:bldP spid="55" grpId="0"/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Present value </a:t>
            </a:r>
            <a:r>
              <a:rPr lang="en-US" dirty="0"/>
              <a:t>is the result of discounting </a:t>
            </a:r>
            <a:r>
              <a:rPr lang="en-US" i="1" dirty="0">
                <a:solidFill>
                  <a:srgbClr val="C00000"/>
                </a:solidFill>
              </a:rPr>
              <a:t>future value </a:t>
            </a:r>
            <a:r>
              <a:rPr lang="en-US" dirty="0"/>
              <a:t>to the present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general, its formula can be stated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PV = FV/(1+r)</a:t>
            </a:r>
            <a:r>
              <a:rPr lang="en-US" baseline="30000" dirty="0"/>
              <a:t>n</a:t>
            </a:r>
            <a:r>
              <a:rPr lang="en-US" dirty="0"/>
              <a:t>, where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PV = Present Value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FV = Future Value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 = Discount Rate (or </a:t>
            </a:r>
            <a:r>
              <a:rPr lang="en-US" i="1" dirty="0"/>
              <a:t>rate of return</a:t>
            </a:r>
            <a:r>
              <a:rPr lang="en-US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 = Number of Periods, which could be in years, months, weeks, etc. </a:t>
            </a:r>
          </a:p>
          <a:p>
            <a:endParaRPr lang="en-US" dirty="0"/>
          </a:p>
          <a:p>
            <a:r>
              <a:rPr lang="en-US" dirty="0"/>
              <a:t>Related to the concept of the </a:t>
            </a:r>
            <a:r>
              <a:rPr lang="en-US" i="1" dirty="0">
                <a:solidFill>
                  <a:srgbClr val="0070C0"/>
                </a:solidFill>
              </a:rPr>
              <a:t>present value</a:t>
            </a:r>
            <a:r>
              <a:rPr lang="en-US" i="1" dirty="0"/>
              <a:t> </a:t>
            </a:r>
            <a:r>
              <a:rPr lang="en-US" dirty="0"/>
              <a:t>is the </a:t>
            </a:r>
            <a:r>
              <a:rPr lang="en-US" b="1" i="1" dirty="0">
                <a:solidFill>
                  <a:srgbClr val="92D050"/>
                </a:solidFill>
              </a:rPr>
              <a:t>net present value</a:t>
            </a:r>
            <a:r>
              <a:rPr lang="en-US" b="1" dirty="0">
                <a:solidFill>
                  <a:srgbClr val="92D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520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99904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66539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089041" y="531023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863332" y="614613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</a:t>
            </a:r>
          </a:p>
        </p:txBody>
      </p:sp>
      <p:sp>
        <p:nvSpPr>
          <p:cNvPr id="75" name="Oval 74"/>
          <p:cNvSpPr/>
          <p:nvPr/>
        </p:nvSpPr>
        <p:spPr>
          <a:xfrm>
            <a:off x="4199799" y="4410909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7041608" y="5243002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9815899" y="6091780"/>
            <a:ext cx="994470" cy="508820"/>
          </a:xfrm>
          <a:prstGeom prst="ellipse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>
            <a:stCxn id="75" idx="4"/>
          </p:cNvCxnSpPr>
          <p:nvPr/>
        </p:nvCxnSpPr>
        <p:spPr>
          <a:xfrm>
            <a:off x="4697034" y="4919729"/>
            <a:ext cx="0" cy="224839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1661750" y="5144568"/>
            <a:ext cx="5086780" cy="1550603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There is a </a:t>
            </a:r>
            <a:r>
              <a:rPr lang="en-US" sz="2000" b="1" i="1" dirty="0">
                <a:solidFill>
                  <a:schemeClr val="tx1"/>
                </a:solidFill>
              </a:rPr>
              <a:t>Time Value of Money </a:t>
            </a:r>
            <a:r>
              <a:rPr lang="en-US" sz="2000" dirty="0">
                <a:solidFill>
                  <a:schemeClr val="tx1"/>
                </a:solidFill>
              </a:rPr>
              <a:t>(e.g., $10 today worth more than $10 in a year) because of inflation and earnings that could be potentially made using the money during the intervening time; hence, </a:t>
            </a:r>
            <a:r>
              <a:rPr lang="en-US" sz="2000" i="1" dirty="0">
                <a:solidFill>
                  <a:schemeClr val="tx1"/>
                </a:solidFill>
              </a:rPr>
              <a:t>discount</a:t>
            </a:r>
            <a:r>
              <a:rPr lang="en-US" sz="2000" dirty="0">
                <a:solidFill>
                  <a:schemeClr val="tx1"/>
                </a:solidFill>
              </a:rPr>
              <a:t>!</a:t>
            </a:r>
          </a:p>
        </p:txBody>
      </p:sp>
      <p:cxnSp>
        <p:nvCxnSpPr>
          <p:cNvPr id="87" name="Straight Arrow Connector 86"/>
          <p:cNvCxnSpPr>
            <a:stCxn id="77" idx="2"/>
          </p:cNvCxnSpPr>
          <p:nvPr/>
        </p:nvCxnSpPr>
        <p:spPr>
          <a:xfrm flipH="1">
            <a:off x="6748530" y="6346190"/>
            <a:ext cx="3067369" cy="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6" idx="2"/>
          </p:cNvCxnSpPr>
          <p:nvPr/>
        </p:nvCxnSpPr>
        <p:spPr>
          <a:xfrm flipH="1">
            <a:off x="6748530" y="5497412"/>
            <a:ext cx="293078" cy="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98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3" grpId="0"/>
      <p:bldP spid="34" grpId="0"/>
      <p:bldP spid="39" grpId="0"/>
      <p:bldP spid="40" grpId="0"/>
      <p:bldP spid="54" grpId="0"/>
      <p:bldP spid="55" grpId="0"/>
      <p:bldP spid="70" grpId="0"/>
      <p:bldP spid="71" grpId="0"/>
      <p:bldP spid="72" grpId="0"/>
      <p:bldP spid="75" grpId="0" animBg="1"/>
      <p:bldP spid="76" grpId="0" animBg="1"/>
      <p:bldP spid="77" grpId="0" animBg="1"/>
      <p:bldP spid="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70" idx="0"/>
          </p:cNvCxnSpPr>
          <p:nvPr/>
        </p:nvCxnSpPr>
        <p:spPr>
          <a:xfrm>
            <a:off x="4684156" y="4003429"/>
            <a:ext cx="0" cy="45899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99904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66539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352482" y="3614937"/>
            <a:ext cx="2690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$3,000/1.05 = $2857.14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159284" y="3612659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$4,000/1.05</a:t>
            </a:r>
            <a:r>
              <a:rPr lang="en-US" sz="2000" b="1" baseline="30000" dirty="0">
                <a:solidFill>
                  <a:srgbClr val="0070C0"/>
                </a:solidFill>
              </a:rPr>
              <a:t>2</a:t>
            </a:r>
            <a:r>
              <a:rPr lang="en-US" sz="2000" b="1" dirty="0">
                <a:solidFill>
                  <a:srgbClr val="0070C0"/>
                </a:solidFill>
              </a:rPr>
              <a:t> = $3628.11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7538844" y="4015047"/>
            <a:ext cx="0" cy="1282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982635" y="3612659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$5,000/1.05</a:t>
            </a:r>
            <a:r>
              <a:rPr lang="en-US" sz="2000" b="1" baseline="30000" dirty="0">
                <a:solidFill>
                  <a:srgbClr val="0070C0"/>
                </a:solidFill>
              </a:rPr>
              <a:t>3</a:t>
            </a:r>
            <a:r>
              <a:rPr lang="en-US" sz="2000" b="1" dirty="0">
                <a:solidFill>
                  <a:srgbClr val="0070C0"/>
                </a:solidFill>
              </a:rPr>
              <a:t> = $4319.18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0313135" y="4015047"/>
            <a:ext cx="0" cy="20760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089041" y="5310236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863332" y="614613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</a:t>
            </a:r>
          </a:p>
        </p:txBody>
      </p:sp>
    </p:spTree>
    <p:extLst>
      <p:ext uri="{BB962C8B-B14F-4D97-AF65-F5344CB8AC3E}">
        <p14:creationId xmlns:p14="http://schemas.microsoft.com/office/powerpoint/2010/main" val="256586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2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Pricing Framework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Lifetime value of an acquired customer (LTV)- Part I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Announcement</a:t>
            </a:r>
            <a:r>
              <a:rPr lang="en-US" sz="3600" dirty="0"/>
              <a:t>:</a:t>
            </a:r>
          </a:p>
          <a:p>
            <a:pPr lvl="1"/>
            <a:r>
              <a:rPr lang="en-US" sz="3200" dirty="0"/>
              <a:t>Milestone 3 of the project is due on Wednesday, March 25 by midnight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49821" y="2945935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0355" y="2940062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234353" y="446242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$3,000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596445" y="2939221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Cash Inflow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517766" y="5297504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$4,000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806735" y="6094044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$5,000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052963" y="3614937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$2857.14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323497" y="3603319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$3628.11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959295" y="4015047"/>
            <a:ext cx="0" cy="1282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596445" y="3612659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$4319.18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9244185" y="4015047"/>
            <a:ext cx="0" cy="20760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672047" y="4015047"/>
            <a:ext cx="0" cy="49179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998752" y="2759806"/>
                <a:ext cx="2076018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8752" y="2759806"/>
                <a:ext cx="2076018" cy="7630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0404533" y="3611510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$10804.44</a:t>
            </a:r>
          </a:p>
        </p:txBody>
      </p:sp>
    </p:spTree>
    <p:extLst>
      <p:ext uri="{BB962C8B-B14F-4D97-AF65-F5344CB8AC3E}">
        <p14:creationId xmlns:p14="http://schemas.microsoft.com/office/powerpoint/2010/main" val="392048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you want to invest in a business $10,000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you pay off this investment in 3 years, assuming a discount rate of 5%?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4525" y="3614937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$10,000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1468" y="3634097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3438" y="450684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750" y="2956687"/>
            <a:ext cx="1471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Cash Outflow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462280" y="2946131"/>
            <a:ext cx="1" cy="3749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3848" y="3417628"/>
            <a:ext cx="1188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1466" y="5310236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1466" y="6113631"/>
            <a:ext cx="767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Year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41585" y="2763233"/>
                <a:ext cx="2076018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585" y="2763233"/>
                <a:ext cx="2076018" cy="7630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957213" y="3614937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$10804.44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05122" y="3614937"/>
            <a:ext cx="3400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$10804.44 </a:t>
            </a:r>
            <a:r>
              <a:rPr lang="en-US" sz="2000" b="1" dirty="0"/>
              <a:t>–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$10,000 </a:t>
            </a:r>
            <a:r>
              <a:rPr lang="en-US" sz="2000" b="1" dirty="0">
                <a:solidFill>
                  <a:srgbClr val="00B050"/>
                </a:solidFill>
              </a:rPr>
              <a:t>= 804.44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950320" y="4458502"/>
            <a:ext cx="6709893" cy="561237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sz="2400">
                <a:solidFill>
                  <a:schemeClr val="tx1"/>
                </a:solidFill>
              </a:rPr>
              <a:t>YES, you can pay off your investment in 3 years</a:t>
            </a:r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96000" y="2759806"/>
                <a:ext cx="4137479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𝑰𝒏𝒇𝒍𝒐𝒘𝒔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 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𝑪𝒂𝒔𝒉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𝑶𝒖𝒕𝒇𝒍𝒐𝒘</m:t>
                          </m:r>
                        </m:e>
                      </m:nary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759806"/>
                <a:ext cx="4137479" cy="7630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68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7" grpId="0" animBg="1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Net</a:t>
            </a:r>
            <a:r>
              <a:rPr lang="en-US" dirty="0"/>
              <a:t> Present Value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4"/>
                <a:ext cx="11015749" cy="4585685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Net Present Value (NPV) is a </a:t>
                </a:r>
                <a:r>
                  <a:rPr lang="en-US" i="1" dirty="0">
                    <a:solidFill>
                      <a:srgbClr val="0070C0"/>
                    </a:solidFill>
                  </a:rPr>
                  <a:t>capital budgeting tool </a:t>
                </a:r>
                <a:r>
                  <a:rPr lang="en-US" dirty="0"/>
                  <a:t>that can be used to analyze the profitability of a projected investment or project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NPV = PV(All Cash Inflows) – PV(Cash Outflow)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If NPV &gt; 0 accept; otherwise, reject!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More formally, NPV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where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 = Number of time periods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C</a:t>
                </a:r>
                <a:r>
                  <a:rPr lang="en-US" baseline="-25000" dirty="0"/>
                  <a:t>n</a:t>
                </a:r>
                <a:r>
                  <a:rPr lang="en-US" dirty="0"/>
                  <a:t> = Net cash inflow during period </a:t>
                </a:r>
                <a:r>
                  <a:rPr lang="en-US" i="1" dirty="0"/>
                  <a:t>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C</a:t>
                </a:r>
                <a:r>
                  <a:rPr lang="en-US" baseline="-25000" dirty="0"/>
                  <a:t>0 </a:t>
                </a:r>
                <a:r>
                  <a:rPr lang="en-US" dirty="0"/>
                  <a:t>= Net cash outflow (or total initial investment)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r = Discount rate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4"/>
                <a:ext cx="11015749" cy="4585685"/>
              </a:xfrm>
              <a:blipFill rotWithShape="0">
                <a:blip r:embed="rId2"/>
                <a:stretch>
                  <a:fillRect l="-940" t="-2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604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Calculate the Lifetime Value (LTV) of an Acquired Customer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4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Unit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Is your venture sustainable and attractive from a microeconomic standpoint?</a:t>
            </a:r>
          </a:p>
          <a:p>
            <a:pPr lvl="1"/>
            <a:r>
              <a:rPr lang="en-US" dirty="0"/>
              <a:t>Yes, if Lifetime Value of an Acquired Customer (LTV) &gt; Cost of Customer Acquisition (COCA)</a:t>
            </a:r>
          </a:p>
          <a:p>
            <a:pPr lvl="2"/>
            <a:r>
              <a:rPr lang="en-US" b="1" dirty="0">
                <a:solidFill>
                  <a:srgbClr val="92D050"/>
                </a:solidFill>
              </a:rPr>
              <a:t>Rule of thumb</a:t>
            </a:r>
            <a:r>
              <a:rPr lang="en-US" dirty="0"/>
              <a:t>: LTV &gt; 3 × COCA</a:t>
            </a:r>
          </a:p>
          <a:p>
            <a:pPr lvl="1"/>
            <a:r>
              <a:rPr lang="en-US" dirty="0"/>
              <a:t>In other words, yes, if you can acquire customers at a cost that is substantially less than their value to your venture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92D050"/>
                </a:solidFill>
              </a:rPr>
              <a:t>Objective of any business</a:t>
            </a:r>
            <a:r>
              <a:rPr lang="en-US" dirty="0"/>
              <a:t>: increase LTV and decrease COCA</a:t>
            </a:r>
          </a:p>
          <a:p>
            <a:pPr lvl="1"/>
            <a:r>
              <a:rPr lang="en-US" dirty="0"/>
              <a:t>Failure to do this leads to detrimental outcomes (e.g., Pets.com)</a:t>
            </a:r>
          </a:p>
        </p:txBody>
      </p:sp>
    </p:spTree>
    <p:extLst>
      <p:ext uri="{BB962C8B-B14F-4D97-AF65-F5344CB8AC3E}">
        <p14:creationId xmlns:p14="http://schemas.microsoft.com/office/powerpoint/2010/main" val="69849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Unit Economics: Pets.com as a 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09713"/>
            <a:ext cx="11113395" cy="4585685"/>
          </a:xfrm>
        </p:spPr>
        <p:txBody>
          <a:bodyPr>
            <a:normAutofit/>
          </a:bodyPr>
          <a:lstStyle/>
          <a:p>
            <a:r>
              <a:rPr lang="en-US" dirty="0"/>
              <a:t>Pets.com</a:t>
            </a:r>
          </a:p>
          <a:p>
            <a:pPr lvl="1"/>
            <a:r>
              <a:rPr lang="en-US" dirty="0"/>
              <a:t>Founded in 1998</a:t>
            </a:r>
          </a:p>
          <a:p>
            <a:pPr lvl="1"/>
            <a:r>
              <a:rPr lang="en-US" b="1" dirty="0">
                <a:solidFill>
                  <a:srgbClr val="92D050"/>
                </a:solidFill>
              </a:rPr>
              <a:t>Concept</a:t>
            </a:r>
            <a:r>
              <a:rPr lang="en-US" dirty="0"/>
              <a:t>: sell pets products over the Internet</a:t>
            </a:r>
          </a:p>
          <a:p>
            <a:pPr lvl="1"/>
            <a:r>
              <a:rPr lang="en-US" dirty="0"/>
              <a:t>Easily raised millions of dollars from investors</a:t>
            </a:r>
          </a:p>
          <a:p>
            <a:pPr lvl="1"/>
            <a:r>
              <a:rPr lang="en-US" dirty="0"/>
              <a:t>Aggressively advertised its website, including a high-profile Super Bowl commercial in 2000</a:t>
            </a:r>
          </a:p>
          <a:p>
            <a:pPr lvl="1"/>
            <a:r>
              <a:rPr lang="en-US" dirty="0"/>
              <a:t>It was losing money with each customer it captured</a:t>
            </a:r>
          </a:p>
          <a:p>
            <a:pPr lvl="1"/>
            <a:r>
              <a:rPr lang="en-US" dirty="0"/>
              <a:t>Its management assumed it is a matter of volume (with a huge customer base, the company would become cash-flow positive)</a:t>
            </a:r>
          </a:p>
          <a:p>
            <a:pPr lvl="1"/>
            <a:r>
              <a:rPr lang="en-US" dirty="0"/>
              <a:t>Realized late that LTV &lt; COCA</a:t>
            </a:r>
          </a:p>
          <a:p>
            <a:pPr lvl="1"/>
            <a:r>
              <a:rPr lang="en-US" dirty="0"/>
              <a:t>In November 2000, it shutdown (300 million dollars of investors’ money were lost!)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78794" y="6040191"/>
            <a:ext cx="10573555" cy="682582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>
                <a:solidFill>
                  <a:schemeClr val="tx1"/>
                </a:solidFill>
              </a:rPr>
              <a:t>$300 million educational lesson</a:t>
            </a:r>
            <a:r>
              <a:rPr lang="en-US" sz="2200" dirty="0">
                <a:solidFill>
                  <a:schemeClr val="tx1"/>
                </a:solidFill>
              </a:rPr>
              <a:t>: disciplined analysis and intellectual honesty about unit economics are crucial factors for success!</a:t>
            </a:r>
          </a:p>
        </p:txBody>
      </p:sp>
    </p:spTree>
    <p:extLst>
      <p:ext uri="{BB962C8B-B14F-4D97-AF65-F5344CB8AC3E}">
        <p14:creationId xmlns:p14="http://schemas.microsoft.com/office/powerpoint/2010/main" val="162597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Unit Economics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24520" y="1690688"/>
            <a:ext cx="4532335" cy="4954810"/>
            <a:chOff x="1842706" y="1540896"/>
            <a:chExt cx="4532335" cy="5104602"/>
          </a:xfrm>
        </p:grpSpPr>
        <p:pic>
          <p:nvPicPr>
            <p:cNvPr id="1026" name="Picture 2" descr="Image result for don't worry entrepreneurial math is much simpl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706" y="2254215"/>
              <a:ext cx="4532335" cy="4391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1935903" y="1540896"/>
              <a:ext cx="3408177" cy="230832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i="1" dirty="0"/>
                <a:t>Don’t worry, </a:t>
              </a:r>
            </a:p>
            <a:p>
              <a:pPr algn="ctr"/>
              <a:r>
                <a:rPr lang="en-US" sz="2400" b="1" i="1" dirty="0"/>
                <a:t>entrepreneurial math </a:t>
              </a:r>
            </a:p>
            <a:p>
              <a:pPr algn="ctr"/>
              <a:r>
                <a:rPr lang="en-US" sz="2400" b="1" i="1" dirty="0"/>
                <a:t>is much simpler. </a:t>
              </a:r>
            </a:p>
            <a:p>
              <a:pPr algn="ctr"/>
              <a:r>
                <a:rPr lang="en-US" sz="2400" b="1" i="1" dirty="0"/>
                <a:t>If the LTV does not equal </a:t>
              </a:r>
            </a:p>
            <a:p>
              <a:pPr algn="ctr"/>
              <a:r>
                <a:rPr lang="en-US" sz="2400" b="1" i="1" dirty="0"/>
                <a:t>3 times the COCA, </a:t>
              </a:r>
            </a:p>
            <a:p>
              <a:pPr algn="ctr"/>
              <a:r>
                <a:rPr lang="en-US" sz="2400" b="1" i="1" dirty="0"/>
                <a:t>none of this matters!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979357" y="1716858"/>
            <a:ext cx="576952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We will first learn how to calculate </a:t>
            </a:r>
            <a:br>
              <a:rPr lang="en-US" sz="2800" dirty="0"/>
            </a:br>
            <a:r>
              <a:rPr lang="en-US" sz="2800" dirty="0"/>
              <a:t>LTV then COCA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However, to calculate LTV, we need </a:t>
            </a:r>
            <a:br>
              <a:rPr lang="en-US" sz="2800" dirty="0"/>
            </a:br>
            <a:r>
              <a:rPr lang="en-US" sz="2800" dirty="0"/>
              <a:t>to build a foundation on some basic </a:t>
            </a:r>
            <a:br>
              <a:rPr lang="en-US" sz="2800" dirty="0"/>
            </a:br>
            <a:r>
              <a:rPr lang="en-US" sz="2800" dirty="0"/>
              <a:t>finance concepts, namely, </a:t>
            </a:r>
            <a:br>
              <a:rPr lang="en-US" sz="2800" b="1" i="1" dirty="0">
                <a:solidFill>
                  <a:srgbClr val="92D050"/>
                </a:solidFill>
              </a:rPr>
            </a:br>
            <a:r>
              <a:rPr lang="en-US" sz="2800" b="1" i="1" dirty="0">
                <a:solidFill>
                  <a:srgbClr val="92D050"/>
                </a:solidFill>
              </a:rPr>
              <a:t>compounding and discounting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7369088" y="5114620"/>
            <a:ext cx="3026535" cy="1080118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chemeClr val="tx1"/>
                </a:solidFill>
              </a:rPr>
              <a:t>Let us get started!</a:t>
            </a:r>
          </a:p>
        </p:txBody>
      </p:sp>
    </p:spTree>
    <p:extLst>
      <p:ext uri="{BB962C8B-B14F-4D97-AF65-F5344CB8AC3E}">
        <p14:creationId xmlns:p14="http://schemas.microsoft.com/office/powerpoint/2010/main" val="205472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5749" cy="4351338"/>
          </a:xfrm>
        </p:spPr>
        <p:txBody>
          <a:bodyPr>
            <a:normAutofit/>
          </a:bodyPr>
          <a:lstStyle/>
          <a:p>
            <a:r>
              <a:rPr lang="en-US" dirty="0"/>
              <a:t>Assume you want to deposit $100 in a bank that offers a 10% interest rate that is </a:t>
            </a:r>
            <a:r>
              <a:rPr lang="en-US" i="1" dirty="0"/>
              <a:t>compounded </a:t>
            </a:r>
            <a:r>
              <a:rPr lang="en-US" i="1" u="sng" dirty="0"/>
              <a:t>annually</a:t>
            </a:r>
          </a:p>
          <a:p>
            <a:pPr lvl="1"/>
            <a:r>
              <a:rPr lang="en-US" dirty="0"/>
              <a:t>What would be your total amount of money after 3 years?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85158" y="321224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7894749" y="3923197"/>
            <a:ext cx="540913" cy="429038"/>
          </a:xfrm>
          <a:prstGeom prst="ellipse">
            <a:avLst/>
          </a:prstGeom>
          <a:noFill/>
          <a:ln w="222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7572" y="4290116"/>
            <a:ext cx="540913" cy="429038"/>
          </a:xfrm>
          <a:prstGeom prst="ellipse">
            <a:avLst/>
          </a:prstGeom>
          <a:noFill/>
          <a:ln w="222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6"/>
          </p:cNvCxnSpPr>
          <p:nvPr/>
        </p:nvCxnSpPr>
        <p:spPr>
          <a:xfrm>
            <a:off x="8435662" y="4137716"/>
            <a:ext cx="1571223" cy="0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7"/>
          </p:cNvCxnSpPr>
          <p:nvPr/>
        </p:nvCxnSpPr>
        <p:spPr>
          <a:xfrm flipV="1">
            <a:off x="3679270" y="4352235"/>
            <a:ext cx="6327615" cy="712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0006885" y="3208985"/>
            <a:ext cx="1957590" cy="185583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Interest is accrued on interest; hence, the name </a:t>
            </a:r>
            <a:r>
              <a:rPr lang="en-US" sz="2000" b="1" i="1" dirty="0">
                <a:solidFill>
                  <a:schemeClr val="bg1"/>
                </a:solidFill>
              </a:rPr>
              <a:t>compounded</a:t>
            </a:r>
            <a:r>
              <a:rPr lang="en-US" sz="2000" b="1" dirty="0">
                <a:solidFill>
                  <a:schemeClr val="bg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2251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5749" cy="4756244"/>
          </a:xfrm>
        </p:spPr>
        <p:txBody>
          <a:bodyPr>
            <a:normAutofit/>
          </a:bodyPr>
          <a:lstStyle/>
          <a:p>
            <a:r>
              <a:rPr lang="en-US" dirty="0"/>
              <a:t>Assume you want to deposit $100 in a bank that offers a 10% interest rate that is </a:t>
            </a:r>
            <a:r>
              <a:rPr lang="en-US" i="1" dirty="0"/>
              <a:t>compounded </a:t>
            </a:r>
            <a:r>
              <a:rPr lang="en-US" i="1" u="sng" dirty="0"/>
              <a:t>annually</a:t>
            </a:r>
          </a:p>
          <a:p>
            <a:pPr lvl="1"/>
            <a:r>
              <a:rPr lang="en-US" dirty="0"/>
              <a:t>What would be your total amount of money after 3 years?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85158" y="321224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16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 long would it take to </a:t>
            </a:r>
            <a:r>
              <a:rPr lang="en-US" i="1" u="sng" dirty="0"/>
              <a:t>double</a:t>
            </a:r>
            <a:r>
              <a:rPr lang="en-US" dirty="0"/>
              <a:t> your $100, assuming 10% interest rate?</a:t>
            </a:r>
          </a:p>
          <a:p>
            <a:pPr lvl="1"/>
            <a:r>
              <a:rPr lang="en-US" dirty="0"/>
              <a:t>$100 × 1.1</a:t>
            </a:r>
            <a:r>
              <a:rPr lang="en-US" b="1" i="1" baseline="30000" dirty="0">
                <a:solidFill>
                  <a:srgbClr val="92D050"/>
                </a:solidFill>
              </a:rPr>
              <a:t>n</a:t>
            </a:r>
            <a:r>
              <a:rPr lang="en-US" baseline="30000" dirty="0"/>
              <a:t> </a:t>
            </a:r>
            <a:r>
              <a:rPr lang="en-US" dirty="0"/>
              <a:t>= $200</a:t>
            </a:r>
          </a:p>
          <a:p>
            <a:pPr lvl="2">
              <a:buFont typeface="Wingdings" panose="05000000000000000000" pitchFamily="2" charset="2"/>
              <a:buChar char="è"/>
            </a:pPr>
            <a:r>
              <a:rPr lang="en-US" sz="2400" dirty="0"/>
              <a:t> 1.1</a:t>
            </a:r>
            <a:r>
              <a:rPr lang="en-US" sz="2400" b="1" i="1" baseline="30000" dirty="0">
                <a:solidFill>
                  <a:srgbClr val="92D050"/>
                </a:solidFill>
              </a:rPr>
              <a:t>n</a:t>
            </a:r>
            <a:r>
              <a:rPr lang="en-US" sz="2400" baseline="30000" dirty="0"/>
              <a:t> </a:t>
            </a:r>
            <a:r>
              <a:rPr lang="en-US" sz="2400" dirty="0"/>
              <a:t>= $2</a:t>
            </a:r>
          </a:p>
          <a:p>
            <a:pPr lvl="2">
              <a:buFont typeface="Wingdings" panose="05000000000000000000" pitchFamily="2" charset="2"/>
              <a:buChar char="è"/>
            </a:pPr>
            <a:r>
              <a:rPr lang="en-US" sz="2400" dirty="0"/>
              <a:t> </a:t>
            </a:r>
            <a:r>
              <a:rPr lang="en-US" sz="2400" b="1" i="1" dirty="0">
                <a:solidFill>
                  <a:srgbClr val="92D050"/>
                </a:solidFill>
              </a:rPr>
              <a:t>n</a:t>
            </a:r>
            <a:r>
              <a:rPr lang="en-US" sz="2400" dirty="0"/>
              <a:t> = log</a:t>
            </a:r>
            <a:r>
              <a:rPr lang="en-US" sz="2400" baseline="-25000" dirty="0"/>
              <a:t>1.1</a:t>
            </a:r>
            <a:r>
              <a:rPr lang="en-US" sz="2400" dirty="0"/>
              <a:t> 2 = log 2 / log 1.1 = 7.272</a:t>
            </a:r>
          </a:p>
          <a:p>
            <a:pPr lvl="2">
              <a:buFont typeface="Wingdings" panose="05000000000000000000" pitchFamily="2" charset="2"/>
              <a:buChar char="è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Another way to calculate this quickly is to divide 72 by 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72/10 = 7.2, which is very close to 7.272 calculated above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This is referred to as the </a:t>
            </a:r>
            <a:r>
              <a:rPr lang="en-US" sz="2400" i="1" dirty="0">
                <a:solidFill>
                  <a:srgbClr val="0070C0"/>
                </a:solidFill>
              </a:rPr>
              <a:t>“rule of 72”</a:t>
            </a:r>
            <a:r>
              <a:rPr lang="en-US" sz="2400" dirty="0"/>
              <a:t>, which entails dividing 72 by the given interest rate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long would it take to double your $233, assuming 7% interest rate?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72/7 = 10.28 years (or log 2 / log 1.07 = 10.244 years)</a:t>
            </a:r>
          </a:p>
        </p:txBody>
      </p:sp>
    </p:spTree>
    <p:extLst>
      <p:ext uri="{BB962C8B-B14F-4D97-AF65-F5344CB8AC3E}">
        <p14:creationId xmlns:p14="http://schemas.microsoft.com/office/powerpoint/2010/main" val="99753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The trick of </a:t>
            </a:r>
            <a:r>
              <a:rPr lang="en-US" i="1" dirty="0"/>
              <a:t>period</a:t>
            </a:r>
            <a:r>
              <a:rPr lang="en-US" dirty="0"/>
              <a:t> and the magical </a:t>
            </a:r>
            <a:r>
              <a:rPr lang="en-US" i="1" dirty="0"/>
              <a:t>e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23295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85120" y="3345585"/>
            <a:ext cx="6413" cy="2059611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58477" y="379266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100% </a:t>
            </a:r>
          </a:p>
          <a:p>
            <a:pPr algn="ctr"/>
            <a:r>
              <a:rPr lang="en-US" b="1" dirty="0">
                <a:solidFill>
                  <a:srgbClr val="00B050"/>
                </a:solidFill>
              </a:rPr>
              <a:t>interest rate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6001" y="3908635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 YEAR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81800" y="292461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43625" y="331823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22979" y="34363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60160" y="34797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49198" y="5418314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1.5×1.5= 1×1.5</a:t>
            </a:r>
            <a:r>
              <a:rPr lang="en-US" b="1" baseline="30000" dirty="0"/>
              <a:t>2</a:t>
            </a:r>
            <a:r>
              <a:rPr lang="en-US" b="1" dirty="0"/>
              <a:t> = $2.25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31885" y="4200832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1×1.5= $1.5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51279" y="4514902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70043" y="47066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66134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427959" y="3429665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1613" y="32240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9988" y="3356971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78171" y="380685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1×1.083= $1.083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8802" y="451286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25815" y="4021323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442634" y="5068479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46288" y="48628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54663" y="4995785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92846" y="5445666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</a:t>
            </a:r>
            <a:r>
              <a:rPr lang="en-US" b="1" baseline="30000" dirty="0"/>
              <a:t>12</a:t>
            </a:r>
            <a:r>
              <a:rPr lang="en-US" b="1" dirty="0"/>
              <a:t>= $2.6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4089" y="6073396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1×(1+1/1)</a:t>
            </a:r>
            <a:r>
              <a:rPr lang="en-US" b="1" baseline="30000" dirty="0"/>
              <a:t>1 </a:t>
            </a:r>
            <a:r>
              <a:rPr lang="en-US" b="1" dirty="0"/>
              <a:t>= $2</a:t>
            </a:r>
            <a:endParaRPr lang="en-US" b="1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9114" y="6027546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1×(1+1/2)</a:t>
            </a:r>
            <a:r>
              <a:rPr lang="en-US" b="1" baseline="30000" dirty="0"/>
              <a:t>2 </a:t>
            </a:r>
            <a:r>
              <a:rPr lang="en-US" b="1" dirty="0"/>
              <a:t>= $2.25</a:t>
            </a:r>
            <a:endParaRPr lang="en-US" b="1" baseline="30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45444" y="6030251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1×(1+1/12)</a:t>
            </a:r>
            <a:r>
              <a:rPr lang="en-US" b="1" baseline="30000" dirty="0"/>
              <a:t>12 </a:t>
            </a:r>
            <a:r>
              <a:rPr lang="en-US" b="1" dirty="0"/>
              <a:t>= $2.613</a:t>
            </a:r>
            <a:endParaRPr lang="en-US" b="1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9991705" y="297325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0453530" y="3426668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581060" y="3200315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264606" y="3353974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499715" y="3792663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1×1.00273= $1.00273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351386" y="4018326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9166313" y="6081246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1×(1+1/365)</a:t>
            </a:r>
            <a:r>
              <a:rPr lang="en-US" b="1" baseline="30000" dirty="0"/>
              <a:t>365 </a:t>
            </a:r>
            <a:r>
              <a:rPr lang="en-US" b="1" dirty="0"/>
              <a:t>= $2.714 = </a:t>
            </a:r>
            <a:r>
              <a:rPr lang="en-US" b="1" i="1" dirty="0"/>
              <a:t>e</a:t>
            </a:r>
            <a:endParaRPr lang="en-US" b="1" i="1" baseline="30000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0487260" y="5073706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14790" y="48473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298336" y="500101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533445" y="5439701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</a:t>
            </a:r>
            <a:r>
              <a:rPr lang="en-US" b="1" baseline="30000" dirty="0"/>
              <a:t>365</a:t>
            </a:r>
            <a:r>
              <a:rPr lang="en-US" b="1" dirty="0"/>
              <a:t> = $2.7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474777" y="2366834"/>
            <a:ext cx="2202739" cy="563621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Semi-annually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512588" y="2376176"/>
            <a:ext cx="2202739" cy="56362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Annually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6425635" y="2376176"/>
            <a:ext cx="2202739" cy="56362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Compound Monthly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9385890" y="2369603"/>
            <a:ext cx="2202739" cy="56362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Daily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032752" y="544566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1×2= $2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15041" y="576431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4370196" y="573896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7285065" y="576923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10317181" y="5769749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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>
          <a:xfrm>
            <a:off x="1288452" y="6135646"/>
            <a:ext cx="143436" cy="263937"/>
          </a:xfrm>
          <a:prstGeom prst="ellipse">
            <a:avLst/>
          </a:prstGeom>
          <a:noFill/>
          <a:ln w="2222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1058998" y="6412622"/>
            <a:ext cx="296725" cy="91314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8990" y="6406033"/>
            <a:ext cx="141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Interest Rate</a:t>
            </a:r>
          </a:p>
        </p:txBody>
      </p:sp>
      <p:sp>
        <p:nvSpPr>
          <p:cNvPr id="76" name="Oval 75"/>
          <p:cNvSpPr/>
          <p:nvPr/>
        </p:nvSpPr>
        <p:spPr>
          <a:xfrm>
            <a:off x="1495431" y="6142825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692713" y="6075530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stCxn id="76" idx="5"/>
          </p:cNvCxnSpPr>
          <p:nvPr/>
        </p:nvCxnSpPr>
        <p:spPr>
          <a:xfrm>
            <a:off x="1617861" y="6368109"/>
            <a:ext cx="345002" cy="145916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7" idx="4"/>
          </p:cNvCxnSpPr>
          <p:nvPr/>
        </p:nvCxnSpPr>
        <p:spPr>
          <a:xfrm>
            <a:off x="1764431" y="6339467"/>
            <a:ext cx="195887" cy="174558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946581" y="6379158"/>
            <a:ext cx="804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Period</a:t>
            </a:r>
          </a:p>
        </p:txBody>
      </p:sp>
    </p:spTree>
    <p:extLst>
      <p:ext uri="{BB962C8B-B14F-4D97-AF65-F5344CB8AC3E}">
        <p14:creationId xmlns:p14="http://schemas.microsoft.com/office/powerpoint/2010/main" val="360374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1" grpId="0"/>
      <p:bldP spid="13" grpId="0"/>
      <p:bldP spid="14" grpId="0"/>
      <p:bldP spid="15" grpId="0"/>
      <p:bldP spid="19" grpId="0"/>
      <p:bldP spid="21" grpId="0"/>
      <p:bldP spid="22" grpId="0"/>
      <p:bldP spid="23" grpId="0"/>
      <p:bldP spid="25" grpId="0"/>
      <p:bldP spid="26" grpId="0"/>
      <p:bldP spid="29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50" grpId="0"/>
      <p:bldP spid="51" grpId="0"/>
      <p:bldP spid="56" grpId="0"/>
      <p:bldP spid="59" grpId="0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7" grpId="0"/>
      <p:bldP spid="68" grpId="0"/>
      <p:bldP spid="69" grpId="0"/>
      <p:bldP spid="70" grpId="0"/>
      <p:bldP spid="71" grpId="0"/>
      <p:bldP spid="72" grpId="0" animBg="1"/>
      <p:bldP spid="75" grpId="0"/>
      <p:bldP spid="76" grpId="0" animBg="1"/>
      <p:bldP spid="77" grpId="0" animBg="1"/>
      <p:bldP spid="8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15873</TotalTime>
  <Words>2305</Words>
  <Application>Microsoft Macintosh PowerPoint</Application>
  <PresentationFormat>Widescreen</PresentationFormat>
  <Paragraphs>448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Wingdings</vt:lpstr>
      <vt:lpstr>Office Theme</vt:lpstr>
      <vt:lpstr>Entrepreneurship for Computer Science CS 15-390</vt:lpstr>
      <vt:lpstr>Today…</vt:lpstr>
      <vt:lpstr>Unit Economics</vt:lpstr>
      <vt:lpstr>Unit Economics: Pets.com as a Case Study</vt:lpstr>
      <vt:lpstr>Unit Economics</vt:lpstr>
      <vt:lpstr>The Compounding Process</vt:lpstr>
      <vt:lpstr>The Compounding Process</vt:lpstr>
      <vt:lpstr>The Compounding Process</vt:lpstr>
      <vt:lpstr>The Compounding Process</vt:lpstr>
      <vt:lpstr>The Compounding Process</vt:lpstr>
      <vt:lpstr>The Discounting Process</vt:lpstr>
      <vt:lpstr>The Discounting Process</vt:lpstr>
      <vt:lpstr>The Discounting Process</vt:lpstr>
      <vt:lpstr>The Discounting Process</vt:lpstr>
      <vt:lpstr>The Discounting Process</vt:lpstr>
      <vt:lpstr>The Discounting Process</vt:lpstr>
      <vt:lpstr>Present Value</vt:lpstr>
      <vt:lpstr>Net Present Value</vt:lpstr>
      <vt:lpstr>Net Present Value</vt:lpstr>
      <vt:lpstr>Net Present Value</vt:lpstr>
      <vt:lpstr>Net Present Value</vt:lpstr>
      <vt:lpstr>Net Present Value</vt:lpstr>
      <vt:lpstr>Next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335</cp:revision>
  <dcterms:created xsi:type="dcterms:W3CDTF">2017-12-27T09:59:59Z</dcterms:created>
  <dcterms:modified xsi:type="dcterms:W3CDTF">2020-03-18T10:12:45Z</dcterms:modified>
</cp:coreProperties>
</file>