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21" r:id="rId3"/>
    <p:sldId id="306" r:id="rId4"/>
    <p:sldId id="272" r:id="rId5"/>
    <p:sldId id="293" r:id="rId6"/>
    <p:sldId id="275" r:id="rId7"/>
    <p:sldId id="273" r:id="rId8"/>
    <p:sldId id="291" r:id="rId9"/>
    <p:sldId id="296" r:id="rId10"/>
    <p:sldId id="322" r:id="rId11"/>
    <p:sldId id="298" r:id="rId12"/>
    <p:sldId id="299" r:id="rId13"/>
    <p:sldId id="300" r:id="rId14"/>
    <p:sldId id="301" r:id="rId15"/>
    <p:sldId id="274" r:id="rId16"/>
    <p:sldId id="263" r:id="rId17"/>
    <p:sldId id="289" r:id="rId18"/>
    <p:sldId id="290" r:id="rId19"/>
    <p:sldId id="276" r:id="rId20"/>
    <p:sldId id="307" r:id="rId21"/>
    <p:sldId id="308" r:id="rId22"/>
    <p:sldId id="312" r:id="rId23"/>
    <p:sldId id="313" r:id="rId24"/>
    <p:sldId id="314" r:id="rId25"/>
    <p:sldId id="315" r:id="rId26"/>
    <p:sldId id="317" r:id="rId27"/>
    <p:sldId id="318" r:id="rId28"/>
    <p:sldId id="320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17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00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mhhammou\Dropbox%20(CCL)\MHH\Courses\15-390-s18\Scratch\Lecture1-Business-Model-Calc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pattFill prst="plaid">
              <a:fgClr>
                <a:srgbClr val="00B05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E908647E-594B-4410-A915-511CC5ED6F9C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73F-6D43-9A14-20215C06CCE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B0754FF-7214-4468-B786-D6D77D039145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73F-6D43-9A14-20215C06CCE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E03E5309-1569-4FD5-AC8D-425C41324C8B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73F-6D43-9A14-20215C06CCE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83B2BF4-1796-4904-B0B3-5A2910156168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73F-6D43-9A14-20215C06CCE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8AB3675-72D6-4F80-BA09-6BC08676F92F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73F-6D43-9A14-20215C06CC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Sheet1!$C$35:$C$39</c:f>
              <c:numCache>
                <c:formatCode>General</c:formatCode>
                <c:ptCount val="5"/>
                <c:pt idx="0">
                  <c:v>14</c:v>
                </c:pt>
                <c:pt idx="1">
                  <c:v>24</c:v>
                </c:pt>
                <c:pt idx="2">
                  <c:v>28</c:v>
                </c:pt>
                <c:pt idx="3">
                  <c:v>32</c:v>
                </c:pt>
                <c:pt idx="4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73F-6D43-9A14-20215C06CC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7486200"/>
        <c:axId val="207486592"/>
      </c:barChart>
      <c:catAx>
        <c:axId val="207486200"/>
        <c:scaling>
          <c:orientation val="minMax"/>
        </c:scaling>
        <c:delete val="1"/>
        <c:axPos val="l"/>
        <c:majorTickMark val="none"/>
        <c:minorTickMark val="none"/>
        <c:tickLblPos val="nextTo"/>
        <c:crossAx val="207486592"/>
        <c:crosses val="autoZero"/>
        <c:auto val="1"/>
        <c:lblAlgn val="ctr"/>
        <c:lblOffset val="100"/>
        <c:noMultiLvlLbl val="0"/>
      </c:catAx>
      <c:valAx>
        <c:axId val="20748659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7486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Introduction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Course </a:t>
          </a:r>
          <a:r>
            <a:rPr lang="en-US"/>
            <a:t>Overview and Administrivia</a:t>
          </a:r>
          <a:endParaRPr lang="en-US" dirty="0"/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2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2"/>
      <dgm:spPr/>
    </dgm:pt>
    <dgm:pt modelId="{9C6C1869-E7B2-4FB9-A22B-16BADC04A189}" type="pres">
      <dgm:prSet presAssocID="{BE1645D6-1611-4DF4-8DF3-EEC32D8C4F8A}" presName="dstNode" presStyleLbl="node1" presStyleIdx="0" presStyleCnt="2"/>
      <dgm:spPr/>
    </dgm:pt>
    <dgm:pt modelId="{0E8E8CAC-8A02-46F6-8C6B-75E3BA86EFCF}" type="pres">
      <dgm:prSet presAssocID="{1639CA94-34C3-4B9C-92E1-C13864A4BA19}" presName="text_1" presStyleLbl="node1" presStyleIdx="0" presStyleCnt="2">
        <dgm:presLayoutVars>
          <dgm:bulletEnabled val="1"/>
        </dgm:presLayoutVars>
      </dgm:prSet>
      <dgm:spPr/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2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2">
        <dgm:presLayoutVars>
          <dgm:bulletEnabled val="1"/>
        </dgm:presLayoutVars>
      </dgm:prSet>
      <dgm:spPr/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2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768A2F41-871C-481C-9F14-1FB90358225E}" type="presOf" srcId="{09ED5544-C181-4B8D-BD58-FB971909C7CF}" destId="{2941F6EB-5BD4-408D-9674-E35A4BD28D9B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DE3E9E78-0644-4164-B3F4-3F533B7BEBF9}" type="presOf" srcId="{9B5CF5B4-C56A-4B27-B438-A8CF699CAF14}" destId="{C56633DC-E658-46D8-BE63-7CB1CCD3C8DC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8423EDD7-D4C6-4D59-8A3B-CD9CE9A5580F}" type="presOf" srcId="{1639CA94-34C3-4B9C-92E1-C13864A4BA19}" destId="{0E8E8CAC-8A02-46F6-8C6B-75E3BA86EFCF}" srcOrd="0" destOrd="0" presId="urn:microsoft.com/office/officeart/2008/layout/VerticalCurvedList"/>
    <dgm:cxn modelId="{8D1CC5E0-62AB-4521-BBB8-132C4CE53749}" type="presOf" srcId="{BE1645D6-1611-4DF4-8DF3-EEC32D8C4F8A}" destId="{8D4BB782-D1CB-4178-BD6C-378E667E109F}" srcOrd="0" destOrd="0" presId="urn:microsoft.com/office/officeart/2008/layout/VerticalCurvedList"/>
    <dgm:cxn modelId="{E0AC5A58-FEE9-4D2E-80BF-FA500ED7B221}" type="presParOf" srcId="{8D4BB782-D1CB-4178-BD6C-378E667E109F}" destId="{30E5EA73-69FE-4C99-B7E6-D2785DA2F8C5}" srcOrd="0" destOrd="0" presId="urn:microsoft.com/office/officeart/2008/layout/VerticalCurvedList"/>
    <dgm:cxn modelId="{7C0A9988-D59B-4075-910E-E3A44DC9B8D0}" type="presParOf" srcId="{30E5EA73-69FE-4C99-B7E6-D2785DA2F8C5}" destId="{147482D8-F793-4B63-AC92-2D2E108DBAA0}" srcOrd="0" destOrd="0" presId="urn:microsoft.com/office/officeart/2008/layout/VerticalCurvedList"/>
    <dgm:cxn modelId="{3A65775F-8DCD-49E4-B7D4-85463E9983FF}" type="presParOf" srcId="{147482D8-F793-4B63-AC92-2D2E108DBAA0}" destId="{F2410933-DB5E-4543-A714-4AF5A203C95C}" srcOrd="0" destOrd="0" presId="urn:microsoft.com/office/officeart/2008/layout/VerticalCurvedList"/>
    <dgm:cxn modelId="{90E5F452-B10E-4B60-AAB9-224D524B42FB}" type="presParOf" srcId="{147482D8-F793-4B63-AC92-2D2E108DBAA0}" destId="{C56633DC-E658-46D8-BE63-7CB1CCD3C8DC}" srcOrd="1" destOrd="0" presId="urn:microsoft.com/office/officeart/2008/layout/VerticalCurvedList"/>
    <dgm:cxn modelId="{14C49490-35F2-4C73-AB93-61B861BE19A6}" type="presParOf" srcId="{147482D8-F793-4B63-AC92-2D2E108DBAA0}" destId="{82F03708-A2AD-459B-AB59-7BBD9EB44E67}" srcOrd="2" destOrd="0" presId="urn:microsoft.com/office/officeart/2008/layout/VerticalCurvedList"/>
    <dgm:cxn modelId="{00B65786-137B-4511-8895-8274F90A75B6}" type="presParOf" srcId="{147482D8-F793-4B63-AC92-2D2E108DBAA0}" destId="{9C6C1869-E7B2-4FB9-A22B-16BADC04A189}" srcOrd="3" destOrd="0" presId="urn:microsoft.com/office/officeart/2008/layout/VerticalCurvedList"/>
    <dgm:cxn modelId="{89A6E58D-B24F-4578-8628-F05ECF8218B8}" type="presParOf" srcId="{30E5EA73-69FE-4C99-B7E6-D2785DA2F8C5}" destId="{0E8E8CAC-8A02-46F6-8C6B-75E3BA86EFCF}" srcOrd="1" destOrd="0" presId="urn:microsoft.com/office/officeart/2008/layout/VerticalCurvedList"/>
    <dgm:cxn modelId="{16D9E394-3581-433A-9220-01886CBDBA71}" type="presParOf" srcId="{30E5EA73-69FE-4C99-B7E6-D2785DA2F8C5}" destId="{19B8B250-84B4-4941-9592-F7E89229D31C}" srcOrd="2" destOrd="0" presId="urn:microsoft.com/office/officeart/2008/layout/VerticalCurvedList"/>
    <dgm:cxn modelId="{84386B06-F997-4DA5-8566-713AF48B8FEE}" type="presParOf" srcId="{19B8B250-84B4-4941-9592-F7E89229D31C}" destId="{485F26A9-AA94-4ADA-AC54-FB58E0E0ED28}" srcOrd="0" destOrd="0" presId="urn:microsoft.com/office/officeart/2008/layout/VerticalCurvedList"/>
    <dgm:cxn modelId="{E026BAB9-F064-44FB-ACD5-5017F9A9C33E}" type="presParOf" srcId="{30E5EA73-69FE-4C99-B7E6-D2785DA2F8C5}" destId="{2941F6EB-5BD4-408D-9674-E35A4BD28D9B}" srcOrd="3" destOrd="0" presId="urn:microsoft.com/office/officeart/2008/layout/VerticalCurvedList"/>
    <dgm:cxn modelId="{D47284B0-0C7B-467A-902F-53218FD9873C}" type="presParOf" srcId="{30E5EA73-69FE-4C99-B7E6-D2785DA2F8C5}" destId="{9C391D84-A6A9-4795-BCB8-AF9A38F15632}" srcOrd="4" destOrd="0" presId="urn:microsoft.com/office/officeart/2008/layout/VerticalCurvedList"/>
    <dgm:cxn modelId="{F4614EC5-4FA4-4B93-9832-EF4EC2F9E56D}" type="presParOf" srcId="{9C391D84-A6A9-4795-BCB8-AF9A38F15632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Introduction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Course </a:t>
          </a:r>
          <a:r>
            <a:rPr lang="en-US"/>
            <a:t>Overview and Administrivia</a:t>
          </a:r>
          <a:endParaRPr lang="en-US" dirty="0"/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2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2"/>
      <dgm:spPr/>
    </dgm:pt>
    <dgm:pt modelId="{9C6C1869-E7B2-4FB9-A22B-16BADC04A189}" type="pres">
      <dgm:prSet presAssocID="{BE1645D6-1611-4DF4-8DF3-EEC32D8C4F8A}" presName="dstNode" presStyleLbl="node1" presStyleIdx="0" presStyleCnt="2"/>
      <dgm:spPr/>
    </dgm:pt>
    <dgm:pt modelId="{0E8E8CAC-8A02-46F6-8C6B-75E3BA86EFCF}" type="pres">
      <dgm:prSet presAssocID="{1639CA94-34C3-4B9C-92E1-C13864A4BA19}" presName="text_1" presStyleLbl="node1" presStyleIdx="0" presStyleCnt="2">
        <dgm:presLayoutVars>
          <dgm:bulletEnabled val="1"/>
        </dgm:presLayoutVars>
      </dgm:prSet>
      <dgm:spPr/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2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2">
        <dgm:presLayoutVars>
          <dgm:bulletEnabled val="1"/>
        </dgm:presLayoutVars>
      </dgm:prSet>
      <dgm:spPr/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2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767CB833-B771-43A3-B229-E4EC1E250FA0}" type="presOf" srcId="{9B5CF5B4-C56A-4B27-B438-A8CF699CAF14}" destId="{C56633DC-E658-46D8-BE63-7CB1CCD3C8DC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B30D536D-020F-42E1-B66B-DFEAF39F3407}" type="presOf" srcId="{1639CA94-34C3-4B9C-92E1-C13864A4BA19}" destId="{0E8E8CAC-8A02-46F6-8C6B-75E3BA86EFCF}" srcOrd="0" destOrd="0" presId="urn:microsoft.com/office/officeart/2008/layout/VerticalCurvedList"/>
    <dgm:cxn modelId="{01B8137C-C521-4E0C-A282-E3DBF98C8C0D}" type="presOf" srcId="{BE1645D6-1611-4DF4-8DF3-EEC32D8C4F8A}" destId="{8D4BB782-D1CB-4178-BD6C-378E667E109F}" srcOrd="0" destOrd="0" presId="urn:microsoft.com/office/officeart/2008/layout/VerticalCurvedList"/>
    <dgm:cxn modelId="{CB74128C-FC15-41CB-957A-AB5D860731F6}" type="presOf" srcId="{09ED5544-C181-4B8D-BD58-FB971909C7CF}" destId="{2941F6EB-5BD4-408D-9674-E35A4BD28D9B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78FEF82E-D6DF-4139-A534-319F5045B42C}" type="presParOf" srcId="{8D4BB782-D1CB-4178-BD6C-378E667E109F}" destId="{30E5EA73-69FE-4C99-B7E6-D2785DA2F8C5}" srcOrd="0" destOrd="0" presId="urn:microsoft.com/office/officeart/2008/layout/VerticalCurvedList"/>
    <dgm:cxn modelId="{7F38E6D3-1F85-4826-AA68-237E9E2E0CCE}" type="presParOf" srcId="{30E5EA73-69FE-4C99-B7E6-D2785DA2F8C5}" destId="{147482D8-F793-4B63-AC92-2D2E108DBAA0}" srcOrd="0" destOrd="0" presId="urn:microsoft.com/office/officeart/2008/layout/VerticalCurvedList"/>
    <dgm:cxn modelId="{6AC3365C-9684-4E7D-8BDF-A841DF851025}" type="presParOf" srcId="{147482D8-F793-4B63-AC92-2D2E108DBAA0}" destId="{F2410933-DB5E-4543-A714-4AF5A203C95C}" srcOrd="0" destOrd="0" presId="urn:microsoft.com/office/officeart/2008/layout/VerticalCurvedList"/>
    <dgm:cxn modelId="{D8BCA137-A25C-419E-8DB9-6A7970C7E291}" type="presParOf" srcId="{147482D8-F793-4B63-AC92-2D2E108DBAA0}" destId="{C56633DC-E658-46D8-BE63-7CB1CCD3C8DC}" srcOrd="1" destOrd="0" presId="urn:microsoft.com/office/officeart/2008/layout/VerticalCurvedList"/>
    <dgm:cxn modelId="{8881235A-0B82-4ABD-A676-C1F574EDF421}" type="presParOf" srcId="{147482D8-F793-4B63-AC92-2D2E108DBAA0}" destId="{82F03708-A2AD-459B-AB59-7BBD9EB44E67}" srcOrd="2" destOrd="0" presId="urn:microsoft.com/office/officeart/2008/layout/VerticalCurvedList"/>
    <dgm:cxn modelId="{4E90E669-D55B-494B-A910-939293F29F0D}" type="presParOf" srcId="{147482D8-F793-4B63-AC92-2D2E108DBAA0}" destId="{9C6C1869-E7B2-4FB9-A22B-16BADC04A189}" srcOrd="3" destOrd="0" presId="urn:microsoft.com/office/officeart/2008/layout/VerticalCurvedList"/>
    <dgm:cxn modelId="{D32FBF25-A66B-45A5-B9D5-C13612274C99}" type="presParOf" srcId="{30E5EA73-69FE-4C99-B7E6-D2785DA2F8C5}" destId="{0E8E8CAC-8A02-46F6-8C6B-75E3BA86EFCF}" srcOrd="1" destOrd="0" presId="urn:microsoft.com/office/officeart/2008/layout/VerticalCurvedList"/>
    <dgm:cxn modelId="{66A74C4F-F753-4062-B38C-B54E0677DA0A}" type="presParOf" srcId="{30E5EA73-69FE-4C99-B7E6-D2785DA2F8C5}" destId="{19B8B250-84B4-4941-9592-F7E89229D31C}" srcOrd="2" destOrd="0" presId="urn:microsoft.com/office/officeart/2008/layout/VerticalCurvedList"/>
    <dgm:cxn modelId="{DA86EF41-5657-49DB-90F2-513F8467B5C3}" type="presParOf" srcId="{19B8B250-84B4-4941-9592-F7E89229D31C}" destId="{485F26A9-AA94-4ADA-AC54-FB58E0E0ED28}" srcOrd="0" destOrd="0" presId="urn:microsoft.com/office/officeart/2008/layout/VerticalCurvedList"/>
    <dgm:cxn modelId="{DD5E6C54-91A6-48C2-A811-BD9DC5CCA382}" type="presParOf" srcId="{30E5EA73-69FE-4C99-B7E6-D2785DA2F8C5}" destId="{2941F6EB-5BD4-408D-9674-E35A4BD28D9B}" srcOrd="3" destOrd="0" presId="urn:microsoft.com/office/officeart/2008/layout/VerticalCurvedList"/>
    <dgm:cxn modelId="{86C3BE94-6E61-4177-8B9A-BA8EA85B8371}" type="presParOf" srcId="{30E5EA73-69FE-4C99-B7E6-D2785DA2F8C5}" destId="{9C391D84-A6A9-4795-BCB8-AF9A38F15632}" srcOrd="4" destOrd="0" presId="urn:microsoft.com/office/officeart/2008/layout/VerticalCurvedList"/>
    <dgm:cxn modelId="{08399A0D-1E30-4DCA-A73E-7D2209536ED0}" type="presParOf" srcId="{9C391D84-A6A9-4795-BCB8-AF9A38F15632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60586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747064" y="580583"/>
          <a:ext cx="5461345" cy="116100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47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Introduction</a:t>
          </a:r>
        </a:p>
      </dsp:txBody>
      <dsp:txXfrm>
        <a:off x="747064" y="580583"/>
        <a:ext cx="5461345" cy="1161003"/>
      </dsp:txXfrm>
    </dsp:sp>
    <dsp:sp modelId="{485F26A9-AA94-4ADA-AC54-FB58E0E0ED28}">
      <dsp:nvSpPr>
        <dsp:cNvPr id="0" name=""/>
        <dsp:cNvSpPr/>
      </dsp:nvSpPr>
      <dsp:spPr>
        <a:xfrm>
          <a:off x="21437" y="435457"/>
          <a:ext cx="1451254" cy="1451254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747064" y="2322413"/>
          <a:ext cx="5461345" cy="1161003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47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Course </a:t>
          </a:r>
          <a:r>
            <a:rPr lang="en-US" sz="3500" kern="1200"/>
            <a:t>Overview and Administrivia</a:t>
          </a:r>
          <a:endParaRPr lang="en-US" sz="3500" kern="1200" dirty="0"/>
        </a:p>
      </dsp:txBody>
      <dsp:txXfrm>
        <a:off x="747064" y="2322413"/>
        <a:ext cx="5461345" cy="1161003"/>
      </dsp:txXfrm>
    </dsp:sp>
    <dsp:sp modelId="{40745A35-F507-4CEF-B833-1B285989347C}">
      <dsp:nvSpPr>
        <dsp:cNvPr id="0" name=""/>
        <dsp:cNvSpPr/>
      </dsp:nvSpPr>
      <dsp:spPr>
        <a:xfrm>
          <a:off x="21437" y="2177288"/>
          <a:ext cx="1451254" cy="1451254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60586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747064" y="580583"/>
          <a:ext cx="5461345" cy="116100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47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Introduction</a:t>
          </a:r>
        </a:p>
      </dsp:txBody>
      <dsp:txXfrm>
        <a:off x="747064" y="580583"/>
        <a:ext cx="5461345" cy="1161003"/>
      </dsp:txXfrm>
    </dsp:sp>
    <dsp:sp modelId="{485F26A9-AA94-4ADA-AC54-FB58E0E0ED28}">
      <dsp:nvSpPr>
        <dsp:cNvPr id="0" name=""/>
        <dsp:cNvSpPr/>
      </dsp:nvSpPr>
      <dsp:spPr>
        <a:xfrm>
          <a:off x="21437" y="435457"/>
          <a:ext cx="1451254" cy="1451254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747064" y="2322413"/>
          <a:ext cx="5461345" cy="1161003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47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Course </a:t>
          </a:r>
          <a:r>
            <a:rPr lang="en-US" sz="3500" kern="1200"/>
            <a:t>Overview and Administrivia</a:t>
          </a:r>
          <a:endParaRPr lang="en-US" sz="3500" kern="1200" dirty="0"/>
        </a:p>
      </dsp:txBody>
      <dsp:txXfrm>
        <a:off x="747064" y="2322413"/>
        <a:ext cx="5461345" cy="1161003"/>
      </dsp:txXfrm>
    </dsp:sp>
    <dsp:sp modelId="{40745A35-F507-4CEF-B833-1B285989347C}">
      <dsp:nvSpPr>
        <dsp:cNvPr id="0" name=""/>
        <dsp:cNvSpPr/>
      </dsp:nvSpPr>
      <dsp:spPr>
        <a:xfrm>
          <a:off x="21437" y="2177288"/>
          <a:ext cx="1451254" cy="1451254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08EEC-373D-4CF5-9CA9-FDB15AF7D55A}" type="datetimeFigureOut">
              <a:rPr lang="en-US" smtClean="0"/>
              <a:t>1/13/20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3BB40-1F9A-4C4B-92BE-5A87AA66D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32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98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723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21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35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3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777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9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00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8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40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39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646A6-773D-4EBB-8451-75E450B45DC1}" type="datetimeFigureOut">
              <a:rPr lang="en-US" smtClean="0"/>
              <a:t>1/13/20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10" Type="http://schemas.openxmlformats.org/officeDocument/2006/relationships/image" Target="../media/image14.png"/><Relationship Id="rId4" Type="http://schemas.openxmlformats.org/officeDocument/2006/relationships/image" Target="../media/image6.gif"/><Relationship Id="rId9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8.png"/><Relationship Id="rId7" Type="http://schemas.openxmlformats.org/officeDocument/2006/relationships/image" Target="../media/image1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10" Type="http://schemas.openxmlformats.org/officeDocument/2006/relationships/image" Target="../media/image18.png"/><Relationship Id="rId4" Type="http://schemas.openxmlformats.org/officeDocument/2006/relationships/image" Target="../media/image6.gif"/><Relationship Id="rId9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chart" Target="../charts/chart1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6.gif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eb2.qatar.cmu.edu/~mhhammou/15390-s20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Science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15-390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and Course Overview</a:t>
            </a:r>
          </a:p>
          <a:p>
            <a:r>
              <a:rPr lang="en-US" sz="2800" dirty="0"/>
              <a:t>Lecture 1, January 13, 2020</a:t>
            </a:r>
          </a:p>
          <a:p>
            <a:endParaRPr lang="en-US" dirty="0"/>
          </a:p>
          <a:p>
            <a:r>
              <a:rPr lang="en-US" sz="2800" dirty="0"/>
              <a:t>Mohammad Hammoud</a:t>
            </a:r>
          </a:p>
        </p:txBody>
      </p:sp>
    </p:spTree>
    <p:extLst>
      <p:ext uri="{BB962C8B-B14F-4D97-AF65-F5344CB8AC3E}">
        <p14:creationId xmlns:p14="http://schemas.microsoft.com/office/powerpoint/2010/main" val="2170021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SME and IDE Expected Revenue &amp; Job Trends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820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238233" y="1883390"/>
            <a:ext cx="0" cy="2961564"/>
          </a:xfrm>
          <a:prstGeom prst="line">
            <a:avLst/>
          </a:prstGeom>
          <a:ln w="25400">
            <a:solidFill>
              <a:srgbClr val="0070C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38233" y="4558350"/>
            <a:ext cx="2926080" cy="0"/>
          </a:xfrm>
          <a:prstGeom prst="line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38233" y="3220869"/>
            <a:ext cx="2774935" cy="133748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6200000">
            <a:off x="803886" y="3133339"/>
            <a:ext cx="2200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Revenue &amp; Jobs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04125" y="4561948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Time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47542" y="5066380"/>
            <a:ext cx="832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</a:rPr>
              <a:t>SME</a:t>
            </a:r>
            <a:endParaRPr lang="en-US" sz="28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7057305" y="1883390"/>
            <a:ext cx="0" cy="2961564"/>
          </a:xfrm>
          <a:prstGeom prst="line">
            <a:avLst/>
          </a:prstGeom>
          <a:ln w="254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057305" y="4558350"/>
            <a:ext cx="2926080" cy="0"/>
          </a:xfrm>
          <a:prstGeom prst="line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16200000">
            <a:off x="5622958" y="3133339"/>
            <a:ext cx="2200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Revenue &amp; Jobs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123197" y="4561948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Time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946689" y="5055649"/>
            <a:ext cx="670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IDE</a:t>
            </a:r>
            <a:endParaRPr lang="en-US" sz="2800" dirty="0"/>
          </a:p>
        </p:txBody>
      </p:sp>
      <p:grpSp>
        <p:nvGrpSpPr>
          <p:cNvPr id="7" name="Group 6"/>
          <p:cNvGrpSpPr/>
          <p:nvPr/>
        </p:nvGrpSpPr>
        <p:grpSpPr>
          <a:xfrm>
            <a:off x="6785406" y="2620369"/>
            <a:ext cx="3184330" cy="2223670"/>
            <a:chOff x="6785406" y="2623617"/>
            <a:chExt cx="3184330" cy="2223670"/>
          </a:xfrm>
        </p:grpSpPr>
        <p:sp>
          <p:nvSpPr>
            <p:cNvPr id="27" name="Arc 26"/>
            <p:cNvSpPr/>
            <p:nvPr/>
          </p:nvSpPr>
          <p:spPr>
            <a:xfrm rot="8252946">
              <a:off x="6785406" y="2861538"/>
              <a:ext cx="2047164" cy="1985749"/>
            </a:xfrm>
            <a:prstGeom prst="arc">
              <a:avLst>
                <a:gd name="adj1" fmla="val 15600902"/>
                <a:gd name="adj2" fmla="val 0"/>
              </a:avLst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 flipV="1">
              <a:off x="8586779" y="2623617"/>
              <a:ext cx="1382957" cy="184897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3"/>
          <p:cNvSpPr/>
          <p:nvPr/>
        </p:nvSpPr>
        <p:spPr>
          <a:xfrm>
            <a:off x="2706578" y="5053824"/>
            <a:ext cx="28696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: Usually Not Risky</a:t>
            </a:r>
          </a:p>
        </p:txBody>
      </p:sp>
      <p:sp>
        <p:nvSpPr>
          <p:cNvPr id="5" name="Rectangle 4"/>
          <p:cNvSpPr/>
          <p:nvPr/>
        </p:nvSpPr>
        <p:spPr>
          <a:xfrm>
            <a:off x="5823858" y="5041265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dirty="0"/>
              <a:t>: Much Riskier, but </a:t>
            </a:r>
            <a:br>
              <a:rPr lang="en-US" sz="2800" dirty="0"/>
            </a:br>
            <a:r>
              <a:rPr lang="en-US" sz="2800" dirty="0"/>
              <a:t>More Ambitious (</a:t>
            </a:r>
            <a:r>
              <a:rPr lang="en-US" sz="2800" i="1" dirty="0"/>
              <a:t>Go Big </a:t>
            </a:r>
            <a:br>
              <a:rPr lang="en-US" sz="2800" i="1" dirty="0"/>
            </a:br>
            <a:r>
              <a:rPr lang="en-US" sz="2800" i="1" dirty="0"/>
              <a:t>or Go Home!</a:t>
            </a:r>
            <a:r>
              <a:rPr lang="en-US" sz="2800" dirty="0"/>
              <a:t>)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7315200" y="4546158"/>
            <a:ext cx="957072" cy="295656"/>
            <a:chOff x="7315200" y="4546158"/>
            <a:chExt cx="957072" cy="295656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7315200" y="4558350"/>
              <a:ext cx="0" cy="18288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467600" y="4564446"/>
              <a:ext cx="0" cy="2286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620000" y="4570542"/>
              <a:ext cx="0" cy="256032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772400" y="4558350"/>
              <a:ext cx="0" cy="283464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7936992" y="4558350"/>
              <a:ext cx="0" cy="265176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132064" y="4552254"/>
              <a:ext cx="0" cy="2286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272272" y="4546158"/>
              <a:ext cx="0" cy="18288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Arrow Connector 38"/>
          <p:cNvCxnSpPr>
            <a:stCxn id="40" idx="2"/>
          </p:cNvCxnSpPr>
          <p:nvPr/>
        </p:nvCxnSpPr>
        <p:spPr>
          <a:xfrm flipH="1">
            <a:off x="7772400" y="3767282"/>
            <a:ext cx="339500" cy="80326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207646" y="3367172"/>
            <a:ext cx="1808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solidFill>
                  <a:srgbClr val="C00000"/>
                </a:solidFill>
              </a:rPr>
              <a:t>“Burning Area”</a:t>
            </a:r>
          </a:p>
        </p:txBody>
      </p:sp>
      <p:sp>
        <p:nvSpPr>
          <p:cNvPr id="32" name="Oval 31"/>
          <p:cNvSpPr/>
          <p:nvPr/>
        </p:nvSpPr>
        <p:spPr>
          <a:xfrm>
            <a:off x="6034413" y="1231936"/>
            <a:ext cx="5394960" cy="5394960"/>
          </a:xfrm>
          <a:prstGeom prst="ellipse">
            <a:avLst/>
          </a:prstGeom>
          <a:solidFill>
            <a:schemeClr val="bg1">
              <a:lumMod val="95000"/>
              <a:alpha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tx1"/>
                </a:solidFill>
              </a:rPr>
              <a:t>The Focus of this Course!</a:t>
            </a:r>
          </a:p>
        </p:txBody>
      </p:sp>
    </p:spTree>
    <p:extLst>
      <p:ext uri="{BB962C8B-B14F-4D97-AF65-F5344CB8AC3E}">
        <p14:creationId xmlns:p14="http://schemas.microsoft.com/office/powerpoint/2010/main" val="782484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Entrepreneurship vs.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40669"/>
          </a:xfrm>
        </p:spPr>
        <p:txBody>
          <a:bodyPr>
            <a:normAutofit/>
          </a:bodyPr>
          <a:lstStyle/>
          <a:p>
            <a:r>
              <a:rPr lang="en-US" dirty="0"/>
              <a:t>IDE entrepreneurship is a </a:t>
            </a:r>
            <a:r>
              <a:rPr lang="en-US" dirty="0">
                <a:solidFill>
                  <a:srgbClr val="0070C0"/>
                </a:solidFill>
              </a:rPr>
              <a:t>special</a:t>
            </a:r>
            <a:r>
              <a:rPr lang="en-US" dirty="0"/>
              <a:t> kind of management</a:t>
            </a:r>
          </a:p>
          <a:p>
            <a:pPr lvl="1"/>
            <a:r>
              <a:rPr lang="en-US" sz="2800" dirty="0"/>
              <a:t>Entrepreneurship is cool, innovative, and exciting</a:t>
            </a:r>
          </a:p>
          <a:p>
            <a:pPr lvl="1"/>
            <a:r>
              <a:rPr lang="en-US" sz="2800" dirty="0"/>
              <a:t>Management is dull, serious, and bland</a:t>
            </a:r>
          </a:p>
          <a:p>
            <a:pPr lvl="1"/>
            <a:r>
              <a:rPr lang="en-US" sz="2800" dirty="0"/>
              <a:t>What is actually exciting is to see a startup succeed and change the world</a:t>
            </a:r>
          </a:p>
          <a:p>
            <a:pPr lvl="2"/>
            <a:r>
              <a:rPr lang="en-US" sz="2800" dirty="0"/>
              <a:t>This cannot happen without </a:t>
            </a:r>
            <a:r>
              <a:rPr lang="en-US" sz="2800" i="1" dirty="0"/>
              <a:t>managing</a:t>
            </a:r>
            <a:r>
              <a:rPr lang="en-US" sz="2800" dirty="0"/>
              <a:t> it rightly</a:t>
            </a:r>
          </a:p>
          <a:p>
            <a:pPr lvl="2"/>
            <a:r>
              <a:rPr lang="en-US" sz="2800" dirty="0"/>
              <a:t>The road to excitement passes through the (boring) management stuff!</a:t>
            </a:r>
          </a:p>
          <a:p>
            <a:pPr lvl="1"/>
            <a:endParaRPr lang="en-US" sz="2800" dirty="0"/>
          </a:p>
          <a:p>
            <a:r>
              <a:rPr lang="en-US" dirty="0"/>
              <a:t>Why IDE entrepreneurship is a </a:t>
            </a:r>
            <a:r>
              <a:rPr lang="en-US" dirty="0">
                <a:solidFill>
                  <a:srgbClr val="0070C0"/>
                </a:solidFill>
              </a:rPr>
              <a:t>special </a:t>
            </a:r>
            <a:r>
              <a:rPr lang="en-US" dirty="0"/>
              <a:t>kind of management?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72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Entrepreneurship vs.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152517" cy="454066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Why </a:t>
            </a:r>
            <a:r>
              <a:rPr lang="en-US" dirty="0">
                <a:solidFill>
                  <a:srgbClr val="0070C0"/>
                </a:solidFill>
              </a:rPr>
              <a:t>special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Traditional business thinking suggests:</a:t>
            </a:r>
          </a:p>
          <a:p>
            <a:pPr lvl="2"/>
            <a:r>
              <a:rPr lang="en-US" sz="2400" dirty="0"/>
              <a:t>Perfecting a product, even if it takes a great deal of time; hence, </a:t>
            </a:r>
            <a:r>
              <a:rPr lang="en-US" sz="2400" i="1" dirty="0"/>
              <a:t>long development cycles</a:t>
            </a:r>
          </a:p>
          <a:p>
            <a:pPr lvl="2"/>
            <a:r>
              <a:rPr lang="en-US" sz="2400" dirty="0"/>
              <a:t>Large teams and hierarchical organizations</a:t>
            </a:r>
          </a:p>
          <a:p>
            <a:pPr lvl="2"/>
            <a:r>
              <a:rPr lang="en-US" sz="2400" dirty="0"/>
              <a:t>Failures are unacceptable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Modern business (or entrepreneurial) thinking suggests:</a:t>
            </a:r>
          </a:p>
          <a:p>
            <a:pPr lvl="2"/>
            <a:r>
              <a:rPr lang="en-US" sz="2400" dirty="0"/>
              <a:t>Building a minimum viable product (MVP); hence, </a:t>
            </a:r>
            <a:r>
              <a:rPr lang="en-US" sz="2400" i="1" dirty="0"/>
              <a:t>short development cycles</a:t>
            </a:r>
          </a:p>
          <a:p>
            <a:pPr lvl="2"/>
            <a:r>
              <a:rPr lang="en-US" sz="2400" dirty="0"/>
              <a:t>Focusing on what customers want, thus experimenting tremendously </a:t>
            </a:r>
          </a:p>
          <a:p>
            <a:pPr lvl="2"/>
            <a:r>
              <a:rPr lang="en-US" sz="2400" dirty="0"/>
              <a:t>Failing as a prerequisite for success</a:t>
            </a:r>
          </a:p>
          <a:p>
            <a:pPr lvl="2"/>
            <a:r>
              <a:rPr lang="en-US" sz="2400" dirty="0"/>
              <a:t>Small teams and flat organizations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21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Schools of Thought in Entrepreneurship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52517" cy="455792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Three major schools of thought: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“Just Do It”</a:t>
            </a:r>
          </a:p>
          <a:p>
            <a:pPr lvl="2"/>
            <a:r>
              <a:rPr lang="en-US" sz="2400" dirty="0"/>
              <a:t>Most entrepreneurs are wary of implementing traditional management practices, afraid that this will invite bureaucracy or stifle creativity</a:t>
            </a:r>
          </a:p>
          <a:p>
            <a:pPr lvl="2"/>
            <a:r>
              <a:rPr lang="en-US" sz="2400" dirty="0"/>
              <a:t>They assume management is the problem, hence, chaos is the answer</a:t>
            </a:r>
          </a:p>
          <a:p>
            <a:pPr lvl="2"/>
            <a:r>
              <a:rPr lang="en-US" sz="2400" dirty="0"/>
              <a:t>Unfortunately, this approach leads to chaos more often than it does to success </a:t>
            </a:r>
          </a:p>
          <a:p>
            <a:pPr lvl="2"/>
            <a:endParaRPr lang="en-US" sz="2400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“Launch a Rocket Ship”</a:t>
            </a:r>
          </a:p>
          <a:p>
            <a:pPr lvl="2"/>
            <a:r>
              <a:rPr lang="en-US" sz="2400" dirty="0"/>
              <a:t>Specify every single step to take in excruciating details (typically by tapping into a proven set of techniques used for managing big companies) </a:t>
            </a:r>
          </a:p>
          <a:p>
            <a:pPr lvl="2"/>
            <a:r>
              <a:rPr lang="en-US" sz="2400" dirty="0"/>
              <a:t>Specify the expected result of every single step taken– what happens if a tiny error occurs? Can you adapt or pivot?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4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Schools of Thought in Entrepreneurship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Three major schools of thought: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>
                <a:solidFill>
                  <a:srgbClr val="0070C0"/>
                </a:solidFill>
              </a:rPr>
              <a:t>“Plan and Improvise, but Verify”</a:t>
            </a:r>
          </a:p>
          <a:p>
            <a:pPr lvl="2"/>
            <a:r>
              <a:rPr lang="en-US" sz="2400" dirty="0"/>
              <a:t>Set a (hypothetical) path to reach a destination (you are not sure whether this path will lead to the destination) </a:t>
            </a:r>
          </a:p>
          <a:p>
            <a:pPr lvl="2"/>
            <a:r>
              <a:rPr lang="en-US" sz="2400" dirty="0"/>
              <a:t>Experiment with and validate your path </a:t>
            </a:r>
          </a:p>
          <a:p>
            <a:pPr lvl="2"/>
            <a:r>
              <a:rPr lang="en-US" sz="2400" dirty="0"/>
              <a:t>Persevere, adapt, or even pivot if needed</a:t>
            </a:r>
          </a:p>
          <a:p>
            <a:pPr lvl="3"/>
            <a:r>
              <a:rPr lang="en-US" sz="2400" dirty="0"/>
              <a:t>If you are driving to work, do you give up if there is a detour in the road or you made a wrong turn? </a:t>
            </a:r>
          </a:p>
          <a:p>
            <a:pPr lvl="4"/>
            <a:r>
              <a:rPr lang="en-US" sz="2400" dirty="0"/>
              <a:t>No, you remain thoroughly focused on getting to your destination</a:t>
            </a:r>
          </a:p>
          <a:p>
            <a:pPr lvl="1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050471" y="5634039"/>
            <a:ext cx="10091057" cy="772886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The third school of thought is the recommended one!</a:t>
            </a:r>
          </a:p>
        </p:txBody>
      </p:sp>
    </p:spTree>
    <p:extLst>
      <p:ext uri="{BB962C8B-B14F-4D97-AF65-F5344CB8AC3E}">
        <p14:creationId xmlns:p14="http://schemas.microsoft.com/office/powerpoint/2010/main" val="422431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Who is an Entrepreneur?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653215" cy="4575175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/>
              <a:t>Anyone who creates a startup is an entrepreneur</a:t>
            </a:r>
          </a:p>
          <a:p>
            <a:pPr lvl="1"/>
            <a:r>
              <a:rPr lang="en-US" sz="2600" dirty="0"/>
              <a:t>This implies that an entrepreneur should have a (strong) appetite of risk taking </a:t>
            </a:r>
          </a:p>
          <a:p>
            <a:endParaRPr lang="en-US" sz="3000" dirty="0"/>
          </a:p>
          <a:p>
            <a:r>
              <a:rPr lang="en-US" sz="3000" dirty="0"/>
              <a:t>But an entrepreneur needs not create a startup; she/he can operate inside “established” organizations</a:t>
            </a:r>
          </a:p>
          <a:p>
            <a:pPr lvl="1"/>
            <a:r>
              <a:rPr lang="en-US" sz="2600" dirty="0"/>
              <a:t>This entrepreneur is typically referred to as “</a:t>
            </a:r>
            <a:r>
              <a:rPr lang="en-US" sz="2600" dirty="0" err="1"/>
              <a:t>intrapreneur</a:t>
            </a:r>
            <a:r>
              <a:rPr lang="en-US" sz="2600" dirty="0"/>
              <a:t>”</a:t>
            </a:r>
          </a:p>
          <a:p>
            <a:endParaRPr lang="en-US" dirty="0"/>
          </a:p>
          <a:p>
            <a:r>
              <a:rPr lang="en-US" sz="3000" dirty="0"/>
              <a:t>In addition, an entrepreneur does not need to invent!</a:t>
            </a:r>
          </a:p>
          <a:p>
            <a:pPr lvl="1"/>
            <a:r>
              <a:rPr lang="en-US" sz="2600" dirty="0"/>
              <a:t>E.g., Steve Jobs identified the computer mouse created by Xerox PARC and commercialized it effectively through Apple</a:t>
            </a:r>
          </a:p>
          <a:p>
            <a:pPr lvl="1"/>
            <a:r>
              <a:rPr lang="en-US" sz="2600" dirty="0"/>
              <a:t>E.g., Larry Page and Sergey </a:t>
            </a:r>
            <a:r>
              <a:rPr lang="en-US" sz="2600" dirty="0" err="1"/>
              <a:t>Brin</a:t>
            </a:r>
            <a:r>
              <a:rPr lang="en-US" sz="2600" dirty="0"/>
              <a:t> used AdWords (which was created by Overture Services, </a:t>
            </a:r>
            <a:r>
              <a:rPr lang="en-US" sz="2600" dirty="0" err="1"/>
              <a:t>Inc</a:t>
            </a:r>
            <a:r>
              <a:rPr lang="en-US" sz="2600" dirty="0"/>
              <a:t>) on their search results pages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Startup Realty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grim reality is that most startups fail</a:t>
            </a:r>
          </a:p>
          <a:p>
            <a:endParaRPr lang="en-US" dirty="0"/>
          </a:p>
          <a:p>
            <a:r>
              <a:rPr lang="en-US" dirty="0"/>
              <a:t>There are five essential elements that lead to successful startups</a:t>
            </a:r>
          </a:p>
          <a:p>
            <a:pPr lvl="1"/>
            <a:endParaRPr lang="en-US" dirty="0"/>
          </a:p>
        </p:txBody>
      </p:sp>
      <p:pic>
        <p:nvPicPr>
          <p:cNvPr id="4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84" y="3629599"/>
            <a:ext cx="1897038" cy="1979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Image result for te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8181" y="3629599"/>
            <a:ext cx="1990978" cy="214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2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637" y="3756689"/>
            <a:ext cx="1826094" cy="1814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4" descr="Related ima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1731" y="3714269"/>
            <a:ext cx="1826095" cy="189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6" descr="Image result for business mode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676" y="3756689"/>
            <a:ext cx="2897152" cy="1814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392071" y="5863921"/>
            <a:ext cx="895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IDEA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03319" y="5662111"/>
            <a:ext cx="16380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TEAM &amp; </a:t>
            </a:r>
            <a:br>
              <a:rPr lang="en-US" sz="2800" b="1" dirty="0"/>
            </a:br>
            <a:r>
              <a:rPr lang="en-US" sz="2800" b="1" dirty="0"/>
              <a:t>Execution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03204" y="5877555"/>
            <a:ext cx="28260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BUSINESS MODEL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53816" y="5877555"/>
            <a:ext cx="1609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FUNDING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365068" y="5877555"/>
            <a:ext cx="13356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TIMING</a:t>
            </a:r>
          </a:p>
        </p:txBody>
      </p:sp>
    </p:spTree>
    <p:extLst>
      <p:ext uri="{BB962C8B-B14F-4D97-AF65-F5344CB8AC3E}">
        <p14:creationId xmlns:p14="http://schemas.microsoft.com/office/powerpoint/2010/main" val="4234506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Makes Startups Succeed?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46790" y="4183161"/>
            <a:ext cx="707572" cy="1203891"/>
            <a:chOff x="747294" y="2234759"/>
            <a:chExt cx="707572" cy="1203891"/>
          </a:xfrm>
        </p:grpSpPr>
        <p:pic>
          <p:nvPicPr>
            <p:cNvPr id="13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/>
            <p:nvPr/>
          </p:nvGrpSpPr>
          <p:grpSpPr>
            <a:xfrm>
              <a:off x="747294" y="2234759"/>
              <a:ext cx="707572" cy="1203891"/>
              <a:chOff x="761999" y="2719274"/>
              <a:chExt cx="707572" cy="1203891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4" name="Rectangle 3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" name="Rounded Rectangle 5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10</a:t>
                  </a:r>
                </a:p>
              </p:txBody>
            </p:sp>
          </p:grpSp>
          <p:sp>
            <p:nvSpPr>
              <p:cNvPr id="8" name="Rectangle 7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Idea</a:t>
                </a:r>
              </a:p>
            </p:txBody>
          </p:sp>
        </p:grpSp>
      </p:grpSp>
      <p:grpSp>
        <p:nvGrpSpPr>
          <p:cNvPr id="14" name="Group 13"/>
          <p:cNvGrpSpPr/>
          <p:nvPr/>
        </p:nvGrpSpPr>
        <p:grpSpPr>
          <a:xfrm>
            <a:off x="910613" y="4190405"/>
            <a:ext cx="707572" cy="1203891"/>
            <a:chOff x="2893325" y="2719274"/>
            <a:chExt cx="707572" cy="1203891"/>
          </a:xfrm>
        </p:grpSpPr>
        <p:pic>
          <p:nvPicPr>
            <p:cNvPr id="21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5" name="Group 24"/>
            <p:cNvGrpSpPr/>
            <p:nvPr/>
          </p:nvGrpSpPr>
          <p:grpSpPr>
            <a:xfrm>
              <a:off x="2893325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8" name="Rectangle 27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Rounded Rectangle 28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9</a:t>
                  </a:r>
                </a:p>
              </p:txBody>
            </p:sp>
          </p:grpSp>
          <p:sp>
            <p:nvSpPr>
              <p:cNvPr id="27" name="Rectangle 26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Team</a:t>
                </a:r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1674436" y="4190405"/>
            <a:ext cx="707572" cy="1203891"/>
            <a:chOff x="4317810" y="2719274"/>
            <a:chExt cx="707572" cy="1203891"/>
          </a:xfrm>
        </p:grpSpPr>
        <p:grpSp>
          <p:nvGrpSpPr>
            <p:cNvPr id="31" name="Group 30"/>
            <p:cNvGrpSpPr/>
            <p:nvPr/>
          </p:nvGrpSpPr>
          <p:grpSpPr>
            <a:xfrm>
              <a:off x="4317810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34" name="Rectangle 33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Rounded Rectangle 34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</p:grpSp>
          <p:sp>
            <p:nvSpPr>
              <p:cNvPr id="33" name="Rectangle 32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B M</a:t>
                </a:r>
              </a:p>
            </p:txBody>
          </p:sp>
        </p:grpSp>
        <p:pic>
          <p:nvPicPr>
            <p:cNvPr id="37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2438259" y="4190405"/>
            <a:ext cx="707572" cy="1203891"/>
            <a:chOff x="6817625" y="3037114"/>
            <a:chExt cx="707572" cy="1203891"/>
          </a:xfrm>
        </p:grpSpPr>
        <p:grpSp>
          <p:nvGrpSpPr>
            <p:cNvPr id="38" name="Group 37"/>
            <p:cNvGrpSpPr/>
            <p:nvPr/>
          </p:nvGrpSpPr>
          <p:grpSpPr>
            <a:xfrm>
              <a:off x="6817625" y="3037114"/>
              <a:ext cx="707572" cy="1203891"/>
              <a:chOff x="761999" y="2719274"/>
              <a:chExt cx="707572" cy="1203891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41" name="Rectangle 40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ounded Rectangle 41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6</a:t>
                  </a:r>
                </a:p>
              </p:txBody>
            </p:sp>
          </p:grpSp>
          <p:sp>
            <p:nvSpPr>
              <p:cNvPr id="40" name="Rectangle 39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Funding</a:t>
                </a:r>
              </a:p>
            </p:txBody>
          </p:sp>
        </p:grpSp>
        <p:pic>
          <p:nvPicPr>
            <p:cNvPr id="44" name="Picture 1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" name="Group 21"/>
          <p:cNvGrpSpPr/>
          <p:nvPr/>
        </p:nvGrpSpPr>
        <p:grpSpPr>
          <a:xfrm>
            <a:off x="3202082" y="4183161"/>
            <a:ext cx="707572" cy="1203891"/>
            <a:chOff x="8963655" y="3354954"/>
            <a:chExt cx="707572" cy="1203891"/>
          </a:xfrm>
        </p:grpSpPr>
        <p:grpSp>
          <p:nvGrpSpPr>
            <p:cNvPr id="45" name="Group 44"/>
            <p:cNvGrpSpPr/>
            <p:nvPr/>
          </p:nvGrpSpPr>
          <p:grpSpPr>
            <a:xfrm>
              <a:off x="8963655" y="3354954"/>
              <a:ext cx="707572" cy="1203891"/>
              <a:chOff x="761999" y="2719274"/>
              <a:chExt cx="707572" cy="1203891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48" name="Rectangle 47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ounded Rectangle 48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10</a:t>
                  </a:r>
                </a:p>
              </p:txBody>
            </p:sp>
          </p:grpSp>
          <p:sp>
            <p:nvSpPr>
              <p:cNvPr id="47" name="Rectangle 46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Timing</a:t>
                </a:r>
              </a:p>
            </p:txBody>
          </p:sp>
        </p:grpSp>
        <p:pic>
          <p:nvPicPr>
            <p:cNvPr id="51" name="Picture 14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076" name="Picture 4" descr="Image resul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49" y="211699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7" name="Group 166"/>
          <p:cNvGrpSpPr/>
          <p:nvPr/>
        </p:nvGrpSpPr>
        <p:grpSpPr>
          <a:xfrm>
            <a:off x="4229745" y="4190405"/>
            <a:ext cx="707572" cy="1203891"/>
            <a:chOff x="747294" y="2234759"/>
            <a:chExt cx="707572" cy="1203891"/>
          </a:xfrm>
        </p:grpSpPr>
        <p:pic>
          <p:nvPicPr>
            <p:cNvPr id="168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69" name="Group 168"/>
            <p:cNvGrpSpPr/>
            <p:nvPr/>
          </p:nvGrpSpPr>
          <p:grpSpPr>
            <a:xfrm>
              <a:off x="747294" y="2234759"/>
              <a:ext cx="707572" cy="1203891"/>
              <a:chOff x="761999" y="2719274"/>
              <a:chExt cx="707572" cy="1203891"/>
            </a:xfrm>
          </p:grpSpPr>
          <p:grpSp>
            <p:nvGrpSpPr>
              <p:cNvPr id="170" name="Group 169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72" name="Rectangle 171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3" name="Rounded Rectangle 172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</p:grpSp>
          <p:sp>
            <p:nvSpPr>
              <p:cNvPr id="171" name="Rectangle 170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Idea</a:t>
                </a:r>
              </a:p>
            </p:txBody>
          </p:sp>
        </p:grpSp>
      </p:grpSp>
      <p:grpSp>
        <p:nvGrpSpPr>
          <p:cNvPr id="174" name="Group 173"/>
          <p:cNvGrpSpPr/>
          <p:nvPr/>
        </p:nvGrpSpPr>
        <p:grpSpPr>
          <a:xfrm>
            <a:off x="4993568" y="4197649"/>
            <a:ext cx="707572" cy="1203891"/>
            <a:chOff x="2893325" y="2719274"/>
            <a:chExt cx="707572" cy="1203891"/>
          </a:xfrm>
        </p:grpSpPr>
        <p:pic>
          <p:nvPicPr>
            <p:cNvPr id="175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76" name="Group 175"/>
            <p:cNvGrpSpPr/>
            <p:nvPr/>
          </p:nvGrpSpPr>
          <p:grpSpPr>
            <a:xfrm>
              <a:off x="2893325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177" name="Group 176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79" name="Rectangle 178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0" name="Rounded Rectangle 179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9</a:t>
                  </a:r>
                </a:p>
              </p:txBody>
            </p:sp>
          </p:grpSp>
          <p:sp>
            <p:nvSpPr>
              <p:cNvPr id="178" name="Rectangle 177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Team</a:t>
                </a:r>
              </a:p>
            </p:txBody>
          </p:sp>
        </p:grpSp>
      </p:grpSp>
      <p:grpSp>
        <p:nvGrpSpPr>
          <p:cNvPr id="181" name="Group 180"/>
          <p:cNvGrpSpPr/>
          <p:nvPr/>
        </p:nvGrpSpPr>
        <p:grpSpPr>
          <a:xfrm>
            <a:off x="5757391" y="4197649"/>
            <a:ext cx="707572" cy="1203891"/>
            <a:chOff x="4317810" y="2719274"/>
            <a:chExt cx="707572" cy="1203891"/>
          </a:xfrm>
        </p:grpSpPr>
        <p:grpSp>
          <p:nvGrpSpPr>
            <p:cNvPr id="182" name="Group 181"/>
            <p:cNvGrpSpPr/>
            <p:nvPr/>
          </p:nvGrpSpPr>
          <p:grpSpPr>
            <a:xfrm>
              <a:off x="4317810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184" name="Group 183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86" name="Rectangle 185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ounded Rectangle 186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</p:grpSp>
          <p:sp>
            <p:nvSpPr>
              <p:cNvPr id="185" name="Rectangle 184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B M</a:t>
                </a:r>
              </a:p>
            </p:txBody>
          </p:sp>
        </p:grpSp>
        <p:pic>
          <p:nvPicPr>
            <p:cNvPr id="183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8" name="Group 187"/>
          <p:cNvGrpSpPr/>
          <p:nvPr/>
        </p:nvGrpSpPr>
        <p:grpSpPr>
          <a:xfrm>
            <a:off x="6521214" y="4197649"/>
            <a:ext cx="707572" cy="1203891"/>
            <a:chOff x="6817625" y="3037114"/>
            <a:chExt cx="707572" cy="1203891"/>
          </a:xfrm>
        </p:grpSpPr>
        <p:grpSp>
          <p:nvGrpSpPr>
            <p:cNvPr id="189" name="Group 188"/>
            <p:cNvGrpSpPr/>
            <p:nvPr/>
          </p:nvGrpSpPr>
          <p:grpSpPr>
            <a:xfrm>
              <a:off x="6817625" y="3037114"/>
              <a:ext cx="707572" cy="1203891"/>
              <a:chOff x="761999" y="2719274"/>
              <a:chExt cx="707572" cy="1203891"/>
            </a:xfrm>
          </p:grpSpPr>
          <p:grpSp>
            <p:nvGrpSpPr>
              <p:cNvPr id="191" name="Group 190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93" name="Rectangle 192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ounded Rectangle 193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</p:grpSp>
          <p:sp>
            <p:nvSpPr>
              <p:cNvPr id="192" name="Rectangle 191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Funding</a:t>
                </a:r>
              </a:p>
            </p:txBody>
          </p:sp>
        </p:grpSp>
        <p:pic>
          <p:nvPicPr>
            <p:cNvPr id="190" name="Picture 1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5" name="Group 194"/>
          <p:cNvGrpSpPr/>
          <p:nvPr/>
        </p:nvGrpSpPr>
        <p:grpSpPr>
          <a:xfrm>
            <a:off x="7285037" y="4190405"/>
            <a:ext cx="707572" cy="1203891"/>
            <a:chOff x="8963655" y="3354954"/>
            <a:chExt cx="707572" cy="1203891"/>
          </a:xfrm>
        </p:grpSpPr>
        <p:grpSp>
          <p:nvGrpSpPr>
            <p:cNvPr id="196" name="Group 195"/>
            <p:cNvGrpSpPr/>
            <p:nvPr/>
          </p:nvGrpSpPr>
          <p:grpSpPr>
            <a:xfrm>
              <a:off x="8963655" y="3354954"/>
              <a:ext cx="707572" cy="1203891"/>
              <a:chOff x="761999" y="2719274"/>
              <a:chExt cx="707572" cy="1203891"/>
            </a:xfrm>
          </p:grpSpPr>
          <p:grpSp>
            <p:nvGrpSpPr>
              <p:cNvPr id="198" name="Group 197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00" name="Rectangle 199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ounded Rectangle 200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9</a:t>
                  </a:r>
                </a:p>
              </p:txBody>
            </p:sp>
          </p:grpSp>
          <p:sp>
            <p:nvSpPr>
              <p:cNvPr id="199" name="Rectangle 198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Timing</a:t>
                </a:r>
              </a:p>
            </p:txBody>
          </p:sp>
        </p:grpSp>
        <p:pic>
          <p:nvPicPr>
            <p:cNvPr id="197" name="Picture 14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3" name="Group 202"/>
          <p:cNvGrpSpPr/>
          <p:nvPr/>
        </p:nvGrpSpPr>
        <p:grpSpPr>
          <a:xfrm>
            <a:off x="8270098" y="4183161"/>
            <a:ext cx="707572" cy="1203891"/>
            <a:chOff x="747294" y="2234759"/>
            <a:chExt cx="707572" cy="1203891"/>
          </a:xfrm>
        </p:grpSpPr>
        <p:pic>
          <p:nvPicPr>
            <p:cNvPr id="204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05" name="Group 204"/>
            <p:cNvGrpSpPr/>
            <p:nvPr/>
          </p:nvGrpSpPr>
          <p:grpSpPr>
            <a:xfrm>
              <a:off x="747294" y="2234759"/>
              <a:ext cx="707572" cy="1203891"/>
              <a:chOff x="761999" y="2719274"/>
              <a:chExt cx="707572" cy="1203891"/>
            </a:xfrm>
          </p:grpSpPr>
          <p:grpSp>
            <p:nvGrpSpPr>
              <p:cNvPr id="206" name="Group 205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08" name="Rectangle 207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ounded Rectangle 208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</p:grpSp>
          <p:sp>
            <p:nvSpPr>
              <p:cNvPr id="207" name="Rectangle 206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Idea</a:t>
                </a:r>
              </a:p>
            </p:txBody>
          </p:sp>
        </p:grpSp>
      </p:grpSp>
      <p:grpSp>
        <p:nvGrpSpPr>
          <p:cNvPr id="210" name="Group 209"/>
          <p:cNvGrpSpPr/>
          <p:nvPr/>
        </p:nvGrpSpPr>
        <p:grpSpPr>
          <a:xfrm>
            <a:off x="9033921" y="4190405"/>
            <a:ext cx="707572" cy="1203891"/>
            <a:chOff x="2893325" y="2719274"/>
            <a:chExt cx="707572" cy="1203891"/>
          </a:xfrm>
        </p:grpSpPr>
        <p:pic>
          <p:nvPicPr>
            <p:cNvPr id="211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12" name="Group 211"/>
            <p:cNvGrpSpPr/>
            <p:nvPr/>
          </p:nvGrpSpPr>
          <p:grpSpPr>
            <a:xfrm>
              <a:off x="2893325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213" name="Group 212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15" name="Rectangle 214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6" name="Rounded Rectangle 215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10</a:t>
                  </a:r>
                </a:p>
              </p:txBody>
            </p:sp>
          </p:grpSp>
          <p:sp>
            <p:nvSpPr>
              <p:cNvPr id="214" name="Rectangle 213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Team</a:t>
                </a:r>
              </a:p>
            </p:txBody>
          </p:sp>
        </p:grpSp>
      </p:grpSp>
      <p:grpSp>
        <p:nvGrpSpPr>
          <p:cNvPr id="217" name="Group 216"/>
          <p:cNvGrpSpPr/>
          <p:nvPr/>
        </p:nvGrpSpPr>
        <p:grpSpPr>
          <a:xfrm>
            <a:off x="9797744" y="4190405"/>
            <a:ext cx="707572" cy="1203891"/>
            <a:chOff x="4317810" y="2719274"/>
            <a:chExt cx="707572" cy="1203891"/>
          </a:xfrm>
        </p:grpSpPr>
        <p:grpSp>
          <p:nvGrpSpPr>
            <p:cNvPr id="218" name="Group 217"/>
            <p:cNvGrpSpPr/>
            <p:nvPr/>
          </p:nvGrpSpPr>
          <p:grpSpPr>
            <a:xfrm>
              <a:off x="4317810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220" name="Group 219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22" name="Rectangle 221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ounded Rectangle 222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7</a:t>
                  </a:r>
                </a:p>
              </p:txBody>
            </p:sp>
          </p:grpSp>
          <p:sp>
            <p:nvSpPr>
              <p:cNvPr id="221" name="Rectangle 220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B M</a:t>
                </a:r>
              </a:p>
            </p:txBody>
          </p:sp>
        </p:grpSp>
        <p:pic>
          <p:nvPicPr>
            <p:cNvPr id="219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4" name="Group 223"/>
          <p:cNvGrpSpPr/>
          <p:nvPr/>
        </p:nvGrpSpPr>
        <p:grpSpPr>
          <a:xfrm>
            <a:off x="10561567" y="4190405"/>
            <a:ext cx="707572" cy="1203891"/>
            <a:chOff x="6817625" y="3037114"/>
            <a:chExt cx="707572" cy="1203891"/>
          </a:xfrm>
        </p:grpSpPr>
        <p:grpSp>
          <p:nvGrpSpPr>
            <p:cNvPr id="225" name="Group 224"/>
            <p:cNvGrpSpPr/>
            <p:nvPr/>
          </p:nvGrpSpPr>
          <p:grpSpPr>
            <a:xfrm>
              <a:off x="6817625" y="3037114"/>
              <a:ext cx="707572" cy="1203891"/>
              <a:chOff x="761999" y="2719274"/>
              <a:chExt cx="707572" cy="1203891"/>
            </a:xfrm>
          </p:grpSpPr>
          <p:grpSp>
            <p:nvGrpSpPr>
              <p:cNvPr id="227" name="Group 226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29" name="Rectangle 228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0" name="Rounded Rectangle 229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7</a:t>
                  </a:r>
                </a:p>
              </p:txBody>
            </p:sp>
          </p:grpSp>
          <p:sp>
            <p:nvSpPr>
              <p:cNvPr id="228" name="Rectangle 227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Funding</a:t>
                </a:r>
              </a:p>
            </p:txBody>
          </p:sp>
        </p:grpSp>
        <p:pic>
          <p:nvPicPr>
            <p:cNvPr id="226" name="Picture 1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1" name="Group 230"/>
          <p:cNvGrpSpPr/>
          <p:nvPr/>
        </p:nvGrpSpPr>
        <p:grpSpPr>
          <a:xfrm>
            <a:off x="11325390" y="4183161"/>
            <a:ext cx="707572" cy="1203891"/>
            <a:chOff x="8963655" y="3354954"/>
            <a:chExt cx="707572" cy="1203891"/>
          </a:xfrm>
        </p:grpSpPr>
        <p:grpSp>
          <p:nvGrpSpPr>
            <p:cNvPr id="232" name="Group 231"/>
            <p:cNvGrpSpPr/>
            <p:nvPr/>
          </p:nvGrpSpPr>
          <p:grpSpPr>
            <a:xfrm>
              <a:off x="8963655" y="3354954"/>
              <a:ext cx="707572" cy="1203891"/>
              <a:chOff x="761999" y="2719274"/>
              <a:chExt cx="707572" cy="1203891"/>
            </a:xfrm>
          </p:grpSpPr>
          <p:grpSp>
            <p:nvGrpSpPr>
              <p:cNvPr id="234" name="Group 233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36" name="Rectangle 235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Rounded Rectangle 236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10</a:t>
                  </a:r>
                </a:p>
              </p:txBody>
            </p:sp>
          </p:grpSp>
          <p:sp>
            <p:nvSpPr>
              <p:cNvPr id="235" name="Rectangle 234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Timing</a:t>
                </a:r>
              </a:p>
            </p:txBody>
          </p:sp>
        </p:grpSp>
        <p:pic>
          <p:nvPicPr>
            <p:cNvPr id="233" name="Picture 14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078" name="Picture 6" descr="Image resul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317" y="2116993"/>
            <a:ext cx="2072763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Image resul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6890" y="2194206"/>
            <a:ext cx="2596221" cy="1756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407025" y="5832641"/>
            <a:ext cx="24256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Succeeded</a:t>
            </a:r>
          </a:p>
        </p:txBody>
      </p:sp>
      <p:pic>
        <p:nvPicPr>
          <p:cNvPr id="7170" name="Picture 2" descr="Smiling Face With Smiling Eyes on Apple iOS 11.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467" y="5865261"/>
            <a:ext cx="655696" cy="702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9" name="TextBox 7178"/>
          <p:cNvSpPr txBox="1"/>
          <p:nvPr/>
        </p:nvSpPr>
        <p:spPr>
          <a:xfrm>
            <a:off x="8816890" y="6340472"/>
            <a:ext cx="3357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[Based on a study by </a:t>
            </a:r>
            <a:r>
              <a:rPr lang="en-US" sz="2000" b="1" dirty="0" err="1"/>
              <a:t>IdeaLab</a:t>
            </a:r>
            <a:r>
              <a:rPr lang="en-US" sz="2000" b="1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18730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Makes Startups Succeed?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46790" y="3678186"/>
            <a:ext cx="707572" cy="1203891"/>
            <a:chOff x="747294" y="2234759"/>
            <a:chExt cx="707572" cy="1203891"/>
          </a:xfrm>
        </p:grpSpPr>
        <p:pic>
          <p:nvPicPr>
            <p:cNvPr id="13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/>
            <p:nvPr/>
          </p:nvGrpSpPr>
          <p:grpSpPr>
            <a:xfrm>
              <a:off x="747294" y="2234759"/>
              <a:ext cx="707572" cy="1203891"/>
              <a:chOff x="761999" y="2719274"/>
              <a:chExt cx="707572" cy="1203891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4" name="Rectangle 3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" name="Rounded Rectangle 5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</p:grpSp>
          <p:sp>
            <p:nvSpPr>
              <p:cNvPr id="8" name="Rectangle 7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Idea</a:t>
                </a:r>
              </a:p>
            </p:txBody>
          </p:sp>
        </p:grpSp>
      </p:grpSp>
      <p:grpSp>
        <p:nvGrpSpPr>
          <p:cNvPr id="14" name="Group 13"/>
          <p:cNvGrpSpPr/>
          <p:nvPr/>
        </p:nvGrpSpPr>
        <p:grpSpPr>
          <a:xfrm>
            <a:off x="910613" y="3685430"/>
            <a:ext cx="707572" cy="1203891"/>
            <a:chOff x="2893325" y="2719274"/>
            <a:chExt cx="707572" cy="1203891"/>
          </a:xfrm>
        </p:grpSpPr>
        <p:pic>
          <p:nvPicPr>
            <p:cNvPr id="21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5" name="Group 24"/>
            <p:cNvGrpSpPr/>
            <p:nvPr/>
          </p:nvGrpSpPr>
          <p:grpSpPr>
            <a:xfrm>
              <a:off x="2893325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8" name="Rectangle 27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Rounded Rectangle 28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</p:grpSp>
          <p:sp>
            <p:nvSpPr>
              <p:cNvPr id="27" name="Rectangle 26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Team</a:t>
                </a:r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1674436" y="3685430"/>
            <a:ext cx="707572" cy="1203891"/>
            <a:chOff x="4317810" y="2719274"/>
            <a:chExt cx="707572" cy="1203891"/>
          </a:xfrm>
        </p:grpSpPr>
        <p:grpSp>
          <p:nvGrpSpPr>
            <p:cNvPr id="31" name="Group 30"/>
            <p:cNvGrpSpPr/>
            <p:nvPr/>
          </p:nvGrpSpPr>
          <p:grpSpPr>
            <a:xfrm>
              <a:off x="4317810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34" name="Rectangle 33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Rounded Rectangle 34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</p:grpSp>
          <p:sp>
            <p:nvSpPr>
              <p:cNvPr id="33" name="Rectangle 32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B M</a:t>
                </a:r>
              </a:p>
            </p:txBody>
          </p:sp>
        </p:grpSp>
        <p:pic>
          <p:nvPicPr>
            <p:cNvPr id="37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2438259" y="3685430"/>
            <a:ext cx="707572" cy="1203891"/>
            <a:chOff x="6817625" y="3037114"/>
            <a:chExt cx="707572" cy="1203891"/>
          </a:xfrm>
        </p:grpSpPr>
        <p:grpSp>
          <p:nvGrpSpPr>
            <p:cNvPr id="38" name="Group 37"/>
            <p:cNvGrpSpPr/>
            <p:nvPr/>
          </p:nvGrpSpPr>
          <p:grpSpPr>
            <a:xfrm>
              <a:off x="6817625" y="3037114"/>
              <a:ext cx="707572" cy="1203891"/>
              <a:chOff x="761999" y="2719274"/>
              <a:chExt cx="707572" cy="1203891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41" name="Rectangle 40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ounded Rectangle 41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6</a:t>
                  </a:r>
                </a:p>
              </p:txBody>
            </p:sp>
          </p:grpSp>
          <p:sp>
            <p:nvSpPr>
              <p:cNvPr id="40" name="Rectangle 39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Funding</a:t>
                </a:r>
              </a:p>
            </p:txBody>
          </p:sp>
        </p:grpSp>
        <p:pic>
          <p:nvPicPr>
            <p:cNvPr id="44" name="Picture 1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" name="Group 21"/>
          <p:cNvGrpSpPr/>
          <p:nvPr/>
        </p:nvGrpSpPr>
        <p:grpSpPr>
          <a:xfrm>
            <a:off x="3202082" y="3678186"/>
            <a:ext cx="707572" cy="1203891"/>
            <a:chOff x="8963655" y="3354954"/>
            <a:chExt cx="707572" cy="1203891"/>
          </a:xfrm>
        </p:grpSpPr>
        <p:grpSp>
          <p:nvGrpSpPr>
            <p:cNvPr id="45" name="Group 44"/>
            <p:cNvGrpSpPr/>
            <p:nvPr/>
          </p:nvGrpSpPr>
          <p:grpSpPr>
            <a:xfrm>
              <a:off x="8963655" y="3354954"/>
              <a:ext cx="707572" cy="1203891"/>
              <a:chOff x="761999" y="2719274"/>
              <a:chExt cx="707572" cy="1203891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48" name="Rectangle 47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ounded Rectangle 48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6</a:t>
                  </a:r>
                </a:p>
              </p:txBody>
            </p:sp>
          </p:grpSp>
          <p:sp>
            <p:nvSpPr>
              <p:cNvPr id="47" name="Rectangle 46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Timing</a:t>
                </a:r>
              </a:p>
            </p:txBody>
          </p:sp>
        </p:grpSp>
        <p:pic>
          <p:nvPicPr>
            <p:cNvPr id="51" name="Picture 14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7" name="Group 166"/>
          <p:cNvGrpSpPr/>
          <p:nvPr/>
        </p:nvGrpSpPr>
        <p:grpSpPr>
          <a:xfrm>
            <a:off x="4229745" y="3685430"/>
            <a:ext cx="707572" cy="1203891"/>
            <a:chOff x="747294" y="2234759"/>
            <a:chExt cx="707572" cy="1203891"/>
          </a:xfrm>
        </p:grpSpPr>
        <p:pic>
          <p:nvPicPr>
            <p:cNvPr id="168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69" name="Group 168"/>
            <p:cNvGrpSpPr/>
            <p:nvPr/>
          </p:nvGrpSpPr>
          <p:grpSpPr>
            <a:xfrm>
              <a:off x="747294" y="2234759"/>
              <a:ext cx="707572" cy="1203891"/>
              <a:chOff x="761999" y="2719274"/>
              <a:chExt cx="707572" cy="1203891"/>
            </a:xfrm>
          </p:grpSpPr>
          <p:grpSp>
            <p:nvGrpSpPr>
              <p:cNvPr id="170" name="Group 169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72" name="Rectangle 171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3" name="Rounded Rectangle 172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</p:grpSp>
          <p:sp>
            <p:nvSpPr>
              <p:cNvPr id="171" name="Rectangle 170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Idea</a:t>
                </a:r>
              </a:p>
            </p:txBody>
          </p:sp>
        </p:grpSp>
      </p:grpSp>
      <p:grpSp>
        <p:nvGrpSpPr>
          <p:cNvPr id="174" name="Group 173"/>
          <p:cNvGrpSpPr/>
          <p:nvPr/>
        </p:nvGrpSpPr>
        <p:grpSpPr>
          <a:xfrm>
            <a:off x="4993568" y="3692674"/>
            <a:ext cx="707572" cy="1203891"/>
            <a:chOff x="2893325" y="2719274"/>
            <a:chExt cx="707572" cy="1203891"/>
          </a:xfrm>
        </p:grpSpPr>
        <p:pic>
          <p:nvPicPr>
            <p:cNvPr id="175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76" name="Group 175"/>
            <p:cNvGrpSpPr/>
            <p:nvPr/>
          </p:nvGrpSpPr>
          <p:grpSpPr>
            <a:xfrm>
              <a:off x="2893325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177" name="Group 176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79" name="Rectangle 178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0" name="Rounded Rectangle 179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</p:grpSp>
          <p:sp>
            <p:nvSpPr>
              <p:cNvPr id="178" name="Rectangle 177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Team</a:t>
                </a:r>
              </a:p>
            </p:txBody>
          </p:sp>
        </p:grpSp>
      </p:grpSp>
      <p:grpSp>
        <p:nvGrpSpPr>
          <p:cNvPr id="181" name="Group 180"/>
          <p:cNvGrpSpPr/>
          <p:nvPr/>
        </p:nvGrpSpPr>
        <p:grpSpPr>
          <a:xfrm>
            <a:off x="5757391" y="3692674"/>
            <a:ext cx="707572" cy="1203891"/>
            <a:chOff x="4317810" y="2719274"/>
            <a:chExt cx="707572" cy="1203891"/>
          </a:xfrm>
        </p:grpSpPr>
        <p:grpSp>
          <p:nvGrpSpPr>
            <p:cNvPr id="182" name="Group 181"/>
            <p:cNvGrpSpPr/>
            <p:nvPr/>
          </p:nvGrpSpPr>
          <p:grpSpPr>
            <a:xfrm>
              <a:off x="4317810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184" name="Group 183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86" name="Rectangle 185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ounded Rectangle 186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6</a:t>
                  </a:r>
                </a:p>
              </p:txBody>
            </p:sp>
          </p:grpSp>
          <p:sp>
            <p:nvSpPr>
              <p:cNvPr id="185" name="Rectangle 184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B M</a:t>
                </a:r>
              </a:p>
            </p:txBody>
          </p:sp>
        </p:grpSp>
        <p:pic>
          <p:nvPicPr>
            <p:cNvPr id="183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8" name="Group 187"/>
          <p:cNvGrpSpPr/>
          <p:nvPr/>
        </p:nvGrpSpPr>
        <p:grpSpPr>
          <a:xfrm>
            <a:off x="6521214" y="3692674"/>
            <a:ext cx="707572" cy="1203891"/>
            <a:chOff x="6817625" y="3037114"/>
            <a:chExt cx="707572" cy="1203891"/>
          </a:xfrm>
        </p:grpSpPr>
        <p:grpSp>
          <p:nvGrpSpPr>
            <p:cNvPr id="189" name="Group 188"/>
            <p:cNvGrpSpPr/>
            <p:nvPr/>
          </p:nvGrpSpPr>
          <p:grpSpPr>
            <a:xfrm>
              <a:off x="6817625" y="3037114"/>
              <a:ext cx="707572" cy="1203891"/>
              <a:chOff x="761999" y="2719274"/>
              <a:chExt cx="707572" cy="1203891"/>
            </a:xfrm>
          </p:grpSpPr>
          <p:grpSp>
            <p:nvGrpSpPr>
              <p:cNvPr id="191" name="Group 190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93" name="Rectangle 192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ounded Rectangle 193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10</a:t>
                  </a:r>
                </a:p>
              </p:txBody>
            </p:sp>
          </p:grpSp>
          <p:sp>
            <p:nvSpPr>
              <p:cNvPr id="192" name="Rectangle 191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Funding</a:t>
                </a:r>
              </a:p>
            </p:txBody>
          </p:sp>
        </p:grpSp>
        <p:pic>
          <p:nvPicPr>
            <p:cNvPr id="190" name="Picture 1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5" name="Group 194"/>
          <p:cNvGrpSpPr/>
          <p:nvPr/>
        </p:nvGrpSpPr>
        <p:grpSpPr>
          <a:xfrm>
            <a:off x="7285037" y="3685430"/>
            <a:ext cx="707572" cy="1203891"/>
            <a:chOff x="8963655" y="3354954"/>
            <a:chExt cx="707572" cy="1203891"/>
          </a:xfrm>
        </p:grpSpPr>
        <p:grpSp>
          <p:nvGrpSpPr>
            <p:cNvPr id="196" name="Group 195"/>
            <p:cNvGrpSpPr/>
            <p:nvPr/>
          </p:nvGrpSpPr>
          <p:grpSpPr>
            <a:xfrm>
              <a:off x="8963655" y="3354954"/>
              <a:ext cx="707572" cy="1203891"/>
              <a:chOff x="761999" y="2719274"/>
              <a:chExt cx="707572" cy="1203891"/>
            </a:xfrm>
          </p:grpSpPr>
          <p:grpSp>
            <p:nvGrpSpPr>
              <p:cNvPr id="198" name="Group 197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00" name="Rectangle 199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ounded Rectangle 200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</p:grpSp>
          <p:sp>
            <p:nvSpPr>
              <p:cNvPr id="199" name="Rectangle 198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Timing</a:t>
                </a:r>
              </a:p>
            </p:txBody>
          </p:sp>
        </p:grpSp>
        <p:pic>
          <p:nvPicPr>
            <p:cNvPr id="197" name="Picture 14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3" name="Group 202"/>
          <p:cNvGrpSpPr/>
          <p:nvPr/>
        </p:nvGrpSpPr>
        <p:grpSpPr>
          <a:xfrm>
            <a:off x="8270098" y="3678186"/>
            <a:ext cx="707572" cy="1203891"/>
            <a:chOff x="747294" y="2234759"/>
            <a:chExt cx="707572" cy="1203891"/>
          </a:xfrm>
        </p:grpSpPr>
        <p:pic>
          <p:nvPicPr>
            <p:cNvPr id="204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05" name="Group 204"/>
            <p:cNvGrpSpPr/>
            <p:nvPr/>
          </p:nvGrpSpPr>
          <p:grpSpPr>
            <a:xfrm>
              <a:off x="747294" y="2234759"/>
              <a:ext cx="707572" cy="1203891"/>
              <a:chOff x="761999" y="2719274"/>
              <a:chExt cx="707572" cy="1203891"/>
            </a:xfrm>
          </p:grpSpPr>
          <p:grpSp>
            <p:nvGrpSpPr>
              <p:cNvPr id="206" name="Group 205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08" name="Rectangle 207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ounded Rectangle 208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</p:grpSp>
          <p:sp>
            <p:nvSpPr>
              <p:cNvPr id="207" name="Rectangle 206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Idea</a:t>
                </a:r>
              </a:p>
            </p:txBody>
          </p:sp>
        </p:grpSp>
      </p:grpSp>
      <p:grpSp>
        <p:nvGrpSpPr>
          <p:cNvPr id="210" name="Group 209"/>
          <p:cNvGrpSpPr/>
          <p:nvPr/>
        </p:nvGrpSpPr>
        <p:grpSpPr>
          <a:xfrm>
            <a:off x="9033921" y="3685430"/>
            <a:ext cx="707572" cy="1203891"/>
            <a:chOff x="2893325" y="2719274"/>
            <a:chExt cx="707572" cy="1203891"/>
          </a:xfrm>
        </p:grpSpPr>
        <p:pic>
          <p:nvPicPr>
            <p:cNvPr id="211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12" name="Group 211"/>
            <p:cNvGrpSpPr/>
            <p:nvPr/>
          </p:nvGrpSpPr>
          <p:grpSpPr>
            <a:xfrm>
              <a:off x="2893325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213" name="Group 212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15" name="Rectangle 214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6" name="Rounded Rectangle 215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</p:grpSp>
          <p:sp>
            <p:nvSpPr>
              <p:cNvPr id="214" name="Rectangle 213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Team</a:t>
                </a:r>
              </a:p>
            </p:txBody>
          </p:sp>
        </p:grpSp>
      </p:grpSp>
      <p:grpSp>
        <p:nvGrpSpPr>
          <p:cNvPr id="217" name="Group 216"/>
          <p:cNvGrpSpPr/>
          <p:nvPr/>
        </p:nvGrpSpPr>
        <p:grpSpPr>
          <a:xfrm>
            <a:off x="9797744" y="3685430"/>
            <a:ext cx="707572" cy="1203891"/>
            <a:chOff x="4317810" y="2719274"/>
            <a:chExt cx="707572" cy="1203891"/>
          </a:xfrm>
        </p:grpSpPr>
        <p:grpSp>
          <p:nvGrpSpPr>
            <p:cNvPr id="218" name="Group 217"/>
            <p:cNvGrpSpPr/>
            <p:nvPr/>
          </p:nvGrpSpPr>
          <p:grpSpPr>
            <a:xfrm>
              <a:off x="4317810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220" name="Group 219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22" name="Rectangle 221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ounded Rectangle 222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6</a:t>
                  </a:r>
                </a:p>
              </p:txBody>
            </p:sp>
          </p:grpSp>
          <p:sp>
            <p:nvSpPr>
              <p:cNvPr id="221" name="Rectangle 220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B M</a:t>
                </a:r>
              </a:p>
            </p:txBody>
          </p:sp>
        </p:grpSp>
        <p:pic>
          <p:nvPicPr>
            <p:cNvPr id="219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4" name="Group 223"/>
          <p:cNvGrpSpPr/>
          <p:nvPr/>
        </p:nvGrpSpPr>
        <p:grpSpPr>
          <a:xfrm>
            <a:off x="10561567" y="3685430"/>
            <a:ext cx="707572" cy="1203891"/>
            <a:chOff x="6817625" y="3037114"/>
            <a:chExt cx="707572" cy="1203891"/>
          </a:xfrm>
        </p:grpSpPr>
        <p:grpSp>
          <p:nvGrpSpPr>
            <p:cNvPr id="225" name="Group 224"/>
            <p:cNvGrpSpPr/>
            <p:nvPr/>
          </p:nvGrpSpPr>
          <p:grpSpPr>
            <a:xfrm>
              <a:off x="6817625" y="3037114"/>
              <a:ext cx="707572" cy="1203891"/>
              <a:chOff x="761999" y="2719274"/>
              <a:chExt cx="707572" cy="1203891"/>
            </a:xfrm>
          </p:grpSpPr>
          <p:grpSp>
            <p:nvGrpSpPr>
              <p:cNvPr id="227" name="Group 226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29" name="Rectangle 228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0" name="Rounded Rectangle 229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10</a:t>
                  </a:r>
                </a:p>
              </p:txBody>
            </p:sp>
          </p:grpSp>
          <p:sp>
            <p:nvSpPr>
              <p:cNvPr id="228" name="Rectangle 227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Funding</a:t>
                </a:r>
              </a:p>
            </p:txBody>
          </p:sp>
        </p:grpSp>
        <p:pic>
          <p:nvPicPr>
            <p:cNvPr id="226" name="Picture 1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1" name="Group 230"/>
          <p:cNvGrpSpPr/>
          <p:nvPr/>
        </p:nvGrpSpPr>
        <p:grpSpPr>
          <a:xfrm>
            <a:off x="11325390" y="3678186"/>
            <a:ext cx="707572" cy="1203891"/>
            <a:chOff x="8963655" y="3354954"/>
            <a:chExt cx="707572" cy="1203891"/>
          </a:xfrm>
        </p:grpSpPr>
        <p:grpSp>
          <p:nvGrpSpPr>
            <p:cNvPr id="232" name="Group 231"/>
            <p:cNvGrpSpPr/>
            <p:nvPr/>
          </p:nvGrpSpPr>
          <p:grpSpPr>
            <a:xfrm>
              <a:off x="8963655" y="3354954"/>
              <a:ext cx="707572" cy="1203891"/>
              <a:chOff x="761999" y="2719274"/>
              <a:chExt cx="707572" cy="1203891"/>
            </a:xfrm>
          </p:grpSpPr>
          <p:grpSp>
            <p:nvGrpSpPr>
              <p:cNvPr id="234" name="Group 233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36" name="Rectangle 235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Rounded Rectangle 236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</p:grpSp>
          <p:sp>
            <p:nvSpPr>
              <p:cNvPr id="235" name="Rectangle 234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Timing</a:t>
                </a:r>
              </a:p>
            </p:txBody>
          </p:sp>
        </p:grpSp>
        <p:pic>
          <p:nvPicPr>
            <p:cNvPr id="233" name="Picture 14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098" name="Picture 2" descr="Image resul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14" y="2065619"/>
            <a:ext cx="3179814" cy="1179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Image resul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707" y="2013147"/>
            <a:ext cx="1428750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Image result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317" y="2146497"/>
            <a:ext cx="2095500" cy="86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" name="TextBox 111"/>
          <p:cNvSpPr txBox="1"/>
          <p:nvPr/>
        </p:nvSpPr>
        <p:spPr>
          <a:xfrm>
            <a:off x="5154483" y="5478987"/>
            <a:ext cx="14100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Failed</a:t>
            </a:r>
          </a:p>
        </p:txBody>
      </p:sp>
      <p:pic>
        <p:nvPicPr>
          <p:cNvPr id="6148" name="Picture 4" descr="Disappointed Face on Apple iOS 11.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4849" y="5538820"/>
            <a:ext cx="626741" cy="648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" name="TextBox 112"/>
          <p:cNvSpPr txBox="1"/>
          <p:nvPr/>
        </p:nvSpPr>
        <p:spPr>
          <a:xfrm>
            <a:off x="8816890" y="6340472"/>
            <a:ext cx="3357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[Based on a study by </a:t>
            </a:r>
            <a:r>
              <a:rPr lang="en-US" sz="2000" b="1" dirty="0" err="1"/>
              <a:t>IdeaLab</a:t>
            </a:r>
            <a:r>
              <a:rPr lang="en-US" sz="2000" b="1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12677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Makes Startups Succeed?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816890" y="6340472"/>
            <a:ext cx="3357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[Based on a study by </a:t>
            </a:r>
            <a:r>
              <a:rPr lang="en-US" sz="2000" b="1" dirty="0" err="1"/>
              <a:t>IdeaLab</a:t>
            </a:r>
            <a:r>
              <a:rPr lang="en-US" sz="2000" b="1" dirty="0"/>
              <a:t>]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236652" y="1959769"/>
            <a:ext cx="707571" cy="642257"/>
            <a:chOff x="8963656" y="3672794"/>
            <a:chExt cx="707571" cy="642257"/>
          </a:xfrm>
        </p:grpSpPr>
        <p:sp>
          <p:nvSpPr>
            <p:cNvPr id="14" name="Rectangle 13"/>
            <p:cNvSpPr/>
            <p:nvPr/>
          </p:nvSpPr>
          <p:spPr>
            <a:xfrm>
              <a:off x="8963656" y="3672794"/>
              <a:ext cx="707571" cy="6422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4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2236652" y="2895235"/>
            <a:ext cx="707571" cy="642257"/>
            <a:chOff x="2893326" y="3037114"/>
            <a:chExt cx="707571" cy="642257"/>
          </a:xfrm>
        </p:grpSpPr>
        <p:pic>
          <p:nvPicPr>
            <p:cNvPr id="17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/>
            <p:cNvSpPr/>
            <p:nvPr/>
          </p:nvSpPr>
          <p:spPr>
            <a:xfrm>
              <a:off x="2893326" y="3037114"/>
              <a:ext cx="707571" cy="6422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236650" y="3752181"/>
            <a:ext cx="707571" cy="642257"/>
            <a:chOff x="747295" y="2552599"/>
            <a:chExt cx="707571" cy="642257"/>
          </a:xfrm>
        </p:grpSpPr>
        <p:pic>
          <p:nvPicPr>
            <p:cNvPr id="24" name="Picture 2" descr="Related imag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Rectangle 27"/>
            <p:cNvSpPr/>
            <p:nvPr/>
          </p:nvSpPr>
          <p:spPr>
            <a:xfrm>
              <a:off x="747295" y="2552599"/>
              <a:ext cx="707571" cy="6422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236649" y="4687647"/>
            <a:ext cx="707571" cy="642257"/>
            <a:chOff x="4317811" y="3037114"/>
            <a:chExt cx="707571" cy="642257"/>
          </a:xfrm>
        </p:grpSpPr>
        <p:sp>
          <p:nvSpPr>
            <p:cNvPr id="35" name="Rectangle 34"/>
            <p:cNvSpPr/>
            <p:nvPr/>
          </p:nvSpPr>
          <p:spPr>
            <a:xfrm>
              <a:off x="4317811" y="3037114"/>
              <a:ext cx="707571" cy="6422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2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7" name="Group 36"/>
          <p:cNvGrpSpPr/>
          <p:nvPr/>
        </p:nvGrpSpPr>
        <p:grpSpPr>
          <a:xfrm>
            <a:off x="2236647" y="5589134"/>
            <a:ext cx="707571" cy="642257"/>
            <a:chOff x="6817626" y="3354954"/>
            <a:chExt cx="707571" cy="642257"/>
          </a:xfrm>
        </p:grpSpPr>
        <p:sp>
          <p:nvSpPr>
            <p:cNvPr id="42" name="Rectangle 41"/>
            <p:cNvSpPr/>
            <p:nvPr/>
          </p:nvSpPr>
          <p:spPr>
            <a:xfrm>
              <a:off x="6817626" y="3354954"/>
              <a:ext cx="707571" cy="6422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12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47" name="Chart 4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9950805"/>
              </p:ext>
            </p:extLst>
          </p:nvPr>
        </p:nvGraphicFramePr>
        <p:xfrm>
          <a:off x="3008399" y="1690688"/>
          <a:ext cx="5791201" cy="4796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8" name="Rounded Rectangle 47"/>
          <p:cNvSpPr/>
          <p:nvPr/>
        </p:nvSpPr>
        <p:spPr>
          <a:xfrm>
            <a:off x="9468852" y="2321433"/>
            <a:ext cx="1884947" cy="2847844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Factors of success across more than 200 companies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085907" y="1993640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Time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79367" y="2800864"/>
            <a:ext cx="14308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Team &amp; </a:t>
            </a:r>
          </a:p>
          <a:p>
            <a:pPr algn="ctr"/>
            <a:r>
              <a:rPr lang="en-US" sz="2400" b="1" dirty="0"/>
              <a:t>Execution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125134" y="3842475"/>
            <a:ext cx="739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Idea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14406" y="4607100"/>
            <a:ext cx="13580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Business </a:t>
            </a:r>
          </a:p>
          <a:p>
            <a:pPr algn="ctr"/>
            <a:r>
              <a:rPr lang="en-US" sz="2400" b="1" dirty="0"/>
              <a:t>Model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89747" y="5679429"/>
            <a:ext cx="1207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Funding</a:t>
            </a:r>
          </a:p>
        </p:txBody>
      </p:sp>
    </p:spTree>
    <p:extLst>
      <p:ext uri="{BB962C8B-B14F-4D97-AF65-F5344CB8AC3E}">
        <p14:creationId xmlns:p14="http://schemas.microsoft.com/office/powerpoint/2010/main" val="578982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Introduction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What is a startup? </a:t>
            </a:r>
          </a:p>
          <a:p>
            <a:pPr lvl="1"/>
            <a:r>
              <a:rPr lang="en-US" dirty="0"/>
              <a:t>What is entrepreneurship? </a:t>
            </a:r>
          </a:p>
          <a:p>
            <a:pPr lvl="1"/>
            <a:r>
              <a:rPr lang="en-US" dirty="0"/>
              <a:t>Who is an entrepreneur? </a:t>
            </a:r>
          </a:p>
          <a:p>
            <a:pPr lvl="1"/>
            <a:r>
              <a:rPr lang="en-US" dirty="0"/>
              <a:t>Types of entrepreneurship </a:t>
            </a:r>
          </a:p>
          <a:p>
            <a:pPr lvl="1"/>
            <a:r>
              <a:rPr lang="en-US" dirty="0"/>
              <a:t>Why startups usually fail?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Course overview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Objectives, topics, and learning outcomes   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Announcements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Classes are on Mondays and Wednesdays from 1:30 to 2:50 PM in room 1030</a:t>
            </a:r>
          </a:p>
          <a:p>
            <a:pPr lvl="1"/>
            <a:r>
              <a:rPr lang="en-US" dirty="0"/>
              <a:t>Course webpage: </a:t>
            </a:r>
            <a:r>
              <a:rPr lang="en-US" dirty="0">
                <a:hlinkClick r:id="rId2"/>
              </a:rPr>
              <a:t>https://web2.qatar.cmu.edu/~mhhammou/15390-s20/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2635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Outline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2895600" y="1752600"/>
          <a:ext cx="6229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25448" y="4191703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804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Course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Starting a new venture is a serious undertaking with a great deal of risk and sacrifice</a:t>
            </a:r>
          </a:p>
          <a:p>
            <a:endParaRPr lang="en-US" dirty="0"/>
          </a:p>
          <a:p>
            <a:r>
              <a:rPr lang="en-US" dirty="0"/>
              <a:t>The objective of this course is to increase your odds of succeeding in starting, executing, and growing a company</a:t>
            </a:r>
          </a:p>
          <a:p>
            <a:endParaRPr lang="en-US" dirty="0"/>
          </a:p>
          <a:p>
            <a:r>
              <a:rPr lang="en-US" dirty="0"/>
              <a:t>The course will provide you with a scientific and practical end-to-end framework, which will help you either succeed quickly or fail fast (if failure was inevitable for the path that you were on)</a:t>
            </a:r>
          </a:p>
        </p:txBody>
      </p:sp>
    </p:spTree>
    <p:extLst>
      <p:ext uri="{BB962C8B-B14F-4D97-AF65-F5344CB8AC3E}">
        <p14:creationId xmlns:p14="http://schemas.microsoft.com/office/powerpoint/2010/main" val="61607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Topics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14372" y="1658737"/>
            <a:ext cx="4470822" cy="2311483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74320" rIns="0" rtlCol="0" anchor="ctr"/>
          <a:lstStyle/>
          <a:p>
            <a:pPr>
              <a:defRPr/>
            </a:pPr>
            <a:r>
              <a:rPr lang="en-US" b="1" dirty="0">
                <a:solidFill>
                  <a:schemeClr val="tx1"/>
                </a:solidFill>
              </a:rPr>
              <a:t>       Considered:</a:t>
            </a:r>
            <a:r>
              <a:rPr lang="en-US" dirty="0">
                <a:solidFill>
                  <a:schemeClr val="tx1"/>
                </a:solidFill>
              </a:rPr>
              <a:t> a reasonably critical and 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       comprehensive understanding</a:t>
            </a:r>
          </a:p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       </a:t>
            </a:r>
            <a:r>
              <a:rPr lang="en-US" b="1" dirty="0">
                <a:solidFill>
                  <a:schemeClr val="tx1"/>
                </a:solidFill>
              </a:rPr>
              <a:t>Thoughtful:</a:t>
            </a:r>
            <a:r>
              <a:rPr lang="en-US" dirty="0">
                <a:solidFill>
                  <a:schemeClr val="tx1"/>
                </a:solidFill>
              </a:rPr>
              <a:t> fluent, flexible and efficient 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       understanding</a:t>
            </a:r>
          </a:p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       </a:t>
            </a:r>
            <a:r>
              <a:rPr lang="en-US" b="1" dirty="0">
                <a:solidFill>
                  <a:schemeClr val="tx1"/>
                </a:solidFill>
              </a:rPr>
              <a:t>Masterful:</a:t>
            </a:r>
            <a:r>
              <a:rPr lang="en-US" dirty="0">
                <a:solidFill>
                  <a:schemeClr val="tx1"/>
                </a:solidFill>
              </a:rPr>
              <a:t> a powerful and illuminating 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       understanding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94315" y="2567185"/>
            <a:ext cx="182562" cy="18256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7" name="Oval 6"/>
          <p:cNvSpPr/>
          <p:nvPr/>
        </p:nvSpPr>
        <p:spPr>
          <a:xfrm>
            <a:off x="594315" y="3382303"/>
            <a:ext cx="182562" cy="1825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8" name="Oval 7"/>
          <p:cNvSpPr/>
          <p:nvPr/>
        </p:nvSpPr>
        <p:spPr>
          <a:xfrm>
            <a:off x="594315" y="1752067"/>
            <a:ext cx="182562" cy="1825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" name="Isosceles Triangle 8"/>
          <p:cNvSpPr/>
          <p:nvPr/>
        </p:nvSpPr>
        <p:spPr>
          <a:xfrm>
            <a:off x="4439729" y="1121838"/>
            <a:ext cx="4632324" cy="5562600"/>
          </a:xfrm>
          <a:prstGeom prst="triangle">
            <a:avLst/>
          </a:prstGeom>
          <a:solidFill>
            <a:srgbClr val="C00000">
              <a:alpha val="85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6914652" y="6054490"/>
            <a:ext cx="4803753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.1.</a:t>
            </a: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Vision, Strategy, Team, and Culture</a:t>
            </a:r>
          </a:p>
        </p:txBody>
      </p:sp>
      <p:sp>
        <p:nvSpPr>
          <p:cNvPr id="11" name="Oval 10"/>
          <p:cNvSpPr/>
          <p:nvPr/>
        </p:nvSpPr>
        <p:spPr>
          <a:xfrm>
            <a:off x="6619619" y="6278774"/>
            <a:ext cx="182563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939906" y="5429595"/>
            <a:ext cx="4753243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.2.</a:t>
            </a: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Market Segmentation and Research</a:t>
            </a:r>
          </a:p>
        </p:txBody>
      </p:sp>
      <p:sp>
        <p:nvSpPr>
          <p:cNvPr id="13" name="Freeform 12"/>
          <p:cNvSpPr/>
          <p:nvPr/>
        </p:nvSpPr>
        <p:spPr>
          <a:xfrm>
            <a:off x="6933259" y="4807136"/>
            <a:ext cx="4763623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.3.</a:t>
            </a: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Build-Measure-Learn Feedback Loop</a:t>
            </a:r>
          </a:p>
        </p:txBody>
      </p:sp>
      <p:sp>
        <p:nvSpPr>
          <p:cNvPr id="14" name="Freeform 13"/>
          <p:cNvSpPr/>
          <p:nvPr/>
        </p:nvSpPr>
        <p:spPr>
          <a:xfrm>
            <a:off x="6959320" y="4177188"/>
            <a:ext cx="4733830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.4.</a:t>
            </a: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Business Models and Pricing Frameworks</a:t>
            </a:r>
          </a:p>
        </p:txBody>
      </p:sp>
      <p:sp>
        <p:nvSpPr>
          <p:cNvPr id="15" name="Freeform 14"/>
          <p:cNvSpPr/>
          <p:nvPr/>
        </p:nvSpPr>
        <p:spPr>
          <a:xfrm>
            <a:off x="6959319" y="3537476"/>
            <a:ext cx="4733830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.5.</a:t>
            </a: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Marketing</a:t>
            </a:r>
          </a:p>
        </p:txBody>
      </p:sp>
      <p:sp>
        <p:nvSpPr>
          <p:cNvPr id="16" name="Freeform 15"/>
          <p:cNvSpPr/>
          <p:nvPr/>
        </p:nvSpPr>
        <p:spPr>
          <a:xfrm>
            <a:off x="6973397" y="2903578"/>
            <a:ext cx="4719751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.6.</a:t>
            </a: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Finance </a:t>
            </a:r>
          </a:p>
        </p:txBody>
      </p:sp>
      <p:sp>
        <p:nvSpPr>
          <p:cNvPr id="17" name="Freeform 16"/>
          <p:cNvSpPr/>
          <p:nvPr/>
        </p:nvSpPr>
        <p:spPr>
          <a:xfrm>
            <a:off x="6973396" y="2290204"/>
            <a:ext cx="4719751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.7.</a:t>
            </a: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Venture Deals</a:t>
            </a:r>
          </a:p>
        </p:txBody>
      </p:sp>
      <p:sp>
        <p:nvSpPr>
          <p:cNvPr id="18" name="Oval 17"/>
          <p:cNvSpPr/>
          <p:nvPr/>
        </p:nvSpPr>
        <p:spPr>
          <a:xfrm>
            <a:off x="6664609" y="2520066"/>
            <a:ext cx="182563" cy="182563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19" name="Oval 18"/>
          <p:cNvSpPr/>
          <p:nvPr/>
        </p:nvSpPr>
        <p:spPr>
          <a:xfrm>
            <a:off x="6640005" y="3121279"/>
            <a:ext cx="182563" cy="1825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0" name="Oval 19"/>
          <p:cNvSpPr/>
          <p:nvPr/>
        </p:nvSpPr>
        <p:spPr>
          <a:xfrm>
            <a:off x="6630480" y="3744363"/>
            <a:ext cx="182563" cy="182563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1" name="Oval 20"/>
          <p:cNvSpPr/>
          <p:nvPr/>
        </p:nvSpPr>
        <p:spPr>
          <a:xfrm>
            <a:off x="6625434" y="4420047"/>
            <a:ext cx="182563" cy="182563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2" name="Oval 21"/>
          <p:cNvSpPr/>
          <p:nvPr/>
        </p:nvSpPr>
        <p:spPr>
          <a:xfrm>
            <a:off x="6619618" y="5652746"/>
            <a:ext cx="182563" cy="182563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3" name="Oval 22"/>
          <p:cNvSpPr/>
          <p:nvPr/>
        </p:nvSpPr>
        <p:spPr>
          <a:xfrm>
            <a:off x="6619617" y="5055250"/>
            <a:ext cx="182563" cy="1825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4" name="Oval 23"/>
          <p:cNvSpPr/>
          <p:nvPr/>
        </p:nvSpPr>
        <p:spPr>
          <a:xfrm>
            <a:off x="6666330" y="1261729"/>
            <a:ext cx="182563" cy="1825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5" name="Oval 24"/>
          <p:cNvSpPr/>
          <p:nvPr/>
        </p:nvSpPr>
        <p:spPr>
          <a:xfrm>
            <a:off x="6649530" y="1848319"/>
            <a:ext cx="182563" cy="18415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6973395" y="1656262"/>
            <a:ext cx="4745009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.8.</a:t>
            </a: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Accounting</a:t>
            </a:r>
          </a:p>
        </p:txBody>
      </p:sp>
      <p:sp>
        <p:nvSpPr>
          <p:cNvPr id="27" name="Freeform 26"/>
          <p:cNvSpPr/>
          <p:nvPr/>
        </p:nvSpPr>
        <p:spPr>
          <a:xfrm>
            <a:off x="6982322" y="1031517"/>
            <a:ext cx="4736081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.9.</a:t>
            </a: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Exit Policies</a:t>
            </a:r>
          </a:p>
        </p:txBody>
      </p:sp>
    </p:spTree>
    <p:extLst>
      <p:ext uri="{BB962C8B-B14F-4D97-AF65-F5344CB8AC3E}">
        <p14:creationId xmlns:p14="http://schemas.microsoft.com/office/powerpoint/2010/main" val="64453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finishing this course, you should be able to: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Form a complementary team and create an innovative culture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Conduct in-depth primary and secondary market research, select a beachhead market, and calculate its Total Addressable Market (TAM) size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Identify leap-of-faith assumptions, namely the value and growth hypotheses of a startup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Appreciate the build-measure-learn feedback loop as a scientific method to spiral towards testing and verifying leap-of-faith assumptions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Design and develop a Minimum Viable Product (MVP) to enter the build phase of the build-measure-learn feedback loop as quickly as possible</a:t>
            </a:r>
          </a:p>
        </p:txBody>
      </p:sp>
    </p:spTree>
    <p:extLst>
      <p:ext uri="{BB962C8B-B14F-4D97-AF65-F5344CB8AC3E}">
        <p14:creationId xmlns:p14="http://schemas.microsoft.com/office/powerpoint/2010/main" val="155753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0311"/>
          </a:xfrm>
        </p:spPr>
        <p:txBody>
          <a:bodyPr>
            <a:normAutofit/>
          </a:bodyPr>
          <a:lstStyle/>
          <a:p>
            <a:r>
              <a:rPr lang="en-US" dirty="0"/>
              <a:t>After finishing this course, you should be able to: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en-US" dirty="0"/>
              <a:t>Test MVP with early adopters, collect feedback, and apply actionable analytics to steer MVP towards a Viable Product (VP)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en-US" dirty="0"/>
              <a:t>Apply split-test (or A/B) experiments to evaluate different variations of a MVP or VP feature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en-US" dirty="0"/>
              <a:t>Identify different engines of growth (e.g., viral and paid engines of growth) to determine product-market fit and achieve a sustainable business 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en-US" dirty="0"/>
              <a:t>Differentiate between various types of pivots (e.g., zoom in, zoom out, customer segment, and engine of growth pivots)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en-US" dirty="0"/>
              <a:t>Design a business model, set a pricing framework, calculate the Lifetime Value (LTV) of an acquired customer, and compute the Cost of Customer Acquisition (COCA)</a:t>
            </a:r>
          </a:p>
          <a:p>
            <a:pPr marL="914400" lvl="1" indent="-457200">
              <a:buFont typeface="+mj-lt"/>
              <a:buAutoNum type="arabicPeriod" startAt="6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188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0311"/>
          </a:xfrm>
        </p:spPr>
        <p:txBody>
          <a:bodyPr>
            <a:normAutofit/>
          </a:bodyPr>
          <a:lstStyle/>
          <a:p>
            <a:r>
              <a:rPr lang="en-US" dirty="0"/>
              <a:t>After finishing this course, you should be able to:</a:t>
            </a:r>
          </a:p>
          <a:p>
            <a:pPr marL="914400" lvl="1" indent="-457200">
              <a:buFont typeface="+mj-lt"/>
              <a:buAutoNum type="arabicPeriod" startAt="11"/>
            </a:pPr>
            <a:r>
              <a:rPr lang="en-US" dirty="0"/>
              <a:t>Value pre-revenue and post-revenue companies</a:t>
            </a:r>
          </a:p>
          <a:p>
            <a:pPr marL="914400" lvl="1" indent="-457200">
              <a:buFont typeface="+mj-lt"/>
              <a:buAutoNum type="arabicPeriod" startAt="11"/>
            </a:pPr>
            <a:r>
              <a:rPr lang="en-US" dirty="0"/>
              <a:t>Differentiate between different corporate metrics (e.g., price-to-earnings ratio and return-on-assets), stock types, bonds, equity, and debt</a:t>
            </a:r>
          </a:p>
          <a:p>
            <a:pPr marL="914400" lvl="1" indent="-457200">
              <a:buFont typeface="+mj-lt"/>
              <a:buAutoNum type="arabicPeriod" startAt="11"/>
            </a:pPr>
            <a:r>
              <a:rPr lang="en-US" dirty="0"/>
              <a:t>Understand the venture capital financing process and raise money for a startup the right way</a:t>
            </a:r>
          </a:p>
          <a:p>
            <a:pPr marL="914400" lvl="1" indent="-457200">
              <a:buFont typeface="+mj-lt"/>
              <a:buAutoNum type="arabicPeriod" startAt="11"/>
            </a:pPr>
            <a:r>
              <a:rPr lang="en-US" dirty="0"/>
              <a:t>Apply accrual accounting and interpret the three core financial statements, namely, the balance sheet, income statement, and cash flow statement</a:t>
            </a:r>
          </a:p>
          <a:p>
            <a:pPr marL="914400" lvl="1" indent="-457200">
              <a:buFont typeface="+mj-lt"/>
              <a:buAutoNum type="arabicPeriod" startAt="11"/>
            </a:pPr>
            <a:r>
              <a:rPr lang="en-US" dirty="0"/>
              <a:t>Recognize different exit policies (e.g., Initial Public Offering)</a:t>
            </a:r>
          </a:p>
        </p:txBody>
      </p:sp>
    </p:spTree>
    <p:extLst>
      <p:ext uri="{BB962C8B-B14F-4D97-AF65-F5344CB8AC3E}">
        <p14:creationId xmlns:p14="http://schemas.microsoft.com/office/powerpoint/2010/main" val="319249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Assessment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0311"/>
          </a:xfrm>
        </p:spPr>
        <p:txBody>
          <a:bodyPr>
            <a:normAutofit/>
          </a:bodyPr>
          <a:lstStyle/>
          <a:p>
            <a:r>
              <a:rPr lang="en-US" dirty="0"/>
              <a:t>How learning will be measured?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36457"/>
              </p:ext>
            </p:extLst>
          </p:nvPr>
        </p:nvGraphicFramePr>
        <p:xfrm>
          <a:off x="1179576" y="2705795"/>
          <a:ext cx="9884664" cy="30732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19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22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solidFill>
                            <a:schemeClr val="bg1"/>
                          </a:solidFill>
                          <a:effectLst/>
                        </a:rPr>
                        <a:t> Type</a:t>
                      </a:r>
                      <a:endParaRPr lang="en-US" sz="2400" kern="50" dirty="0">
                        <a:solidFill>
                          <a:schemeClr val="bg1"/>
                        </a:solidFill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solidFill>
                            <a:schemeClr val="bg1"/>
                          </a:solidFill>
                          <a:effectLst/>
                        </a:rPr>
                        <a:t>#</a:t>
                      </a:r>
                      <a:endParaRPr lang="en-US" sz="2400" kern="50" dirty="0">
                        <a:solidFill>
                          <a:schemeClr val="bg1"/>
                        </a:solidFill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solidFill>
                            <a:schemeClr val="bg1"/>
                          </a:solidFill>
                          <a:effectLst/>
                        </a:rPr>
                        <a:t>Weight</a:t>
                      </a:r>
                      <a:endParaRPr lang="en-US" sz="2400" kern="50" dirty="0">
                        <a:solidFill>
                          <a:schemeClr val="bg1"/>
                        </a:solidFill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2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Project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40%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2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Exams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>
                          <a:effectLst/>
                        </a:rPr>
                        <a:t>2</a:t>
                      </a:r>
                      <a:endParaRPr lang="en-US" sz="2400" kern="5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35%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2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Problem Sets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10%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2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Quizzes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2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>
                          <a:effectLst/>
                        </a:rPr>
                        <a:t>10%</a:t>
                      </a:r>
                      <a:endParaRPr lang="en-US" sz="2400" kern="5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22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In-class Participation and Attendance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40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5%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2884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Target Audience, Prerequisites, and Textbooks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0311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Target audience</a:t>
            </a:r>
            <a:r>
              <a:rPr lang="en-US" dirty="0"/>
              <a:t>: all CMU-Q students</a:t>
            </a:r>
          </a:p>
          <a:p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Prerequisites</a:t>
            </a:r>
            <a:r>
              <a:rPr lang="en-US" dirty="0"/>
              <a:t>: Nothing, except being a CMU-Q student</a:t>
            </a:r>
          </a:p>
          <a:p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No specific textbook, but here are some references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“Disciplined Entrepreneurship” by Bill </a:t>
            </a:r>
            <a:r>
              <a:rPr lang="en-US" dirty="0" err="1"/>
              <a:t>Aulet</a:t>
            </a:r>
            <a:endParaRPr lang="en-US" dirty="0"/>
          </a:p>
          <a:p>
            <a:pPr lvl="1"/>
            <a:r>
              <a:rPr lang="en-US" dirty="0"/>
              <a:t>“The Founder’s Dilemmas” by Noam Wasserman</a:t>
            </a:r>
          </a:p>
          <a:p>
            <a:pPr lvl="1"/>
            <a:r>
              <a:rPr lang="en-US" dirty="0"/>
              <a:t>“Zero to One” by Peter Thiel</a:t>
            </a:r>
          </a:p>
          <a:p>
            <a:pPr lvl="1"/>
            <a:r>
              <a:rPr lang="en-US" dirty="0"/>
              <a:t>“The Lean Startup” by Eric </a:t>
            </a:r>
            <a:r>
              <a:rPr lang="en-US" dirty="0" err="1"/>
              <a:t>Ries</a:t>
            </a:r>
            <a:endParaRPr lang="en-US" dirty="0"/>
          </a:p>
          <a:p>
            <a:pPr lvl="1"/>
            <a:r>
              <a:rPr lang="en-US" dirty="0"/>
              <a:t>“How Google Works” by Eric Schmidt and Jonathan Rosenberg</a:t>
            </a:r>
          </a:p>
          <a:p>
            <a:pPr lvl="1"/>
            <a:r>
              <a:rPr lang="en-US" dirty="0"/>
              <a:t>“Work Rules!: Insights from Inside Google That Will Transform How You Live and Lead” by Laszlo Bock</a:t>
            </a:r>
          </a:p>
        </p:txBody>
      </p:sp>
    </p:spTree>
    <p:extLst>
      <p:ext uri="{BB962C8B-B14F-4D97-AF65-F5344CB8AC3E}">
        <p14:creationId xmlns:p14="http://schemas.microsoft.com/office/powerpoint/2010/main" val="6508068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031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Forming teams and generating ideas</a:t>
            </a:r>
          </a:p>
          <a:p>
            <a:r>
              <a:rPr lang="en-US">
                <a:solidFill>
                  <a:srgbClr val="0070C0"/>
                </a:solidFill>
              </a:rPr>
              <a:t>Performing market </a:t>
            </a:r>
            <a:r>
              <a:rPr lang="en-US" dirty="0">
                <a:solidFill>
                  <a:srgbClr val="0070C0"/>
                </a:solidFill>
              </a:rPr>
              <a:t>segmentation </a:t>
            </a:r>
            <a:r>
              <a:rPr lang="en-US">
                <a:solidFill>
                  <a:srgbClr val="0070C0"/>
                </a:solidFill>
              </a:rPr>
              <a:t>and research (Part I)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237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Outline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19531090"/>
              </p:ext>
            </p:extLst>
          </p:nvPr>
        </p:nvGraphicFramePr>
        <p:xfrm>
          <a:off x="2895600" y="1752600"/>
          <a:ext cx="6229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25448" y="234565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785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are you Interested in Entrepreneurship?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may have an idea that can change the world or improve an existing process you are familiar with</a:t>
            </a:r>
          </a:p>
          <a:p>
            <a:endParaRPr lang="en-US" dirty="0"/>
          </a:p>
          <a:p>
            <a:r>
              <a:rPr lang="en-US" dirty="0"/>
              <a:t>You may have a technological breakthrough and want to capitalize on it (perhaps, by founding a </a:t>
            </a:r>
            <a:r>
              <a:rPr lang="en-US" i="1" dirty="0"/>
              <a:t>startup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You may have a passion and want to learn about entrepreneurship while looking for a good idea, technology, and/or a partner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90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are you Interested in Entrepreneurship?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050471" y="5634039"/>
            <a:ext cx="10091057" cy="772886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In any of these cases, at this stage you may want simply to uncover the world of startups and entrepreneurship. If so, let us get started!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0851" y="1690688"/>
            <a:ext cx="6943725" cy="368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73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a Startup?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startup is an </a:t>
            </a:r>
            <a:r>
              <a:rPr lang="en-US" dirty="0">
                <a:solidFill>
                  <a:srgbClr val="0070C0"/>
                </a:solidFill>
              </a:rPr>
              <a:t>organization</a:t>
            </a:r>
            <a:r>
              <a:rPr lang="en-US" dirty="0"/>
              <a:t> designed to </a:t>
            </a:r>
            <a:r>
              <a:rPr lang="en-US" dirty="0">
                <a:solidFill>
                  <a:srgbClr val="C00000"/>
                </a:solidFill>
              </a:rPr>
              <a:t>innovate</a:t>
            </a:r>
            <a:r>
              <a:rPr lang="en-US" dirty="0"/>
              <a:t> a new product or service under conditions of extreme uncertainty (</a:t>
            </a:r>
            <a:r>
              <a:rPr lang="en-US" i="1" dirty="0"/>
              <a:t>“The Lean Startup” by Eric </a:t>
            </a:r>
            <a:r>
              <a:rPr lang="en-US" i="1" dirty="0" err="1"/>
              <a:t>Ries</a:t>
            </a:r>
            <a:r>
              <a:rPr lang="en-US" dirty="0"/>
              <a:t>)</a:t>
            </a:r>
          </a:p>
          <a:p>
            <a:pPr lvl="1"/>
            <a:r>
              <a:rPr lang="en-US" sz="2600" dirty="0"/>
              <a:t>An </a:t>
            </a:r>
            <a:r>
              <a:rPr lang="en-US" sz="2600" dirty="0">
                <a:solidFill>
                  <a:srgbClr val="0070C0"/>
                </a:solidFill>
              </a:rPr>
              <a:t>organization</a:t>
            </a:r>
            <a:r>
              <a:rPr lang="en-US" sz="2600" dirty="0"/>
              <a:t> encompasses mission, vision, strategy, culture, accounting, finance, operations, etc., </a:t>
            </a:r>
          </a:p>
          <a:p>
            <a:pPr lvl="1"/>
            <a:endParaRPr lang="en-US" sz="2600" dirty="0"/>
          </a:p>
          <a:p>
            <a:pPr lvl="1"/>
            <a:r>
              <a:rPr lang="en-US" sz="2600" dirty="0"/>
              <a:t>In this context, however, it operates under too much uncertainty, following </a:t>
            </a:r>
            <a:r>
              <a:rPr lang="en-US" sz="2600" i="1" dirty="0"/>
              <a:t>leap-of-faith assumptions </a:t>
            </a:r>
            <a:r>
              <a:rPr lang="en-US" sz="2600" dirty="0"/>
              <a:t>concerning its invention</a:t>
            </a:r>
          </a:p>
          <a:p>
            <a:pPr lvl="1"/>
            <a:endParaRPr lang="en-US" sz="2600" dirty="0"/>
          </a:p>
          <a:p>
            <a:pPr lvl="1"/>
            <a:r>
              <a:rPr lang="en-US" sz="2600" dirty="0">
                <a:solidFill>
                  <a:srgbClr val="C00000"/>
                </a:solidFill>
              </a:rPr>
              <a:t>Innovation</a:t>
            </a:r>
            <a:r>
              <a:rPr lang="en-US" sz="2600" dirty="0"/>
              <a:t> = Invention × commercialization </a:t>
            </a:r>
          </a:p>
          <a:p>
            <a:pPr lvl="2"/>
            <a:r>
              <a:rPr lang="en-US" sz="2400" dirty="0"/>
              <a:t>This implies that having a product does not mean you have a business</a:t>
            </a:r>
          </a:p>
          <a:p>
            <a:pPr marL="914400" lvl="2" indent="0">
              <a:buNone/>
            </a:pPr>
            <a:endParaRPr lang="en-US" sz="2200" dirty="0"/>
          </a:p>
          <a:p>
            <a:pPr marL="457200" lvl="1" indent="0">
              <a:buNone/>
            </a:pPr>
            <a:endParaRPr lang="en-US" sz="2600" dirty="0"/>
          </a:p>
          <a:p>
            <a:pPr marL="457200" lvl="1" indent="0">
              <a:buNone/>
            </a:pPr>
            <a:endParaRPr lang="en-US" sz="2600" dirty="0"/>
          </a:p>
          <a:p>
            <a:pPr lvl="1"/>
            <a:endParaRPr lang="en-US" sz="2600" i="1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37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Single Condition for a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601" cy="475259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single necessary and sufficient condition for a business is </a:t>
            </a:r>
            <a:r>
              <a:rPr lang="en-US" i="1" dirty="0"/>
              <a:t>a paying customer</a:t>
            </a:r>
          </a:p>
          <a:p>
            <a:pPr lvl="1"/>
            <a:endParaRPr lang="en-US" dirty="0"/>
          </a:p>
          <a:p>
            <a:r>
              <a:rPr lang="en-US" dirty="0"/>
              <a:t>The day someone pays you money for your product or service, you have a business, and NOT the day before</a:t>
            </a:r>
          </a:p>
          <a:p>
            <a:endParaRPr lang="en-US" dirty="0"/>
          </a:p>
          <a:p>
            <a:r>
              <a:rPr lang="en-US" dirty="0"/>
              <a:t>But, having a paying customer does not mean you have a </a:t>
            </a:r>
            <a:r>
              <a:rPr lang="en-US" i="1" dirty="0"/>
              <a:t>sustainable</a:t>
            </a:r>
            <a:r>
              <a:rPr lang="en-US" dirty="0"/>
              <a:t> business!</a:t>
            </a:r>
          </a:p>
          <a:p>
            <a:endParaRPr lang="en-US" dirty="0"/>
          </a:p>
          <a:p>
            <a:r>
              <a:rPr lang="en-US" dirty="0"/>
              <a:t>To have a sustainable business, you need enough customers paying enough money within a reasonable amount of time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89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Entrepreneurship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871080"/>
              </p:ext>
            </p:extLst>
          </p:nvPr>
        </p:nvGraphicFramePr>
        <p:xfrm>
          <a:off x="1190197" y="4136232"/>
          <a:ext cx="99492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6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454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SME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IDE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Market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Invention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Jobs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External Capital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Growth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838199" y="1825626"/>
            <a:ext cx="10653215" cy="21756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Entrepreneurship is </a:t>
            </a:r>
            <a:r>
              <a:rPr lang="en-US" i="1" dirty="0"/>
              <a:t>the process </a:t>
            </a:r>
            <a:r>
              <a:rPr lang="en-US" dirty="0"/>
              <a:t>of creating a sustainable business</a:t>
            </a:r>
          </a:p>
          <a:p>
            <a:endParaRPr lang="en-US" dirty="0"/>
          </a:p>
          <a:p>
            <a:r>
              <a:rPr lang="en-US" dirty="0"/>
              <a:t>There are two types of entrepreneurship</a:t>
            </a:r>
          </a:p>
          <a:p>
            <a:pPr lvl="1"/>
            <a:r>
              <a:rPr lang="en-US" dirty="0"/>
              <a:t>Small and Medium Enterprise (SME)</a:t>
            </a:r>
          </a:p>
          <a:p>
            <a:pPr lvl="1"/>
            <a:r>
              <a:rPr lang="en-US" dirty="0"/>
              <a:t>Innovation-Driven Enterprise (IDE)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390703"/>
              </p:ext>
            </p:extLst>
          </p:nvPr>
        </p:nvGraphicFramePr>
        <p:xfrm>
          <a:off x="1190197" y="4136232"/>
          <a:ext cx="99492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6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454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SME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IDE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Market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Local and/or Regional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Regional/Global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Invention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Jobs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External Capital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Growth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933502"/>
              </p:ext>
            </p:extLst>
          </p:nvPr>
        </p:nvGraphicFramePr>
        <p:xfrm>
          <a:off x="1190197" y="4136232"/>
          <a:ext cx="99492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6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454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SME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IDE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Market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Local and/or Regional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Regional/Global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Invention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Necessary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Necessary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Jobs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External Capital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Growth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586584"/>
              </p:ext>
            </p:extLst>
          </p:nvPr>
        </p:nvGraphicFramePr>
        <p:xfrm>
          <a:off x="1190197" y="4136232"/>
          <a:ext cx="99492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6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454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SME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IDE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Market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Local and/or Regional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Regional/Global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Invention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Necessary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Necessary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Jobs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Non-tradable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Tradable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External Capital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Growth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725211"/>
              </p:ext>
            </p:extLst>
          </p:nvPr>
        </p:nvGraphicFramePr>
        <p:xfrm>
          <a:off x="1190197" y="4136232"/>
          <a:ext cx="99492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6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454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SME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IDE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Market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Local and/or Regional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Regional/Global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Invention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Necessary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Necessary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Jobs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Non-tradable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Tradable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External Capital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Typically No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Growth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637351"/>
              </p:ext>
            </p:extLst>
          </p:nvPr>
        </p:nvGraphicFramePr>
        <p:xfrm>
          <a:off x="1190197" y="4136232"/>
          <a:ext cx="99492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6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454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SME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IDE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Market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Local and/or Regional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Regional/Global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Invention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Necessary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Necessary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Jobs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Non-tradable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Tradable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External Capital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Typically No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Growth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Linear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Exponential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159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SME and IDE Expected Revenue &amp; Job Trends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820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238233" y="1883390"/>
            <a:ext cx="0" cy="2961564"/>
          </a:xfrm>
          <a:prstGeom prst="line">
            <a:avLst/>
          </a:prstGeom>
          <a:ln w="25400">
            <a:solidFill>
              <a:srgbClr val="0070C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38233" y="4558350"/>
            <a:ext cx="2926080" cy="0"/>
          </a:xfrm>
          <a:prstGeom prst="line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38233" y="3220869"/>
            <a:ext cx="2774935" cy="133748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6200000">
            <a:off x="803886" y="3133339"/>
            <a:ext cx="2200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Revenue &amp; Jobs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04125" y="4561948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Time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47542" y="5066380"/>
            <a:ext cx="832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</a:rPr>
              <a:t>SME</a:t>
            </a:r>
            <a:endParaRPr lang="en-US" sz="28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7057305" y="1883390"/>
            <a:ext cx="0" cy="2961564"/>
          </a:xfrm>
          <a:prstGeom prst="line">
            <a:avLst/>
          </a:prstGeom>
          <a:ln w="254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057305" y="4558350"/>
            <a:ext cx="2926080" cy="0"/>
          </a:xfrm>
          <a:prstGeom prst="line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16200000">
            <a:off x="5622958" y="3133339"/>
            <a:ext cx="2200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Revenue &amp; Jobs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123197" y="4561948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Time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946689" y="5055649"/>
            <a:ext cx="670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IDE</a:t>
            </a:r>
            <a:endParaRPr lang="en-US" sz="2800" dirty="0"/>
          </a:p>
        </p:txBody>
      </p:sp>
      <p:grpSp>
        <p:nvGrpSpPr>
          <p:cNvPr id="7" name="Group 6"/>
          <p:cNvGrpSpPr/>
          <p:nvPr/>
        </p:nvGrpSpPr>
        <p:grpSpPr>
          <a:xfrm>
            <a:off x="6785406" y="2620369"/>
            <a:ext cx="3184330" cy="2223670"/>
            <a:chOff x="6785406" y="2623617"/>
            <a:chExt cx="3184330" cy="2223670"/>
          </a:xfrm>
        </p:grpSpPr>
        <p:sp>
          <p:nvSpPr>
            <p:cNvPr id="27" name="Arc 26"/>
            <p:cNvSpPr/>
            <p:nvPr/>
          </p:nvSpPr>
          <p:spPr>
            <a:xfrm rot="8252946">
              <a:off x="6785406" y="2861538"/>
              <a:ext cx="2047164" cy="1985749"/>
            </a:xfrm>
            <a:prstGeom prst="arc">
              <a:avLst>
                <a:gd name="adj1" fmla="val 15600902"/>
                <a:gd name="adj2" fmla="val 0"/>
              </a:avLst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 flipV="1">
              <a:off x="8586779" y="2623617"/>
              <a:ext cx="1382957" cy="184897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3"/>
          <p:cNvSpPr/>
          <p:nvPr/>
        </p:nvSpPr>
        <p:spPr>
          <a:xfrm>
            <a:off x="2706578" y="5053824"/>
            <a:ext cx="28696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: Usually Not Risky</a:t>
            </a:r>
          </a:p>
        </p:txBody>
      </p:sp>
      <p:sp>
        <p:nvSpPr>
          <p:cNvPr id="5" name="Rectangle 4"/>
          <p:cNvSpPr/>
          <p:nvPr/>
        </p:nvSpPr>
        <p:spPr>
          <a:xfrm>
            <a:off x="5823858" y="5041265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dirty="0"/>
              <a:t>: Much Riskier, but </a:t>
            </a:r>
            <a:br>
              <a:rPr lang="en-US" sz="2800" dirty="0"/>
            </a:br>
            <a:r>
              <a:rPr lang="en-US" sz="2800" dirty="0"/>
              <a:t>More Ambitious (</a:t>
            </a:r>
            <a:r>
              <a:rPr lang="en-US" sz="2800" i="1" dirty="0"/>
              <a:t>Go Big </a:t>
            </a:r>
            <a:br>
              <a:rPr lang="en-US" sz="2800" i="1" dirty="0"/>
            </a:br>
            <a:r>
              <a:rPr lang="en-US" sz="2800" i="1" dirty="0"/>
              <a:t>or Go Home!</a:t>
            </a:r>
            <a:r>
              <a:rPr lang="en-US" sz="2800" dirty="0"/>
              <a:t>)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7315200" y="4546158"/>
            <a:ext cx="957072" cy="295656"/>
            <a:chOff x="7315200" y="4546158"/>
            <a:chExt cx="957072" cy="295656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7315200" y="4558350"/>
              <a:ext cx="0" cy="18288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467600" y="4564446"/>
              <a:ext cx="0" cy="2286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620000" y="4570542"/>
              <a:ext cx="0" cy="256032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772400" y="4558350"/>
              <a:ext cx="0" cy="283464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7936992" y="4558350"/>
              <a:ext cx="0" cy="265176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132064" y="4552254"/>
              <a:ext cx="0" cy="2286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272272" y="4546158"/>
              <a:ext cx="0" cy="18288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Arrow Connector 38"/>
          <p:cNvCxnSpPr>
            <a:stCxn id="40" idx="2"/>
          </p:cNvCxnSpPr>
          <p:nvPr/>
        </p:nvCxnSpPr>
        <p:spPr>
          <a:xfrm flipH="1">
            <a:off x="7772400" y="3767282"/>
            <a:ext cx="339500" cy="80326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207646" y="3367172"/>
            <a:ext cx="1808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solidFill>
                  <a:srgbClr val="C00000"/>
                </a:solidFill>
              </a:rPr>
              <a:t>“Burning Area”</a:t>
            </a:r>
          </a:p>
        </p:txBody>
      </p:sp>
    </p:spTree>
    <p:extLst>
      <p:ext uri="{BB962C8B-B14F-4D97-AF65-F5344CB8AC3E}">
        <p14:creationId xmlns:p14="http://schemas.microsoft.com/office/powerpoint/2010/main" val="108396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4" grpId="0"/>
      <p:bldP spid="25" grpId="0"/>
      <p:bldP spid="26" grpId="0"/>
      <p:bldP spid="4" grpId="0"/>
      <p:bldP spid="5" grpId="0"/>
      <p:bldP spid="4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3531</TotalTime>
  <Words>1897</Words>
  <Application>Microsoft Macintosh PowerPoint</Application>
  <PresentationFormat>Widescreen</PresentationFormat>
  <Paragraphs>405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Liberation Serif</vt:lpstr>
      <vt:lpstr>Wingdings</vt:lpstr>
      <vt:lpstr>Office Theme</vt:lpstr>
      <vt:lpstr>Entrepreneurship for Computer Science CS 15-390</vt:lpstr>
      <vt:lpstr>Today…</vt:lpstr>
      <vt:lpstr>Outline</vt:lpstr>
      <vt:lpstr>Why are you Interested in Entrepreneurship?</vt:lpstr>
      <vt:lpstr>Why are you Interested in Entrepreneurship?</vt:lpstr>
      <vt:lpstr>What is a Startup? </vt:lpstr>
      <vt:lpstr>The Single Condition for a Business</vt:lpstr>
      <vt:lpstr>Entrepreneurship</vt:lpstr>
      <vt:lpstr>SME and IDE Expected Revenue &amp; Job Trends</vt:lpstr>
      <vt:lpstr>SME and IDE Expected Revenue &amp; Job Trends</vt:lpstr>
      <vt:lpstr>Entrepreneurship vs. Management</vt:lpstr>
      <vt:lpstr>Entrepreneurship vs. Management</vt:lpstr>
      <vt:lpstr>Schools of Thought in Entrepreneurship </vt:lpstr>
      <vt:lpstr>Schools of Thought in Entrepreneurship </vt:lpstr>
      <vt:lpstr>Who is an Entrepreneur? </vt:lpstr>
      <vt:lpstr>The Startup Realty</vt:lpstr>
      <vt:lpstr>What Makes Startups Succeed?</vt:lpstr>
      <vt:lpstr>What Makes Startups Succeed?</vt:lpstr>
      <vt:lpstr>What Makes Startups Succeed?</vt:lpstr>
      <vt:lpstr>Outline</vt:lpstr>
      <vt:lpstr>Course Objectives</vt:lpstr>
      <vt:lpstr>List of Topics</vt:lpstr>
      <vt:lpstr>Learning Outcomes</vt:lpstr>
      <vt:lpstr>Learning Outcomes</vt:lpstr>
      <vt:lpstr>Learning Outcomes</vt:lpstr>
      <vt:lpstr>Assessment Methods</vt:lpstr>
      <vt:lpstr>Target Audience, Prerequisites, and Textbooks </vt:lpstr>
      <vt:lpstr>Next Class</vt:lpstr>
    </vt:vector>
  </TitlesOfParts>
  <Company>@domainou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Microsoft Office User</cp:lastModifiedBy>
  <cp:revision>189</cp:revision>
  <dcterms:created xsi:type="dcterms:W3CDTF">2017-11-06T08:45:10Z</dcterms:created>
  <dcterms:modified xsi:type="dcterms:W3CDTF">2020-01-14T13:47:31Z</dcterms:modified>
</cp:coreProperties>
</file>