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03" r:id="rId2"/>
    <p:sldId id="306" r:id="rId3"/>
    <p:sldId id="322" r:id="rId4"/>
    <p:sldId id="323" r:id="rId5"/>
    <p:sldId id="325" r:id="rId6"/>
    <p:sldId id="326" r:id="rId7"/>
    <p:sldId id="327" r:id="rId8"/>
    <p:sldId id="328" r:id="rId9"/>
    <p:sldId id="329" r:id="rId10"/>
    <p:sldId id="330" r:id="rId11"/>
    <p:sldId id="340" r:id="rId12"/>
    <p:sldId id="331" r:id="rId13"/>
    <p:sldId id="332" r:id="rId14"/>
    <p:sldId id="333" r:id="rId15"/>
    <p:sldId id="334" r:id="rId16"/>
    <p:sldId id="335" r:id="rId17"/>
    <p:sldId id="336" r:id="rId18"/>
    <p:sldId id="34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8"/>
  </p:normalViewPr>
  <p:slideViewPr>
    <p:cSldViewPr snapToGrid="0" snapToObjects="1">
      <p:cViewPr varScale="1">
        <p:scale>
          <a:sx n="114" d="100"/>
          <a:sy n="114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C6623-70FD-1147-B309-7FCFA0240961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BB7CB-4FDA-2D49-AB39-B3F6D6AF6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0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B794-24C6-4D4C-94A4-5DF58B8B0176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83D-DCC7-D34A-B28E-69A71BBB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B794-24C6-4D4C-94A4-5DF58B8B0176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83D-DCC7-D34A-B28E-69A71BBB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5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B794-24C6-4D4C-94A4-5DF58B8B0176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83D-DCC7-D34A-B28E-69A71BBB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4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B794-24C6-4D4C-94A4-5DF58B8B0176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83D-DCC7-D34A-B28E-69A71BBB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7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B794-24C6-4D4C-94A4-5DF58B8B0176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83D-DCC7-D34A-B28E-69A71BBB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7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B794-24C6-4D4C-94A4-5DF58B8B0176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83D-DCC7-D34A-B28E-69A71BBB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4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B794-24C6-4D4C-94A4-5DF58B8B0176}" type="datetimeFigureOut">
              <a:rPr lang="en-US" smtClean="0"/>
              <a:t>2/16/20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83D-DCC7-D34A-B28E-69A71BBB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3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B794-24C6-4D4C-94A4-5DF58B8B0176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83D-DCC7-D34A-B28E-69A71BBB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9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B794-24C6-4D4C-94A4-5DF58B8B0176}" type="datetimeFigureOut">
              <a:rPr lang="en-US" smtClean="0"/>
              <a:t>2/16/20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83D-DCC7-D34A-B28E-69A71BBB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B794-24C6-4D4C-94A4-5DF58B8B0176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83D-DCC7-D34A-B28E-69A71BBB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6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B794-24C6-4D4C-94A4-5DF58B8B0176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83D-DCC7-D34A-B28E-69A71BBB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9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BB794-24C6-4D4C-94A4-5DF58B8B0176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1483D-DCC7-D34A-B28E-69A71BBB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Entrepreneurship for Computer Science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CS 15-390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048954"/>
          </a:xfrm>
        </p:spPr>
        <p:txBody>
          <a:bodyPr>
            <a:normAutofit/>
          </a:bodyPr>
          <a:lstStyle/>
          <a:p>
            <a:r>
              <a:rPr lang="en-US" sz="2800" b="1" dirty="0"/>
              <a:t>Business Models &amp; Pricing - Part I</a:t>
            </a:r>
          </a:p>
          <a:p>
            <a:r>
              <a:rPr lang="en-US" sz="2800" dirty="0"/>
              <a:t>Lecture 09, February 12, 2020</a:t>
            </a:r>
          </a:p>
          <a:p>
            <a:endParaRPr lang="en-US" dirty="0"/>
          </a:p>
          <a:p>
            <a:r>
              <a:rPr lang="en-US" sz="2800" dirty="0"/>
              <a:t>Mohammad Hammoud</a:t>
            </a:r>
          </a:p>
        </p:txBody>
      </p:sp>
    </p:spTree>
    <p:extLst>
      <p:ext uri="{BB962C8B-B14F-4D97-AF65-F5344CB8AC3E}">
        <p14:creationId xmlns:p14="http://schemas.microsoft.com/office/powerpoint/2010/main" val="1774057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Usage-Based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87475"/>
          </a:xfrm>
        </p:spPr>
        <p:txBody>
          <a:bodyPr>
            <a:normAutofit/>
          </a:bodyPr>
          <a:lstStyle/>
          <a:p>
            <a:r>
              <a:rPr lang="en-US" dirty="0"/>
              <a:t>The usage-based model is similar to how electric and water utilities are metered (i.e., </a:t>
            </a:r>
            <a:r>
              <a:rPr lang="en-US" i="1" dirty="0"/>
              <a:t>pay-as-you-go a </a:t>
            </a:r>
            <a:r>
              <a:rPr lang="en-US" i="1" dirty="0">
                <a:solidFill>
                  <a:srgbClr val="0070C0"/>
                </a:solidFill>
              </a:rPr>
              <a:t>service fee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E.g., Cloud Computing services like Amazon EC2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656711"/>
              </p:ext>
            </p:extLst>
          </p:nvPr>
        </p:nvGraphicFramePr>
        <p:xfrm>
          <a:off x="1186123" y="3369749"/>
          <a:ext cx="9678034" cy="261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9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9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4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Conventional Computing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Cloud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Computing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971">
                <a:tc>
                  <a:txBody>
                    <a:bodyPr/>
                    <a:lstStyle/>
                    <a:p>
                      <a:r>
                        <a:rPr lang="en-US" sz="2000" dirty="0"/>
                        <a:t>Buy</a:t>
                      </a:r>
                      <a:r>
                        <a:rPr lang="en-US" sz="2000" baseline="0" dirty="0"/>
                        <a:t> and own (hardware, system software, etc.)- Pay $$$$ (High Cost)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Subscribe (</a:t>
                      </a:r>
                      <a:r>
                        <a:rPr lang="en-US" sz="2000" i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for free</a:t>
                      </a:r>
                      <a:r>
                        <a:rPr lang="en-US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97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Install,</a:t>
                      </a:r>
                      <a:r>
                        <a:rPr lang="en-US" sz="20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configure, test, verify, evaluate, and manage- Pay $$$$ (High Cost)</a:t>
                      </a:r>
                      <a:endParaRPr lang="en-US" sz="2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Use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413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Use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Pay $ for what you use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06942"/>
              </p:ext>
            </p:extLst>
          </p:nvPr>
        </p:nvGraphicFramePr>
        <p:xfrm>
          <a:off x="1186123" y="3369749"/>
          <a:ext cx="9678034" cy="261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9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9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4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Conventional Computing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Cloud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Computing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971">
                <a:tc>
                  <a:txBody>
                    <a:bodyPr/>
                    <a:lstStyle/>
                    <a:p>
                      <a:r>
                        <a:rPr lang="en-US" sz="2000" dirty="0"/>
                        <a:t>Buy</a:t>
                      </a:r>
                      <a:r>
                        <a:rPr lang="en-US" sz="2000" baseline="0" dirty="0"/>
                        <a:t> and own (hardware, system software, etc.)- Pay $$$$ (High Cost)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Subscribe (</a:t>
                      </a:r>
                      <a:r>
                        <a:rPr lang="en-US" sz="2000" i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for free</a:t>
                      </a:r>
                      <a:r>
                        <a:rPr lang="en-US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97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Install,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configure, test, verify, evaluate, and manage- Pay $$$$ (High Cost)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Use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413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Use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Pay $ for what you use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86224"/>
              </p:ext>
            </p:extLst>
          </p:nvPr>
        </p:nvGraphicFramePr>
        <p:xfrm>
          <a:off x="1186123" y="3369749"/>
          <a:ext cx="9678034" cy="261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9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9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4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Conventional Computing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Cloud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Computing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971">
                <a:tc>
                  <a:txBody>
                    <a:bodyPr/>
                    <a:lstStyle/>
                    <a:p>
                      <a:r>
                        <a:rPr lang="en-US" sz="2000" dirty="0"/>
                        <a:t>Buy</a:t>
                      </a:r>
                      <a:r>
                        <a:rPr lang="en-US" sz="2000" baseline="0" dirty="0"/>
                        <a:t> and own (hardware, system software, etc.)- Pay $$$$ (High Cost)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Subscribe (</a:t>
                      </a:r>
                      <a:r>
                        <a:rPr lang="en-US" sz="2000" i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for free</a:t>
                      </a:r>
                      <a:r>
                        <a:rPr lang="en-US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97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Install,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configure, test, verify, evaluate, and manage- Pay $$$$ (High Cost)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Use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413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Use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Pay $ for what you use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0420"/>
              </p:ext>
            </p:extLst>
          </p:nvPr>
        </p:nvGraphicFramePr>
        <p:xfrm>
          <a:off x="1186123" y="3369749"/>
          <a:ext cx="9678034" cy="261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9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9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4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Conventional Computing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Cloud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Computing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971">
                <a:tc>
                  <a:txBody>
                    <a:bodyPr/>
                    <a:lstStyle/>
                    <a:p>
                      <a:r>
                        <a:rPr lang="en-US" sz="2000" dirty="0"/>
                        <a:t>Buy</a:t>
                      </a:r>
                      <a:r>
                        <a:rPr lang="en-US" sz="2000" baseline="0" dirty="0"/>
                        <a:t> and own (hardware, system software, etc.)- Pay $$$$ (High Cost)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Subscribe (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for free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97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Install,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configure, test, verify, evaluate, and manage- Pay $$$$ (High Cost)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Use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413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Use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Pay $ for what you use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082496"/>
              </p:ext>
            </p:extLst>
          </p:nvPr>
        </p:nvGraphicFramePr>
        <p:xfrm>
          <a:off x="1186123" y="3370932"/>
          <a:ext cx="9678034" cy="261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9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9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4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Conventional Computing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Cloud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Computing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971">
                <a:tc>
                  <a:txBody>
                    <a:bodyPr/>
                    <a:lstStyle/>
                    <a:p>
                      <a:r>
                        <a:rPr lang="en-US" sz="2000" dirty="0"/>
                        <a:t>Buy</a:t>
                      </a:r>
                      <a:r>
                        <a:rPr lang="en-US" sz="2000" baseline="0" dirty="0"/>
                        <a:t> and own (hardware, system software, etc.)- Pay $$$$ (High Cost)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Subscribe (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for free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97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Install,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configure, test, verify, evaluate, and manage- Pay $$$$ (High Cost)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Use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413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Use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Pay $ for what you use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781075"/>
              </p:ext>
            </p:extLst>
          </p:nvPr>
        </p:nvGraphicFramePr>
        <p:xfrm>
          <a:off x="1186123" y="3370932"/>
          <a:ext cx="9678034" cy="261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9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9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4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Conventional Computing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Cloud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Computing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971">
                <a:tc>
                  <a:txBody>
                    <a:bodyPr/>
                    <a:lstStyle/>
                    <a:p>
                      <a:r>
                        <a:rPr lang="en-US" sz="2000" dirty="0"/>
                        <a:t>Buy</a:t>
                      </a:r>
                      <a:r>
                        <a:rPr lang="en-US" sz="2000" baseline="0" dirty="0"/>
                        <a:t> and own (hardware, system software, etc.)- Pay $$$$ (High Cost)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Subscribe (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for free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97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Install,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configure, test, verify, evaluate, and manage- Pay $$$$ (High Cost)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Use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413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Use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Pay $ for what you use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99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Usage-Based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84775"/>
          </a:xfrm>
        </p:spPr>
        <p:txBody>
          <a:bodyPr>
            <a:normAutofit/>
          </a:bodyPr>
          <a:lstStyle/>
          <a:p>
            <a:r>
              <a:rPr lang="en-US" dirty="0"/>
              <a:t>The usage-based model is similar to how electric and water utilities are metered (i.e., </a:t>
            </a:r>
            <a:r>
              <a:rPr lang="en-US" i="1" dirty="0"/>
              <a:t>pay-as-you-go a </a:t>
            </a:r>
            <a:r>
              <a:rPr lang="en-US" i="1" dirty="0">
                <a:solidFill>
                  <a:srgbClr val="0070C0"/>
                </a:solidFill>
              </a:rPr>
              <a:t>service fee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E.g., Cloud Computing services like Amazon EC2</a:t>
            </a:r>
          </a:p>
          <a:p>
            <a:endParaRPr lang="en-US" dirty="0"/>
          </a:p>
          <a:p>
            <a:r>
              <a:rPr lang="en-US" dirty="0"/>
              <a:t>The service fee</a:t>
            </a:r>
            <a:r>
              <a:rPr lang="en-US" i="1" dirty="0"/>
              <a:t> </a:t>
            </a:r>
            <a:r>
              <a:rPr lang="en-US" dirty="0"/>
              <a:t>is typically constant and NO up-front (or </a:t>
            </a:r>
            <a:r>
              <a:rPr lang="en-US" i="1" dirty="0"/>
              <a:t>base or subscription</a:t>
            </a:r>
            <a:r>
              <a:rPr lang="en-US" dirty="0"/>
              <a:t>) fee is incurred</a:t>
            </a:r>
          </a:p>
          <a:p>
            <a:pPr lvl="1"/>
            <a:r>
              <a:rPr lang="en-US" dirty="0"/>
              <a:t>This makes the model </a:t>
            </a:r>
            <a:r>
              <a:rPr lang="en-US" i="1" dirty="0"/>
              <a:t>flexible</a:t>
            </a:r>
            <a:r>
              <a:rPr lang="en-US" dirty="0"/>
              <a:t>, but</a:t>
            </a:r>
            <a:r>
              <a:rPr lang="en-US" i="1" dirty="0"/>
              <a:t> unpredictable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model provides </a:t>
            </a:r>
            <a:r>
              <a:rPr lang="en-US" i="1" dirty="0"/>
              <a:t>control</a:t>
            </a:r>
            <a:r>
              <a:rPr lang="en-US" dirty="0"/>
              <a:t> to customers over their expenses because they only pay for the amount of resources they use (</a:t>
            </a:r>
            <a:r>
              <a:rPr lang="en-US" i="1" dirty="0"/>
              <a:t>rather than paying for extra capacity they do not use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75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“Cell-Phone”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3722"/>
          </a:xfrm>
        </p:spPr>
        <p:txBody>
          <a:bodyPr>
            <a:normAutofit/>
          </a:bodyPr>
          <a:lstStyle/>
          <a:p>
            <a:r>
              <a:rPr lang="en-US" dirty="0"/>
              <a:t>This is a variant of the usage-based model</a:t>
            </a:r>
          </a:p>
          <a:p>
            <a:pPr lvl="1"/>
            <a:r>
              <a:rPr lang="en-US" dirty="0"/>
              <a:t>Pay a </a:t>
            </a:r>
            <a:r>
              <a:rPr lang="en-US" i="1" dirty="0"/>
              <a:t>base fee </a:t>
            </a:r>
            <a:r>
              <a:rPr lang="en-US" dirty="0"/>
              <a:t>in exchange for a certain amount of usage</a:t>
            </a:r>
          </a:p>
          <a:p>
            <a:pPr lvl="1"/>
            <a:r>
              <a:rPr lang="en-US" dirty="0"/>
              <a:t>Pay </a:t>
            </a:r>
            <a:r>
              <a:rPr lang="en-US" i="1" dirty="0"/>
              <a:t>additional fee</a:t>
            </a:r>
            <a:r>
              <a:rPr lang="en-US" dirty="0"/>
              <a:t> (often at much higher marginal rates) if you use more than your allotted amount</a:t>
            </a:r>
          </a:p>
          <a:p>
            <a:pPr lvl="1"/>
            <a:endParaRPr lang="en-US" dirty="0"/>
          </a:p>
          <a:p>
            <a:r>
              <a:rPr lang="en-US" dirty="0"/>
              <a:t>Both sellers and buyers get </a:t>
            </a:r>
            <a:r>
              <a:rPr lang="en-US" i="1" dirty="0"/>
              <a:t>predictability</a:t>
            </a:r>
            <a:r>
              <a:rPr lang="en-US" dirty="0"/>
              <a:t> from the base charge</a:t>
            </a:r>
          </a:p>
          <a:p>
            <a:endParaRPr lang="en-US" dirty="0"/>
          </a:p>
          <a:p>
            <a:r>
              <a:rPr lang="en-US" dirty="0"/>
              <a:t>Customers get </a:t>
            </a:r>
            <a:r>
              <a:rPr lang="en-US" i="1" dirty="0"/>
              <a:t>flexibility</a:t>
            </a:r>
            <a:r>
              <a:rPr lang="en-US" dirty="0"/>
              <a:t> via being able to obtain additional resources if needed (</a:t>
            </a:r>
            <a:r>
              <a:rPr lang="en-US" i="1" dirty="0"/>
              <a:t>although at a somehow large cost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5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Subscription or Leasing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3722"/>
          </a:xfrm>
        </p:spPr>
        <p:txBody>
          <a:bodyPr>
            <a:normAutofit/>
          </a:bodyPr>
          <a:lstStyle/>
          <a:p>
            <a:r>
              <a:rPr lang="en-US" dirty="0"/>
              <a:t>A customer pays a </a:t>
            </a:r>
            <a:r>
              <a:rPr lang="en-US" i="1" dirty="0">
                <a:solidFill>
                  <a:srgbClr val="00B050"/>
                </a:solidFill>
              </a:rPr>
              <a:t>subscription fee</a:t>
            </a:r>
            <a:r>
              <a:rPr lang="en-US" dirty="0"/>
              <a:t> at the end of every predetermined time period (e.g., bi-weekly, monthly, annually, etc.) for obtaining your service or product</a:t>
            </a:r>
          </a:p>
          <a:p>
            <a:pPr lvl="1"/>
            <a:r>
              <a:rPr lang="en-US" dirty="0"/>
              <a:t>E.g., Netflix </a:t>
            </a:r>
          </a:p>
          <a:p>
            <a:pPr lvl="1"/>
            <a:endParaRPr lang="en-US" dirty="0"/>
          </a:p>
          <a:p>
            <a:r>
              <a:rPr lang="en-US" dirty="0"/>
              <a:t>Typically, you can extract higher payments over shorter periods of time (e.g., monthly vs. yearly)</a:t>
            </a:r>
          </a:p>
          <a:p>
            <a:endParaRPr lang="en-US" dirty="0"/>
          </a:p>
          <a:p>
            <a:r>
              <a:rPr lang="en-US" dirty="0"/>
              <a:t>The model provides </a:t>
            </a:r>
            <a:r>
              <a:rPr lang="en-US" i="1" dirty="0"/>
              <a:t>flexibility </a:t>
            </a:r>
            <a:r>
              <a:rPr lang="en-US" dirty="0"/>
              <a:t>to customers (assuming they can unsubscribe at anytime) with </a:t>
            </a:r>
            <a:r>
              <a:rPr lang="en-US" i="1" dirty="0"/>
              <a:t>predictable</a:t>
            </a:r>
            <a:r>
              <a:rPr lang="en-US" dirty="0"/>
              <a:t>, fixed payments for businesses over agreed-upon periods of time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3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Licensing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57114" cy="4783722"/>
          </a:xfrm>
        </p:spPr>
        <p:txBody>
          <a:bodyPr>
            <a:normAutofit fontScale="92500"/>
          </a:bodyPr>
          <a:lstStyle/>
          <a:p>
            <a:r>
              <a:rPr lang="en-US" sz="3000" dirty="0"/>
              <a:t>You can license your product (or your intellectual property if it is very strong) and receive a </a:t>
            </a:r>
            <a:r>
              <a:rPr lang="en-US" sz="3000" i="1" dirty="0">
                <a:solidFill>
                  <a:srgbClr val="00B050"/>
                </a:solidFill>
              </a:rPr>
              <a:t>royalty</a:t>
            </a:r>
            <a:r>
              <a:rPr lang="en-US" sz="3000" dirty="0"/>
              <a:t> on sales (</a:t>
            </a:r>
            <a:r>
              <a:rPr lang="en-US" sz="3000" i="1" dirty="0">
                <a:solidFill>
                  <a:srgbClr val="C00000"/>
                </a:solidFill>
              </a:rPr>
              <a:t>dynamic revenue</a:t>
            </a:r>
            <a:r>
              <a:rPr lang="en-US" sz="3000" dirty="0"/>
              <a:t>) or a regular fixed amount of money</a:t>
            </a:r>
            <a:r>
              <a:rPr lang="en-US" dirty="0"/>
              <a:t>	(</a:t>
            </a:r>
            <a:r>
              <a:rPr lang="en-US" sz="3000" i="1" dirty="0">
                <a:solidFill>
                  <a:srgbClr val="C00000"/>
                </a:solidFill>
              </a:rPr>
              <a:t>static revenue</a:t>
            </a:r>
            <a:r>
              <a:rPr lang="en-US" dirty="0"/>
              <a:t>)</a:t>
            </a:r>
          </a:p>
          <a:p>
            <a:pPr lvl="1"/>
            <a:r>
              <a:rPr lang="en-US" sz="2600" dirty="0"/>
              <a:t>Royalty rates are typically one-twentieth or less of the revenue per sale (5% royalty is about the best you can hope for)</a:t>
            </a:r>
          </a:p>
          <a:p>
            <a:endParaRPr lang="en-US" dirty="0"/>
          </a:p>
          <a:p>
            <a:r>
              <a:rPr lang="en-US" sz="3000" dirty="0"/>
              <a:t>Consequently, you avoid making big investments in production and distribution capabilities</a:t>
            </a:r>
          </a:p>
          <a:p>
            <a:endParaRPr lang="en-US" sz="3000" dirty="0"/>
          </a:p>
          <a:p>
            <a:r>
              <a:rPr lang="en-US" sz="3000" dirty="0"/>
              <a:t>But, you would rely on other companies to sell your product</a:t>
            </a:r>
          </a:p>
          <a:p>
            <a:pPr lvl="1"/>
            <a:r>
              <a:rPr lang="en-US" sz="2600" dirty="0"/>
              <a:t>This limits your ability to continually invent (you cannot learn from end-users!)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5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Consumable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3722"/>
          </a:xfrm>
        </p:spPr>
        <p:txBody>
          <a:bodyPr>
            <a:normAutofit/>
          </a:bodyPr>
          <a:lstStyle/>
          <a:p>
            <a:r>
              <a:rPr lang="en-US" sz="3000" dirty="0"/>
              <a:t>A customer pays for your product, but also pays </a:t>
            </a:r>
            <a:r>
              <a:rPr lang="en-US" sz="3000" i="1" dirty="0">
                <a:solidFill>
                  <a:srgbClr val="00B050"/>
                </a:solidFill>
              </a:rPr>
              <a:t>ongoing fees</a:t>
            </a:r>
            <a:r>
              <a:rPr lang="en-US" sz="3000" dirty="0"/>
              <a:t> for using it</a:t>
            </a:r>
          </a:p>
          <a:p>
            <a:pPr lvl="1"/>
            <a:r>
              <a:rPr lang="en-US" sz="2600" dirty="0"/>
              <a:t>E.g., The razor-razorblade model of Gillette</a:t>
            </a:r>
          </a:p>
          <a:p>
            <a:pPr lvl="1"/>
            <a:r>
              <a:rPr lang="en-US" sz="2600" dirty="0"/>
              <a:t>E.g., HP printers (actually almost all if not all HP’s profit on printers comes from selling inkjet cartridges)</a:t>
            </a:r>
          </a:p>
          <a:p>
            <a:endParaRPr lang="en-US" sz="3000" dirty="0"/>
          </a:p>
          <a:p>
            <a:r>
              <a:rPr lang="en-US" sz="3000" dirty="0"/>
              <a:t>The model allows you to:</a:t>
            </a:r>
          </a:p>
          <a:p>
            <a:pPr lvl="1"/>
            <a:r>
              <a:rPr lang="en-US" sz="2600" dirty="0"/>
              <a:t>Reduce the friction to capture new customers</a:t>
            </a:r>
          </a:p>
          <a:p>
            <a:pPr lvl="1"/>
            <a:r>
              <a:rPr lang="en-US" sz="2600" dirty="0"/>
              <a:t>Get some up-front cash </a:t>
            </a:r>
          </a:p>
          <a:p>
            <a:pPr lvl="1"/>
            <a:r>
              <a:rPr lang="en-US" sz="2600" dirty="0"/>
              <a:t>Secure a recurring revenue stream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1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Upsell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3722"/>
          </a:xfrm>
        </p:spPr>
        <p:txBody>
          <a:bodyPr>
            <a:normAutofit/>
          </a:bodyPr>
          <a:lstStyle/>
          <a:p>
            <a:r>
              <a:rPr lang="en-US" sz="3000" dirty="0"/>
              <a:t>You can sell your product at a very low margin, but increase your  overall margin via selling add-on products and/or charging for necessary future services</a:t>
            </a:r>
          </a:p>
          <a:p>
            <a:pPr lvl="1"/>
            <a:r>
              <a:rPr lang="en-US" dirty="0"/>
              <a:t>E.g., Consumer electronics (e.g., cameras) and automobiles (add-ons include warranty extensions, accessories, etc.)</a:t>
            </a:r>
          </a:p>
          <a:p>
            <a:pPr lvl="1"/>
            <a:endParaRPr lang="en-US" dirty="0"/>
          </a:p>
          <a:p>
            <a:r>
              <a:rPr lang="en-US" dirty="0"/>
              <a:t>Attractive for customers </a:t>
            </a:r>
          </a:p>
          <a:p>
            <a:pPr lvl="1"/>
            <a:r>
              <a:rPr lang="en-US" dirty="0"/>
              <a:t>Initially, they might not pay much</a:t>
            </a:r>
          </a:p>
          <a:p>
            <a:pPr lvl="1"/>
            <a:endParaRPr lang="en-US" dirty="0"/>
          </a:p>
          <a:p>
            <a:r>
              <a:rPr lang="en-US" dirty="0"/>
              <a:t>Profitable for businesses </a:t>
            </a:r>
          </a:p>
          <a:p>
            <a:pPr lvl="1"/>
            <a:r>
              <a:rPr lang="en-US" dirty="0"/>
              <a:t>They usually incur large margins on add-ons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34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Freemium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3722"/>
          </a:xfrm>
        </p:spPr>
        <p:txBody>
          <a:bodyPr>
            <a:normAutofit/>
          </a:bodyPr>
          <a:lstStyle/>
          <a:p>
            <a:r>
              <a:rPr lang="en-US" dirty="0"/>
              <a:t>A customer pays zero money for a basic functionality of your product, but pays for obtaining </a:t>
            </a:r>
            <a:r>
              <a:rPr lang="en-US" i="1" dirty="0">
                <a:solidFill>
                  <a:srgbClr val="C00000"/>
                </a:solidFill>
              </a:rPr>
              <a:t>premium features</a:t>
            </a:r>
          </a:p>
          <a:p>
            <a:endParaRPr lang="en-US" dirty="0"/>
          </a:p>
          <a:p>
            <a:r>
              <a:rPr lang="en-US" dirty="0"/>
              <a:t>Many people can try your product  </a:t>
            </a:r>
          </a:p>
          <a:p>
            <a:pPr lvl="1"/>
            <a:r>
              <a:rPr lang="en-US" sz="2600" dirty="0"/>
              <a:t>However, will these </a:t>
            </a:r>
            <a:r>
              <a:rPr lang="en-US" sz="2600" i="1" u="sng" dirty="0"/>
              <a:t>people</a:t>
            </a:r>
            <a:r>
              <a:rPr lang="en-US" sz="2600" dirty="0"/>
              <a:t> (</a:t>
            </a:r>
            <a:r>
              <a:rPr lang="en-US" sz="2600" i="1" dirty="0"/>
              <a:t>they are not customers until they pay</a:t>
            </a:r>
            <a:r>
              <a:rPr lang="en-US" sz="2600" dirty="0"/>
              <a:t>) pay for the extra features available in your product?  </a:t>
            </a:r>
          </a:p>
          <a:p>
            <a:pPr lvl="1"/>
            <a:endParaRPr lang="en-US" sz="2600" dirty="0"/>
          </a:p>
          <a:p>
            <a:r>
              <a:rPr lang="en-US" dirty="0">
                <a:solidFill>
                  <a:srgbClr val="7EC234"/>
                </a:solidFill>
              </a:rPr>
              <a:t>Caveat</a:t>
            </a:r>
            <a:r>
              <a:rPr lang="en-US" dirty="0"/>
              <a:t>: If people do not pay for your extra features, you do not have a business (</a:t>
            </a:r>
            <a:r>
              <a:rPr lang="en-US" i="1" dirty="0"/>
              <a:t>recall the solo condition for having a business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Is freemium a business model?</a:t>
            </a:r>
          </a:p>
          <a:p>
            <a:pPr lvl="1"/>
            <a:r>
              <a:rPr lang="en-US" dirty="0"/>
              <a:t>Can you not offer premium features and make money through a third party?</a:t>
            </a:r>
          </a:p>
        </p:txBody>
      </p:sp>
    </p:spTree>
    <p:extLst>
      <p:ext uri="{BB962C8B-B14F-4D97-AF65-F5344CB8AC3E}">
        <p14:creationId xmlns:p14="http://schemas.microsoft.com/office/powerpoint/2010/main" val="251611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Next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3722"/>
          </a:xfrm>
        </p:spPr>
        <p:txBody>
          <a:bodyPr>
            <a:normAutofit/>
          </a:bodyPr>
          <a:lstStyle/>
          <a:p>
            <a:r>
              <a:rPr lang="en-US" dirty="0"/>
              <a:t>Business Models- Part II</a:t>
            </a:r>
          </a:p>
          <a:p>
            <a:r>
              <a:rPr lang="en-US" dirty="0"/>
              <a:t>Pricing Frameworks</a:t>
            </a:r>
          </a:p>
        </p:txBody>
      </p:sp>
    </p:spTree>
    <p:extLst>
      <p:ext uri="{BB962C8B-B14F-4D97-AF65-F5344CB8AC3E}">
        <p14:creationId xmlns:p14="http://schemas.microsoft.com/office/powerpoint/2010/main" val="82239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Today…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0202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Last Session</a:t>
            </a:r>
            <a:r>
              <a:rPr lang="en-US" sz="3200" dirty="0"/>
              <a:t>:</a:t>
            </a:r>
          </a:p>
          <a:p>
            <a:pPr lvl="1"/>
            <a:r>
              <a:rPr lang="en-US" sz="3200" dirty="0"/>
              <a:t>Beachhead markets &amp; revenue projections (</a:t>
            </a:r>
            <a:r>
              <a:rPr lang="en-US" sz="3200" i="1" dirty="0"/>
              <a:t>continued</a:t>
            </a:r>
            <a:r>
              <a:rPr lang="en-US" sz="3200" dirty="0"/>
              <a:t>)</a:t>
            </a:r>
          </a:p>
          <a:p>
            <a:pPr lvl="1"/>
            <a:endParaRPr lang="en-US" sz="3200" dirty="0"/>
          </a:p>
          <a:p>
            <a:r>
              <a:rPr lang="en-US" sz="3200" dirty="0">
                <a:solidFill>
                  <a:srgbClr val="0070C0"/>
                </a:solidFill>
              </a:rPr>
              <a:t>Today’s Session</a:t>
            </a:r>
            <a:r>
              <a:rPr lang="en-US" sz="3200" dirty="0"/>
              <a:t>:</a:t>
            </a:r>
          </a:p>
          <a:p>
            <a:pPr lvl="1"/>
            <a:r>
              <a:rPr lang="en-US" sz="3200" dirty="0"/>
              <a:t>Business models &amp; pricing - Part I</a:t>
            </a:r>
          </a:p>
          <a:p>
            <a:pPr lvl="1"/>
            <a:endParaRPr lang="en-US" sz="3200" dirty="0"/>
          </a:p>
          <a:p>
            <a:r>
              <a:rPr lang="en-US" sz="3200" dirty="0">
                <a:solidFill>
                  <a:srgbClr val="0070C0"/>
                </a:solidFill>
              </a:rPr>
              <a:t>Announcements</a:t>
            </a:r>
            <a:r>
              <a:rPr lang="en-US" sz="3600" dirty="0"/>
              <a:t>:</a:t>
            </a:r>
          </a:p>
          <a:p>
            <a:pPr lvl="1"/>
            <a:r>
              <a:rPr lang="en-US" sz="3200" dirty="0"/>
              <a:t>Project milestone 2 presentations will take place on Feb 17 during the class time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Quiz I is on Feb 19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247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Value Creation vs. Value Capture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068286" y="1596442"/>
            <a:ext cx="8316686" cy="4768130"/>
            <a:chOff x="2068286" y="1596442"/>
            <a:chExt cx="8316686" cy="47681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93818" y="1856436"/>
              <a:ext cx="7204364" cy="444211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405744" y="3131328"/>
              <a:ext cx="2914644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i="1" dirty="0"/>
                <a:t>Amount of time spent on </a:t>
              </a:r>
            </a:p>
            <a:p>
              <a:r>
                <a:rPr lang="en-US" sz="2000" b="1" i="1" dirty="0">
                  <a:solidFill>
                    <a:srgbClr val="0070C0"/>
                  </a:solidFill>
                </a:rPr>
                <a:t>value creation </a:t>
              </a:r>
              <a:r>
                <a:rPr lang="en-US" sz="2000" b="1" i="1" dirty="0"/>
                <a:t>innovation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24601" y="1596442"/>
              <a:ext cx="2914644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i="1" dirty="0"/>
                <a:t>Amount of time spent on </a:t>
              </a:r>
            </a:p>
            <a:p>
              <a:r>
                <a:rPr lang="en-US" sz="2000" b="1" i="1" dirty="0">
                  <a:solidFill>
                    <a:srgbClr val="C00000"/>
                  </a:solidFill>
                </a:rPr>
                <a:t>value capture </a:t>
              </a:r>
              <a:r>
                <a:rPr lang="en-US" sz="2000" b="1" i="1" dirty="0"/>
                <a:t>innovation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68286" y="5902907"/>
              <a:ext cx="831668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Methinks you need to get things more in balance!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1611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Business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3722"/>
          </a:xfrm>
        </p:spPr>
        <p:txBody>
          <a:bodyPr>
            <a:normAutofit/>
          </a:bodyPr>
          <a:lstStyle/>
          <a:p>
            <a:r>
              <a:rPr lang="en-US" dirty="0"/>
              <a:t>A business model is a </a:t>
            </a:r>
            <a:r>
              <a:rPr lang="en-US" i="1" dirty="0"/>
              <a:t>“value capture framework”</a:t>
            </a:r>
            <a:r>
              <a:rPr lang="en-US" dirty="0"/>
              <a:t> via which you monetize your product or service based on the </a:t>
            </a:r>
            <a:r>
              <a:rPr lang="en-US" i="1" dirty="0"/>
              <a:t>value</a:t>
            </a:r>
            <a:r>
              <a:rPr lang="en-US" dirty="0"/>
              <a:t> it creates for your customers</a:t>
            </a:r>
          </a:p>
          <a:p>
            <a:pPr lvl="1"/>
            <a:r>
              <a:rPr lang="en-US" dirty="0"/>
              <a:t>Hence, it is </a:t>
            </a:r>
            <a:r>
              <a:rPr lang="en-US" i="1" dirty="0">
                <a:solidFill>
                  <a:srgbClr val="C00000"/>
                </a:solidFill>
              </a:rPr>
              <a:t>value-based</a:t>
            </a:r>
            <a:r>
              <a:rPr lang="en-US" dirty="0"/>
              <a:t> and NOT </a:t>
            </a:r>
            <a:r>
              <a:rPr lang="en-US" i="1" dirty="0">
                <a:solidFill>
                  <a:srgbClr val="0070C0"/>
                </a:solidFill>
              </a:rPr>
              <a:t>cost-based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There is no one universally right business model, as it depends on your specific situation</a:t>
            </a:r>
          </a:p>
          <a:p>
            <a:endParaRPr lang="en-US" dirty="0"/>
          </a:p>
          <a:p>
            <a:r>
              <a:rPr lang="en-US" dirty="0"/>
              <a:t>It helps to think through some common types of business models, hence, we will discuss a taxonomy of famous models</a:t>
            </a:r>
          </a:p>
          <a:p>
            <a:pPr lvl="1"/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2954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Up-Front Charge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11543" cy="48146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customer pays a </a:t>
            </a:r>
            <a:r>
              <a:rPr lang="en-US" i="1" dirty="0"/>
              <a:t>large one-time up-front </a:t>
            </a:r>
            <a:r>
              <a:rPr lang="en-US" dirty="0"/>
              <a:t>amount of money to obtain a product/service</a:t>
            </a:r>
          </a:p>
          <a:p>
            <a:pPr lvl="1"/>
            <a:r>
              <a:rPr lang="en-US" sz="2600" dirty="0"/>
              <a:t>The payment might come out from a “capital budget”, which might necessitate a long and formal approval process (especially, if the </a:t>
            </a:r>
            <a:r>
              <a:rPr lang="en-US" sz="2600" i="1" dirty="0"/>
              <a:t>end-user</a:t>
            </a:r>
            <a:r>
              <a:rPr lang="en-US" sz="2600" dirty="0"/>
              <a:t> is not the </a:t>
            </a:r>
            <a:r>
              <a:rPr lang="en-US" sz="2600" i="1" dirty="0"/>
              <a:t>economic-buyer</a:t>
            </a:r>
            <a:r>
              <a:rPr lang="en-US" sz="2600" dirty="0"/>
              <a:t>)</a:t>
            </a:r>
          </a:p>
          <a:p>
            <a:endParaRPr lang="en-US" dirty="0"/>
          </a:p>
          <a:p>
            <a:r>
              <a:rPr lang="en-US" dirty="0"/>
              <a:t>Typically, the customer can also secure ongoing upgrades or maintenance of the product for a </a:t>
            </a:r>
            <a:r>
              <a:rPr lang="en-US" i="1" dirty="0">
                <a:solidFill>
                  <a:srgbClr val="00B050"/>
                </a:solidFill>
              </a:rPr>
              <a:t>recurring fee</a:t>
            </a:r>
          </a:p>
          <a:p>
            <a:pPr lvl="1"/>
            <a:r>
              <a:rPr lang="en-US" sz="2600" dirty="0"/>
              <a:t>The fee might come out from an “operating budget”</a:t>
            </a:r>
          </a:p>
          <a:p>
            <a:endParaRPr lang="en-US" dirty="0"/>
          </a:p>
          <a:p>
            <a:r>
              <a:rPr lang="en-US" dirty="0"/>
              <a:t>The model can serve in a large up-front infusion of cash to your business, but might impact your ability to secure a good enough recurring revenue stream</a:t>
            </a:r>
          </a:p>
        </p:txBody>
      </p:sp>
    </p:spTree>
    <p:extLst>
      <p:ext uri="{BB962C8B-B14F-4D97-AF65-F5344CB8AC3E}">
        <p14:creationId xmlns:p14="http://schemas.microsoft.com/office/powerpoint/2010/main" val="33097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Transaction Fee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3722"/>
          </a:xfrm>
        </p:spPr>
        <p:txBody>
          <a:bodyPr>
            <a:normAutofit/>
          </a:bodyPr>
          <a:lstStyle/>
          <a:p>
            <a:r>
              <a:rPr lang="en-US" dirty="0"/>
              <a:t>Online retailers often pay or receive a </a:t>
            </a:r>
            <a:r>
              <a:rPr lang="en-US" i="1" dirty="0">
                <a:solidFill>
                  <a:srgbClr val="00B050"/>
                </a:solidFill>
              </a:rPr>
              <a:t>commission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i="1" dirty="0">
                <a:solidFill>
                  <a:srgbClr val="00B050"/>
                </a:solidFill>
              </a:rPr>
              <a:t>fee</a:t>
            </a:r>
            <a:r>
              <a:rPr lang="en-US" dirty="0"/>
              <a:t> for referrals that lead to sales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Ebay</a:t>
            </a:r>
            <a:r>
              <a:rPr lang="en-US" dirty="0"/>
              <a:t> receives a fee from each successful auction, paid by the seller</a:t>
            </a:r>
          </a:p>
          <a:p>
            <a:pPr lvl="1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model is similar to how credit/debit card companies work, where a percentage of each transaction goes to the credit/debit card company</a:t>
            </a:r>
          </a:p>
        </p:txBody>
      </p:sp>
    </p:spTree>
    <p:extLst>
      <p:ext uri="{BB962C8B-B14F-4D97-AF65-F5344CB8AC3E}">
        <p14:creationId xmlns:p14="http://schemas.microsoft.com/office/powerpoint/2010/main" val="330125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Transaction Fee Model</a:t>
            </a:r>
          </a:p>
        </p:txBody>
      </p:sp>
      <p:sp>
        <p:nvSpPr>
          <p:cNvPr id="4" name="Oval 3"/>
          <p:cNvSpPr/>
          <p:nvPr/>
        </p:nvSpPr>
        <p:spPr>
          <a:xfrm>
            <a:off x="3548304" y="3071711"/>
            <a:ext cx="1818345" cy="823865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/>
              <a:t>MasterCard</a:t>
            </a:r>
          </a:p>
        </p:txBody>
      </p:sp>
      <p:sp>
        <p:nvSpPr>
          <p:cNvPr id="5" name="Oval 4"/>
          <p:cNvSpPr/>
          <p:nvPr/>
        </p:nvSpPr>
        <p:spPr>
          <a:xfrm>
            <a:off x="2209363" y="4719441"/>
            <a:ext cx="1818345" cy="823865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/>
              <a:t>Visa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96418" y="1994026"/>
            <a:ext cx="1132114" cy="1077685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Bank 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96418" y="4006264"/>
            <a:ext cx="1132114" cy="1077685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Bank B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86421" y="1994026"/>
            <a:ext cx="1132114" cy="1077685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Bank C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11192" y="4592530"/>
            <a:ext cx="1132114" cy="10776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Bank 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34535" y="5543306"/>
            <a:ext cx="1132114" cy="1077685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Bank E</a:t>
            </a:r>
          </a:p>
        </p:txBody>
      </p:sp>
      <p:cxnSp>
        <p:nvCxnSpPr>
          <p:cNvPr id="12" name="Straight Connector 11"/>
          <p:cNvCxnSpPr>
            <a:stCxn id="6" idx="1"/>
            <a:endCxn id="4" idx="7"/>
          </p:cNvCxnSpPr>
          <p:nvPr/>
        </p:nvCxnSpPr>
        <p:spPr>
          <a:xfrm flipH="1">
            <a:off x="5100359" y="2532869"/>
            <a:ext cx="696059" cy="659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  <a:endCxn id="4" idx="1"/>
          </p:cNvCxnSpPr>
          <p:nvPr/>
        </p:nvCxnSpPr>
        <p:spPr>
          <a:xfrm>
            <a:off x="3118535" y="2532869"/>
            <a:ext cx="696059" cy="659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1"/>
            <a:endCxn id="4" idx="5"/>
          </p:cNvCxnSpPr>
          <p:nvPr/>
        </p:nvCxnSpPr>
        <p:spPr>
          <a:xfrm flipH="1" flipV="1">
            <a:off x="5100359" y="3774924"/>
            <a:ext cx="696059" cy="7701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1"/>
            <a:endCxn id="5" idx="6"/>
          </p:cNvCxnSpPr>
          <p:nvPr/>
        </p:nvCxnSpPr>
        <p:spPr>
          <a:xfrm flipH="1">
            <a:off x="4027708" y="4545107"/>
            <a:ext cx="1768710" cy="5862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1"/>
            <a:endCxn id="5" idx="5"/>
          </p:cNvCxnSpPr>
          <p:nvPr/>
        </p:nvCxnSpPr>
        <p:spPr>
          <a:xfrm flipH="1" flipV="1">
            <a:off x="3761418" y="5422654"/>
            <a:ext cx="473117" cy="659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3"/>
            <a:endCxn id="5" idx="2"/>
          </p:cNvCxnSpPr>
          <p:nvPr/>
        </p:nvCxnSpPr>
        <p:spPr>
          <a:xfrm>
            <a:off x="1643306" y="5131373"/>
            <a:ext cx="56605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24699" y="2702379"/>
            <a:ext cx="1109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Processor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94801" y="4380245"/>
            <a:ext cx="1109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Processor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992594" y="4131816"/>
            <a:ext cx="1409296" cy="82657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Generic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E-commerce Site S </a:t>
            </a:r>
          </a:p>
        </p:txBody>
      </p:sp>
      <p:cxnSp>
        <p:nvCxnSpPr>
          <p:cNvPr id="30" name="Straight Connector 29"/>
          <p:cNvCxnSpPr>
            <a:stCxn id="25" idx="1"/>
            <a:endCxn id="7" idx="3"/>
          </p:cNvCxnSpPr>
          <p:nvPr/>
        </p:nvCxnSpPr>
        <p:spPr>
          <a:xfrm flipH="1">
            <a:off x="6928532" y="4545106"/>
            <a:ext cx="1064062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082183" y="2276171"/>
            <a:ext cx="361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Alice gets a Credit Card from Bank 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401890" y="4103246"/>
            <a:ext cx="2778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Alice buys an item with </a:t>
            </a:r>
            <a:br>
              <a:rPr lang="en-US" b="1" dirty="0"/>
            </a:br>
            <a:r>
              <a:rPr lang="en-US" b="1" dirty="0"/>
              <a:t>a value of $100 from Site S </a:t>
            </a:r>
          </a:p>
          <a:p>
            <a:pPr algn="ctr"/>
            <a:r>
              <a:rPr lang="en-US" b="1" dirty="0"/>
              <a:t>using her Credit Card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6928533" y="4360441"/>
            <a:ext cx="1064061" cy="0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5257800" y="3679371"/>
            <a:ext cx="538618" cy="587829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257800" y="2731650"/>
            <a:ext cx="528790" cy="513423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924673" y="3881748"/>
            <a:ext cx="1114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Authorize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4871747" y="2276171"/>
            <a:ext cx="914844" cy="836058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871747" y="3827634"/>
            <a:ext cx="949142" cy="1046419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924673" y="4838240"/>
            <a:ext cx="1067921" cy="0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52121" y="2063180"/>
            <a:ext cx="1238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Authorized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988013" y="167296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Issuer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856417" y="3648029"/>
            <a:ext cx="999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Acquirer</a:t>
            </a:r>
          </a:p>
        </p:txBody>
      </p:sp>
    </p:spTree>
    <p:extLst>
      <p:ext uri="{BB962C8B-B14F-4D97-AF65-F5344CB8AC3E}">
        <p14:creationId xmlns:p14="http://schemas.microsoft.com/office/powerpoint/2010/main" val="385170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9" grpId="0"/>
      <p:bldP spid="40" grpId="0"/>
      <p:bldP spid="49" grpId="0"/>
      <p:bldP spid="62" grpId="0"/>
      <p:bldP spid="63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Transaction Fee Model</a:t>
            </a:r>
          </a:p>
        </p:txBody>
      </p:sp>
      <p:sp>
        <p:nvSpPr>
          <p:cNvPr id="4" name="Oval 3"/>
          <p:cNvSpPr/>
          <p:nvPr/>
        </p:nvSpPr>
        <p:spPr>
          <a:xfrm>
            <a:off x="3548304" y="3071711"/>
            <a:ext cx="1818345" cy="823865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/>
              <a:t>MasterCard</a:t>
            </a:r>
          </a:p>
        </p:txBody>
      </p:sp>
      <p:sp>
        <p:nvSpPr>
          <p:cNvPr id="5" name="Oval 4"/>
          <p:cNvSpPr/>
          <p:nvPr/>
        </p:nvSpPr>
        <p:spPr>
          <a:xfrm>
            <a:off x="2209363" y="4719441"/>
            <a:ext cx="1818345" cy="823865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Visa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96418" y="1994026"/>
            <a:ext cx="1132114" cy="1077685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Bank 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96418" y="4006264"/>
            <a:ext cx="1132114" cy="1077685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Bank B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86421" y="1994026"/>
            <a:ext cx="1132114" cy="1077685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Bank C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11192" y="4592530"/>
            <a:ext cx="1132114" cy="10776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Bank 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34535" y="5543306"/>
            <a:ext cx="1132114" cy="1077685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Bank E</a:t>
            </a:r>
          </a:p>
        </p:txBody>
      </p:sp>
      <p:cxnSp>
        <p:nvCxnSpPr>
          <p:cNvPr id="12" name="Straight Connector 11"/>
          <p:cNvCxnSpPr>
            <a:stCxn id="6" idx="1"/>
            <a:endCxn id="4" idx="7"/>
          </p:cNvCxnSpPr>
          <p:nvPr/>
        </p:nvCxnSpPr>
        <p:spPr>
          <a:xfrm flipH="1">
            <a:off x="5100359" y="2532869"/>
            <a:ext cx="696059" cy="659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  <a:endCxn id="4" idx="1"/>
          </p:cNvCxnSpPr>
          <p:nvPr/>
        </p:nvCxnSpPr>
        <p:spPr>
          <a:xfrm>
            <a:off x="3118535" y="2532869"/>
            <a:ext cx="696059" cy="659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1"/>
            <a:endCxn id="4" idx="5"/>
          </p:cNvCxnSpPr>
          <p:nvPr/>
        </p:nvCxnSpPr>
        <p:spPr>
          <a:xfrm flipH="1" flipV="1">
            <a:off x="5100359" y="3774924"/>
            <a:ext cx="696059" cy="7701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1"/>
            <a:endCxn id="5" idx="6"/>
          </p:cNvCxnSpPr>
          <p:nvPr/>
        </p:nvCxnSpPr>
        <p:spPr>
          <a:xfrm flipH="1">
            <a:off x="4027708" y="4545107"/>
            <a:ext cx="1768710" cy="5862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1"/>
            <a:endCxn id="5" idx="5"/>
          </p:cNvCxnSpPr>
          <p:nvPr/>
        </p:nvCxnSpPr>
        <p:spPr>
          <a:xfrm flipH="1" flipV="1">
            <a:off x="3761418" y="5422654"/>
            <a:ext cx="473117" cy="659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3"/>
            <a:endCxn id="5" idx="2"/>
          </p:cNvCxnSpPr>
          <p:nvPr/>
        </p:nvCxnSpPr>
        <p:spPr>
          <a:xfrm>
            <a:off x="1643306" y="5131373"/>
            <a:ext cx="56605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24699" y="2702379"/>
            <a:ext cx="1109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Processor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94801" y="4380245"/>
            <a:ext cx="1109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Processor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992594" y="4131816"/>
            <a:ext cx="1409296" cy="82657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Generic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E-commerce Site S </a:t>
            </a:r>
          </a:p>
        </p:txBody>
      </p:sp>
      <p:cxnSp>
        <p:nvCxnSpPr>
          <p:cNvPr id="30" name="Straight Connector 29"/>
          <p:cNvCxnSpPr>
            <a:stCxn id="25" idx="1"/>
            <a:endCxn id="7" idx="3"/>
          </p:cNvCxnSpPr>
          <p:nvPr/>
        </p:nvCxnSpPr>
        <p:spPr>
          <a:xfrm flipH="1">
            <a:off x="6928532" y="4545106"/>
            <a:ext cx="1064062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014744" y="2177559"/>
            <a:ext cx="4539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Bank A cuts an </a:t>
            </a:r>
            <a:r>
              <a:rPr lang="en-US" b="1" i="1" dirty="0">
                <a:solidFill>
                  <a:schemeClr val="accent2"/>
                </a:solidFill>
              </a:rPr>
              <a:t>interchange fee </a:t>
            </a:r>
            <a:r>
              <a:rPr lang="en-US" b="1" dirty="0"/>
              <a:t>(say, $1.6) </a:t>
            </a:r>
            <a:br>
              <a:rPr lang="en-US" b="1" dirty="0"/>
            </a:br>
            <a:r>
              <a:rPr lang="en-US" b="1" dirty="0"/>
              <a:t>and pays the rest to the MasterCard company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33472" y="5139556"/>
            <a:ext cx="4130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Bank B cuts an </a:t>
            </a:r>
            <a:r>
              <a:rPr lang="en-US" b="1" i="1" dirty="0">
                <a:solidFill>
                  <a:srgbClr val="0070C0"/>
                </a:solidFill>
              </a:rPr>
              <a:t>interchange fee</a:t>
            </a:r>
            <a:r>
              <a:rPr lang="en-US" b="1" dirty="0"/>
              <a:t> (say, $0.3)</a:t>
            </a:r>
          </a:p>
          <a:p>
            <a:pPr algn="ctr"/>
            <a:r>
              <a:rPr lang="en-US" b="1" dirty="0"/>
              <a:t>and pays the rest to Site S 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4871747" y="2276171"/>
            <a:ext cx="914844" cy="836058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871747" y="3827634"/>
            <a:ext cx="949142" cy="1046419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924673" y="4838240"/>
            <a:ext cx="1067921" cy="0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 rot="19098478">
            <a:off x="4833834" y="2355003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$98.4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988013" y="167296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Issuer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856417" y="3648029"/>
            <a:ext cx="999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Acquirer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9439" y="3164848"/>
            <a:ext cx="3293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MasterCard cuts a </a:t>
            </a:r>
            <a:r>
              <a:rPr lang="en-US" b="1" i="1" dirty="0">
                <a:solidFill>
                  <a:srgbClr val="C00000"/>
                </a:solidFill>
              </a:rPr>
              <a:t>commission </a:t>
            </a:r>
            <a:br>
              <a:rPr lang="en-US" b="1" i="1" dirty="0">
                <a:solidFill>
                  <a:srgbClr val="C00000"/>
                </a:solidFill>
              </a:rPr>
            </a:br>
            <a:r>
              <a:rPr lang="en-US" b="1" i="1" dirty="0">
                <a:solidFill>
                  <a:srgbClr val="C00000"/>
                </a:solidFill>
              </a:rPr>
              <a:t>fee </a:t>
            </a:r>
            <a:r>
              <a:rPr lang="en-US" b="1" dirty="0"/>
              <a:t>(say, $0.1) and pays the rest </a:t>
            </a:r>
          </a:p>
          <a:p>
            <a:pPr algn="ctr"/>
            <a:r>
              <a:rPr lang="en-US" b="1" dirty="0"/>
              <a:t>to Bank B</a:t>
            </a:r>
          </a:p>
        </p:txBody>
      </p:sp>
      <p:sp>
        <p:nvSpPr>
          <p:cNvPr id="33" name="TextBox 32"/>
          <p:cNvSpPr txBox="1"/>
          <p:nvPr/>
        </p:nvSpPr>
        <p:spPr>
          <a:xfrm rot="2772617">
            <a:off x="4746680" y="4195579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$98.3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44332" y="482215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$98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473914" y="3667942"/>
            <a:ext cx="25442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Site S charges </a:t>
            </a:r>
            <a:r>
              <a:rPr lang="en-US" b="1" i="1" u="sng" dirty="0"/>
              <a:t>the actual </a:t>
            </a:r>
          </a:p>
          <a:p>
            <a:pPr algn="ctr"/>
            <a:r>
              <a:rPr lang="en-US" b="1" i="1" u="sng" dirty="0"/>
              <a:t>seller</a:t>
            </a:r>
            <a:r>
              <a:rPr lang="en-US" b="1" dirty="0"/>
              <a:t> (assuming S does </a:t>
            </a:r>
            <a:br>
              <a:rPr lang="en-US" b="1" dirty="0"/>
            </a:br>
            <a:r>
              <a:rPr lang="en-US" b="1" dirty="0"/>
              <a:t>not own the inventory) </a:t>
            </a:r>
            <a:br>
              <a:rPr lang="en-US" b="1" dirty="0"/>
            </a:br>
            <a:r>
              <a:rPr lang="en-US" b="1" dirty="0"/>
              <a:t>a </a:t>
            </a:r>
            <a:r>
              <a:rPr lang="en-US" b="1" i="1" dirty="0">
                <a:solidFill>
                  <a:srgbClr val="7030A0"/>
                </a:solidFill>
              </a:rPr>
              <a:t>commission fee </a:t>
            </a:r>
            <a:br>
              <a:rPr lang="en-US" b="1" dirty="0"/>
            </a:br>
            <a:r>
              <a:rPr lang="en-US" b="1" dirty="0"/>
              <a:t>(e.g., 5- 15% of the </a:t>
            </a:r>
            <a:br>
              <a:rPr lang="en-US" b="1" dirty="0"/>
            </a:br>
            <a:r>
              <a:rPr lang="en-US" b="1" dirty="0"/>
              <a:t>transaction cost)</a:t>
            </a:r>
          </a:p>
        </p:txBody>
      </p:sp>
    </p:spTree>
    <p:extLst>
      <p:ext uri="{BB962C8B-B14F-4D97-AF65-F5344CB8AC3E}">
        <p14:creationId xmlns:p14="http://schemas.microsoft.com/office/powerpoint/2010/main" val="99464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2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“Parking Meter”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37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Parking meters charge </a:t>
            </a:r>
            <a:r>
              <a:rPr lang="en-US" i="1" dirty="0">
                <a:solidFill>
                  <a:srgbClr val="C00000"/>
                </a:solidFill>
              </a:rPr>
              <a:t>low</a:t>
            </a:r>
            <a:r>
              <a:rPr lang="en-US" dirty="0"/>
              <a:t> hourly parking rates (e.g., $0.25)</a:t>
            </a:r>
          </a:p>
          <a:p>
            <a:pPr lvl="1"/>
            <a:r>
              <a:rPr lang="en-US" dirty="0"/>
              <a:t>This seems to defy the logic of having large and expensive parking meters (let alone official people collecting quarters)</a:t>
            </a:r>
          </a:p>
          <a:p>
            <a:pPr lvl="1"/>
            <a:endParaRPr lang="en-US" dirty="0"/>
          </a:p>
          <a:p>
            <a:r>
              <a:rPr lang="en-US" dirty="0"/>
              <a:t>However, the city charges </a:t>
            </a:r>
            <a:r>
              <a:rPr lang="en-US" i="1" dirty="0">
                <a:solidFill>
                  <a:srgbClr val="C00000"/>
                </a:solidFill>
              </a:rPr>
              <a:t>high</a:t>
            </a:r>
            <a:r>
              <a:rPr lang="en-US" dirty="0"/>
              <a:t> for parking tickets that become even higher if someone does not pay in an X (e.g., 10) number of days</a:t>
            </a:r>
          </a:p>
          <a:p>
            <a:pPr lvl="1"/>
            <a:r>
              <a:rPr lang="en-US" dirty="0"/>
              <a:t>No wonder cities have so many parking enforcement people!</a:t>
            </a:r>
          </a:p>
          <a:p>
            <a:pPr lvl="1"/>
            <a:r>
              <a:rPr lang="en-US" dirty="0"/>
              <a:t>Is not this aspect of the model akin to the one used by credit/debit card companies against defaulters?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7EC234"/>
                </a:solidFill>
              </a:rPr>
              <a:t>Caveat</a:t>
            </a:r>
            <a:r>
              <a:rPr lang="en-US" dirty="0"/>
              <a:t>: loyal customers might become alienated by late fees (discovered by Blockbuster and precluded by Netflix)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56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8473</TotalTime>
  <Words>1615</Words>
  <Application>Microsoft Macintosh PowerPoint</Application>
  <PresentationFormat>Widescreen</PresentationFormat>
  <Paragraphs>212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Entrepreneurship for Computer Science CS 15-390</vt:lpstr>
      <vt:lpstr>Today…</vt:lpstr>
      <vt:lpstr>Value Creation vs. Value Capture</vt:lpstr>
      <vt:lpstr>Business Models</vt:lpstr>
      <vt:lpstr>The Up-Front Charge Model</vt:lpstr>
      <vt:lpstr>The Transaction Fee Model</vt:lpstr>
      <vt:lpstr>The Transaction Fee Model</vt:lpstr>
      <vt:lpstr>The Transaction Fee Model</vt:lpstr>
      <vt:lpstr>The “Parking Meter” Model</vt:lpstr>
      <vt:lpstr>The Usage-Based Model</vt:lpstr>
      <vt:lpstr>The Usage-Based Model</vt:lpstr>
      <vt:lpstr>The “Cell-Phone” Model</vt:lpstr>
      <vt:lpstr>The Subscription or Leasing Model</vt:lpstr>
      <vt:lpstr>The Licensing Model</vt:lpstr>
      <vt:lpstr>The Consumable Model</vt:lpstr>
      <vt:lpstr>The Upsell Model</vt:lpstr>
      <vt:lpstr>The Freemium Model</vt:lpstr>
      <vt:lpstr>Next Class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271</cp:revision>
  <dcterms:created xsi:type="dcterms:W3CDTF">2017-12-27T09:59:59Z</dcterms:created>
  <dcterms:modified xsi:type="dcterms:W3CDTF">2020-02-16T16:50:12Z</dcterms:modified>
</cp:coreProperties>
</file>