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303" r:id="rId2"/>
    <p:sldId id="306" r:id="rId3"/>
    <p:sldId id="307" r:id="rId4"/>
    <p:sldId id="262" r:id="rId5"/>
    <p:sldId id="260" r:id="rId6"/>
    <p:sldId id="264" r:id="rId7"/>
    <p:sldId id="265" r:id="rId8"/>
    <p:sldId id="259" r:id="rId9"/>
    <p:sldId id="266" r:id="rId10"/>
    <p:sldId id="267" r:id="rId11"/>
    <p:sldId id="268" r:id="rId12"/>
    <p:sldId id="269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2"/>
  </p:normalViewPr>
  <p:slideViewPr>
    <p:cSldViewPr snapToGrid="0" snapToObjects="1">
      <p:cViewPr varScale="1">
        <p:scale>
          <a:sx n="91" d="100"/>
          <a:sy n="91" d="100"/>
        </p:scale>
        <p:origin x="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Market Research (Cont’d)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Beachhead Markets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2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2"/>
      <dgm:spPr/>
    </dgm:pt>
    <dgm:pt modelId="{9C6C1869-E7B2-4FB9-A22B-16BADC04A189}" type="pres">
      <dgm:prSet presAssocID="{BE1645D6-1611-4DF4-8DF3-EEC32D8C4F8A}" presName="dstNode" presStyleLbl="node1" presStyleIdx="0" presStyleCnt="2"/>
      <dgm:spPr/>
    </dgm:pt>
    <dgm:pt modelId="{0E8E8CAC-8A02-46F6-8C6B-75E3BA86EFCF}" type="pres">
      <dgm:prSet presAssocID="{1639CA94-34C3-4B9C-92E1-C13864A4BA19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2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2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72106453-092B-4A80-BB5D-7EF16D8416DD}" type="presOf" srcId="{9B5CF5B4-C56A-4B27-B438-A8CF699CAF14}" destId="{C56633DC-E658-46D8-BE63-7CB1CCD3C8DC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413E2E3B-A7BC-41DF-A579-D0DD2354C792}" type="presOf" srcId="{1639CA94-34C3-4B9C-92E1-C13864A4BA19}" destId="{0E8E8CAC-8A02-46F6-8C6B-75E3BA86EFCF}" srcOrd="0" destOrd="0" presId="urn:microsoft.com/office/officeart/2008/layout/VerticalCurvedList"/>
    <dgm:cxn modelId="{E76D3103-BBAA-459B-A72C-70A3756FA66A}" type="presOf" srcId="{09ED5544-C181-4B8D-BD58-FB971909C7CF}" destId="{2941F6EB-5BD4-408D-9674-E35A4BD28D9B}" srcOrd="0" destOrd="0" presId="urn:microsoft.com/office/officeart/2008/layout/VerticalCurvedList"/>
    <dgm:cxn modelId="{230A55E4-F34B-4F75-B726-8461213F016E}" type="presOf" srcId="{BE1645D6-1611-4DF4-8DF3-EEC32D8C4F8A}" destId="{8D4BB782-D1CB-4178-BD6C-378E667E109F}" srcOrd="0" destOrd="0" presId="urn:microsoft.com/office/officeart/2008/layout/VerticalCurvedList"/>
    <dgm:cxn modelId="{A4748958-DD4B-45D4-9B0B-6794338A0A17}" type="presParOf" srcId="{8D4BB782-D1CB-4178-BD6C-378E667E109F}" destId="{30E5EA73-69FE-4C99-B7E6-D2785DA2F8C5}" srcOrd="0" destOrd="0" presId="urn:microsoft.com/office/officeart/2008/layout/VerticalCurvedList"/>
    <dgm:cxn modelId="{C4773D78-E6D7-478C-B27D-27AE2A02FB6F}" type="presParOf" srcId="{30E5EA73-69FE-4C99-B7E6-D2785DA2F8C5}" destId="{147482D8-F793-4B63-AC92-2D2E108DBAA0}" srcOrd="0" destOrd="0" presId="urn:microsoft.com/office/officeart/2008/layout/VerticalCurvedList"/>
    <dgm:cxn modelId="{F99ED933-0B15-42E0-A90F-AB0CC8F40408}" type="presParOf" srcId="{147482D8-F793-4B63-AC92-2D2E108DBAA0}" destId="{F2410933-DB5E-4543-A714-4AF5A203C95C}" srcOrd="0" destOrd="0" presId="urn:microsoft.com/office/officeart/2008/layout/VerticalCurvedList"/>
    <dgm:cxn modelId="{C1573C03-C4B1-4525-BFB6-0A71C1DB5C7D}" type="presParOf" srcId="{147482D8-F793-4B63-AC92-2D2E108DBAA0}" destId="{C56633DC-E658-46D8-BE63-7CB1CCD3C8DC}" srcOrd="1" destOrd="0" presId="urn:microsoft.com/office/officeart/2008/layout/VerticalCurvedList"/>
    <dgm:cxn modelId="{E0EC4A27-4703-4128-85AA-FD2921D4138F}" type="presParOf" srcId="{147482D8-F793-4B63-AC92-2D2E108DBAA0}" destId="{82F03708-A2AD-459B-AB59-7BBD9EB44E67}" srcOrd="2" destOrd="0" presId="urn:microsoft.com/office/officeart/2008/layout/VerticalCurvedList"/>
    <dgm:cxn modelId="{05EFAEDF-CDFF-4983-B473-F3EF37CDD374}" type="presParOf" srcId="{147482D8-F793-4B63-AC92-2D2E108DBAA0}" destId="{9C6C1869-E7B2-4FB9-A22B-16BADC04A189}" srcOrd="3" destOrd="0" presId="urn:microsoft.com/office/officeart/2008/layout/VerticalCurvedList"/>
    <dgm:cxn modelId="{71F3B43D-76E4-4493-8486-5A7FA2AB0451}" type="presParOf" srcId="{30E5EA73-69FE-4C99-B7E6-D2785DA2F8C5}" destId="{0E8E8CAC-8A02-46F6-8C6B-75E3BA86EFCF}" srcOrd="1" destOrd="0" presId="urn:microsoft.com/office/officeart/2008/layout/VerticalCurvedList"/>
    <dgm:cxn modelId="{B8EEA667-04DE-43A1-981B-7B8346A8400D}" type="presParOf" srcId="{30E5EA73-69FE-4C99-B7E6-D2785DA2F8C5}" destId="{19B8B250-84B4-4941-9592-F7E89229D31C}" srcOrd="2" destOrd="0" presId="urn:microsoft.com/office/officeart/2008/layout/VerticalCurvedList"/>
    <dgm:cxn modelId="{F7E8E6A6-FE90-458B-9804-0FAD4372B756}" type="presParOf" srcId="{19B8B250-84B4-4941-9592-F7E89229D31C}" destId="{485F26A9-AA94-4ADA-AC54-FB58E0E0ED28}" srcOrd="0" destOrd="0" presId="urn:microsoft.com/office/officeart/2008/layout/VerticalCurvedList"/>
    <dgm:cxn modelId="{6F70ADA0-242B-4033-9517-8B92D0F65C7E}" type="presParOf" srcId="{30E5EA73-69FE-4C99-B7E6-D2785DA2F8C5}" destId="{2941F6EB-5BD4-408D-9674-E35A4BD28D9B}" srcOrd="3" destOrd="0" presId="urn:microsoft.com/office/officeart/2008/layout/VerticalCurvedList"/>
    <dgm:cxn modelId="{1F093D76-3185-4B39-9722-44815AF06F8E}" type="presParOf" srcId="{30E5EA73-69FE-4C99-B7E6-D2785DA2F8C5}" destId="{9C391D84-A6A9-4795-BCB8-AF9A38F15632}" srcOrd="4" destOrd="0" presId="urn:microsoft.com/office/officeart/2008/layout/VerticalCurvedList"/>
    <dgm:cxn modelId="{5403EC94-95BB-40F2-B33A-40FC23E6B784}" type="presParOf" srcId="{9C391D84-A6A9-4795-BCB8-AF9A38F15632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Market Research (Cont’d)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Beachhead Markets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2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2"/>
      <dgm:spPr/>
    </dgm:pt>
    <dgm:pt modelId="{9C6C1869-E7B2-4FB9-A22B-16BADC04A189}" type="pres">
      <dgm:prSet presAssocID="{BE1645D6-1611-4DF4-8DF3-EEC32D8C4F8A}" presName="dstNode" presStyleLbl="node1" presStyleIdx="0" presStyleCnt="2"/>
      <dgm:spPr/>
    </dgm:pt>
    <dgm:pt modelId="{0E8E8CAC-8A02-46F6-8C6B-75E3BA86EFCF}" type="pres">
      <dgm:prSet presAssocID="{1639CA94-34C3-4B9C-92E1-C13864A4BA19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2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2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F87BCE9E-E975-4221-BD2C-DCB4FF577C3F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BE639C36-3348-4A13-B5E9-08F1A35FE773}" type="presOf" srcId="{09ED5544-C181-4B8D-BD58-FB971909C7CF}" destId="{2941F6EB-5BD4-408D-9674-E35A4BD28D9B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EF47D93A-E8D1-4962-A2F5-1C94B4F7E8BC}" type="presOf" srcId="{9B5CF5B4-C56A-4B27-B438-A8CF699CAF14}" destId="{C56633DC-E658-46D8-BE63-7CB1CCD3C8DC}" srcOrd="0" destOrd="0" presId="urn:microsoft.com/office/officeart/2008/layout/VerticalCurvedList"/>
    <dgm:cxn modelId="{73035616-FB52-4121-B5EB-0808FF4DA1F6}" type="presOf" srcId="{1639CA94-34C3-4B9C-92E1-C13864A4BA19}" destId="{0E8E8CAC-8A02-46F6-8C6B-75E3BA86EFCF}" srcOrd="0" destOrd="0" presId="urn:microsoft.com/office/officeart/2008/layout/VerticalCurvedList"/>
    <dgm:cxn modelId="{430CDADB-9F6D-4565-A5BB-52C90313BA0B}" type="presParOf" srcId="{8D4BB782-D1CB-4178-BD6C-378E667E109F}" destId="{30E5EA73-69FE-4C99-B7E6-D2785DA2F8C5}" srcOrd="0" destOrd="0" presId="urn:microsoft.com/office/officeart/2008/layout/VerticalCurvedList"/>
    <dgm:cxn modelId="{DD05AA34-7B96-478C-AAB7-23B85A72DEEF}" type="presParOf" srcId="{30E5EA73-69FE-4C99-B7E6-D2785DA2F8C5}" destId="{147482D8-F793-4B63-AC92-2D2E108DBAA0}" srcOrd="0" destOrd="0" presId="urn:microsoft.com/office/officeart/2008/layout/VerticalCurvedList"/>
    <dgm:cxn modelId="{4F8F8967-1582-4D35-BCC9-CC147BA512D7}" type="presParOf" srcId="{147482D8-F793-4B63-AC92-2D2E108DBAA0}" destId="{F2410933-DB5E-4543-A714-4AF5A203C95C}" srcOrd="0" destOrd="0" presId="urn:microsoft.com/office/officeart/2008/layout/VerticalCurvedList"/>
    <dgm:cxn modelId="{A8D7C06E-615A-456A-B044-99C517CE2753}" type="presParOf" srcId="{147482D8-F793-4B63-AC92-2D2E108DBAA0}" destId="{C56633DC-E658-46D8-BE63-7CB1CCD3C8DC}" srcOrd="1" destOrd="0" presId="urn:microsoft.com/office/officeart/2008/layout/VerticalCurvedList"/>
    <dgm:cxn modelId="{0F25D225-51EC-41A2-909F-E59EFBEDC45B}" type="presParOf" srcId="{147482D8-F793-4B63-AC92-2D2E108DBAA0}" destId="{82F03708-A2AD-459B-AB59-7BBD9EB44E67}" srcOrd="2" destOrd="0" presId="urn:microsoft.com/office/officeart/2008/layout/VerticalCurvedList"/>
    <dgm:cxn modelId="{B6716FCA-A5DE-4886-BDB9-9D04B56DAA89}" type="presParOf" srcId="{147482D8-F793-4B63-AC92-2D2E108DBAA0}" destId="{9C6C1869-E7B2-4FB9-A22B-16BADC04A189}" srcOrd="3" destOrd="0" presId="urn:microsoft.com/office/officeart/2008/layout/VerticalCurvedList"/>
    <dgm:cxn modelId="{C456023A-9C7B-4D0E-A8F0-6F23652DD8BB}" type="presParOf" srcId="{30E5EA73-69FE-4C99-B7E6-D2785DA2F8C5}" destId="{0E8E8CAC-8A02-46F6-8C6B-75E3BA86EFCF}" srcOrd="1" destOrd="0" presId="urn:microsoft.com/office/officeart/2008/layout/VerticalCurvedList"/>
    <dgm:cxn modelId="{FFDFF996-AC68-43F3-9B08-6C74C521FC58}" type="presParOf" srcId="{30E5EA73-69FE-4C99-B7E6-D2785DA2F8C5}" destId="{19B8B250-84B4-4941-9592-F7E89229D31C}" srcOrd="2" destOrd="0" presId="urn:microsoft.com/office/officeart/2008/layout/VerticalCurvedList"/>
    <dgm:cxn modelId="{2757A6D4-0638-4477-9F12-5DF4F4955926}" type="presParOf" srcId="{19B8B250-84B4-4941-9592-F7E89229D31C}" destId="{485F26A9-AA94-4ADA-AC54-FB58E0E0ED28}" srcOrd="0" destOrd="0" presId="urn:microsoft.com/office/officeart/2008/layout/VerticalCurvedList"/>
    <dgm:cxn modelId="{1A691108-5E78-4FF0-B563-1B00EE6E9BD1}" type="presParOf" srcId="{30E5EA73-69FE-4C99-B7E6-D2785DA2F8C5}" destId="{2941F6EB-5BD4-408D-9674-E35A4BD28D9B}" srcOrd="3" destOrd="0" presId="urn:microsoft.com/office/officeart/2008/layout/VerticalCurvedList"/>
    <dgm:cxn modelId="{CA9E3AC3-B10F-4BC7-B391-9F9C78051BF9}" type="presParOf" srcId="{30E5EA73-69FE-4C99-B7E6-D2785DA2F8C5}" destId="{9C391D84-A6A9-4795-BCB8-AF9A38F15632}" srcOrd="4" destOrd="0" presId="urn:microsoft.com/office/officeart/2008/layout/VerticalCurvedList"/>
    <dgm:cxn modelId="{656D3183-9FF2-4AEF-8406-88D58D283286}" type="presParOf" srcId="{9C391D84-A6A9-4795-BCB8-AF9A38F15632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The “IKEA effect” can</a:t>
            </a:r>
            <a:r>
              <a:rPr lang="en-US" baseline="0" dirty="0" smtClean="0"/>
              <a:t> be defined as</a:t>
            </a:r>
            <a:r>
              <a:rPr lang="en-US" dirty="0" smtClean="0"/>
              <a:t> the increase in valuation of self-made products.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246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</a:t>
            </a:r>
            <a:r>
              <a:rPr lang="en-US" dirty="0" smtClean="0">
                <a:solidFill>
                  <a:srgbClr val="0070C0"/>
                </a:solidFill>
              </a:rPr>
              <a:t>Science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CS 15-390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Market Research </a:t>
            </a:r>
            <a:r>
              <a:rPr lang="en-US" sz="2800" b="1" dirty="0"/>
              <a:t>&amp;</a:t>
            </a:r>
            <a:r>
              <a:rPr lang="en-US" sz="2800" b="1" dirty="0" smtClean="0"/>
              <a:t> Beachhead Markets</a:t>
            </a:r>
          </a:p>
          <a:p>
            <a:r>
              <a:rPr lang="en-US" sz="2800" dirty="0" smtClean="0"/>
              <a:t>Lecture </a:t>
            </a:r>
            <a:r>
              <a:rPr lang="en-US" sz="2800" dirty="0" smtClean="0"/>
              <a:t>8, February 05, 2019</a:t>
            </a:r>
            <a:endParaRPr lang="en-US" sz="2800" dirty="0" smtClean="0"/>
          </a:p>
          <a:p>
            <a:endParaRPr lang="en-US" dirty="0"/>
          </a:p>
          <a:p>
            <a:r>
              <a:rPr lang="en-US" sz="2800" dirty="0" smtClean="0"/>
              <a:t>Mohammad Hammoud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40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Process for Primary Market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/>
              <a:t>Target “watering holes” </a:t>
            </a:r>
            <a:r>
              <a:rPr lang="en-US" dirty="0" smtClean="0"/>
              <a:t>(i.e., places where your potential or existing customers </a:t>
            </a:r>
            <a:r>
              <a:rPr lang="en-US" dirty="0"/>
              <a:t>congregate physically or </a:t>
            </a:r>
            <a:r>
              <a:rPr lang="en-US" dirty="0" smtClean="0"/>
              <a:t>virtually)</a:t>
            </a:r>
          </a:p>
          <a:p>
            <a:pPr lvl="1"/>
            <a:r>
              <a:rPr lang="en-US" dirty="0"/>
              <a:t>E.g., For fitness enthusiasts, it is probably gyms</a:t>
            </a:r>
          </a:p>
          <a:p>
            <a:pPr lvl="1"/>
            <a:r>
              <a:rPr lang="en-US" dirty="0" smtClean="0"/>
              <a:t>E.g., For </a:t>
            </a:r>
            <a:r>
              <a:rPr lang="en-US" dirty="0"/>
              <a:t>women about to get married, it is probably Pinterest</a:t>
            </a:r>
          </a:p>
          <a:p>
            <a:pPr lvl="1"/>
            <a:r>
              <a:rPr lang="en-US" dirty="0" smtClean="0"/>
              <a:t>E.g., LinkedIn or </a:t>
            </a:r>
            <a:r>
              <a:rPr lang="en-US" dirty="0"/>
              <a:t>Facebook </a:t>
            </a:r>
            <a:r>
              <a:rPr lang="en-US" dirty="0" smtClean="0"/>
              <a:t>groups</a:t>
            </a:r>
          </a:p>
          <a:p>
            <a:pPr lvl="1"/>
            <a:r>
              <a:rPr lang="en-US" sz="2400" dirty="0" smtClean="0"/>
              <a:t>E.g., Google or Facebook Ads</a:t>
            </a:r>
          </a:p>
          <a:p>
            <a:pPr lvl="1"/>
            <a:endParaRPr lang="en-US" dirty="0"/>
          </a:p>
          <a:p>
            <a:pPr marL="514350" lvl="3" indent="-514350">
              <a:spcBef>
                <a:spcPts val="1000"/>
              </a:spcBef>
              <a:buFont typeface="+mj-lt"/>
              <a:buAutoNum type="arabicPeriod" startAt="6"/>
            </a:pPr>
            <a:r>
              <a:rPr lang="en-US" sz="2800" dirty="0"/>
              <a:t>Use small “n” in qualitative stage and big “N” in quantitative stage </a:t>
            </a:r>
            <a:r>
              <a:rPr lang="en-US" sz="2800" dirty="0" smtClean="0"/>
              <a:t>(n and N refer to numbers)</a:t>
            </a:r>
            <a:endParaRPr lang="en-US" sz="2800" dirty="0"/>
          </a:p>
          <a:p>
            <a:endParaRPr lang="en-US" sz="2800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58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Process for Primary Market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/>
              <a:t>Trust and verify </a:t>
            </a:r>
          </a:p>
          <a:p>
            <a:pPr lvl="1"/>
            <a:r>
              <a:rPr lang="en-US" dirty="0"/>
              <a:t>Optimistic approach </a:t>
            </a:r>
            <a:r>
              <a:rPr lang="en-US" dirty="0" smtClean="0"/>
              <a:t>(as in computer systems, especially in caching and concurrency </a:t>
            </a:r>
            <a:r>
              <a:rPr lang="en-US" dirty="0"/>
              <a:t>control)</a:t>
            </a:r>
          </a:p>
          <a:p>
            <a:pPr lvl="1"/>
            <a:r>
              <a:rPr lang="en-US" dirty="0" smtClean="0"/>
              <a:t>Consistency can yield “</a:t>
            </a:r>
            <a:r>
              <a:rPr lang="en-US" dirty="0"/>
              <a:t>patterns</a:t>
            </a:r>
            <a:r>
              <a:rPr lang="en-US" dirty="0" smtClean="0"/>
              <a:t>”, which </a:t>
            </a:r>
            <a:r>
              <a:rPr lang="en-US" dirty="0"/>
              <a:t>can act as </a:t>
            </a:r>
            <a:r>
              <a:rPr lang="en-US" dirty="0" smtClean="0"/>
              <a:t>verifications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Act like a journalist</a:t>
            </a:r>
          </a:p>
          <a:p>
            <a:pPr lvl="1"/>
            <a:r>
              <a:rPr lang="en-US" dirty="0" smtClean="0"/>
              <a:t>Be </a:t>
            </a:r>
            <a:r>
              <a:rPr lang="en-US" dirty="0"/>
              <a:t>in </a:t>
            </a:r>
            <a:r>
              <a:rPr lang="en-US" dirty="0" smtClean="0"/>
              <a:t>“inquiry” </a:t>
            </a:r>
            <a:r>
              <a:rPr lang="en-US" dirty="0"/>
              <a:t>mode and not a bit in </a:t>
            </a:r>
            <a:r>
              <a:rPr lang="en-US" dirty="0" smtClean="0"/>
              <a:t>“advocacy” mode</a:t>
            </a:r>
            <a:endParaRPr lang="en-US" dirty="0"/>
          </a:p>
          <a:p>
            <a:pPr lvl="1"/>
            <a:r>
              <a:rPr lang="en-US" dirty="0"/>
              <a:t>Listen intently and make the person being interviewed feel like </a:t>
            </a:r>
            <a:r>
              <a:rPr lang="en-US" dirty="0" smtClean="0"/>
              <a:t>she/he is the </a:t>
            </a:r>
            <a:r>
              <a:rPr lang="en-US" dirty="0"/>
              <a:t>most important person in the world</a:t>
            </a:r>
          </a:p>
          <a:p>
            <a:pPr lvl="1"/>
            <a:r>
              <a:rPr lang="en-US" dirty="0"/>
              <a:t>Use the person’s name </a:t>
            </a:r>
            <a:r>
              <a:rPr lang="en-US" dirty="0" smtClean="0"/>
              <a:t>and reciprocate words</a:t>
            </a:r>
            <a:endParaRPr lang="en-US" dirty="0"/>
          </a:p>
          <a:p>
            <a:pPr lvl="1"/>
            <a:r>
              <a:rPr lang="en-US" dirty="0"/>
              <a:t>Observe nonverbal reactions</a:t>
            </a:r>
          </a:p>
          <a:p>
            <a:pPr lvl="1"/>
            <a:endParaRPr lang="en-US" dirty="0"/>
          </a:p>
          <a:p>
            <a:endParaRPr lang="en-US" sz="2800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53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Tools for Primary Market Research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180241"/>
              </p:ext>
            </p:extLst>
          </p:nvPr>
        </p:nvGraphicFramePr>
        <p:xfrm>
          <a:off x="952500" y="1908753"/>
          <a:ext cx="10515600" cy="349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064"/>
                <a:gridCol w="7997536"/>
              </a:tblGrid>
              <a:tr h="43310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Tool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747554">
                <a:tc>
                  <a:txBody>
                    <a:bodyPr/>
                    <a:lstStyle/>
                    <a:p>
                      <a:pPr marL="0" marR="0" lvl="3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 Interviews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By</a:t>
                      </a:r>
                      <a:r>
                        <a:rPr lang="en-US" baseline="0" dirty="0" smtClean="0"/>
                        <a:t> and large,</a:t>
                      </a:r>
                      <a:r>
                        <a:rPr lang="en-US" dirty="0" smtClean="0"/>
                        <a:t> the most common tool. It is “essential”</a:t>
                      </a:r>
                      <a:r>
                        <a:rPr lang="en-US" baseline="0" dirty="0" smtClean="0"/>
                        <a:t> for qualitative research and “good” for quantitative research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Observation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Watch (potential)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customers in your target industry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Immersion</a:t>
                      </a:r>
                      <a:endParaRPr lang="en-US" sz="2000" b="1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4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the (potential)</a:t>
                      </a:r>
                      <a:r>
                        <a:rPr lang="en-US" sz="1800" kern="1200" baseline="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customer’s work and fully experience all its dimensions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8831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User Tests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A/B testing: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Randomly divide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(potential) </a:t>
                      </a: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customers into groups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</a:t>
                      </a: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roups differently and observe how different treatments affect behaviors and responses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5644463"/>
              </p:ext>
            </p:extLst>
          </p:nvPr>
        </p:nvGraphicFramePr>
        <p:xfrm>
          <a:off x="952500" y="1908753"/>
          <a:ext cx="10515600" cy="349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064"/>
                <a:gridCol w="7997536"/>
              </a:tblGrid>
              <a:tr h="43310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Tool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747554">
                <a:tc>
                  <a:txBody>
                    <a:bodyPr/>
                    <a:lstStyle/>
                    <a:p>
                      <a:pPr marL="0" marR="0" lvl="3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 Interviews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By</a:t>
                      </a:r>
                      <a:r>
                        <a:rPr lang="en-US" baseline="0" dirty="0" smtClean="0"/>
                        <a:t> and large,</a:t>
                      </a:r>
                      <a:r>
                        <a:rPr lang="en-US" dirty="0" smtClean="0"/>
                        <a:t> the most common tool. It is “essential”</a:t>
                      </a:r>
                      <a:r>
                        <a:rPr lang="en-US" baseline="0" dirty="0" smtClean="0"/>
                        <a:t> for qualitative research and “good” for quantitative research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Observation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Watch (potential)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customers in your target industry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Immersion</a:t>
                      </a:r>
                      <a:endParaRPr lang="en-US" sz="2000" b="1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4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the (potential)</a:t>
                      </a:r>
                      <a:r>
                        <a:rPr lang="en-US" sz="1800" kern="1200" baseline="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customer’s work and fully experience all its dimensions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8831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User Tests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A/B testing: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Randomly divide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(potential) </a:t>
                      </a: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customers into groups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</a:t>
                      </a: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roups differently and observe how different treatments affect behaviors and responses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8224595"/>
              </p:ext>
            </p:extLst>
          </p:nvPr>
        </p:nvGraphicFramePr>
        <p:xfrm>
          <a:off x="952500" y="1912505"/>
          <a:ext cx="10515600" cy="349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064"/>
                <a:gridCol w="7997536"/>
              </a:tblGrid>
              <a:tr h="43310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Tool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747554">
                <a:tc>
                  <a:txBody>
                    <a:bodyPr/>
                    <a:lstStyle/>
                    <a:p>
                      <a:pPr marL="0" marR="0" lvl="3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 Interviews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By</a:t>
                      </a:r>
                      <a:r>
                        <a:rPr lang="en-US" baseline="0" dirty="0" smtClean="0"/>
                        <a:t> and large,</a:t>
                      </a:r>
                      <a:r>
                        <a:rPr lang="en-US" dirty="0" smtClean="0"/>
                        <a:t> the most common tool. It is “essential”</a:t>
                      </a:r>
                      <a:r>
                        <a:rPr lang="en-US" baseline="0" dirty="0" smtClean="0"/>
                        <a:t> for qualitative research and “good” for quantitative research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Observation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Watch (potential)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customers in your target industry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Immersion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4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the (potential)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customer’s work and fully experience all its dimensions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8831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User Tests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A/B testing: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Randomly divide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(potential) </a:t>
                      </a: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customers into groups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</a:t>
                      </a: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roups differently and observe how different treatments affect behaviors and responses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9027895"/>
              </p:ext>
            </p:extLst>
          </p:nvPr>
        </p:nvGraphicFramePr>
        <p:xfrm>
          <a:off x="952500" y="1916257"/>
          <a:ext cx="10515600" cy="349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064"/>
                <a:gridCol w="7997536"/>
              </a:tblGrid>
              <a:tr h="43310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Tool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747554">
                <a:tc>
                  <a:txBody>
                    <a:bodyPr/>
                    <a:lstStyle/>
                    <a:p>
                      <a:pPr marL="0" marR="0" lvl="3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 Interviews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By</a:t>
                      </a:r>
                      <a:r>
                        <a:rPr lang="en-US" baseline="0" dirty="0" smtClean="0"/>
                        <a:t> and large,</a:t>
                      </a:r>
                      <a:r>
                        <a:rPr lang="en-US" dirty="0" smtClean="0"/>
                        <a:t> the most common tool. It is “essential”</a:t>
                      </a:r>
                      <a:r>
                        <a:rPr lang="en-US" baseline="0" dirty="0" smtClean="0"/>
                        <a:t> for qualitative research and “good” for quantitative research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Observation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Watch (potential)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customers in your target industry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Immersion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4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the (potential)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customer’s work and fully experience all its dimensions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8831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User Tests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A/B testing: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Randomly divide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(potential)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customers into groups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roups differently and observe how different treatments affect behaviors and responses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62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15982" y="4129183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858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Become a Great Tennis Player?</a:t>
            </a:r>
            <a:endParaRPr lang="en-US" dirty="0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793" y="1511928"/>
            <a:ext cx="6817260" cy="511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37854" y="3902044"/>
            <a:ext cx="8021370" cy="28880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640307" y="1393463"/>
            <a:ext cx="5203184" cy="28880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28800" y="1421395"/>
            <a:ext cx="202797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Son, to become 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 great tennis player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 you need to play a lot of 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tennis and beat 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the best on the way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70768" y="1324021"/>
            <a:ext cx="202797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That is clear and I want to do it as soon as possible so I will follow this plan tomorrow.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26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Become a Great Tennis Player?</a:t>
            </a: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793" y="1511928"/>
            <a:ext cx="6817260" cy="511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37854" y="3902044"/>
            <a:ext cx="8021370" cy="28880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28800" y="1421395"/>
            <a:ext cx="202797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Son, to become 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 great tennis player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 you need to play a lot of 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tennis and beat 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the best on the way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70768" y="1324021"/>
            <a:ext cx="202797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That is clear and I want to do it as soon as possible so I will follow this plan tomorrow.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96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Become a Great Tennis Player?</a:t>
            </a: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793" y="1511928"/>
            <a:ext cx="6817260" cy="511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828800" y="1421395"/>
            <a:ext cx="202797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Son, to become 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 great tennis player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 you need to play a lot of 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tennis and beat 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the best on the way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70768" y="1324021"/>
            <a:ext cx="202797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That is clear and I want to do it as soon as possible so I will follow this plan tomorrow.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09039" y="4337717"/>
            <a:ext cx="1475716" cy="5149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Oh, no; not the </a:t>
            </a:r>
            <a:br>
              <a:rPr lang="en-US" sz="1400" b="1" dirty="0" smtClean="0">
                <a:solidFill>
                  <a:schemeClr val="tx1"/>
                </a:solidFill>
              </a:rPr>
            </a:br>
            <a:r>
              <a:rPr lang="en-US" sz="1400" b="1" dirty="0" smtClean="0">
                <a:solidFill>
                  <a:schemeClr val="tx1"/>
                </a:solidFill>
              </a:rPr>
              <a:t>“F” word again!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40928" y="3719818"/>
            <a:ext cx="202797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Perhaps you should start small and work your way up. Patience and focus are my advice.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85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Beachhead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military operations, if an army wants to invade an enemy territory, the army may employ a </a:t>
            </a:r>
            <a:r>
              <a:rPr lang="en-US" i="1" dirty="0" smtClean="0">
                <a:solidFill>
                  <a:srgbClr val="0070C0"/>
                </a:solidFill>
              </a:rPr>
              <a:t>beachhead strategy</a:t>
            </a:r>
          </a:p>
          <a:p>
            <a:endParaRPr lang="en-US" dirty="0"/>
          </a:p>
          <a:p>
            <a:r>
              <a:rPr lang="en-US" dirty="0" smtClean="0"/>
              <a:t>A beachhead strategy entails planning and focusing all time and resources on wining a small strategic boarder area</a:t>
            </a:r>
          </a:p>
          <a:p>
            <a:pPr lvl="1"/>
            <a:r>
              <a:rPr lang="en-US" dirty="0" smtClean="0"/>
              <a:t>This small area is called </a:t>
            </a:r>
            <a:r>
              <a:rPr lang="en-US" i="1" dirty="0" smtClean="0">
                <a:solidFill>
                  <a:srgbClr val="0070C0"/>
                </a:solidFill>
              </a:rPr>
              <a:t>beachhead</a:t>
            </a:r>
          </a:p>
          <a:p>
            <a:endParaRPr lang="en-US" dirty="0"/>
          </a:p>
          <a:p>
            <a:r>
              <a:rPr lang="en-US" dirty="0" smtClean="0"/>
              <a:t>The beachhead market then becomes the stronghold to land troops and supplies for the bigger invasion to the enemy territory</a:t>
            </a:r>
          </a:p>
          <a:p>
            <a:endParaRPr lang="en-US" dirty="0"/>
          </a:p>
          <a:p>
            <a:r>
              <a:rPr lang="en-US" dirty="0" smtClean="0"/>
              <a:t>The 1944 invasion of Nazi-controlled Europe by the Allied forces is one of the most famous examples of a beachhead strategy</a:t>
            </a:r>
          </a:p>
        </p:txBody>
      </p:sp>
    </p:spTree>
    <p:extLst>
      <p:ext uri="{BB962C8B-B14F-4D97-AF65-F5344CB8AC3E}">
        <p14:creationId xmlns:p14="http://schemas.microsoft.com/office/powerpoint/2010/main" val="249166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Select a Beachhead Market?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 smtClean="0"/>
              <a:t>Select a beachhead market via selecting just ONE market opportunity from your market segmentation matrix</a:t>
            </a:r>
          </a:p>
        </p:txBody>
      </p:sp>
      <p:pic>
        <p:nvPicPr>
          <p:cNvPr id="4" name="Picture 2" descr="Image result for selecting a beachhead mark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641" y="2897109"/>
            <a:ext cx="6343650" cy="3553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400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Select a Beachhead Market?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many cases, there are multiple paths to success, hence, it is not imperative to choose the absolute best market</a:t>
            </a:r>
          </a:p>
          <a:p>
            <a:endParaRPr lang="en-US" dirty="0"/>
          </a:p>
          <a:p>
            <a:r>
              <a:rPr lang="en-US" dirty="0" smtClean="0"/>
              <a:t>Alongside, it is better to avoid selecting the largest or very large markets, even if they seem to be the best markets</a:t>
            </a:r>
          </a:p>
          <a:p>
            <a:endParaRPr lang="en-US" dirty="0"/>
          </a:p>
          <a:p>
            <a:r>
              <a:rPr lang="en-US" dirty="0" smtClean="0"/>
              <a:t>The first market you attack will be a significant learning experience (with perhaps a lot of failures) for you, so you are better off learning, </a:t>
            </a:r>
            <a:r>
              <a:rPr lang="en-US" i="1" dirty="0" smtClean="0"/>
              <a:t>persevering</a:t>
            </a:r>
            <a:r>
              <a:rPr lang="en-US" dirty="0" smtClean="0"/>
              <a:t> or </a:t>
            </a:r>
            <a:r>
              <a:rPr lang="en-US" i="1" dirty="0" smtClean="0"/>
              <a:t>pivoting</a:t>
            </a:r>
            <a:r>
              <a:rPr lang="en-US" dirty="0" smtClean="0"/>
              <a:t> in a smaller market</a:t>
            </a:r>
          </a:p>
          <a:p>
            <a:endParaRPr lang="en-US" dirty="0"/>
          </a:p>
          <a:p>
            <a:r>
              <a:rPr lang="en-US" dirty="0" smtClean="0"/>
              <a:t>But, what are the criteria to select a beachhead market?</a:t>
            </a:r>
          </a:p>
        </p:txBody>
      </p:sp>
    </p:spTree>
    <p:extLst>
      <p:ext uri="{BB962C8B-B14F-4D97-AF65-F5344CB8AC3E}">
        <p14:creationId xmlns:p14="http://schemas.microsoft.com/office/powerpoint/2010/main" val="75776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Last Session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Market segmentation and introduction to market research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Today’s Session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Market research </a:t>
            </a:r>
            <a:r>
              <a:rPr lang="en-US" dirty="0" smtClean="0"/>
              <a:t>(</a:t>
            </a:r>
            <a:r>
              <a:rPr lang="en-US" i="1" dirty="0" smtClean="0"/>
              <a:t>continue</a:t>
            </a:r>
            <a:r>
              <a:rPr lang="en-US" dirty="0" smtClean="0"/>
              <a:t>) &amp; </a:t>
            </a:r>
            <a:r>
              <a:rPr lang="en-US" dirty="0" smtClean="0"/>
              <a:t>beachhead markets (</a:t>
            </a:r>
            <a:r>
              <a:rPr lang="en-US" i="1" dirty="0" smtClean="0"/>
              <a:t>a brief intro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Announcements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Each </a:t>
            </a:r>
            <a:r>
              <a:rPr lang="en-US" dirty="0" smtClean="0"/>
              <a:t>team will pitch </a:t>
            </a:r>
            <a:r>
              <a:rPr lang="en-US" dirty="0" smtClean="0"/>
              <a:t>its project </a:t>
            </a:r>
            <a:r>
              <a:rPr lang="en-US" dirty="0" smtClean="0"/>
              <a:t>idea to the class on Sunday, Feb 10 (each team will have 5 minutes to deliver the elevator pitch and answer 2-3 questions)</a:t>
            </a:r>
          </a:p>
          <a:p>
            <a:pPr lvl="1"/>
            <a:r>
              <a:rPr lang="en-US" dirty="0" smtClean="0"/>
              <a:t>Next lecture’s case study is “</a:t>
            </a:r>
            <a:r>
              <a:rPr lang="en-US" dirty="0" err="1" smtClean="0"/>
              <a:t>Canva</a:t>
            </a:r>
            <a:r>
              <a:rPr lang="en-US" dirty="0" smtClean="0"/>
              <a:t>”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4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Select a Beachhead Market?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21428" cy="4783722"/>
          </a:xfrm>
        </p:spPr>
        <p:txBody>
          <a:bodyPr>
            <a:normAutofit/>
          </a:bodyPr>
          <a:lstStyle/>
          <a:p>
            <a:r>
              <a:rPr lang="en-US" dirty="0" smtClean="0"/>
              <a:t>Here are some criteria that may prove useful in choosing your beachhead market:</a:t>
            </a:r>
          </a:p>
          <a:p>
            <a:pPr lvl="1"/>
            <a:r>
              <a:rPr lang="en-US" dirty="0" smtClean="0"/>
              <a:t>Is the target customer well-funded? (</a:t>
            </a:r>
            <a:r>
              <a:rPr lang="en-US" i="1" dirty="0" smtClean="0">
                <a:solidFill>
                  <a:srgbClr val="C00000"/>
                </a:solidFill>
              </a:rPr>
              <a:t>affordability metric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 the target customer readily accessible to your sales force? (</a:t>
            </a:r>
            <a:r>
              <a:rPr lang="en-US" i="1" dirty="0" smtClean="0">
                <a:solidFill>
                  <a:srgbClr val="C00000"/>
                </a:solidFill>
              </a:rPr>
              <a:t>accessibility metric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Does the target customer have a compelling reason to buy? (</a:t>
            </a:r>
            <a:r>
              <a:rPr lang="en-US" i="1" dirty="0" smtClean="0">
                <a:solidFill>
                  <a:srgbClr val="C00000"/>
                </a:solidFill>
              </a:rPr>
              <a:t>motivational level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Can you today, with the help of partners, deliver a whole product? (</a:t>
            </a:r>
            <a:r>
              <a:rPr lang="en-US" i="1" dirty="0" smtClean="0">
                <a:solidFill>
                  <a:srgbClr val="C00000"/>
                </a:solidFill>
              </a:rPr>
              <a:t>readiness level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 there entrenched competition that could block you? (</a:t>
            </a:r>
            <a:r>
              <a:rPr lang="en-US" i="1" dirty="0" smtClean="0">
                <a:solidFill>
                  <a:srgbClr val="C00000"/>
                </a:solidFill>
              </a:rPr>
              <a:t>competition level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Are there entrenched legalities that can block you? (</a:t>
            </a:r>
            <a:r>
              <a:rPr lang="en-US" i="1" dirty="0" smtClean="0">
                <a:solidFill>
                  <a:srgbClr val="C00000"/>
                </a:solidFill>
              </a:rPr>
              <a:t>legality barrier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If you win this segment, can you leverage it to enter additional segments (i.e., proceed to the bigger invasion)? (</a:t>
            </a:r>
            <a:r>
              <a:rPr lang="en-US" i="1" dirty="0" smtClean="0">
                <a:solidFill>
                  <a:srgbClr val="C00000"/>
                </a:solidFill>
              </a:rPr>
              <a:t>scalability metric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 the market consistent with your passions, values, and goals? (</a:t>
            </a:r>
            <a:r>
              <a:rPr lang="en-US" i="1" dirty="0" smtClean="0">
                <a:solidFill>
                  <a:srgbClr val="C00000"/>
                </a:solidFill>
              </a:rPr>
              <a:t>adherence level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What is the </a:t>
            </a:r>
            <a:r>
              <a:rPr lang="en-US" i="1" dirty="0" smtClean="0">
                <a:solidFill>
                  <a:srgbClr val="0070C0"/>
                </a:solidFill>
              </a:rPr>
              <a:t>Total Addressable Market </a:t>
            </a:r>
            <a:r>
              <a:rPr lang="en-US" dirty="0" smtClean="0"/>
              <a:t>(TAM) size of this market? (</a:t>
            </a:r>
            <a:r>
              <a:rPr lang="en-US" i="1" dirty="0" smtClean="0">
                <a:solidFill>
                  <a:srgbClr val="C00000"/>
                </a:solidFill>
              </a:rPr>
              <a:t>TAM size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164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TAM?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 smtClean="0"/>
              <a:t>TAM is the amount of annual revenue (in dollars) your company would earn if you achieved 100% market share in the chosen market</a:t>
            </a:r>
          </a:p>
        </p:txBody>
      </p:sp>
      <p:pic>
        <p:nvPicPr>
          <p:cNvPr id="5122" name="Picture 2" descr="Image result for beachhead tam calcul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274" y="2960482"/>
            <a:ext cx="5162550" cy="3494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867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 smtClean="0"/>
              <a:t>Beachhead Markets (</a:t>
            </a:r>
            <a:r>
              <a:rPr lang="en-US" i="1" dirty="0" smtClean="0"/>
              <a:t>Continue</a:t>
            </a:r>
            <a:r>
              <a:rPr lang="en-US" dirty="0" smtClean="0"/>
              <a:t>)</a:t>
            </a:r>
          </a:p>
          <a:p>
            <a:r>
              <a:rPr lang="en-US" dirty="0" smtClean="0"/>
              <a:t>Business Models (</a:t>
            </a:r>
            <a:r>
              <a:rPr lang="en-US" i="1" dirty="0" smtClean="0"/>
              <a:t>Part I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8285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72163883"/>
              </p:ext>
            </p:extLst>
          </p:nvPr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25448" y="234565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443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Market Research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9424163"/>
              </p:ext>
            </p:extLst>
          </p:nvPr>
        </p:nvGraphicFramePr>
        <p:xfrm>
          <a:off x="838200" y="1825623"/>
          <a:ext cx="10515600" cy="3828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7391400"/>
              </a:tblGrid>
              <a:tr h="408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Definition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Primary Market Research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“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direct” interaction with (potential) customers to understand their situations and gain knowledge specific to your (potential) new venture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Secondary Market Research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 “indirect” investigations, especially via collecting information from reputable sources other than potential customers (e.g., standard industry and government reports)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Qualitative Market Research</a:t>
                      </a:r>
                      <a:endParaRPr lang="en-US" b="1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An exploratory process that helps understanding qualitatively a subject</a:t>
                      </a:r>
                      <a:r>
                        <a:rPr lang="en-US" baseline="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 matter, which might lead to new testable hypotheses (can be used in primary and secondary types of researches)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Quantitative Market Research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Focuses on gathering specific data,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which prove or </a:t>
                      </a: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disprove a certain hypothesis </a:t>
                      </a:r>
                      <a:endParaRPr lang="en-US" baseline="0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2084115"/>
              </p:ext>
            </p:extLst>
          </p:nvPr>
        </p:nvGraphicFramePr>
        <p:xfrm>
          <a:off x="838200" y="1825623"/>
          <a:ext cx="10515600" cy="3828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7391400"/>
              </a:tblGrid>
              <a:tr h="408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Definition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Primary Market Research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“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direct” interaction with (potential) customers to understand their situations and gain knowledge specific to your (potential) new venture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Secondary Market Research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 “indirect” investigations, especially via collecting information from reputable sources other than potential customers (e.g., standard industry and government reports)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Qualitative Market Research</a:t>
                      </a:r>
                      <a:endParaRPr lang="en-US" b="1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An exploratory process that helps understanding qualitatively a subject</a:t>
                      </a:r>
                      <a:r>
                        <a:rPr lang="en-US" baseline="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 matter, which might lead to new testable hypotheses (can be used in primary and secondary types of researches)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Quantitative Market Research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Focuses on gathering specific data,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which prove or </a:t>
                      </a: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disprove a certain hypothesis </a:t>
                      </a:r>
                      <a:endParaRPr lang="en-US" baseline="0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477052"/>
              </p:ext>
            </p:extLst>
          </p:nvPr>
        </p:nvGraphicFramePr>
        <p:xfrm>
          <a:off x="838200" y="1825623"/>
          <a:ext cx="10515600" cy="3828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7391400"/>
              </a:tblGrid>
              <a:tr h="408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Definition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Primary Market Research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“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direct” interaction with (potential) customers to understand their situations and gain knowledge specific to your (potential) new venture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Secondary Market Research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 “indirect” investigations, especially via collecting information from reputable sources other than potential customers (e.g., standard industry and government reports)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Qualitative Market Research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An exploratory process that helps understanding qualitatively a subject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matter, which might lead to new testable hypotheses (can be used in primary and secondary types of researches)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Quantitative Market Research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Focuses on gathering specific data,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which prove or </a:t>
                      </a: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disprove a certain hypothesis </a:t>
                      </a:r>
                      <a:endParaRPr lang="en-US" baseline="0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2615825"/>
              </p:ext>
            </p:extLst>
          </p:nvPr>
        </p:nvGraphicFramePr>
        <p:xfrm>
          <a:off x="838200" y="1825623"/>
          <a:ext cx="10515600" cy="3828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7391400"/>
              </a:tblGrid>
              <a:tr h="408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Definition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Primary Market Research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“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direct” interaction with (potential) customers to understand their situations and gain knowledge specific to your (potential) new venture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Secondary Market Research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 “indirect” investigations, especially via collecting information from reputable sources other than potential customers (e.g., standard industry and government reports)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Qualitative Market Research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An exploratory process that helps understanding qualitatively a subject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matter, which might lead to new testable hypotheses (can be used in primary and secondary types of researches)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Quantitative Market Research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Focuses on gathering specific data,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which prove or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disprove a certain hypothesis </a:t>
                      </a: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93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Obstacles to Effective Primary Market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Although the concept of primary market research is very simple (go out and interact with potential customers), it can prove very hard to some people (especially engineers and computer scientists!)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Some Obstacles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Lack of a structured process</a:t>
            </a:r>
            <a:r>
              <a:rPr lang="en-US" dirty="0" smtClean="0"/>
              <a:t>: design a clear and thoughtful process before starting (</a:t>
            </a:r>
            <a:r>
              <a:rPr lang="en-US" i="1" dirty="0" smtClean="0"/>
              <a:t>more on this shortly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r>
              <a:rPr lang="en-US" dirty="0">
                <a:solidFill>
                  <a:srgbClr val="0070C0"/>
                </a:solidFill>
              </a:rPr>
              <a:t>Not properly executing the designed process</a:t>
            </a:r>
            <a:r>
              <a:rPr lang="en-US" dirty="0"/>
              <a:t>: planning and execution require different </a:t>
            </a:r>
            <a:r>
              <a:rPr lang="en-US" dirty="0" smtClean="0"/>
              <a:t>skills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61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Obstacles to Effective Primary Market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12116" cy="435133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Some Obstacles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Confirmation bias</a:t>
            </a:r>
            <a:r>
              <a:rPr lang="en-US" dirty="0" smtClean="0"/>
              <a:t>: </a:t>
            </a:r>
          </a:p>
          <a:p>
            <a:pPr lvl="2"/>
            <a:r>
              <a:rPr lang="en-US" sz="2400" dirty="0" smtClean="0"/>
              <a:t>This bias involves seeing only the </a:t>
            </a:r>
            <a:r>
              <a:rPr lang="en-US" sz="2400" dirty="0"/>
              <a:t>information that confirms your </a:t>
            </a:r>
            <a:r>
              <a:rPr lang="en-US" sz="2400" dirty="0" smtClean="0"/>
              <a:t>worldview</a:t>
            </a:r>
          </a:p>
          <a:p>
            <a:pPr lvl="2"/>
            <a:r>
              <a:rPr lang="en-US" sz="2400" dirty="0" smtClean="0"/>
              <a:t>It </a:t>
            </a:r>
            <a:r>
              <a:rPr lang="en-US" sz="2400" dirty="0"/>
              <a:t>can easily creep in based on how you </a:t>
            </a:r>
            <a:r>
              <a:rPr lang="en-US" sz="2400" dirty="0" smtClean="0"/>
              <a:t>design your process, </a:t>
            </a:r>
            <a:r>
              <a:rPr lang="en-US" sz="2400" dirty="0"/>
              <a:t>inadvertently prompting </a:t>
            </a:r>
            <a:r>
              <a:rPr lang="en-US" sz="2400" dirty="0" smtClean="0"/>
              <a:t>customers </a:t>
            </a:r>
            <a:r>
              <a:rPr lang="en-US" sz="2400" dirty="0"/>
              <a:t>to provide answers you want to </a:t>
            </a:r>
            <a:r>
              <a:rPr lang="en-US" sz="2400" dirty="0" smtClean="0"/>
              <a:t>hear</a:t>
            </a:r>
          </a:p>
          <a:p>
            <a:pPr lvl="2"/>
            <a:r>
              <a:rPr lang="en-US" sz="2400" dirty="0" smtClean="0"/>
              <a:t>It becomes stronger after you build your product, leading to an effect known as the </a:t>
            </a:r>
            <a:r>
              <a:rPr lang="en-US" sz="2400" dirty="0"/>
              <a:t>IKEA effect </a:t>
            </a:r>
            <a:r>
              <a:rPr lang="en-US" sz="2400" dirty="0" smtClean="0"/>
              <a:t>(</a:t>
            </a:r>
            <a:r>
              <a:rPr lang="en-US" sz="2400" i="1" dirty="0" smtClean="0"/>
              <a:t>the </a:t>
            </a:r>
            <a:r>
              <a:rPr lang="en-US" sz="2400" i="1" dirty="0"/>
              <a:t>“IKEA Effect”: When Labor Leads to Love, by Michael I. Norton, Daniel </a:t>
            </a:r>
            <a:r>
              <a:rPr lang="en-US" sz="2400" i="1" dirty="0" err="1"/>
              <a:t>Mochon</a:t>
            </a:r>
            <a:r>
              <a:rPr lang="en-US" sz="2400" i="1" dirty="0"/>
              <a:t>, and Dan </a:t>
            </a:r>
            <a:r>
              <a:rPr lang="en-US" sz="2400" i="1" dirty="0" err="1" smtClean="0"/>
              <a:t>Ariely</a:t>
            </a:r>
            <a:r>
              <a:rPr lang="en-US" sz="2400" dirty="0" smtClean="0"/>
              <a:t>)</a:t>
            </a:r>
          </a:p>
          <a:p>
            <a:pPr lvl="2"/>
            <a:r>
              <a:rPr lang="en-US" sz="2400" dirty="0" smtClean="0"/>
              <a:t>Be objective and do not “lead the witness”</a:t>
            </a:r>
          </a:p>
          <a:p>
            <a:pPr lvl="2"/>
            <a:r>
              <a:rPr lang="en-US" sz="2400" dirty="0" smtClean="0"/>
              <a:t>Apply “replication” (as in computer systems)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66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Obstacles to Effective Primary Market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60242" cy="435133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Some Obstacles</a:t>
            </a:r>
            <a:r>
              <a:rPr lang="en-US" dirty="0" smtClean="0"/>
              <a:t>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Selection bias</a:t>
            </a:r>
            <a:r>
              <a:rPr lang="en-US" dirty="0"/>
              <a:t>:</a:t>
            </a:r>
          </a:p>
          <a:p>
            <a:pPr lvl="2"/>
            <a:r>
              <a:rPr lang="en-US" sz="2400" dirty="0"/>
              <a:t>An </a:t>
            </a:r>
            <a:r>
              <a:rPr lang="en-US" sz="2400" dirty="0" smtClean="0"/>
              <a:t>ill-representative </a:t>
            </a:r>
            <a:r>
              <a:rPr lang="en-US" sz="2400" dirty="0"/>
              <a:t>sample leads to incorrect </a:t>
            </a:r>
            <a:r>
              <a:rPr lang="en-US" sz="2400" dirty="0" smtClean="0"/>
              <a:t>conclusions</a:t>
            </a:r>
            <a:endParaRPr lang="en-US" sz="2400" dirty="0"/>
          </a:p>
          <a:p>
            <a:pPr lvl="2"/>
            <a:r>
              <a:rPr lang="en-US" sz="2400" dirty="0"/>
              <a:t>Select a representative sample and consider weighting responses </a:t>
            </a:r>
            <a:r>
              <a:rPr lang="en-US" sz="2400" dirty="0" smtClean="0"/>
              <a:t>if needed</a:t>
            </a:r>
            <a:endParaRPr lang="en-US" sz="2400" dirty="0"/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Social </a:t>
            </a:r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cceptability </a:t>
            </a:r>
            <a:r>
              <a:rPr lang="en-US" dirty="0">
                <a:solidFill>
                  <a:srgbClr val="0070C0"/>
                </a:solidFill>
              </a:rPr>
              <a:t>b</a:t>
            </a:r>
            <a:r>
              <a:rPr lang="en-US" dirty="0" smtClean="0">
                <a:solidFill>
                  <a:srgbClr val="0070C0"/>
                </a:solidFill>
              </a:rPr>
              <a:t>ias</a:t>
            </a:r>
            <a:r>
              <a:rPr lang="en-US" dirty="0" smtClean="0"/>
              <a:t>: Interact </a:t>
            </a:r>
            <a:r>
              <a:rPr lang="en-US" dirty="0"/>
              <a:t>with people who do not have a social connection with you so as to get a brutally honest feedback</a:t>
            </a:r>
          </a:p>
          <a:p>
            <a:pPr lvl="2"/>
            <a:endParaRPr lang="en-US" sz="2400" dirty="0" smtClean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8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Process for Primary Market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Develop a thoughtful </a:t>
            </a:r>
            <a:r>
              <a:rPr lang="en-US" dirty="0" smtClean="0"/>
              <a:t>plan</a:t>
            </a:r>
          </a:p>
          <a:p>
            <a:pPr lvl="1"/>
            <a:r>
              <a:rPr lang="en-US" dirty="0"/>
              <a:t>Each potential customer is a very valuable and precious source of information. If you do not </a:t>
            </a:r>
            <a:r>
              <a:rPr lang="en-US" dirty="0" smtClean="0"/>
              <a:t>develop </a:t>
            </a:r>
            <a:r>
              <a:rPr lang="en-US" dirty="0"/>
              <a:t>a </a:t>
            </a:r>
            <a:r>
              <a:rPr lang="en-US" dirty="0" smtClean="0"/>
              <a:t>thoughtful plan</a:t>
            </a:r>
            <a:r>
              <a:rPr lang="en-US" dirty="0"/>
              <a:t>, you might </a:t>
            </a:r>
            <a:r>
              <a:rPr lang="en-US" dirty="0" smtClean="0"/>
              <a:t>not get the best out of your potential customer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 plan ensures </a:t>
            </a:r>
            <a:r>
              <a:rPr lang="en-US" dirty="0" smtClean="0"/>
              <a:t>“consistency” </a:t>
            </a:r>
            <a:r>
              <a:rPr lang="en-US" dirty="0"/>
              <a:t>across interviewees, which allows detecting insightful </a:t>
            </a:r>
            <a:r>
              <a:rPr lang="en-US" dirty="0" smtClean="0"/>
              <a:t>“patterns”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Develop a light, yet deep questionnaire (this should be a teamwork). Do not add friction by asking sensitive data or too many facts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If necessary, adapt judiciously your questionnaire as you collect data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37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Process for Primary Market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602191" cy="4351338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Start with secondary </a:t>
            </a:r>
            <a:r>
              <a:rPr lang="en-US" dirty="0" smtClean="0"/>
              <a:t>research, at </a:t>
            </a:r>
            <a:r>
              <a:rPr lang="en-US" dirty="0"/>
              <a:t>least </a:t>
            </a:r>
            <a:r>
              <a:rPr lang="en-US" dirty="0" smtClean="0"/>
              <a:t>to </a:t>
            </a:r>
            <a:r>
              <a:rPr lang="en-US" dirty="0"/>
              <a:t>learn the basics of </a:t>
            </a:r>
            <a:r>
              <a:rPr lang="en-US" dirty="0" smtClean="0"/>
              <a:t>your target industry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  <a:p>
            <a:pPr marL="514350" lvl="3" indent="-514350">
              <a:spcBef>
                <a:spcPts val="1000"/>
              </a:spcBef>
              <a:buFont typeface="+mj-lt"/>
              <a:buAutoNum type="arabicPeriod" startAt="3"/>
            </a:pPr>
            <a:r>
              <a:rPr lang="en-US" sz="2800" dirty="0"/>
              <a:t>Start qualitative before </a:t>
            </a:r>
            <a:r>
              <a:rPr lang="en-US" sz="2800" dirty="0" smtClean="0"/>
              <a:t>quantitative, especially that qualitative can yield testable hypotheses</a:t>
            </a:r>
          </a:p>
          <a:p>
            <a:pPr marL="514350" lvl="3" indent="-514350">
              <a:spcBef>
                <a:spcPts val="1000"/>
              </a:spcBef>
              <a:buFont typeface="+mj-lt"/>
              <a:buAutoNum type="arabicPeriod" startAt="3"/>
            </a:pPr>
            <a:endParaRPr lang="en-US" sz="2800" dirty="0"/>
          </a:p>
          <a:p>
            <a:pPr marL="514350" lvl="3" indent="-514350">
              <a:spcBef>
                <a:spcPts val="1000"/>
              </a:spcBef>
              <a:buFont typeface="+mj-lt"/>
              <a:buAutoNum type="arabicPeriod" startAt="3"/>
            </a:pPr>
            <a:r>
              <a:rPr lang="en-US" sz="2800" dirty="0"/>
              <a:t>Ensure that demographic (e.g., age, gender, etc.,) </a:t>
            </a:r>
            <a:r>
              <a:rPr lang="en-US" sz="2800" dirty="0" smtClean="0"/>
              <a:t>and psychographic </a:t>
            </a:r>
            <a:r>
              <a:rPr lang="en-US" sz="2800" dirty="0"/>
              <a:t>(e.g., personality, opinions, lifestyles, etc.,)  characteristics  match your </a:t>
            </a:r>
            <a:r>
              <a:rPr lang="en-US" sz="2800" dirty="0" smtClean="0"/>
              <a:t>(potential) </a:t>
            </a:r>
            <a:r>
              <a:rPr lang="en-US" sz="2800" dirty="0"/>
              <a:t>customer group</a:t>
            </a:r>
          </a:p>
          <a:p>
            <a:pPr marL="228600" lvl="3">
              <a:spcBef>
                <a:spcPts val="1000"/>
              </a:spcBef>
            </a:pPr>
            <a:endParaRPr lang="en-US" sz="2800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2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8230</TotalTime>
  <Words>2052</Words>
  <Application>Microsoft Office PowerPoint</Application>
  <PresentationFormat>Widescreen</PresentationFormat>
  <Paragraphs>259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Office Theme</vt:lpstr>
      <vt:lpstr>Entrepreneurship for Computer Science CS 15-390</vt:lpstr>
      <vt:lpstr>Today…</vt:lpstr>
      <vt:lpstr>Outline</vt:lpstr>
      <vt:lpstr>Types of Market Research</vt:lpstr>
      <vt:lpstr>Obstacles to Effective Primary Market Research</vt:lpstr>
      <vt:lpstr>Obstacles to Effective Primary Market Research</vt:lpstr>
      <vt:lpstr>Obstacles to Effective Primary Market Research</vt:lpstr>
      <vt:lpstr>A Process for Primary Market Research</vt:lpstr>
      <vt:lpstr>A Process for Primary Market Research</vt:lpstr>
      <vt:lpstr>A Process for Primary Market Research</vt:lpstr>
      <vt:lpstr>A Process for Primary Market Research</vt:lpstr>
      <vt:lpstr>Tools for Primary Market Research</vt:lpstr>
      <vt:lpstr>Outline</vt:lpstr>
      <vt:lpstr>How to Become a Great Tennis Player?</vt:lpstr>
      <vt:lpstr>How to Become a Great Tennis Player?</vt:lpstr>
      <vt:lpstr>How to Become a Great Tennis Player?</vt:lpstr>
      <vt:lpstr>Beachhead Market</vt:lpstr>
      <vt:lpstr>How to Select a Beachhead Market?</vt:lpstr>
      <vt:lpstr>How to Select a Beachhead Market?</vt:lpstr>
      <vt:lpstr>How to Select a Beachhead Market?</vt:lpstr>
      <vt:lpstr>What is TAM?</vt:lpstr>
      <vt:lpstr>Next Class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148</cp:revision>
  <dcterms:created xsi:type="dcterms:W3CDTF">2017-12-27T09:59:59Z</dcterms:created>
  <dcterms:modified xsi:type="dcterms:W3CDTF">2019-02-05T12:32:58Z</dcterms:modified>
</cp:coreProperties>
</file>