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303" r:id="rId2"/>
    <p:sldId id="304" r:id="rId3"/>
    <p:sldId id="282" r:id="rId4"/>
    <p:sldId id="283" r:id="rId5"/>
    <p:sldId id="273" r:id="rId6"/>
    <p:sldId id="276" r:id="rId7"/>
    <p:sldId id="277" r:id="rId8"/>
    <p:sldId id="284" r:id="rId9"/>
    <p:sldId id="285" r:id="rId10"/>
    <p:sldId id="286" r:id="rId11"/>
    <p:sldId id="287" r:id="rId12"/>
    <p:sldId id="288" r:id="rId13"/>
    <p:sldId id="289" r:id="rId14"/>
    <p:sldId id="258" r:id="rId15"/>
    <p:sldId id="261" r:id="rId16"/>
    <p:sldId id="262" r:id="rId17"/>
    <p:sldId id="30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22"/>
  </p:normalViewPr>
  <p:slideViewPr>
    <p:cSldViewPr snapToGrid="0" snapToObjects="1">
      <p:cViewPr varScale="1">
        <p:scale>
          <a:sx n="76" d="100"/>
          <a:sy n="76" d="100"/>
        </p:scale>
        <p:origin x="126"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C6623-70FD-1147-B309-7FCFA0240961}" type="datetimeFigureOut">
              <a:rPr lang="en-US" smtClean="0"/>
              <a:t>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2BB7CB-4FDA-2D49-AB39-B3F6D6AF6675}" type="slidenum">
              <a:rPr lang="en-US" smtClean="0"/>
              <a:t>‹#›</a:t>
            </a:fld>
            <a:endParaRPr lang="en-US"/>
          </a:p>
        </p:txBody>
      </p:sp>
    </p:spTree>
    <p:extLst>
      <p:ext uri="{BB962C8B-B14F-4D97-AF65-F5344CB8AC3E}">
        <p14:creationId xmlns:p14="http://schemas.microsoft.com/office/powerpoint/2010/main" val="1955805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DBB794-24C6-4D4C-94A4-5DF58B8B0176}"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97199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DBB794-24C6-4D4C-94A4-5DF58B8B0176}"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50553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DBB794-24C6-4D4C-94A4-5DF58B8B0176}"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63164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DBB794-24C6-4D4C-94A4-5DF58B8B0176}"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54387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DBB794-24C6-4D4C-94A4-5DF58B8B0176}"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928171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DBB794-24C6-4D4C-94A4-5DF58B8B0176}" type="datetimeFigureOut">
              <a:rPr lang="en-US" smtClean="0"/>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44940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DBB794-24C6-4D4C-94A4-5DF58B8B0176}" type="datetimeFigureOut">
              <a:rPr lang="en-US" smtClean="0"/>
              <a:t>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778331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DBB794-24C6-4D4C-94A4-5DF58B8B0176}" type="datetimeFigureOut">
              <a:rPr lang="en-US" smtClean="0"/>
              <a:t>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09849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BB794-24C6-4D4C-94A4-5DF58B8B0176}" type="datetimeFigureOut">
              <a:rPr lang="en-US" smtClean="0"/>
              <a:t>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44204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3416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84496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BB794-24C6-4D4C-94A4-5DF58B8B0176}" type="datetimeFigureOut">
              <a:rPr lang="en-US" smtClean="0"/>
              <a:t>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1483D-DCC7-D34A-B28E-69A71BBBA4B3}" type="slidenum">
              <a:rPr lang="en-US" smtClean="0"/>
              <a:t>‹#›</a:t>
            </a:fld>
            <a:endParaRPr lang="en-US"/>
          </a:p>
        </p:txBody>
      </p:sp>
    </p:spTree>
    <p:extLst>
      <p:ext uri="{BB962C8B-B14F-4D97-AF65-F5344CB8AC3E}">
        <p14:creationId xmlns:p14="http://schemas.microsoft.com/office/powerpoint/2010/main" val="270884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solidFill>
                  <a:srgbClr val="0070C0"/>
                </a:solidFill>
              </a:rPr>
              <a:t>Entrepreneurship for Computer </a:t>
            </a:r>
            <a:r>
              <a:rPr lang="en-US" dirty="0" smtClean="0">
                <a:solidFill>
                  <a:srgbClr val="0070C0"/>
                </a:solidFill>
              </a:rPr>
              <a:t>Science</a:t>
            </a:r>
            <a:br>
              <a:rPr lang="en-US" dirty="0" smtClean="0">
                <a:solidFill>
                  <a:srgbClr val="0070C0"/>
                </a:solidFill>
              </a:rPr>
            </a:br>
            <a:r>
              <a:rPr lang="en-US" dirty="0" smtClean="0">
                <a:solidFill>
                  <a:srgbClr val="0070C0"/>
                </a:solidFill>
              </a:rPr>
              <a:t>CS 15-390</a:t>
            </a:r>
            <a:endParaRPr lang="en-US" dirty="0">
              <a:solidFill>
                <a:srgbClr val="0070C0"/>
              </a:solidFill>
            </a:endParaRPr>
          </a:p>
        </p:txBody>
      </p:sp>
      <p:sp>
        <p:nvSpPr>
          <p:cNvPr id="3" name="Subtitle 2"/>
          <p:cNvSpPr>
            <a:spLocks noGrp="1"/>
          </p:cNvSpPr>
          <p:nvPr>
            <p:ph type="subTitle" idx="1"/>
          </p:nvPr>
        </p:nvSpPr>
        <p:spPr>
          <a:xfrm>
            <a:off x="1524000" y="3602038"/>
            <a:ext cx="9144000" cy="2048954"/>
          </a:xfrm>
        </p:spPr>
        <p:txBody>
          <a:bodyPr>
            <a:normAutofit/>
          </a:bodyPr>
          <a:lstStyle/>
          <a:p>
            <a:r>
              <a:rPr lang="en-US" sz="2800" b="1" dirty="0" smtClean="0"/>
              <a:t>Market Segmentation and Research</a:t>
            </a:r>
          </a:p>
          <a:p>
            <a:r>
              <a:rPr lang="en-US" sz="2800" dirty="0" smtClean="0"/>
              <a:t>Lecture 7, February 3, 2019</a:t>
            </a:r>
          </a:p>
          <a:p>
            <a:endParaRPr lang="en-US" dirty="0"/>
          </a:p>
          <a:p>
            <a:r>
              <a:rPr lang="en-US" sz="2800" dirty="0" smtClean="0"/>
              <a:t>Mohammad Hammoud</a:t>
            </a:r>
            <a:endParaRPr lang="en-US" sz="2800" dirty="0"/>
          </a:p>
        </p:txBody>
      </p:sp>
    </p:spTree>
    <p:extLst>
      <p:ext uri="{BB962C8B-B14F-4D97-AF65-F5344CB8AC3E}">
        <p14:creationId xmlns:p14="http://schemas.microsoft.com/office/powerpoint/2010/main" val="1774057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a:t>
            </a:r>
            <a:r>
              <a:rPr lang="en-US" dirty="0" smtClean="0"/>
              <a:t>Segmentation Matrix: Row Definitions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73393580"/>
              </p:ext>
            </p:extLst>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8</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Willingness to Change</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conservative is this market segment? How open are they to change?</a:t>
                      </a:r>
                      <a:r>
                        <a:rPr lang="en-US" baseline="0" dirty="0" smtClean="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9</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Frequency of Buying</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How often do they buy new products? What does their buying cycle</a:t>
                      </a:r>
                      <a:r>
                        <a:rPr lang="en-US" baseline="0" dirty="0" smtClean="0">
                          <a:solidFill>
                            <a:schemeClr val="bg1">
                              <a:lumMod val="85000"/>
                            </a:schemeClr>
                          </a:solidFill>
                        </a:rPr>
                        <a:t> look like at high level?</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10</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Concentration of</a:t>
                      </a:r>
                      <a:r>
                        <a:rPr lang="en-US" baseline="0" dirty="0" smtClean="0">
                          <a:solidFill>
                            <a:schemeClr val="accent5">
                              <a:lumMod val="40000"/>
                              <a:lumOff val="60000"/>
                            </a:schemeClr>
                          </a:solidFill>
                        </a:rPr>
                        <a:t> Buyers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How many different buyers are there in this market segment?</a:t>
                      </a:r>
                      <a:r>
                        <a:rPr lang="en-US" baseline="0" dirty="0" smtClean="0">
                          <a:solidFill>
                            <a:schemeClr val="accent5">
                              <a:lumMod val="40000"/>
                              <a:lumOff val="60000"/>
                            </a:schemeClr>
                          </a:solidFill>
                        </a:rPr>
                        <a:t> Is it a monopoly? Oligopoly (a small number of buyers)? Or may competitive buyers? </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11</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Relative Market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This allows for customization of your segment</a:t>
                      </a:r>
                      <a:r>
                        <a:rPr lang="en-US" baseline="0" dirty="0" smtClean="0">
                          <a:solidFill>
                            <a:schemeClr val="bg1">
                              <a:lumMod val="85000"/>
                            </a:schemeClr>
                          </a:solidFill>
                        </a:rPr>
                        <a:t> for your relevant considerations such as “high employee turnover”, “very low margins/commodity”, “high-growth industry”, “high </a:t>
                      </a:r>
                      <a:r>
                        <a:rPr lang="en-US" baseline="0" dirty="0" err="1" smtClean="0">
                          <a:solidFill>
                            <a:schemeClr val="bg1">
                              <a:lumMod val="85000"/>
                            </a:schemeClr>
                          </a:solidFill>
                        </a:rPr>
                        <a:t>virality</a:t>
                      </a:r>
                      <a:r>
                        <a:rPr lang="en-US" baseline="0" dirty="0" smtClean="0">
                          <a:solidFill>
                            <a:schemeClr val="bg1">
                              <a:lumMod val="85000"/>
                            </a:schemeClr>
                          </a:solidFill>
                        </a:rPr>
                        <a:t> effect” (i.e., word of mouth), etc.</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12</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Size of Market (# of End Users)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Estimation of the number of end</a:t>
                      </a:r>
                      <a:r>
                        <a:rPr lang="en-US" baseline="0" dirty="0" smtClean="0">
                          <a:solidFill>
                            <a:schemeClr val="accent5">
                              <a:lumMod val="40000"/>
                              <a:lumOff val="60000"/>
                            </a:schemeClr>
                          </a:solidFill>
                        </a:rPr>
                        <a:t> users to a relevant range (10s, 100s, 1Ks, 10Ks, 100Ks, 1Ms, etc.).</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13</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Est. Value of End User ($1, $10, $100, $1K, etc.)</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A first-pass estimate of the value of each end user, again to a relevant order of magnitude so you can make some relative decisions now</a:t>
                      </a:r>
                      <a:r>
                        <a:rPr lang="en-US" baseline="0" dirty="0" smtClean="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183165130"/>
              </p:ext>
            </p:extLst>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8</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Willingness to Change</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conservative is this market segment? How open are they to change?</a:t>
                      </a:r>
                      <a:r>
                        <a:rPr lang="en-US" baseline="0" dirty="0" smtClean="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9</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Frequency of Buying</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How often do they buy new products? What does their buying cycle</a:t>
                      </a:r>
                      <a:r>
                        <a:rPr lang="en-US" baseline="0" dirty="0" smtClean="0">
                          <a:solidFill>
                            <a:schemeClr val="tx1"/>
                          </a:solidFill>
                        </a:rPr>
                        <a:t> look like at high level?</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10</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Concentration of</a:t>
                      </a:r>
                      <a:r>
                        <a:rPr lang="en-US" baseline="0" dirty="0" smtClean="0">
                          <a:solidFill>
                            <a:schemeClr val="accent5">
                              <a:lumMod val="40000"/>
                              <a:lumOff val="60000"/>
                            </a:schemeClr>
                          </a:solidFill>
                        </a:rPr>
                        <a:t> Buyers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How many different buyers are there in this market segment?</a:t>
                      </a:r>
                      <a:r>
                        <a:rPr lang="en-US" baseline="0" dirty="0" smtClean="0">
                          <a:solidFill>
                            <a:schemeClr val="accent5">
                              <a:lumMod val="40000"/>
                              <a:lumOff val="60000"/>
                            </a:schemeClr>
                          </a:solidFill>
                        </a:rPr>
                        <a:t> Is it a monopoly? Oligopoly (a small number of buyers)? Or may competitive buyers? </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11</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Relative Market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This allows for customization of your segment</a:t>
                      </a:r>
                      <a:r>
                        <a:rPr lang="en-US" baseline="0" dirty="0" smtClean="0">
                          <a:solidFill>
                            <a:schemeClr val="bg1">
                              <a:lumMod val="85000"/>
                            </a:schemeClr>
                          </a:solidFill>
                        </a:rPr>
                        <a:t> for your relevant considerations such as “high employee turnover”, “very low margins/commodity”, “high-growth industry”, “high </a:t>
                      </a:r>
                      <a:r>
                        <a:rPr lang="en-US" baseline="0" dirty="0" err="1" smtClean="0">
                          <a:solidFill>
                            <a:schemeClr val="bg1">
                              <a:lumMod val="85000"/>
                            </a:schemeClr>
                          </a:solidFill>
                        </a:rPr>
                        <a:t>virality</a:t>
                      </a:r>
                      <a:r>
                        <a:rPr lang="en-US" baseline="0" dirty="0" smtClean="0">
                          <a:solidFill>
                            <a:schemeClr val="bg1">
                              <a:lumMod val="85000"/>
                            </a:schemeClr>
                          </a:solidFill>
                        </a:rPr>
                        <a:t> effect” (i.e., word of mouth), etc.</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12</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Size of Market (# of End Users)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Estimation of the number of end</a:t>
                      </a:r>
                      <a:r>
                        <a:rPr lang="en-US" baseline="0" dirty="0" smtClean="0">
                          <a:solidFill>
                            <a:schemeClr val="accent5">
                              <a:lumMod val="40000"/>
                              <a:lumOff val="60000"/>
                            </a:schemeClr>
                          </a:solidFill>
                        </a:rPr>
                        <a:t> users to a relevant range (10s, 100s, 1Ks, 10Ks, 100Ks, 1Ms, etc.).</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13</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Est. Value of End User ($1, $10, $100, $1K, etc.)</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A first-pass estimate of the value of each end user, again to a relevant order of magnitude so you can make some relative decisions now</a:t>
                      </a:r>
                      <a:r>
                        <a:rPr lang="en-US" baseline="0" dirty="0" smtClean="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216175438"/>
              </p:ext>
            </p:extLst>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8</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Willingness to Change</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conservative is this market segment? How open are they to change?</a:t>
                      </a:r>
                      <a:r>
                        <a:rPr lang="en-US" baseline="0" dirty="0" smtClean="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9</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Frequency of Buying</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How often do they buy new products? What does their buying cycle</a:t>
                      </a:r>
                      <a:r>
                        <a:rPr lang="en-US" baseline="0" dirty="0" smtClean="0">
                          <a:solidFill>
                            <a:schemeClr val="tx1"/>
                          </a:solidFill>
                        </a:rPr>
                        <a:t> look like at high level?</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10</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Concentration of</a:t>
                      </a:r>
                      <a:r>
                        <a:rPr lang="en-US" b="1" baseline="0" dirty="0" smtClean="0">
                          <a:solidFill>
                            <a:schemeClr val="tx1"/>
                          </a:solidFill>
                        </a:rPr>
                        <a:t> Buyers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many different buyers are there in this market segment?</a:t>
                      </a:r>
                      <a:r>
                        <a:rPr lang="en-US" baseline="0" dirty="0" smtClean="0">
                          <a:solidFill>
                            <a:schemeClr val="tx1"/>
                          </a:solidFill>
                        </a:rPr>
                        <a:t> Is it a monopoly? Oligopoly (a small number of buyers)? Or many competitive buyers? </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11</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Relative Market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This allows for customization of your segment</a:t>
                      </a:r>
                      <a:r>
                        <a:rPr lang="en-US" baseline="0" dirty="0" smtClean="0">
                          <a:solidFill>
                            <a:schemeClr val="bg1">
                              <a:lumMod val="85000"/>
                            </a:schemeClr>
                          </a:solidFill>
                        </a:rPr>
                        <a:t> for your relevant considerations such as “high employee turnover”, “very low margins/commodity”, “high-growth industry”, “high </a:t>
                      </a:r>
                      <a:r>
                        <a:rPr lang="en-US" baseline="0" dirty="0" err="1" smtClean="0">
                          <a:solidFill>
                            <a:schemeClr val="bg1">
                              <a:lumMod val="85000"/>
                            </a:schemeClr>
                          </a:solidFill>
                        </a:rPr>
                        <a:t>virality</a:t>
                      </a:r>
                      <a:r>
                        <a:rPr lang="en-US" baseline="0" dirty="0" smtClean="0">
                          <a:solidFill>
                            <a:schemeClr val="bg1">
                              <a:lumMod val="85000"/>
                            </a:schemeClr>
                          </a:solidFill>
                        </a:rPr>
                        <a:t> effect” (i.e., word of mouth), etc.</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12</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Size of Market (# of End Users)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Estimation of the number of end</a:t>
                      </a:r>
                      <a:r>
                        <a:rPr lang="en-US" baseline="0" dirty="0" smtClean="0">
                          <a:solidFill>
                            <a:schemeClr val="accent5">
                              <a:lumMod val="40000"/>
                              <a:lumOff val="60000"/>
                            </a:schemeClr>
                          </a:solidFill>
                        </a:rPr>
                        <a:t> users to a relevant range (10s, 100s, 1Ks, 10Ks, 100Ks, 1Ms, etc.).</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13</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Est. Value of End User ($1, $10, $100, $1K, etc.)</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A first-pass estimate of the value of each end user, again to a relevant order of magnitude so you can make some relative decisions now</a:t>
                      </a:r>
                      <a:r>
                        <a:rPr lang="en-US" baseline="0" dirty="0" smtClean="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669827106"/>
              </p:ext>
            </p:extLst>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8</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Willingness to Change</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conservative is this market segment? How open are they to change?</a:t>
                      </a:r>
                      <a:r>
                        <a:rPr lang="en-US" baseline="0" dirty="0" smtClean="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9</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Frequency of Buying</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How often do they buy new products? What does their buying cycle</a:t>
                      </a:r>
                      <a:r>
                        <a:rPr lang="en-US" baseline="0" dirty="0" smtClean="0">
                          <a:solidFill>
                            <a:schemeClr val="tx1"/>
                          </a:solidFill>
                        </a:rPr>
                        <a:t> look like at high level?</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10</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Concentration of</a:t>
                      </a:r>
                      <a:r>
                        <a:rPr lang="en-US" b="1" baseline="0" dirty="0" smtClean="0">
                          <a:solidFill>
                            <a:schemeClr val="tx1"/>
                          </a:solidFill>
                        </a:rPr>
                        <a:t> Buyers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many different buyers are there in this market segment?</a:t>
                      </a:r>
                      <a:r>
                        <a:rPr lang="en-US" baseline="0" dirty="0" smtClean="0">
                          <a:solidFill>
                            <a:schemeClr val="tx1"/>
                          </a:solidFill>
                        </a:rPr>
                        <a:t> Is it a monopoly? Oligopoly (a small number of buyers)? Or many competitive buyers? </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11</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Relative Market Considerations</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allows for customization of your segment</a:t>
                      </a:r>
                      <a:r>
                        <a:rPr lang="en-US" baseline="0" dirty="0" smtClean="0">
                          <a:solidFill>
                            <a:schemeClr val="tx1"/>
                          </a:solidFill>
                        </a:rPr>
                        <a:t> for your relevant considerations such as “high employee turnover”, “very low margins/commodity”, “high-growth industry”, “high </a:t>
                      </a:r>
                      <a:r>
                        <a:rPr lang="en-US" baseline="0" dirty="0" err="1" smtClean="0">
                          <a:solidFill>
                            <a:schemeClr val="tx1"/>
                          </a:solidFill>
                        </a:rPr>
                        <a:t>virality</a:t>
                      </a:r>
                      <a:r>
                        <a:rPr lang="en-US" baseline="0" dirty="0" smtClean="0">
                          <a:solidFill>
                            <a:schemeClr val="tx1"/>
                          </a:solidFill>
                        </a:rPr>
                        <a:t> effect” (i.e., word of mouth), etc.</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12</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Size of Market (# of End Users)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Estimation of the number of end</a:t>
                      </a:r>
                      <a:r>
                        <a:rPr lang="en-US" baseline="0" dirty="0" smtClean="0">
                          <a:solidFill>
                            <a:schemeClr val="accent5">
                              <a:lumMod val="40000"/>
                              <a:lumOff val="60000"/>
                            </a:schemeClr>
                          </a:solidFill>
                        </a:rPr>
                        <a:t> users to a relevant range (10s, 100s, 1Ks, 10Ks, 100Ks, 1Ms, etc.).</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13</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Est. Value of End User ($1, $10, $100, $1K, etc.)</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A first-pass estimate of the value of each end user, again to a relevant order of magnitude so you can make some relative decisions now</a:t>
                      </a:r>
                      <a:r>
                        <a:rPr lang="en-US" baseline="0" dirty="0" smtClean="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88287222"/>
              </p:ext>
            </p:extLst>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8</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Willingness to Change</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conservative is this market segment? How open are they to change?</a:t>
                      </a:r>
                      <a:r>
                        <a:rPr lang="en-US" baseline="0" dirty="0" smtClean="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9</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Frequency of Buying</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How often do they buy new products? What does their buying cycle</a:t>
                      </a:r>
                      <a:r>
                        <a:rPr lang="en-US" baseline="0" dirty="0" smtClean="0">
                          <a:solidFill>
                            <a:schemeClr val="tx1"/>
                          </a:solidFill>
                        </a:rPr>
                        <a:t> look like at high level?</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10</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Concentration of</a:t>
                      </a:r>
                      <a:r>
                        <a:rPr lang="en-US" b="1" baseline="0" dirty="0" smtClean="0">
                          <a:solidFill>
                            <a:schemeClr val="tx1"/>
                          </a:solidFill>
                        </a:rPr>
                        <a:t> Buyers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many different buyers are there in this market segment?</a:t>
                      </a:r>
                      <a:r>
                        <a:rPr lang="en-US" baseline="0" dirty="0" smtClean="0">
                          <a:solidFill>
                            <a:schemeClr val="tx1"/>
                          </a:solidFill>
                        </a:rPr>
                        <a:t> Is it a monopoly? Oligopoly (a small number of buyers)? Or many competitive buyers? </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11</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Relative Market Considerations</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allows for customization of your segment</a:t>
                      </a:r>
                      <a:r>
                        <a:rPr lang="en-US" baseline="0" dirty="0" smtClean="0">
                          <a:solidFill>
                            <a:schemeClr val="tx1"/>
                          </a:solidFill>
                        </a:rPr>
                        <a:t> for your relevant considerations such as “high employee turnover”, “very low margins/commodity”, “high-growth industry”, “high </a:t>
                      </a:r>
                      <a:r>
                        <a:rPr lang="en-US" baseline="0" dirty="0" err="1" smtClean="0">
                          <a:solidFill>
                            <a:schemeClr val="tx1"/>
                          </a:solidFill>
                        </a:rPr>
                        <a:t>virality</a:t>
                      </a:r>
                      <a:r>
                        <a:rPr lang="en-US" baseline="0" dirty="0" smtClean="0">
                          <a:solidFill>
                            <a:schemeClr val="tx1"/>
                          </a:solidFill>
                        </a:rPr>
                        <a:t> effect” (i.e., word of mouth), etc.</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12</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Size of Market (# of End Users)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Estimation of the number of end</a:t>
                      </a:r>
                      <a:r>
                        <a:rPr lang="en-US" baseline="0" dirty="0" smtClean="0">
                          <a:solidFill>
                            <a:schemeClr val="tx1"/>
                          </a:solidFill>
                        </a:rPr>
                        <a:t> users to a relevant range (10s, 100s, 1Ks, 10Ks, 100Ks, 1Ms, etc.).</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13</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Est. Value of End User ($1, $10, $100, $1K, etc.)</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A first-pass estimate of the value of each end user, again to a relevant order of magnitude so you can make some relative decisions now</a:t>
                      </a:r>
                      <a:r>
                        <a:rPr lang="en-US" baseline="0" dirty="0" smtClean="0">
                          <a:solidFill>
                            <a:schemeClr val="bg1">
                              <a:lumMod val="85000"/>
                            </a:schemeClr>
                          </a:solidFill>
                        </a:rPr>
                        <a:t> (you will do a deep dive into this and other numbers later).</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7607237"/>
              </p:ext>
            </p:extLst>
          </p:nvPr>
        </p:nvGraphicFramePr>
        <p:xfrm>
          <a:off x="350592" y="1922508"/>
          <a:ext cx="11490816" cy="44907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8</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Willingness to Change</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conservative is this market segment? How open are they to change?</a:t>
                      </a:r>
                      <a:r>
                        <a:rPr lang="en-US" baseline="0" dirty="0" smtClean="0">
                          <a:solidFill>
                            <a:schemeClr val="tx1"/>
                          </a:solidFill>
                        </a:rPr>
                        <a:t> Is there something to force change (e.g., impending crisis)?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9</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Frequency of Buying</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How often do they buy new products? What does their buying cycle</a:t>
                      </a:r>
                      <a:r>
                        <a:rPr lang="en-US" baseline="0" dirty="0" smtClean="0">
                          <a:solidFill>
                            <a:schemeClr val="tx1"/>
                          </a:solidFill>
                        </a:rPr>
                        <a:t> look like at high level?</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10</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Concentration of</a:t>
                      </a:r>
                      <a:r>
                        <a:rPr lang="en-US" b="1" baseline="0" dirty="0" smtClean="0">
                          <a:solidFill>
                            <a:schemeClr val="tx1"/>
                          </a:solidFill>
                        </a:rPr>
                        <a:t> Buyers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How many different buyers are there in this market segment?</a:t>
                      </a:r>
                      <a:r>
                        <a:rPr lang="en-US" baseline="0" dirty="0" smtClean="0">
                          <a:solidFill>
                            <a:schemeClr val="tx1"/>
                          </a:solidFill>
                        </a:rPr>
                        <a:t> Is it a monopoly? Oligopoly (a small number of buyers)? Or many competitive buyers? </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11</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Relative Market Considerations</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allows for customization of your segment</a:t>
                      </a:r>
                      <a:r>
                        <a:rPr lang="en-US" baseline="0" dirty="0" smtClean="0">
                          <a:solidFill>
                            <a:schemeClr val="tx1"/>
                          </a:solidFill>
                        </a:rPr>
                        <a:t> for your relevant considerations such as “high employee turnover”, “very low margins/commodity”, “high-growth industry”, “high </a:t>
                      </a:r>
                      <a:r>
                        <a:rPr lang="en-US" baseline="0" dirty="0" err="1" smtClean="0">
                          <a:solidFill>
                            <a:schemeClr val="tx1"/>
                          </a:solidFill>
                        </a:rPr>
                        <a:t>virality</a:t>
                      </a:r>
                      <a:r>
                        <a:rPr lang="en-US" baseline="0" dirty="0" smtClean="0">
                          <a:solidFill>
                            <a:schemeClr val="tx1"/>
                          </a:solidFill>
                        </a:rPr>
                        <a:t> effect” (i.e., word of mouth), etc.</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12</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Size of Market (# of End Users)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Estimation of the number of end</a:t>
                      </a:r>
                      <a:r>
                        <a:rPr lang="en-US" baseline="0" dirty="0" smtClean="0">
                          <a:solidFill>
                            <a:schemeClr val="tx1"/>
                          </a:solidFill>
                        </a:rPr>
                        <a:t> users to a relevant range (10s, 100s, 1Ks, 10Ks, 100Ks, 1Ms, etc.).</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13</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Est. Value of End User ($1, $10, $100, $1K, etc.)</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A first-pass estimate of the value of each end user, again to a relevant order of magnitude so you can make some relative decisions now</a:t>
                      </a:r>
                      <a:r>
                        <a:rPr lang="en-US" baseline="0" dirty="0" smtClean="0">
                          <a:solidFill>
                            <a:schemeClr val="tx1"/>
                          </a:solidFill>
                        </a:rPr>
                        <a:t> (you will do a deep dive into this and other numbers later).</a:t>
                      </a:r>
                      <a:endParaRPr lang="en-US" dirty="0">
                        <a:solidFill>
                          <a:schemeClr val="tx1"/>
                        </a:solidFill>
                      </a:endParaRPr>
                    </a:p>
                  </a:txBody>
                  <a:tcPr>
                    <a:solidFill>
                      <a:schemeClr val="bg1">
                        <a:lumMod val="85000"/>
                      </a:schemeClr>
                    </a:solidFill>
                  </a:tcPr>
                </a:tc>
              </a:tr>
            </a:tbl>
          </a:graphicData>
        </a:graphic>
      </p:graphicFrame>
    </p:spTree>
    <p:extLst>
      <p:ext uri="{BB962C8B-B14F-4D97-AF65-F5344CB8AC3E}">
        <p14:creationId xmlns:p14="http://schemas.microsoft.com/office/powerpoint/2010/main" val="392916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a:t>
            </a:r>
            <a:r>
              <a:rPr lang="en-US" dirty="0" smtClean="0"/>
              <a:t>Segmentation Matrix: Row Definitions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78085669"/>
              </p:ext>
            </p:extLst>
          </p:nvPr>
        </p:nvGraphicFramePr>
        <p:xfrm>
          <a:off x="350592" y="1922508"/>
          <a:ext cx="11490816" cy="457708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14</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Competition/</a:t>
                      </a:r>
                      <a:br>
                        <a:rPr lang="en-US" b="1" dirty="0" smtClean="0">
                          <a:solidFill>
                            <a:schemeClr val="tx1"/>
                          </a:solidFill>
                        </a:rPr>
                      </a:br>
                      <a:r>
                        <a:rPr lang="en-US" b="1" dirty="0" smtClean="0">
                          <a:solidFill>
                            <a:schemeClr val="tx1"/>
                          </a:solidFill>
                        </a:rPr>
                        <a:t>Alternatives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will be your competition from the end users’ perspective?</a:t>
                      </a:r>
                      <a:r>
                        <a:rPr lang="en-US" baseline="0" dirty="0" smtClean="0">
                          <a:solidFill>
                            <a:schemeClr val="tx1"/>
                          </a:solidFill>
                        </a:rPr>
                        <a:t> Include the “do nothing” option as well as who else would be competitors if the end users analyzed their options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15</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Components Needed for a Full Solution</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Since most customers will buy a full solution and not an individual component that they have to assemble into a full solution, what other elements are needed to construct a full solution to achieve the benefits above? These are</a:t>
                      </a:r>
                      <a:r>
                        <a:rPr lang="en-US" baseline="0" dirty="0" smtClean="0">
                          <a:solidFill>
                            <a:schemeClr val="bg1">
                              <a:lumMod val="85000"/>
                            </a:schemeClr>
                          </a:solidFill>
                        </a:rPr>
                        <a:t> the complementary assets that you do not currently have but would need to build or acquire to give the end user a full solution</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16</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Important Partners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a:t>
                      </a:r>
                      <a:r>
                        <a:rPr lang="en-US" baseline="0" dirty="0" smtClean="0">
                          <a:solidFill>
                            <a:schemeClr val="accent5">
                              <a:lumMod val="40000"/>
                              <a:lumOff val="60000"/>
                            </a:schemeClr>
                          </a:solidFill>
                        </a:rPr>
                        <a:t> the partners or distributors you will have to work with to fit into the end user’s workflow (e.g., data must come out of vendor A’s system and then be picked up at the end by vendor B’s system) or business processes (e.g., the end user gets all his or her product via distribution channel C)?</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17</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Relevant</a:t>
                      </a:r>
                      <a:r>
                        <a:rPr lang="en-US" baseline="0" dirty="0" smtClean="0">
                          <a:solidFill>
                            <a:schemeClr val="bg1">
                              <a:lumMod val="85000"/>
                            </a:schemeClr>
                          </a:solidFill>
                        </a:rPr>
                        <a:t> Personal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In many</a:t>
                      </a:r>
                      <a:r>
                        <a:rPr lang="en-US" baseline="0" dirty="0" smtClean="0">
                          <a:solidFill>
                            <a:schemeClr val="bg1">
                              <a:lumMod val="85000"/>
                            </a:schemeClr>
                          </a:solidFill>
                        </a:rPr>
                        <a:t> market segmentation analyses, there are additional important factors that should be considered. These could be things like where the market segment is geographically centered, whether it matches the values of the founding team, existing knowledge and contacts in market, etc.</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609078853"/>
              </p:ext>
            </p:extLst>
          </p:nvPr>
        </p:nvGraphicFramePr>
        <p:xfrm>
          <a:off x="350592" y="1924172"/>
          <a:ext cx="11490816" cy="457708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14</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Competition/</a:t>
                      </a:r>
                      <a:br>
                        <a:rPr lang="en-US" b="1" dirty="0" smtClean="0">
                          <a:solidFill>
                            <a:schemeClr val="tx1"/>
                          </a:solidFill>
                        </a:rPr>
                      </a:br>
                      <a:r>
                        <a:rPr lang="en-US" b="1" dirty="0" smtClean="0">
                          <a:solidFill>
                            <a:schemeClr val="tx1"/>
                          </a:solidFill>
                        </a:rPr>
                        <a:t>Alternatives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will be your competition from the end users’ perspective?</a:t>
                      </a:r>
                      <a:r>
                        <a:rPr lang="en-US" baseline="0" dirty="0" smtClean="0">
                          <a:solidFill>
                            <a:schemeClr val="tx1"/>
                          </a:solidFill>
                        </a:rPr>
                        <a:t> Include the “do nothing” option as well as who else would be competitors if the end users analyzed their options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15</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Components Needed for a Full Solution</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Since most customers will buy a full solution and not an individual component that they have to assemble into a full solution, what other elements are needed to construct a full solution to achieve the benefits above? These are</a:t>
                      </a:r>
                      <a:r>
                        <a:rPr lang="en-US" baseline="0" dirty="0" smtClean="0">
                          <a:solidFill>
                            <a:schemeClr val="tx1"/>
                          </a:solidFill>
                        </a:rPr>
                        <a:t> the complementary assets that you do not currently have but would need to build or acquire to give the end user a full solution</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16</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Important Partners</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a:t>
                      </a:r>
                      <a:r>
                        <a:rPr lang="en-US" baseline="0" dirty="0" smtClean="0">
                          <a:solidFill>
                            <a:schemeClr val="accent5">
                              <a:lumMod val="40000"/>
                              <a:lumOff val="60000"/>
                            </a:schemeClr>
                          </a:solidFill>
                        </a:rPr>
                        <a:t> the partners or distributors you will have to work with to fit into the end user’s workflow (e.g., data must come out of vendor A’s system and then be picked up at the end by vendor B’s system) or business processes (e.g., the end user gets all his or her product via distribution channel C)?</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17</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Relevant</a:t>
                      </a:r>
                      <a:r>
                        <a:rPr lang="en-US" baseline="0" dirty="0" smtClean="0">
                          <a:solidFill>
                            <a:schemeClr val="bg1">
                              <a:lumMod val="85000"/>
                            </a:schemeClr>
                          </a:solidFill>
                        </a:rPr>
                        <a:t> Personal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In many</a:t>
                      </a:r>
                      <a:r>
                        <a:rPr lang="en-US" baseline="0" dirty="0" smtClean="0">
                          <a:solidFill>
                            <a:schemeClr val="bg1">
                              <a:lumMod val="85000"/>
                            </a:schemeClr>
                          </a:solidFill>
                        </a:rPr>
                        <a:t> market segmentation analyses, there are additional important factors that should be considered. These could be things like where the market segment is geographically centered, whether it matches the values of the founding team, existing knowledge and contacts in market, etc.</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303885385"/>
              </p:ext>
            </p:extLst>
          </p:nvPr>
        </p:nvGraphicFramePr>
        <p:xfrm>
          <a:off x="350592" y="1922508"/>
          <a:ext cx="11490816" cy="457708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14</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Competition/</a:t>
                      </a:r>
                      <a:br>
                        <a:rPr lang="en-US" b="1" dirty="0" smtClean="0">
                          <a:solidFill>
                            <a:schemeClr val="tx1"/>
                          </a:solidFill>
                        </a:rPr>
                      </a:br>
                      <a:r>
                        <a:rPr lang="en-US" b="1" dirty="0" smtClean="0">
                          <a:solidFill>
                            <a:schemeClr val="tx1"/>
                          </a:solidFill>
                        </a:rPr>
                        <a:t>Alternatives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will be your competition from the end users’ perspective?</a:t>
                      </a:r>
                      <a:r>
                        <a:rPr lang="en-US" baseline="0" dirty="0" smtClean="0">
                          <a:solidFill>
                            <a:schemeClr val="tx1"/>
                          </a:solidFill>
                        </a:rPr>
                        <a:t> Include the “do nothing” option as well as who else would be competitors if the end users analyzed their options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15</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Components Needed for a Full Solution</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Since most customers will buy a full solution and not an individual component that they have to assemble into a full solution, what other elements are needed to construct a full solution to achieve the benefits above? These are</a:t>
                      </a:r>
                      <a:r>
                        <a:rPr lang="en-US" baseline="0" dirty="0" smtClean="0">
                          <a:solidFill>
                            <a:schemeClr val="tx1"/>
                          </a:solidFill>
                        </a:rPr>
                        <a:t> the complementary assets that you do not currently have but would need to build or acquire to give the end user a full solution</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16</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Important Partners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Who are</a:t>
                      </a:r>
                      <a:r>
                        <a:rPr lang="en-US" baseline="0" dirty="0" smtClean="0">
                          <a:solidFill>
                            <a:schemeClr val="tx1"/>
                          </a:solidFill>
                        </a:rPr>
                        <a:t> the partners or distributors you will have to work with to fit into the end user’s workflow (e.g., data must come out of vendor A’s system and then be picked up at the end by vendor B’s system) or business processes (e.g., the end user gets all his or her product via distribution channel C)?</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17</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Other Relevant</a:t>
                      </a:r>
                      <a:r>
                        <a:rPr lang="en-US" baseline="0" dirty="0" smtClean="0">
                          <a:solidFill>
                            <a:schemeClr val="bg1">
                              <a:lumMod val="85000"/>
                            </a:schemeClr>
                          </a:solidFill>
                        </a:rPr>
                        <a:t> Personal Considerations</a:t>
                      </a:r>
                      <a:endParaRPr lang="en-US"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In many</a:t>
                      </a:r>
                      <a:r>
                        <a:rPr lang="en-US" baseline="0" dirty="0" smtClean="0">
                          <a:solidFill>
                            <a:schemeClr val="bg1">
                              <a:lumMod val="85000"/>
                            </a:schemeClr>
                          </a:solidFill>
                        </a:rPr>
                        <a:t> market segmentation analyses, there are additional important factors that should be considered. These could be things like where the market segment is geographically centered, whether it matches the values of the founding team, existing knowledge and contacts in market, etc.</a:t>
                      </a:r>
                      <a:endParaRPr lang="en-US" dirty="0">
                        <a:solidFill>
                          <a:schemeClr val="bg1">
                            <a:lumMod val="85000"/>
                          </a:schemeClr>
                        </a:solidFill>
                      </a:endParaRPr>
                    </a:p>
                  </a:txBody>
                  <a:tcPr>
                    <a:solidFill>
                      <a:schemeClr val="bg1">
                        <a:lumMod val="85000"/>
                      </a:scheme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291302624"/>
              </p:ext>
            </p:extLst>
          </p:nvPr>
        </p:nvGraphicFramePr>
        <p:xfrm>
          <a:off x="350592" y="1920844"/>
          <a:ext cx="11490816" cy="457708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solidFill>
                            <a:schemeClr val="tx1"/>
                          </a:solidFill>
                        </a:rPr>
                        <a:t>14</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Competition/</a:t>
                      </a:r>
                      <a:br>
                        <a:rPr lang="en-US" b="1" dirty="0" smtClean="0">
                          <a:solidFill>
                            <a:schemeClr val="tx1"/>
                          </a:solidFill>
                        </a:rPr>
                      </a:br>
                      <a:r>
                        <a:rPr lang="en-US" b="1" dirty="0" smtClean="0">
                          <a:solidFill>
                            <a:schemeClr val="tx1"/>
                          </a:solidFill>
                        </a:rPr>
                        <a:t>Alternatives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will be your competition from the end users’ perspective?</a:t>
                      </a:r>
                      <a:r>
                        <a:rPr lang="en-US" baseline="0" dirty="0" smtClean="0">
                          <a:solidFill>
                            <a:schemeClr val="tx1"/>
                          </a:solidFill>
                        </a:rPr>
                        <a:t> Include the “do nothing” option as well as who else would be competitors if the end users analyzed their options</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15</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Components Needed for a Full Solution</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Since most customers will buy a full solution and not an individual component that they have to assemble into a full solution, what other elements are needed to construct a full solution to achieve the benefits above? These are</a:t>
                      </a:r>
                      <a:r>
                        <a:rPr lang="en-US" baseline="0" dirty="0" smtClean="0">
                          <a:solidFill>
                            <a:schemeClr val="tx1"/>
                          </a:solidFill>
                        </a:rPr>
                        <a:t> the complementary assets that you do not currently have but would need to build or acquire to give the end user a full solution</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16</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Important Partners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Who are</a:t>
                      </a:r>
                      <a:r>
                        <a:rPr lang="en-US" baseline="0" dirty="0" smtClean="0">
                          <a:solidFill>
                            <a:schemeClr val="tx1"/>
                          </a:solidFill>
                        </a:rPr>
                        <a:t> the partners or distributors you will have to work with to fit into the end user’s workflow (e.g., data must come out of vendor A’s system and then be picked up at the end by vendor B’s system) or business processes (e.g., the end user gets all his or her product via distribution channel C)?</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17</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Other Relevant</a:t>
                      </a:r>
                      <a:r>
                        <a:rPr lang="en-US" b="1" baseline="0" dirty="0" smtClean="0">
                          <a:solidFill>
                            <a:schemeClr val="tx1"/>
                          </a:solidFill>
                        </a:rPr>
                        <a:t> Personal Considerations</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In many</a:t>
                      </a:r>
                      <a:r>
                        <a:rPr lang="en-US" baseline="0" dirty="0" smtClean="0">
                          <a:solidFill>
                            <a:schemeClr val="tx1"/>
                          </a:solidFill>
                        </a:rPr>
                        <a:t> market segmentation analyses, there are additional important factors that should be considered. These could be things like where the market segment is geographically centered, whether it matches the values of the founding team, existing knowledge and contacts in market, etc.</a:t>
                      </a:r>
                      <a:endParaRPr lang="en-US" dirty="0">
                        <a:solidFill>
                          <a:schemeClr val="tx1"/>
                        </a:solidFill>
                      </a:endParaRPr>
                    </a:p>
                  </a:txBody>
                  <a:tcPr>
                    <a:solidFill>
                      <a:schemeClr val="bg1">
                        <a:lumMod val="85000"/>
                      </a:schemeClr>
                    </a:solidFill>
                  </a:tcPr>
                </a:tc>
              </a:tr>
            </a:tbl>
          </a:graphicData>
        </a:graphic>
      </p:graphicFrame>
    </p:spTree>
    <p:extLst>
      <p:ext uri="{BB962C8B-B14F-4D97-AF65-F5344CB8AC3E}">
        <p14:creationId xmlns:p14="http://schemas.microsoft.com/office/powerpoint/2010/main" val="2910348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a:t>
            </a:r>
            <a:r>
              <a:rPr lang="en-US" dirty="0" smtClean="0"/>
              <a:t>Segmentation Matrix Template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256584640"/>
              </p:ext>
            </p:extLst>
          </p:nvPr>
        </p:nvGraphicFramePr>
        <p:xfrm>
          <a:off x="943303" y="1695651"/>
          <a:ext cx="10515600" cy="4226560"/>
        </p:xfrm>
        <a:graphic>
          <a:graphicData uri="http://schemas.openxmlformats.org/drawingml/2006/table">
            <a:tbl>
              <a:tblPr firstRow="1" bandRow="1">
                <a:tableStyleId>{5940675A-B579-460E-94D1-54222C63F5DA}</a:tableStyleId>
              </a:tblPr>
              <a:tblGrid>
                <a:gridCol w="2104697"/>
                <a:gridCol w="2101543"/>
                <a:gridCol w="2103120"/>
                <a:gridCol w="2103120"/>
                <a:gridCol w="2103120"/>
              </a:tblGrid>
              <a:tr h="370840">
                <a:tc>
                  <a:txBody>
                    <a:bodyPr/>
                    <a:lstStyle/>
                    <a:p>
                      <a:r>
                        <a:rPr lang="en-US" dirty="0" smtClean="0"/>
                        <a:t>Market Segment Name</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End User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Task</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Benefit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Urgency of Need</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pPr algn="ctr"/>
                      <a:r>
                        <a:rPr lang="en-US" dirty="0" smtClean="0"/>
                        <a:t>.</a:t>
                      </a:r>
                    </a:p>
                    <a:p>
                      <a:pPr algn="ctr"/>
                      <a:r>
                        <a:rPr lang="en-US" dirty="0" smtClean="0"/>
                        <a:t>.</a:t>
                      </a:r>
                    </a:p>
                    <a:p>
                      <a:pPr algn="ctr"/>
                      <a:r>
                        <a:rPr lang="en-US" dirty="0" smtClean="0"/>
                        <a:t>.</a:t>
                      </a:r>
                    </a:p>
                    <a:p>
                      <a:endParaRPr lang="en-US" dirty="0" smtClean="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Other Relevant Personal Considerations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404029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a:t>
            </a:r>
            <a:r>
              <a:rPr lang="en-US" dirty="0" smtClean="0"/>
              <a:t>Segmentation Matrix Template</a:t>
            </a:r>
            <a:endParaRPr lang="en-US" dirty="0"/>
          </a:p>
        </p:txBody>
      </p:sp>
      <p:graphicFrame>
        <p:nvGraphicFramePr>
          <p:cNvPr id="3" name="Table 2"/>
          <p:cNvGraphicFramePr>
            <a:graphicFrameLocks noGrp="1"/>
          </p:cNvGraphicFramePr>
          <p:nvPr/>
        </p:nvGraphicFramePr>
        <p:xfrm>
          <a:off x="943303" y="1695651"/>
          <a:ext cx="10515600" cy="4226560"/>
        </p:xfrm>
        <a:graphic>
          <a:graphicData uri="http://schemas.openxmlformats.org/drawingml/2006/table">
            <a:tbl>
              <a:tblPr firstRow="1" bandRow="1">
                <a:tableStyleId>{5940675A-B579-460E-94D1-54222C63F5DA}</a:tableStyleId>
              </a:tblPr>
              <a:tblGrid>
                <a:gridCol w="2104697"/>
                <a:gridCol w="2101543"/>
                <a:gridCol w="2103120"/>
                <a:gridCol w="2103120"/>
                <a:gridCol w="2103120"/>
              </a:tblGrid>
              <a:tr h="370840">
                <a:tc>
                  <a:txBody>
                    <a:bodyPr/>
                    <a:lstStyle/>
                    <a:p>
                      <a:r>
                        <a:rPr lang="en-US" dirty="0" smtClean="0"/>
                        <a:t>Market Segment Name</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End User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Task</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Benefit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Urgency of Need</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pPr algn="ctr"/>
                      <a:r>
                        <a:rPr lang="en-US" dirty="0" smtClean="0"/>
                        <a:t>.</a:t>
                      </a:r>
                    </a:p>
                    <a:p>
                      <a:pPr algn="ctr"/>
                      <a:r>
                        <a:rPr lang="en-US" dirty="0" smtClean="0"/>
                        <a:t>.</a:t>
                      </a:r>
                    </a:p>
                    <a:p>
                      <a:pPr algn="ctr"/>
                      <a:r>
                        <a:rPr lang="en-US" dirty="0" smtClean="0"/>
                        <a:t>.</a:t>
                      </a:r>
                    </a:p>
                    <a:p>
                      <a:endParaRPr lang="en-US" dirty="0" smtClean="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Other Relevant Personal Considerations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5" name="Rectangle 4"/>
          <p:cNvSpPr/>
          <p:nvPr/>
        </p:nvSpPr>
        <p:spPr>
          <a:xfrm>
            <a:off x="3048000" y="1690688"/>
            <a:ext cx="8410903" cy="4231523"/>
          </a:xfrm>
          <a:prstGeom prst="rect">
            <a:avLst/>
          </a:prstGeom>
          <a:solidFill>
            <a:schemeClr val="bg1">
              <a:lumMod val="95000"/>
              <a:alpha val="91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Populate the cells using </a:t>
            </a:r>
            <a:r>
              <a:rPr lang="en-US" sz="3200" i="1" dirty="0" smtClean="0">
                <a:solidFill>
                  <a:schemeClr val="tx1"/>
                </a:solidFill>
              </a:rPr>
              <a:t>effective </a:t>
            </a:r>
            <a:r>
              <a:rPr lang="en-US" sz="3200" i="1" dirty="0">
                <a:solidFill>
                  <a:schemeClr val="tx1"/>
                </a:solidFill>
              </a:rPr>
              <a:t>m</a:t>
            </a:r>
            <a:r>
              <a:rPr lang="en-US" sz="3200" i="1" dirty="0" smtClean="0">
                <a:solidFill>
                  <a:schemeClr val="tx1"/>
                </a:solidFill>
              </a:rPr>
              <a:t>arket </a:t>
            </a:r>
            <a:r>
              <a:rPr lang="en-US" sz="3200" i="1" dirty="0">
                <a:solidFill>
                  <a:schemeClr val="tx1"/>
                </a:solidFill>
              </a:rPr>
              <a:t>r</a:t>
            </a:r>
            <a:r>
              <a:rPr lang="en-US" sz="3200" i="1" dirty="0" smtClean="0">
                <a:solidFill>
                  <a:schemeClr val="tx1"/>
                </a:solidFill>
              </a:rPr>
              <a:t>esearch</a:t>
            </a:r>
            <a:endParaRPr lang="en-US" sz="3200" i="1" dirty="0">
              <a:solidFill>
                <a:schemeClr val="tx1"/>
              </a:solidFill>
            </a:endParaRPr>
          </a:p>
        </p:txBody>
      </p:sp>
    </p:spTree>
    <p:extLst>
      <p:ext uri="{BB962C8B-B14F-4D97-AF65-F5344CB8AC3E}">
        <p14:creationId xmlns:p14="http://schemas.microsoft.com/office/powerpoint/2010/main" val="29552800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Effective Market Research</a:t>
            </a:r>
            <a:endParaRPr lang="en-US" dirty="0"/>
          </a:p>
        </p:txBody>
      </p:sp>
      <p:sp>
        <p:nvSpPr>
          <p:cNvPr id="3" name="Content Placeholder 2"/>
          <p:cNvSpPr>
            <a:spLocks noGrp="1"/>
          </p:cNvSpPr>
          <p:nvPr>
            <p:ph idx="1"/>
          </p:nvPr>
        </p:nvSpPr>
        <p:spPr>
          <a:xfrm>
            <a:off x="838200" y="1825624"/>
            <a:ext cx="10515600" cy="4623301"/>
          </a:xfrm>
        </p:spPr>
        <p:txBody>
          <a:bodyPr>
            <a:normAutofit/>
          </a:bodyPr>
          <a:lstStyle/>
          <a:p>
            <a:r>
              <a:rPr lang="en-US" dirty="0"/>
              <a:t>C</a:t>
            </a:r>
            <a:r>
              <a:rPr lang="en-US" dirty="0" smtClean="0"/>
              <a:t>onducting “effective” </a:t>
            </a:r>
            <a:r>
              <a:rPr lang="en-US" dirty="0"/>
              <a:t>market research is a fundamental skill that underlies the entire process of starting a </a:t>
            </a:r>
            <a:r>
              <a:rPr lang="en-US" dirty="0" smtClean="0"/>
              <a:t>company</a:t>
            </a:r>
          </a:p>
          <a:p>
            <a:pPr marL="228600" lvl="1">
              <a:spcBef>
                <a:spcPts val="1000"/>
              </a:spcBef>
            </a:pPr>
            <a:endParaRPr lang="en-US" dirty="0" smtClean="0"/>
          </a:p>
          <a:p>
            <a:pPr marL="228600" lvl="1">
              <a:spcBef>
                <a:spcPts val="1000"/>
              </a:spcBef>
            </a:pPr>
            <a:r>
              <a:rPr lang="en-US" sz="2800" dirty="0" smtClean="0">
                <a:solidFill>
                  <a:srgbClr val="0070C0"/>
                </a:solidFill>
              </a:rPr>
              <a:t>Some Characteristics</a:t>
            </a:r>
            <a:r>
              <a:rPr lang="en-US" sz="2800" dirty="0" smtClean="0"/>
              <a:t>:</a:t>
            </a:r>
          </a:p>
          <a:p>
            <a:pPr lvl="1"/>
            <a:r>
              <a:rPr lang="en-US" dirty="0" smtClean="0">
                <a:solidFill>
                  <a:srgbClr val="0070C0"/>
                </a:solidFill>
              </a:rPr>
              <a:t>Multi-dimensional</a:t>
            </a:r>
            <a:r>
              <a:rPr lang="en-US" dirty="0" smtClean="0"/>
              <a:t>: It spans various (potential) customer dimensions, including rational, emotional, economical, social, </a:t>
            </a:r>
            <a:r>
              <a:rPr lang="en-US" dirty="0"/>
              <a:t>and </a:t>
            </a:r>
            <a:r>
              <a:rPr lang="en-US" dirty="0" smtClean="0"/>
              <a:t>cultural, </a:t>
            </a:r>
            <a:r>
              <a:rPr lang="en-US" dirty="0"/>
              <a:t>among others </a:t>
            </a:r>
            <a:endParaRPr lang="en-US" dirty="0" smtClean="0"/>
          </a:p>
          <a:p>
            <a:pPr lvl="1"/>
            <a:endParaRPr lang="en-US" dirty="0" smtClean="0"/>
          </a:p>
          <a:p>
            <a:pPr lvl="1"/>
            <a:r>
              <a:rPr lang="en-US" dirty="0" smtClean="0">
                <a:solidFill>
                  <a:srgbClr val="0070C0"/>
                </a:solidFill>
              </a:rPr>
              <a:t>Continuous</a:t>
            </a:r>
            <a:r>
              <a:rPr lang="en-US" dirty="0" smtClean="0"/>
              <a:t>: </a:t>
            </a:r>
          </a:p>
          <a:p>
            <a:pPr lvl="2"/>
            <a:r>
              <a:rPr lang="en-US" sz="2400" dirty="0"/>
              <a:t>It informs </a:t>
            </a:r>
            <a:r>
              <a:rPr lang="en-US" sz="2400" i="1" dirty="0"/>
              <a:t>every</a:t>
            </a:r>
            <a:r>
              <a:rPr lang="en-US" sz="2400" dirty="0"/>
              <a:t> stage in starting and running a </a:t>
            </a:r>
            <a:r>
              <a:rPr lang="en-US" sz="2400" dirty="0" smtClean="0"/>
              <a:t>company</a:t>
            </a:r>
          </a:p>
          <a:p>
            <a:pPr lvl="2"/>
            <a:r>
              <a:rPr lang="en-US" sz="2400" dirty="0" smtClean="0"/>
              <a:t>Customers </a:t>
            </a:r>
            <a:r>
              <a:rPr lang="en-US" sz="2400" dirty="0"/>
              <a:t>and markets change over time, so what is true one </a:t>
            </a:r>
            <a:r>
              <a:rPr lang="en-US" sz="2400" dirty="0" smtClean="0"/>
              <a:t>year </a:t>
            </a:r>
            <a:r>
              <a:rPr lang="en-US" sz="2400" dirty="0"/>
              <a:t>may be invalid the </a:t>
            </a:r>
            <a:r>
              <a:rPr lang="en-US" sz="2400" dirty="0" smtClean="0"/>
              <a:t>next</a:t>
            </a:r>
          </a:p>
          <a:p>
            <a:pPr lvl="2"/>
            <a:endParaRPr lang="en-US" sz="2400" dirty="0" smtClean="0"/>
          </a:p>
        </p:txBody>
      </p:sp>
    </p:spTree>
    <p:extLst>
      <p:ext uri="{BB962C8B-B14F-4D97-AF65-F5344CB8AC3E}">
        <p14:creationId xmlns:p14="http://schemas.microsoft.com/office/powerpoint/2010/main" val="142967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Effective Market Research</a:t>
            </a:r>
            <a:endParaRPr lang="en-US" dirty="0"/>
          </a:p>
        </p:txBody>
      </p:sp>
      <p:sp>
        <p:nvSpPr>
          <p:cNvPr id="3" name="Content Placeholder 2"/>
          <p:cNvSpPr>
            <a:spLocks noGrp="1"/>
          </p:cNvSpPr>
          <p:nvPr>
            <p:ph idx="1"/>
          </p:nvPr>
        </p:nvSpPr>
        <p:spPr/>
        <p:txBody>
          <a:bodyPr>
            <a:normAutofit/>
          </a:bodyPr>
          <a:lstStyle/>
          <a:p>
            <a:pPr marL="228600" lvl="1">
              <a:spcBef>
                <a:spcPts val="1000"/>
              </a:spcBef>
            </a:pPr>
            <a:r>
              <a:rPr lang="en-US" sz="2800" smtClean="0">
                <a:solidFill>
                  <a:srgbClr val="0070C0"/>
                </a:solidFill>
              </a:rPr>
              <a:t>Some </a:t>
            </a:r>
            <a:r>
              <a:rPr lang="en-US" sz="2800" dirty="0" smtClean="0">
                <a:solidFill>
                  <a:srgbClr val="0070C0"/>
                </a:solidFill>
              </a:rPr>
              <a:t>Characteristics</a:t>
            </a:r>
            <a:r>
              <a:rPr lang="en-US" sz="2800" dirty="0" smtClean="0"/>
              <a:t>:</a:t>
            </a:r>
          </a:p>
          <a:p>
            <a:pPr lvl="1"/>
            <a:r>
              <a:rPr lang="en-US" dirty="0" smtClean="0">
                <a:solidFill>
                  <a:srgbClr val="0070C0"/>
                </a:solidFill>
              </a:rPr>
              <a:t>Non-tradable</a:t>
            </a:r>
            <a:r>
              <a:rPr lang="en-US" dirty="0" smtClean="0"/>
              <a:t>: It is dangerous to outsource market research, especially if it involves direct interactions with (potential) customers</a:t>
            </a:r>
          </a:p>
          <a:p>
            <a:pPr lvl="1"/>
            <a:endParaRPr lang="en-US" dirty="0"/>
          </a:p>
          <a:p>
            <a:pPr marL="685800" lvl="2">
              <a:spcBef>
                <a:spcPts val="1000"/>
              </a:spcBef>
            </a:pPr>
            <a:r>
              <a:rPr lang="en-US" sz="2400" dirty="0">
                <a:solidFill>
                  <a:srgbClr val="0070C0"/>
                </a:solidFill>
              </a:rPr>
              <a:t>Hypothesis Validator</a:t>
            </a:r>
            <a:r>
              <a:rPr lang="en-US" sz="2400" dirty="0"/>
              <a:t>: </a:t>
            </a:r>
            <a:r>
              <a:rPr lang="en-US" sz="2400" dirty="0" smtClean="0"/>
              <a:t>It </a:t>
            </a:r>
            <a:r>
              <a:rPr lang="en-US" sz="2400" dirty="0"/>
              <a:t>plays a critical role in validating or invalidating hypotheses quickly, especially “before” starting product </a:t>
            </a:r>
            <a:r>
              <a:rPr lang="en-US" sz="2400" dirty="0" smtClean="0"/>
              <a:t>development (as a result, you can spend more time building products that customers want)</a:t>
            </a:r>
            <a:endParaRPr lang="en-US" sz="2400" dirty="0"/>
          </a:p>
          <a:p>
            <a:pPr lvl="1"/>
            <a:endParaRPr lang="en-US" dirty="0" smtClean="0"/>
          </a:p>
          <a:p>
            <a:pPr lvl="1"/>
            <a:r>
              <a:rPr lang="en-US" dirty="0" smtClean="0">
                <a:solidFill>
                  <a:srgbClr val="0070C0"/>
                </a:solidFill>
              </a:rPr>
              <a:t>Hypothesis Generator</a:t>
            </a:r>
            <a:r>
              <a:rPr lang="en-US" dirty="0" smtClean="0"/>
              <a:t>: It serves in generating new types of hypotheses that can be validated through experiments, especially when done qualitatively </a:t>
            </a:r>
          </a:p>
        </p:txBody>
      </p:sp>
    </p:spTree>
    <p:extLst>
      <p:ext uri="{BB962C8B-B14F-4D97-AF65-F5344CB8AC3E}">
        <p14:creationId xmlns:p14="http://schemas.microsoft.com/office/powerpoint/2010/main" val="77348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Market Research</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9424163"/>
              </p:ext>
            </p:extLst>
          </p:nvPr>
        </p:nvGraphicFramePr>
        <p:xfrm>
          <a:off x="838200" y="1825623"/>
          <a:ext cx="10515600" cy="3828942"/>
        </p:xfrm>
        <a:graphic>
          <a:graphicData uri="http://schemas.openxmlformats.org/drawingml/2006/table">
            <a:tbl>
              <a:tblPr firstRow="1" bandRow="1">
                <a:tableStyleId>{5C22544A-7EE6-4342-B048-85BDC9FD1C3A}</a:tableStyleId>
              </a:tblPr>
              <a:tblGrid>
                <a:gridCol w="3124200"/>
                <a:gridCol w="7391400"/>
              </a:tblGrid>
              <a:tr h="408048">
                <a:tc>
                  <a:txBody>
                    <a:bodyPr/>
                    <a:lstStyle/>
                    <a:p>
                      <a:pPr algn="ctr"/>
                      <a:r>
                        <a:rPr lang="en-US" dirty="0" smtClean="0">
                          <a:solidFill>
                            <a:schemeClr val="tx1"/>
                          </a:solidFill>
                        </a:rPr>
                        <a:t>Type</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704302">
                <a:tc>
                  <a:txBody>
                    <a:bodyPr/>
                    <a:lstStyle/>
                    <a:p>
                      <a:pPr algn="ctr"/>
                      <a:r>
                        <a:rPr lang="en-US" b="1" dirty="0" smtClean="0">
                          <a:solidFill>
                            <a:schemeClr val="tx1"/>
                          </a:solidFill>
                        </a:rPr>
                        <a:t>Primary Market Research</a:t>
                      </a:r>
                      <a:endParaRPr lang="en-US" b="1" dirty="0">
                        <a:solidFill>
                          <a:schemeClr val="tx1"/>
                        </a:solidFill>
                      </a:endParaRPr>
                    </a:p>
                  </a:txBody>
                  <a:tcPr>
                    <a:solidFill>
                      <a:schemeClr val="accent6">
                        <a:lumMod val="20000"/>
                        <a:lumOff val="80000"/>
                      </a:schemeClr>
                    </a:solidFill>
                  </a:tcPr>
                </a:tc>
                <a:tc>
                  <a:txBody>
                    <a:bodyPr/>
                    <a:lstStyle/>
                    <a:p>
                      <a:pPr algn="ctr"/>
                      <a:r>
                        <a:rPr lang="en-US" sz="1800" kern="1200" dirty="0" smtClean="0">
                          <a:solidFill>
                            <a:schemeClr val="tx1"/>
                          </a:solidFill>
                          <a:effectLst/>
                          <a:latin typeface="+mn-lt"/>
                          <a:ea typeface="+mn-ea"/>
                          <a:cs typeface="+mn-cs"/>
                        </a:rPr>
                        <a:t>Involves</a:t>
                      </a:r>
                      <a:r>
                        <a:rPr lang="en-US" sz="1800" kern="1200" baseline="0" dirty="0" smtClean="0">
                          <a:solidFill>
                            <a:schemeClr val="tx1"/>
                          </a:solidFill>
                          <a:effectLst/>
                          <a:latin typeface="+mn-lt"/>
                          <a:ea typeface="+mn-ea"/>
                          <a:cs typeface="+mn-cs"/>
                        </a:rPr>
                        <a:t> “</a:t>
                      </a:r>
                      <a:r>
                        <a:rPr lang="en-US" sz="1800" kern="1200" dirty="0" smtClean="0">
                          <a:solidFill>
                            <a:schemeClr val="tx1"/>
                          </a:solidFill>
                          <a:effectLst/>
                          <a:latin typeface="+mn-lt"/>
                          <a:ea typeface="+mn-ea"/>
                          <a:cs typeface="+mn-cs"/>
                        </a:rPr>
                        <a:t>direct” interaction with (potential) customers to understand their situations and gain knowledge specific to your (potential) new venture</a:t>
                      </a:r>
                      <a:r>
                        <a:rPr lang="en-US" dirty="0" smtClean="0">
                          <a:solidFill>
                            <a:schemeClr val="tx1"/>
                          </a:solidFill>
                          <a:effectLst/>
                        </a:rPr>
                        <a:t> </a:t>
                      </a:r>
                      <a:endParaRPr lang="en-US" dirty="0">
                        <a:solidFill>
                          <a:schemeClr val="tx1"/>
                        </a:solidFill>
                      </a:endParaRPr>
                    </a:p>
                  </a:txBody>
                  <a:tcPr>
                    <a:solidFill>
                      <a:schemeClr val="accent6">
                        <a:lumMod val="20000"/>
                        <a:lumOff val="80000"/>
                      </a:schemeClr>
                    </a:solidFill>
                  </a:tcPr>
                </a:tc>
              </a:tr>
              <a:tr h="1006145">
                <a:tc>
                  <a:txBody>
                    <a:bodyPr/>
                    <a:lstStyle/>
                    <a:p>
                      <a:pPr algn="ctr"/>
                      <a:r>
                        <a:rPr lang="en-US" b="1" dirty="0" smtClean="0">
                          <a:solidFill>
                            <a:schemeClr val="bg1">
                              <a:lumMod val="95000"/>
                            </a:schemeClr>
                          </a:solidFill>
                        </a:rPr>
                        <a:t>Secondary Market Research</a:t>
                      </a:r>
                      <a:endParaRPr lang="en-US" b="1" dirty="0">
                        <a:solidFill>
                          <a:schemeClr val="bg1">
                            <a:lumMod val="95000"/>
                          </a:schemeClr>
                        </a:solidFill>
                      </a:endParaRP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lumMod val="95000"/>
                            </a:schemeClr>
                          </a:solidFill>
                          <a:effectLst/>
                          <a:latin typeface="+mn-lt"/>
                          <a:ea typeface="+mn-ea"/>
                          <a:cs typeface="+mn-cs"/>
                        </a:rPr>
                        <a:t>Involves “indirect” investigations, especially via collecting information from reputable sources other than potential customers (e.g., standard industry and government reports) </a:t>
                      </a:r>
                    </a:p>
                  </a:txBody>
                  <a:tcPr>
                    <a:solidFill>
                      <a:schemeClr val="bg1">
                        <a:lumMod val="95000"/>
                      </a:schemeClr>
                    </a:solidFill>
                  </a:tcPr>
                </a:tc>
              </a:tr>
              <a:tr h="1006145">
                <a:tc>
                  <a:txBody>
                    <a:bodyPr/>
                    <a:lstStyle/>
                    <a:p>
                      <a:pPr algn="ctr"/>
                      <a:r>
                        <a:rPr lang="en-US" b="1" dirty="0" smtClean="0">
                          <a:solidFill>
                            <a:schemeClr val="accent6">
                              <a:lumMod val="20000"/>
                              <a:lumOff val="80000"/>
                            </a:schemeClr>
                          </a:solidFill>
                        </a:rPr>
                        <a:t>Qualitative Market Research</a:t>
                      </a:r>
                      <a:endParaRPr lang="en-US" b="1" dirty="0">
                        <a:solidFill>
                          <a:schemeClr val="accent6">
                            <a:lumMod val="20000"/>
                            <a:lumOff val="80000"/>
                          </a:schemeClr>
                        </a:solidFill>
                      </a:endParaRPr>
                    </a:p>
                  </a:txBody>
                  <a:tcPr>
                    <a:solidFill>
                      <a:schemeClr val="accent6">
                        <a:lumMod val="20000"/>
                        <a:lumOff val="80000"/>
                      </a:schemeClr>
                    </a:solidFill>
                  </a:tcPr>
                </a:tc>
                <a:tc>
                  <a:txBody>
                    <a:bodyPr/>
                    <a:lstStyle/>
                    <a:p>
                      <a:pPr marL="0" indent="0" algn="ctr">
                        <a:buFontTx/>
                        <a:buNone/>
                      </a:pPr>
                      <a:r>
                        <a:rPr lang="en-US" dirty="0" smtClean="0">
                          <a:solidFill>
                            <a:schemeClr val="accent6">
                              <a:lumMod val="20000"/>
                              <a:lumOff val="80000"/>
                            </a:schemeClr>
                          </a:solidFill>
                        </a:rPr>
                        <a:t>An exploratory process that helps understanding qualitatively a subject</a:t>
                      </a:r>
                      <a:r>
                        <a:rPr lang="en-US" baseline="0" dirty="0" smtClean="0">
                          <a:solidFill>
                            <a:schemeClr val="accent6">
                              <a:lumMod val="20000"/>
                              <a:lumOff val="80000"/>
                            </a:schemeClr>
                          </a:solidFill>
                        </a:rPr>
                        <a:t> matter, which might lead to new testable hypotheses (can be used in primary and secondary types of researches)</a:t>
                      </a:r>
                    </a:p>
                  </a:txBody>
                  <a:tcPr>
                    <a:solidFill>
                      <a:schemeClr val="accent6">
                        <a:lumMod val="20000"/>
                        <a:lumOff val="80000"/>
                      </a:schemeClr>
                    </a:solidFill>
                  </a:tcPr>
                </a:tc>
              </a:tr>
              <a:tr h="704302">
                <a:tc>
                  <a:txBody>
                    <a:bodyPr/>
                    <a:lstStyle/>
                    <a:p>
                      <a:pPr algn="ctr"/>
                      <a:r>
                        <a:rPr lang="en-US" b="1" dirty="0" smtClean="0">
                          <a:solidFill>
                            <a:schemeClr val="bg1">
                              <a:lumMod val="95000"/>
                            </a:schemeClr>
                          </a:solidFill>
                        </a:rPr>
                        <a:t>Quantitative Market Research</a:t>
                      </a:r>
                      <a:endParaRPr lang="en-US" b="1" dirty="0">
                        <a:solidFill>
                          <a:schemeClr val="bg1">
                            <a:lumMod val="95000"/>
                          </a:schemeClr>
                        </a:solidFill>
                      </a:endParaRPr>
                    </a:p>
                  </a:txBody>
                  <a:tcPr>
                    <a:solidFill>
                      <a:schemeClr val="bg1">
                        <a:lumMod val="95000"/>
                      </a:schemeClr>
                    </a:solidFill>
                  </a:tcPr>
                </a:tc>
                <a:tc>
                  <a:txBody>
                    <a:bodyPr/>
                    <a:lstStyle/>
                    <a:p>
                      <a:pPr marL="0" indent="0" algn="ctr">
                        <a:buFontTx/>
                        <a:buNone/>
                      </a:pPr>
                      <a:r>
                        <a:rPr lang="en-US" sz="1800" kern="1200" dirty="0" smtClean="0">
                          <a:solidFill>
                            <a:schemeClr val="bg1">
                              <a:lumMod val="95000"/>
                            </a:schemeClr>
                          </a:solidFill>
                          <a:effectLst/>
                          <a:latin typeface="+mn-lt"/>
                          <a:ea typeface="+mn-ea"/>
                          <a:cs typeface="+mn-cs"/>
                        </a:rPr>
                        <a:t>Focuses on gathering specific data,</a:t>
                      </a:r>
                      <a:r>
                        <a:rPr lang="en-US" sz="1800" kern="1200" baseline="0" dirty="0" smtClean="0">
                          <a:solidFill>
                            <a:schemeClr val="bg1">
                              <a:lumMod val="95000"/>
                            </a:schemeClr>
                          </a:solidFill>
                          <a:effectLst/>
                          <a:latin typeface="+mn-lt"/>
                          <a:ea typeface="+mn-ea"/>
                          <a:cs typeface="+mn-cs"/>
                        </a:rPr>
                        <a:t> which prove or </a:t>
                      </a:r>
                      <a:r>
                        <a:rPr lang="en-US" sz="1800" kern="1200" dirty="0" smtClean="0">
                          <a:solidFill>
                            <a:schemeClr val="bg1">
                              <a:lumMod val="95000"/>
                            </a:schemeClr>
                          </a:solidFill>
                          <a:effectLst/>
                          <a:latin typeface="+mn-lt"/>
                          <a:ea typeface="+mn-ea"/>
                          <a:cs typeface="+mn-cs"/>
                        </a:rPr>
                        <a:t>disprove a certain hypothesis </a:t>
                      </a:r>
                      <a:endParaRPr lang="en-US" baseline="0" dirty="0" smtClean="0">
                        <a:solidFill>
                          <a:schemeClr val="bg1">
                            <a:lumMod val="95000"/>
                          </a:schemeClr>
                        </a:solidFill>
                      </a:endParaRPr>
                    </a:p>
                  </a:txBody>
                  <a:tcPr>
                    <a:solidFill>
                      <a:schemeClr val="bg1">
                        <a:lumMod val="95000"/>
                      </a:schemeClr>
                    </a:solidFill>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382084115"/>
              </p:ext>
            </p:extLst>
          </p:nvPr>
        </p:nvGraphicFramePr>
        <p:xfrm>
          <a:off x="838200" y="1825623"/>
          <a:ext cx="10515600" cy="3828942"/>
        </p:xfrm>
        <a:graphic>
          <a:graphicData uri="http://schemas.openxmlformats.org/drawingml/2006/table">
            <a:tbl>
              <a:tblPr firstRow="1" bandRow="1">
                <a:tableStyleId>{5C22544A-7EE6-4342-B048-85BDC9FD1C3A}</a:tableStyleId>
              </a:tblPr>
              <a:tblGrid>
                <a:gridCol w="3124200"/>
                <a:gridCol w="7391400"/>
              </a:tblGrid>
              <a:tr h="408048">
                <a:tc>
                  <a:txBody>
                    <a:bodyPr/>
                    <a:lstStyle/>
                    <a:p>
                      <a:pPr algn="ctr"/>
                      <a:r>
                        <a:rPr lang="en-US" dirty="0" smtClean="0">
                          <a:solidFill>
                            <a:schemeClr val="tx1"/>
                          </a:solidFill>
                        </a:rPr>
                        <a:t>Type</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704302">
                <a:tc>
                  <a:txBody>
                    <a:bodyPr/>
                    <a:lstStyle/>
                    <a:p>
                      <a:pPr algn="ctr"/>
                      <a:r>
                        <a:rPr lang="en-US" b="1" dirty="0" smtClean="0">
                          <a:solidFill>
                            <a:schemeClr val="tx1"/>
                          </a:solidFill>
                        </a:rPr>
                        <a:t>Primary Market Research</a:t>
                      </a:r>
                      <a:endParaRPr lang="en-US" b="1" dirty="0">
                        <a:solidFill>
                          <a:schemeClr val="tx1"/>
                        </a:solidFill>
                      </a:endParaRPr>
                    </a:p>
                  </a:txBody>
                  <a:tcPr>
                    <a:solidFill>
                      <a:schemeClr val="accent6">
                        <a:lumMod val="20000"/>
                        <a:lumOff val="80000"/>
                      </a:schemeClr>
                    </a:solidFill>
                  </a:tcPr>
                </a:tc>
                <a:tc>
                  <a:txBody>
                    <a:bodyPr/>
                    <a:lstStyle/>
                    <a:p>
                      <a:pPr algn="ctr"/>
                      <a:r>
                        <a:rPr lang="en-US" sz="1800" kern="1200" dirty="0" smtClean="0">
                          <a:solidFill>
                            <a:schemeClr val="tx1"/>
                          </a:solidFill>
                          <a:effectLst/>
                          <a:latin typeface="+mn-lt"/>
                          <a:ea typeface="+mn-ea"/>
                          <a:cs typeface="+mn-cs"/>
                        </a:rPr>
                        <a:t>Involves</a:t>
                      </a:r>
                      <a:r>
                        <a:rPr lang="en-US" sz="1800" kern="1200" baseline="0" dirty="0" smtClean="0">
                          <a:solidFill>
                            <a:schemeClr val="tx1"/>
                          </a:solidFill>
                          <a:effectLst/>
                          <a:latin typeface="+mn-lt"/>
                          <a:ea typeface="+mn-ea"/>
                          <a:cs typeface="+mn-cs"/>
                        </a:rPr>
                        <a:t> “</a:t>
                      </a:r>
                      <a:r>
                        <a:rPr lang="en-US" sz="1800" kern="1200" dirty="0" smtClean="0">
                          <a:solidFill>
                            <a:schemeClr val="tx1"/>
                          </a:solidFill>
                          <a:effectLst/>
                          <a:latin typeface="+mn-lt"/>
                          <a:ea typeface="+mn-ea"/>
                          <a:cs typeface="+mn-cs"/>
                        </a:rPr>
                        <a:t>direct” interaction with (potential) customers to understand their situations and gain knowledge specific to your (potential) new venture</a:t>
                      </a:r>
                      <a:r>
                        <a:rPr lang="en-US" dirty="0" smtClean="0">
                          <a:solidFill>
                            <a:schemeClr val="tx1"/>
                          </a:solidFill>
                          <a:effectLst/>
                        </a:rPr>
                        <a:t> </a:t>
                      </a:r>
                      <a:endParaRPr lang="en-US" dirty="0">
                        <a:solidFill>
                          <a:schemeClr val="tx1"/>
                        </a:solidFill>
                      </a:endParaRPr>
                    </a:p>
                  </a:txBody>
                  <a:tcPr>
                    <a:solidFill>
                      <a:schemeClr val="accent6">
                        <a:lumMod val="20000"/>
                        <a:lumOff val="80000"/>
                      </a:schemeClr>
                    </a:solidFill>
                  </a:tcPr>
                </a:tc>
              </a:tr>
              <a:tr h="1006145">
                <a:tc>
                  <a:txBody>
                    <a:bodyPr/>
                    <a:lstStyle/>
                    <a:p>
                      <a:pPr algn="ctr"/>
                      <a:r>
                        <a:rPr lang="en-US" b="1" dirty="0" smtClean="0">
                          <a:solidFill>
                            <a:schemeClr val="tx1"/>
                          </a:solidFill>
                        </a:rPr>
                        <a:t>Secondary Market Research</a:t>
                      </a:r>
                      <a:endParaRPr lang="en-US" b="1" dirty="0">
                        <a:solidFill>
                          <a:schemeClr val="tx1"/>
                        </a:solidFill>
                      </a:endParaRP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Involves “indirect” investigations, especially via collecting information from reputable sources other than potential customers (e.g., standard industry and government reports) </a:t>
                      </a:r>
                    </a:p>
                  </a:txBody>
                  <a:tcPr>
                    <a:solidFill>
                      <a:schemeClr val="bg1">
                        <a:lumMod val="95000"/>
                      </a:schemeClr>
                    </a:solidFill>
                  </a:tcPr>
                </a:tc>
              </a:tr>
              <a:tr h="1006145">
                <a:tc>
                  <a:txBody>
                    <a:bodyPr/>
                    <a:lstStyle/>
                    <a:p>
                      <a:pPr algn="ctr"/>
                      <a:r>
                        <a:rPr lang="en-US" b="1" dirty="0" smtClean="0">
                          <a:solidFill>
                            <a:schemeClr val="accent6">
                              <a:lumMod val="20000"/>
                              <a:lumOff val="80000"/>
                            </a:schemeClr>
                          </a:solidFill>
                        </a:rPr>
                        <a:t>Qualitative Market Research</a:t>
                      </a:r>
                      <a:endParaRPr lang="en-US" b="1" dirty="0">
                        <a:solidFill>
                          <a:schemeClr val="accent6">
                            <a:lumMod val="20000"/>
                            <a:lumOff val="80000"/>
                          </a:schemeClr>
                        </a:solidFill>
                      </a:endParaRPr>
                    </a:p>
                  </a:txBody>
                  <a:tcPr>
                    <a:solidFill>
                      <a:schemeClr val="accent6">
                        <a:lumMod val="20000"/>
                        <a:lumOff val="80000"/>
                      </a:schemeClr>
                    </a:solidFill>
                  </a:tcPr>
                </a:tc>
                <a:tc>
                  <a:txBody>
                    <a:bodyPr/>
                    <a:lstStyle/>
                    <a:p>
                      <a:pPr marL="0" indent="0" algn="ctr">
                        <a:buFontTx/>
                        <a:buNone/>
                      </a:pPr>
                      <a:r>
                        <a:rPr lang="en-US" dirty="0" smtClean="0">
                          <a:solidFill>
                            <a:schemeClr val="accent6">
                              <a:lumMod val="20000"/>
                              <a:lumOff val="80000"/>
                            </a:schemeClr>
                          </a:solidFill>
                        </a:rPr>
                        <a:t>An exploratory process that helps understanding qualitatively a subject</a:t>
                      </a:r>
                      <a:r>
                        <a:rPr lang="en-US" baseline="0" dirty="0" smtClean="0">
                          <a:solidFill>
                            <a:schemeClr val="accent6">
                              <a:lumMod val="20000"/>
                              <a:lumOff val="80000"/>
                            </a:schemeClr>
                          </a:solidFill>
                        </a:rPr>
                        <a:t> matter, which might lead to new testable hypotheses (can be used in primary and secondary types of researches)</a:t>
                      </a:r>
                    </a:p>
                  </a:txBody>
                  <a:tcPr>
                    <a:solidFill>
                      <a:schemeClr val="accent6">
                        <a:lumMod val="20000"/>
                        <a:lumOff val="80000"/>
                      </a:schemeClr>
                    </a:solidFill>
                  </a:tcPr>
                </a:tc>
              </a:tr>
              <a:tr h="704302">
                <a:tc>
                  <a:txBody>
                    <a:bodyPr/>
                    <a:lstStyle/>
                    <a:p>
                      <a:pPr algn="ctr"/>
                      <a:r>
                        <a:rPr lang="en-US" b="1" dirty="0" smtClean="0">
                          <a:solidFill>
                            <a:schemeClr val="bg1">
                              <a:lumMod val="95000"/>
                            </a:schemeClr>
                          </a:solidFill>
                        </a:rPr>
                        <a:t>Quantitative Market Research</a:t>
                      </a:r>
                      <a:endParaRPr lang="en-US" b="1" dirty="0">
                        <a:solidFill>
                          <a:schemeClr val="bg1">
                            <a:lumMod val="95000"/>
                          </a:schemeClr>
                        </a:solidFill>
                      </a:endParaRPr>
                    </a:p>
                  </a:txBody>
                  <a:tcPr>
                    <a:solidFill>
                      <a:schemeClr val="bg1">
                        <a:lumMod val="95000"/>
                      </a:schemeClr>
                    </a:solidFill>
                  </a:tcPr>
                </a:tc>
                <a:tc>
                  <a:txBody>
                    <a:bodyPr/>
                    <a:lstStyle/>
                    <a:p>
                      <a:pPr marL="0" indent="0" algn="ctr">
                        <a:buFontTx/>
                        <a:buNone/>
                      </a:pPr>
                      <a:r>
                        <a:rPr lang="en-US" sz="1800" kern="1200" dirty="0" smtClean="0">
                          <a:solidFill>
                            <a:schemeClr val="bg1">
                              <a:lumMod val="95000"/>
                            </a:schemeClr>
                          </a:solidFill>
                          <a:effectLst/>
                          <a:latin typeface="+mn-lt"/>
                          <a:ea typeface="+mn-ea"/>
                          <a:cs typeface="+mn-cs"/>
                        </a:rPr>
                        <a:t>Focuses on gathering specific data,</a:t>
                      </a:r>
                      <a:r>
                        <a:rPr lang="en-US" sz="1800" kern="1200" baseline="0" dirty="0" smtClean="0">
                          <a:solidFill>
                            <a:schemeClr val="bg1">
                              <a:lumMod val="95000"/>
                            </a:schemeClr>
                          </a:solidFill>
                          <a:effectLst/>
                          <a:latin typeface="+mn-lt"/>
                          <a:ea typeface="+mn-ea"/>
                          <a:cs typeface="+mn-cs"/>
                        </a:rPr>
                        <a:t> which prove or </a:t>
                      </a:r>
                      <a:r>
                        <a:rPr lang="en-US" sz="1800" kern="1200" dirty="0" smtClean="0">
                          <a:solidFill>
                            <a:schemeClr val="bg1">
                              <a:lumMod val="95000"/>
                            </a:schemeClr>
                          </a:solidFill>
                          <a:effectLst/>
                          <a:latin typeface="+mn-lt"/>
                          <a:ea typeface="+mn-ea"/>
                          <a:cs typeface="+mn-cs"/>
                        </a:rPr>
                        <a:t>disprove a certain hypothesis </a:t>
                      </a:r>
                      <a:endParaRPr lang="en-US" baseline="0" dirty="0" smtClean="0">
                        <a:solidFill>
                          <a:schemeClr val="bg1">
                            <a:lumMod val="95000"/>
                          </a:schemeClr>
                        </a:solidFill>
                      </a:endParaRPr>
                    </a:p>
                  </a:txBody>
                  <a:tcPr>
                    <a:solidFill>
                      <a:schemeClr val="bg1">
                        <a:lumMod val="95000"/>
                      </a:schemeClr>
                    </a:solidFill>
                  </a:tcPr>
                </a:tc>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2631477052"/>
              </p:ext>
            </p:extLst>
          </p:nvPr>
        </p:nvGraphicFramePr>
        <p:xfrm>
          <a:off x="838200" y="1825623"/>
          <a:ext cx="10515600" cy="3828942"/>
        </p:xfrm>
        <a:graphic>
          <a:graphicData uri="http://schemas.openxmlformats.org/drawingml/2006/table">
            <a:tbl>
              <a:tblPr firstRow="1" bandRow="1">
                <a:tableStyleId>{5C22544A-7EE6-4342-B048-85BDC9FD1C3A}</a:tableStyleId>
              </a:tblPr>
              <a:tblGrid>
                <a:gridCol w="3124200"/>
                <a:gridCol w="7391400"/>
              </a:tblGrid>
              <a:tr h="408048">
                <a:tc>
                  <a:txBody>
                    <a:bodyPr/>
                    <a:lstStyle/>
                    <a:p>
                      <a:pPr algn="ctr"/>
                      <a:r>
                        <a:rPr lang="en-US" dirty="0" smtClean="0">
                          <a:solidFill>
                            <a:schemeClr val="tx1"/>
                          </a:solidFill>
                        </a:rPr>
                        <a:t>Type</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704302">
                <a:tc>
                  <a:txBody>
                    <a:bodyPr/>
                    <a:lstStyle/>
                    <a:p>
                      <a:pPr algn="ctr"/>
                      <a:r>
                        <a:rPr lang="en-US" b="1" dirty="0" smtClean="0">
                          <a:solidFill>
                            <a:schemeClr val="tx1"/>
                          </a:solidFill>
                        </a:rPr>
                        <a:t>Primary Market Research</a:t>
                      </a:r>
                      <a:endParaRPr lang="en-US" b="1" dirty="0">
                        <a:solidFill>
                          <a:schemeClr val="tx1"/>
                        </a:solidFill>
                      </a:endParaRPr>
                    </a:p>
                  </a:txBody>
                  <a:tcPr>
                    <a:solidFill>
                      <a:schemeClr val="accent6">
                        <a:lumMod val="20000"/>
                        <a:lumOff val="80000"/>
                      </a:schemeClr>
                    </a:solidFill>
                  </a:tcPr>
                </a:tc>
                <a:tc>
                  <a:txBody>
                    <a:bodyPr/>
                    <a:lstStyle/>
                    <a:p>
                      <a:pPr algn="ctr"/>
                      <a:r>
                        <a:rPr lang="en-US" sz="1800" kern="1200" dirty="0" smtClean="0">
                          <a:solidFill>
                            <a:schemeClr val="tx1"/>
                          </a:solidFill>
                          <a:effectLst/>
                          <a:latin typeface="+mn-lt"/>
                          <a:ea typeface="+mn-ea"/>
                          <a:cs typeface="+mn-cs"/>
                        </a:rPr>
                        <a:t>Involves</a:t>
                      </a:r>
                      <a:r>
                        <a:rPr lang="en-US" sz="1800" kern="1200" baseline="0" dirty="0" smtClean="0">
                          <a:solidFill>
                            <a:schemeClr val="tx1"/>
                          </a:solidFill>
                          <a:effectLst/>
                          <a:latin typeface="+mn-lt"/>
                          <a:ea typeface="+mn-ea"/>
                          <a:cs typeface="+mn-cs"/>
                        </a:rPr>
                        <a:t> “</a:t>
                      </a:r>
                      <a:r>
                        <a:rPr lang="en-US" sz="1800" kern="1200" dirty="0" smtClean="0">
                          <a:solidFill>
                            <a:schemeClr val="tx1"/>
                          </a:solidFill>
                          <a:effectLst/>
                          <a:latin typeface="+mn-lt"/>
                          <a:ea typeface="+mn-ea"/>
                          <a:cs typeface="+mn-cs"/>
                        </a:rPr>
                        <a:t>direct” interaction with (potential) customers to understand their situations and gain knowledge specific to your (potential) new venture</a:t>
                      </a:r>
                      <a:r>
                        <a:rPr lang="en-US" dirty="0" smtClean="0">
                          <a:solidFill>
                            <a:schemeClr val="tx1"/>
                          </a:solidFill>
                          <a:effectLst/>
                        </a:rPr>
                        <a:t> </a:t>
                      </a:r>
                      <a:endParaRPr lang="en-US" dirty="0">
                        <a:solidFill>
                          <a:schemeClr val="tx1"/>
                        </a:solidFill>
                      </a:endParaRPr>
                    </a:p>
                  </a:txBody>
                  <a:tcPr>
                    <a:solidFill>
                      <a:schemeClr val="accent6">
                        <a:lumMod val="20000"/>
                        <a:lumOff val="80000"/>
                      </a:schemeClr>
                    </a:solidFill>
                  </a:tcPr>
                </a:tc>
              </a:tr>
              <a:tr h="1006145">
                <a:tc>
                  <a:txBody>
                    <a:bodyPr/>
                    <a:lstStyle/>
                    <a:p>
                      <a:pPr algn="ctr"/>
                      <a:r>
                        <a:rPr lang="en-US" b="1" dirty="0" smtClean="0">
                          <a:solidFill>
                            <a:schemeClr val="tx1"/>
                          </a:solidFill>
                        </a:rPr>
                        <a:t>Secondary Market Research</a:t>
                      </a:r>
                      <a:endParaRPr lang="en-US" b="1" dirty="0">
                        <a:solidFill>
                          <a:schemeClr val="tx1"/>
                        </a:solidFill>
                      </a:endParaRP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Involves “indirect” investigations, especially via collecting information from reputable sources other than potential customers (e.g., standard industry and government reports) </a:t>
                      </a:r>
                    </a:p>
                  </a:txBody>
                  <a:tcPr>
                    <a:solidFill>
                      <a:schemeClr val="bg1">
                        <a:lumMod val="95000"/>
                      </a:schemeClr>
                    </a:solidFill>
                  </a:tcPr>
                </a:tc>
              </a:tr>
              <a:tr h="1006145">
                <a:tc>
                  <a:txBody>
                    <a:bodyPr/>
                    <a:lstStyle/>
                    <a:p>
                      <a:pPr algn="ctr"/>
                      <a:r>
                        <a:rPr lang="en-US" b="1" dirty="0" smtClean="0">
                          <a:solidFill>
                            <a:schemeClr val="tx1"/>
                          </a:solidFill>
                        </a:rPr>
                        <a:t>Qualitative Market Research</a:t>
                      </a:r>
                      <a:endParaRPr lang="en-US" b="1" dirty="0">
                        <a:solidFill>
                          <a:schemeClr val="tx1"/>
                        </a:solidFill>
                      </a:endParaRPr>
                    </a:p>
                  </a:txBody>
                  <a:tcPr>
                    <a:solidFill>
                      <a:schemeClr val="accent6">
                        <a:lumMod val="20000"/>
                        <a:lumOff val="80000"/>
                      </a:schemeClr>
                    </a:solidFill>
                  </a:tcPr>
                </a:tc>
                <a:tc>
                  <a:txBody>
                    <a:bodyPr/>
                    <a:lstStyle/>
                    <a:p>
                      <a:pPr marL="0" indent="0" algn="ctr">
                        <a:buFontTx/>
                        <a:buNone/>
                      </a:pPr>
                      <a:r>
                        <a:rPr lang="en-US" dirty="0" smtClean="0">
                          <a:solidFill>
                            <a:schemeClr val="tx1"/>
                          </a:solidFill>
                        </a:rPr>
                        <a:t>An exploratory process that helps understanding qualitatively a subject</a:t>
                      </a:r>
                      <a:r>
                        <a:rPr lang="en-US" baseline="0" dirty="0" smtClean="0">
                          <a:solidFill>
                            <a:schemeClr val="tx1"/>
                          </a:solidFill>
                        </a:rPr>
                        <a:t> matter, which might lead to new testable hypotheses (can be used in primary and secondary types of researches)</a:t>
                      </a:r>
                    </a:p>
                  </a:txBody>
                  <a:tcPr>
                    <a:solidFill>
                      <a:schemeClr val="accent6">
                        <a:lumMod val="20000"/>
                        <a:lumOff val="80000"/>
                      </a:schemeClr>
                    </a:solidFill>
                  </a:tcPr>
                </a:tc>
              </a:tr>
              <a:tr h="704302">
                <a:tc>
                  <a:txBody>
                    <a:bodyPr/>
                    <a:lstStyle/>
                    <a:p>
                      <a:pPr algn="ctr"/>
                      <a:r>
                        <a:rPr lang="en-US" b="1" dirty="0" smtClean="0">
                          <a:solidFill>
                            <a:schemeClr val="bg1">
                              <a:lumMod val="95000"/>
                            </a:schemeClr>
                          </a:solidFill>
                        </a:rPr>
                        <a:t>Quantitative Market Research</a:t>
                      </a:r>
                      <a:endParaRPr lang="en-US" b="1" dirty="0">
                        <a:solidFill>
                          <a:schemeClr val="bg1">
                            <a:lumMod val="95000"/>
                          </a:schemeClr>
                        </a:solidFill>
                      </a:endParaRPr>
                    </a:p>
                  </a:txBody>
                  <a:tcPr>
                    <a:solidFill>
                      <a:schemeClr val="bg1">
                        <a:lumMod val="95000"/>
                      </a:schemeClr>
                    </a:solidFill>
                  </a:tcPr>
                </a:tc>
                <a:tc>
                  <a:txBody>
                    <a:bodyPr/>
                    <a:lstStyle/>
                    <a:p>
                      <a:pPr marL="0" indent="0" algn="ctr">
                        <a:buFontTx/>
                        <a:buNone/>
                      </a:pPr>
                      <a:r>
                        <a:rPr lang="en-US" sz="1800" kern="1200" dirty="0" smtClean="0">
                          <a:solidFill>
                            <a:schemeClr val="bg1">
                              <a:lumMod val="95000"/>
                            </a:schemeClr>
                          </a:solidFill>
                          <a:effectLst/>
                          <a:latin typeface="+mn-lt"/>
                          <a:ea typeface="+mn-ea"/>
                          <a:cs typeface="+mn-cs"/>
                        </a:rPr>
                        <a:t>Focuses on gathering specific data,</a:t>
                      </a:r>
                      <a:r>
                        <a:rPr lang="en-US" sz="1800" kern="1200" baseline="0" dirty="0" smtClean="0">
                          <a:solidFill>
                            <a:schemeClr val="bg1">
                              <a:lumMod val="95000"/>
                            </a:schemeClr>
                          </a:solidFill>
                          <a:effectLst/>
                          <a:latin typeface="+mn-lt"/>
                          <a:ea typeface="+mn-ea"/>
                          <a:cs typeface="+mn-cs"/>
                        </a:rPr>
                        <a:t> which prove or </a:t>
                      </a:r>
                      <a:r>
                        <a:rPr lang="en-US" sz="1800" kern="1200" dirty="0" smtClean="0">
                          <a:solidFill>
                            <a:schemeClr val="bg1">
                              <a:lumMod val="95000"/>
                            </a:schemeClr>
                          </a:solidFill>
                          <a:effectLst/>
                          <a:latin typeface="+mn-lt"/>
                          <a:ea typeface="+mn-ea"/>
                          <a:cs typeface="+mn-cs"/>
                        </a:rPr>
                        <a:t>disprove a certain hypothesis </a:t>
                      </a:r>
                      <a:endParaRPr lang="en-US" baseline="0" dirty="0" smtClean="0">
                        <a:solidFill>
                          <a:schemeClr val="bg1">
                            <a:lumMod val="95000"/>
                          </a:schemeClr>
                        </a:solidFill>
                      </a:endParaRPr>
                    </a:p>
                  </a:txBody>
                  <a:tcPr>
                    <a:solidFill>
                      <a:schemeClr val="bg1">
                        <a:lumMod val="95000"/>
                      </a:schemeClr>
                    </a:solidFill>
                  </a:tcPr>
                </a:tc>
              </a:tr>
            </a:tbl>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902615825"/>
              </p:ext>
            </p:extLst>
          </p:nvPr>
        </p:nvGraphicFramePr>
        <p:xfrm>
          <a:off x="838200" y="1825623"/>
          <a:ext cx="10515600" cy="3828942"/>
        </p:xfrm>
        <a:graphic>
          <a:graphicData uri="http://schemas.openxmlformats.org/drawingml/2006/table">
            <a:tbl>
              <a:tblPr firstRow="1" bandRow="1">
                <a:tableStyleId>{5C22544A-7EE6-4342-B048-85BDC9FD1C3A}</a:tableStyleId>
              </a:tblPr>
              <a:tblGrid>
                <a:gridCol w="3124200"/>
                <a:gridCol w="7391400"/>
              </a:tblGrid>
              <a:tr h="408048">
                <a:tc>
                  <a:txBody>
                    <a:bodyPr/>
                    <a:lstStyle/>
                    <a:p>
                      <a:pPr algn="ctr"/>
                      <a:r>
                        <a:rPr lang="en-US" dirty="0" smtClean="0">
                          <a:solidFill>
                            <a:schemeClr val="tx1"/>
                          </a:solidFill>
                        </a:rPr>
                        <a:t>Type</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704302">
                <a:tc>
                  <a:txBody>
                    <a:bodyPr/>
                    <a:lstStyle/>
                    <a:p>
                      <a:pPr algn="ctr"/>
                      <a:r>
                        <a:rPr lang="en-US" b="1" dirty="0" smtClean="0">
                          <a:solidFill>
                            <a:schemeClr val="tx1"/>
                          </a:solidFill>
                        </a:rPr>
                        <a:t>Primary Market Research</a:t>
                      </a:r>
                      <a:endParaRPr lang="en-US" b="1" dirty="0">
                        <a:solidFill>
                          <a:schemeClr val="tx1"/>
                        </a:solidFill>
                      </a:endParaRPr>
                    </a:p>
                  </a:txBody>
                  <a:tcPr>
                    <a:solidFill>
                      <a:schemeClr val="accent6">
                        <a:lumMod val="20000"/>
                        <a:lumOff val="80000"/>
                      </a:schemeClr>
                    </a:solidFill>
                  </a:tcPr>
                </a:tc>
                <a:tc>
                  <a:txBody>
                    <a:bodyPr/>
                    <a:lstStyle/>
                    <a:p>
                      <a:pPr algn="ctr"/>
                      <a:r>
                        <a:rPr lang="en-US" sz="1800" kern="1200" dirty="0" smtClean="0">
                          <a:solidFill>
                            <a:schemeClr val="tx1"/>
                          </a:solidFill>
                          <a:effectLst/>
                          <a:latin typeface="+mn-lt"/>
                          <a:ea typeface="+mn-ea"/>
                          <a:cs typeface="+mn-cs"/>
                        </a:rPr>
                        <a:t>Involves</a:t>
                      </a:r>
                      <a:r>
                        <a:rPr lang="en-US" sz="1800" kern="1200" baseline="0" dirty="0" smtClean="0">
                          <a:solidFill>
                            <a:schemeClr val="tx1"/>
                          </a:solidFill>
                          <a:effectLst/>
                          <a:latin typeface="+mn-lt"/>
                          <a:ea typeface="+mn-ea"/>
                          <a:cs typeface="+mn-cs"/>
                        </a:rPr>
                        <a:t> “</a:t>
                      </a:r>
                      <a:r>
                        <a:rPr lang="en-US" sz="1800" kern="1200" dirty="0" smtClean="0">
                          <a:solidFill>
                            <a:schemeClr val="tx1"/>
                          </a:solidFill>
                          <a:effectLst/>
                          <a:latin typeface="+mn-lt"/>
                          <a:ea typeface="+mn-ea"/>
                          <a:cs typeface="+mn-cs"/>
                        </a:rPr>
                        <a:t>direct” interaction with (potential) customers to understand their situations and gain knowledge specific to your (potential) new venture</a:t>
                      </a:r>
                      <a:r>
                        <a:rPr lang="en-US" dirty="0" smtClean="0">
                          <a:solidFill>
                            <a:schemeClr val="tx1"/>
                          </a:solidFill>
                          <a:effectLst/>
                        </a:rPr>
                        <a:t> </a:t>
                      </a:r>
                      <a:endParaRPr lang="en-US" dirty="0">
                        <a:solidFill>
                          <a:schemeClr val="tx1"/>
                        </a:solidFill>
                      </a:endParaRPr>
                    </a:p>
                  </a:txBody>
                  <a:tcPr>
                    <a:solidFill>
                      <a:schemeClr val="accent6">
                        <a:lumMod val="20000"/>
                        <a:lumOff val="80000"/>
                      </a:schemeClr>
                    </a:solidFill>
                  </a:tcPr>
                </a:tc>
              </a:tr>
              <a:tr h="1006145">
                <a:tc>
                  <a:txBody>
                    <a:bodyPr/>
                    <a:lstStyle/>
                    <a:p>
                      <a:pPr algn="ctr"/>
                      <a:r>
                        <a:rPr lang="en-US" b="1" dirty="0" smtClean="0">
                          <a:solidFill>
                            <a:schemeClr val="tx1"/>
                          </a:solidFill>
                        </a:rPr>
                        <a:t>Secondary Market Research</a:t>
                      </a:r>
                      <a:endParaRPr lang="en-US" b="1" dirty="0">
                        <a:solidFill>
                          <a:schemeClr val="tx1"/>
                        </a:solidFill>
                      </a:endParaRPr>
                    </a:p>
                  </a:txBody>
                  <a:tcPr>
                    <a:solidFill>
                      <a:schemeClr val="bg1">
                        <a:lumMod val="95000"/>
                      </a:schemeClr>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Involves “indirect” investigations, especially via collecting information from reputable sources other than potential customers (e.g., standard industry and government reports) </a:t>
                      </a:r>
                    </a:p>
                  </a:txBody>
                  <a:tcPr>
                    <a:solidFill>
                      <a:schemeClr val="bg1">
                        <a:lumMod val="95000"/>
                      </a:schemeClr>
                    </a:solidFill>
                  </a:tcPr>
                </a:tc>
              </a:tr>
              <a:tr h="1006145">
                <a:tc>
                  <a:txBody>
                    <a:bodyPr/>
                    <a:lstStyle/>
                    <a:p>
                      <a:pPr algn="ctr"/>
                      <a:r>
                        <a:rPr lang="en-US" b="1" dirty="0" smtClean="0">
                          <a:solidFill>
                            <a:schemeClr val="tx1"/>
                          </a:solidFill>
                        </a:rPr>
                        <a:t>Qualitative Market Research</a:t>
                      </a:r>
                      <a:endParaRPr lang="en-US" b="1" dirty="0">
                        <a:solidFill>
                          <a:schemeClr val="tx1"/>
                        </a:solidFill>
                      </a:endParaRPr>
                    </a:p>
                  </a:txBody>
                  <a:tcPr>
                    <a:solidFill>
                      <a:schemeClr val="accent6">
                        <a:lumMod val="20000"/>
                        <a:lumOff val="80000"/>
                      </a:schemeClr>
                    </a:solidFill>
                  </a:tcPr>
                </a:tc>
                <a:tc>
                  <a:txBody>
                    <a:bodyPr/>
                    <a:lstStyle/>
                    <a:p>
                      <a:pPr marL="0" indent="0" algn="ctr">
                        <a:buFontTx/>
                        <a:buNone/>
                      </a:pPr>
                      <a:r>
                        <a:rPr lang="en-US" dirty="0" smtClean="0">
                          <a:solidFill>
                            <a:schemeClr val="tx1"/>
                          </a:solidFill>
                        </a:rPr>
                        <a:t>An exploratory process that helps understanding qualitatively a subject</a:t>
                      </a:r>
                      <a:r>
                        <a:rPr lang="en-US" baseline="0" dirty="0" smtClean="0">
                          <a:solidFill>
                            <a:schemeClr val="tx1"/>
                          </a:solidFill>
                        </a:rPr>
                        <a:t> matter, which might lead to new testable hypotheses (can be used in primary and secondary types of researches)</a:t>
                      </a:r>
                    </a:p>
                  </a:txBody>
                  <a:tcPr>
                    <a:solidFill>
                      <a:schemeClr val="accent6">
                        <a:lumMod val="20000"/>
                        <a:lumOff val="80000"/>
                      </a:schemeClr>
                    </a:solidFill>
                  </a:tcPr>
                </a:tc>
              </a:tr>
              <a:tr h="704302">
                <a:tc>
                  <a:txBody>
                    <a:bodyPr/>
                    <a:lstStyle/>
                    <a:p>
                      <a:pPr algn="ctr"/>
                      <a:r>
                        <a:rPr lang="en-US" b="1" dirty="0" smtClean="0">
                          <a:solidFill>
                            <a:schemeClr val="tx1"/>
                          </a:solidFill>
                        </a:rPr>
                        <a:t>Quantitative Market Research</a:t>
                      </a:r>
                      <a:endParaRPr lang="en-US" b="1" dirty="0">
                        <a:solidFill>
                          <a:schemeClr val="tx1"/>
                        </a:solidFill>
                      </a:endParaRPr>
                    </a:p>
                  </a:txBody>
                  <a:tcPr>
                    <a:solidFill>
                      <a:schemeClr val="bg1">
                        <a:lumMod val="95000"/>
                      </a:schemeClr>
                    </a:solidFill>
                  </a:tcPr>
                </a:tc>
                <a:tc>
                  <a:txBody>
                    <a:bodyPr/>
                    <a:lstStyle/>
                    <a:p>
                      <a:pPr marL="0" indent="0" algn="ctr">
                        <a:buFontTx/>
                        <a:buNone/>
                      </a:pPr>
                      <a:r>
                        <a:rPr lang="en-US" sz="1800" kern="1200" dirty="0" smtClean="0">
                          <a:solidFill>
                            <a:schemeClr val="tx1"/>
                          </a:solidFill>
                          <a:effectLst/>
                          <a:latin typeface="+mn-lt"/>
                          <a:ea typeface="+mn-ea"/>
                          <a:cs typeface="+mn-cs"/>
                        </a:rPr>
                        <a:t>Focuses on gathering specific data,</a:t>
                      </a:r>
                      <a:r>
                        <a:rPr lang="en-US" sz="1800" kern="1200" baseline="0" dirty="0" smtClean="0">
                          <a:solidFill>
                            <a:schemeClr val="tx1"/>
                          </a:solidFill>
                          <a:effectLst/>
                          <a:latin typeface="+mn-lt"/>
                          <a:ea typeface="+mn-ea"/>
                          <a:cs typeface="+mn-cs"/>
                        </a:rPr>
                        <a:t> which prove or </a:t>
                      </a:r>
                      <a:r>
                        <a:rPr lang="en-US" sz="1800" kern="1200" dirty="0" smtClean="0">
                          <a:solidFill>
                            <a:schemeClr val="tx1"/>
                          </a:solidFill>
                          <a:effectLst/>
                          <a:latin typeface="+mn-lt"/>
                          <a:ea typeface="+mn-ea"/>
                          <a:cs typeface="+mn-cs"/>
                        </a:rPr>
                        <a:t>disprove a certain hypothesis </a:t>
                      </a:r>
                      <a:endParaRPr lang="en-US" baseline="0" dirty="0" smtClean="0">
                        <a:solidFill>
                          <a:schemeClr val="tx1"/>
                        </a:solidFill>
                      </a:endParaRPr>
                    </a:p>
                  </a:txBody>
                  <a:tcPr>
                    <a:solidFill>
                      <a:schemeClr val="bg1">
                        <a:lumMod val="95000"/>
                      </a:schemeClr>
                    </a:solidFill>
                  </a:tcPr>
                </a:tc>
              </a:tr>
            </a:tbl>
          </a:graphicData>
        </a:graphic>
      </p:graphicFrame>
    </p:spTree>
    <p:extLst>
      <p:ext uri="{BB962C8B-B14F-4D97-AF65-F5344CB8AC3E}">
        <p14:creationId xmlns:p14="http://schemas.microsoft.com/office/powerpoint/2010/main" val="130693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Next Class</a:t>
            </a:r>
            <a:endParaRPr lang="en-US" dirty="0"/>
          </a:p>
        </p:txBody>
      </p:sp>
      <p:sp>
        <p:nvSpPr>
          <p:cNvPr id="3" name="Content Placeholder 2"/>
          <p:cNvSpPr>
            <a:spLocks noGrp="1"/>
          </p:cNvSpPr>
          <p:nvPr>
            <p:ph idx="1"/>
          </p:nvPr>
        </p:nvSpPr>
        <p:spPr/>
        <p:txBody>
          <a:bodyPr>
            <a:normAutofit/>
          </a:bodyPr>
          <a:lstStyle/>
          <a:p>
            <a:pPr marL="228600" lvl="1">
              <a:spcBef>
                <a:spcPts val="1000"/>
              </a:spcBef>
            </a:pPr>
            <a:r>
              <a:rPr lang="en-US" sz="2800" dirty="0" smtClean="0"/>
              <a:t>Conclude with Effective Market Research</a:t>
            </a:r>
          </a:p>
          <a:p>
            <a:pPr marL="228600" lvl="1">
              <a:spcBef>
                <a:spcPts val="1000"/>
              </a:spcBef>
            </a:pPr>
            <a:r>
              <a:rPr lang="en-US" sz="2800" dirty="0" smtClean="0"/>
              <a:t>Discuss How to Select a Beachhead Market</a:t>
            </a:r>
            <a:endParaRPr lang="en-US" dirty="0" smtClean="0"/>
          </a:p>
        </p:txBody>
      </p:sp>
    </p:spTree>
    <p:extLst>
      <p:ext uri="{BB962C8B-B14F-4D97-AF65-F5344CB8AC3E}">
        <p14:creationId xmlns:p14="http://schemas.microsoft.com/office/powerpoint/2010/main" val="1352702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Today…</a:t>
            </a:r>
            <a:endParaRPr lang="en-US" dirty="0"/>
          </a:p>
        </p:txBody>
      </p:sp>
      <p:sp>
        <p:nvSpPr>
          <p:cNvPr id="3" name="Content Placeholder 2"/>
          <p:cNvSpPr>
            <a:spLocks noGrp="1"/>
          </p:cNvSpPr>
          <p:nvPr>
            <p:ph idx="1"/>
          </p:nvPr>
        </p:nvSpPr>
        <p:spPr>
          <a:xfrm>
            <a:off x="838200" y="1825624"/>
            <a:ext cx="10515600" cy="4502023"/>
          </a:xfrm>
        </p:spPr>
        <p:txBody>
          <a:bodyPr>
            <a:normAutofit lnSpcReduction="10000"/>
          </a:bodyPr>
          <a:lstStyle/>
          <a:p>
            <a:r>
              <a:rPr lang="en-US" dirty="0" smtClean="0">
                <a:solidFill>
                  <a:srgbClr val="0070C0"/>
                </a:solidFill>
              </a:rPr>
              <a:t>Last Session</a:t>
            </a:r>
            <a:r>
              <a:rPr lang="en-US" dirty="0" smtClean="0"/>
              <a:t>:</a:t>
            </a:r>
          </a:p>
          <a:p>
            <a:pPr lvl="1"/>
            <a:r>
              <a:rPr lang="en-US" dirty="0" smtClean="0"/>
              <a:t>Founding dilemmas</a:t>
            </a:r>
          </a:p>
          <a:p>
            <a:pPr lvl="1"/>
            <a:endParaRPr lang="en-US" dirty="0"/>
          </a:p>
          <a:p>
            <a:r>
              <a:rPr lang="en-US" dirty="0" smtClean="0">
                <a:solidFill>
                  <a:srgbClr val="0070C0"/>
                </a:solidFill>
              </a:rPr>
              <a:t>Today’s Session</a:t>
            </a:r>
            <a:r>
              <a:rPr lang="en-US" dirty="0" smtClean="0"/>
              <a:t>:</a:t>
            </a:r>
          </a:p>
          <a:p>
            <a:pPr lvl="1"/>
            <a:r>
              <a:rPr lang="en-US" dirty="0" smtClean="0"/>
              <a:t>Market Segmentation</a:t>
            </a:r>
          </a:p>
          <a:p>
            <a:pPr lvl="1"/>
            <a:endParaRPr lang="en-US" dirty="0"/>
          </a:p>
          <a:p>
            <a:r>
              <a:rPr lang="en-US" dirty="0" smtClean="0">
                <a:solidFill>
                  <a:srgbClr val="0070C0"/>
                </a:solidFill>
              </a:rPr>
              <a:t>Announcements</a:t>
            </a:r>
            <a:r>
              <a:rPr lang="en-US" dirty="0" smtClean="0"/>
              <a:t>:</a:t>
            </a:r>
          </a:p>
          <a:p>
            <a:pPr lvl="1"/>
            <a:r>
              <a:rPr lang="en-US" dirty="0" smtClean="0"/>
              <a:t>The supervisor of each project team </a:t>
            </a:r>
            <a:r>
              <a:rPr lang="en-US" dirty="0"/>
              <a:t>will work with the team to </a:t>
            </a:r>
            <a:r>
              <a:rPr lang="en-US" dirty="0" smtClean="0"/>
              <a:t>create </a:t>
            </a:r>
            <a:r>
              <a:rPr lang="en-US" i="1" dirty="0" smtClean="0"/>
              <a:t>seven</a:t>
            </a:r>
            <a:r>
              <a:rPr lang="en-US" dirty="0" smtClean="0"/>
              <a:t> major milestones with a tentative timeline. The milestones are: (1) team formation [justification</a:t>
            </a:r>
            <a:r>
              <a:rPr lang="en-US" dirty="0"/>
              <a:t>, equity split, </a:t>
            </a:r>
            <a:r>
              <a:rPr lang="en-US" dirty="0" smtClean="0"/>
              <a:t>etc.,], (2) idea, (3) market research, (4) business model, (5) prototype, (6) valuation, and (7) business plan</a:t>
            </a:r>
          </a:p>
          <a:p>
            <a:pPr lvl="1"/>
            <a:r>
              <a:rPr lang="en-US" dirty="0" smtClean="0"/>
              <a:t>Next lecture’s case study is “Piazza”</a:t>
            </a:r>
            <a:endParaRPr lang="en-US" dirty="0"/>
          </a:p>
          <a:p>
            <a:pPr lvl="1"/>
            <a:endParaRPr lang="en-US" dirty="0" smtClean="0"/>
          </a:p>
          <a:p>
            <a:pPr lvl="1"/>
            <a:endParaRPr lang="en-US" dirty="0" smtClean="0"/>
          </a:p>
          <a:p>
            <a:pPr lvl="1"/>
            <a:endParaRPr lang="en-US" dirty="0"/>
          </a:p>
          <a:p>
            <a:pPr lvl="1"/>
            <a:endParaRPr lang="en-US" dirty="0"/>
          </a:p>
        </p:txBody>
      </p:sp>
    </p:spTree>
    <p:extLst>
      <p:ext uri="{BB962C8B-B14F-4D97-AF65-F5344CB8AC3E}">
        <p14:creationId xmlns:p14="http://schemas.microsoft.com/office/powerpoint/2010/main" val="3443963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Market Segmentation</a:t>
            </a:r>
            <a:endParaRPr lang="en-US" dirty="0"/>
          </a:p>
        </p:txBody>
      </p:sp>
      <p:pic>
        <p:nvPicPr>
          <p:cNvPr id="1026" name="Picture 2" descr="Image result for seeing the world through the eyes of the customer vs seeing the world through the perspective of the compan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5834" y="1291239"/>
            <a:ext cx="6744832" cy="5334801"/>
          </a:xfrm>
          <a:prstGeom prst="rect">
            <a:avLst/>
          </a:prstGeom>
          <a:noFill/>
          <a:extLst>
            <a:ext uri="{909E8E84-426E-40DD-AFC4-6F175D3DCCD1}">
              <a14:hiddenFill xmlns:a14="http://schemas.microsoft.com/office/drawing/2010/main">
                <a:solidFill>
                  <a:srgbClr val="FFFFFF"/>
                </a:solidFill>
              </a14:hiddenFill>
            </a:ext>
          </a:extLst>
        </p:spPr>
      </p:pic>
      <p:sp>
        <p:nvSpPr>
          <p:cNvPr id="7" name="Rounded Rectangle 6"/>
          <p:cNvSpPr/>
          <p:nvPr/>
        </p:nvSpPr>
        <p:spPr>
          <a:xfrm>
            <a:off x="838200" y="5388366"/>
            <a:ext cx="10753442" cy="1237674"/>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t>Market segmentation is the process of dividing a “broad” consumer or business market into sub-groups </a:t>
            </a:r>
            <a:r>
              <a:rPr lang="en-US" sz="2400" dirty="0" smtClean="0"/>
              <a:t>(</a:t>
            </a:r>
            <a:r>
              <a:rPr lang="en-US" sz="2400" dirty="0"/>
              <a:t>or segments) in an aim to identify </a:t>
            </a:r>
            <a:r>
              <a:rPr lang="en-US" sz="2400" i="1" dirty="0"/>
              <a:t>high yield </a:t>
            </a:r>
            <a:r>
              <a:rPr lang="en-US" sz="2400" i="1" dirty="0" smtClean="0"/>
              <a:t>segments. </a:t>
            </a:r>
          </a:p>
          <a:p>
            <a:pPr marL="342900" indent="-342900">
              <a:buFont typeface="Arial" panose="020B0604020202020204" pitchFamily="34" charset="0"/>
              <a:buChar char="•"/>
            </a:pPr>
            <a:r>
              <a:rPr lang="en-US" sz="2400" dirty="0" smtClean="0"/>
              <a:t>It may also help you come up with an idea!</a:t>
            </a:r>
            <a:endParaRPr lang="en-US" sz="2400" dirty="0"/>
          </a:p>
        </p:txBody>
      </p:sp>
    </p:spTree>
    <p:extLst>
      <p:ext uri="{BB962C8B-B14F-4D97-AF65-F5344CB8AC3E}">
        <p14:creationId xmlns:p14="http://schemas.microsoft.com/office/powerpoint/2010/main" val="101274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Segmentation Process (</a:t>
            </a:r>
            <a:r>
              <a:rPr lang="en-US" i="1" dirty="0" smtClean="0"/>
              <a:t>1 Way of Doing it</a:t>
            </a:r>
            <a:r>
              <a:rPr lang="en-US" dirty="0" smtClean="0"/>
              <a:t>)</a:t>
            </a:r>
            <a:endParaRPr lang="en-US" dirty="0"/>
          </a:p>
        </p:txBody>
      </p:sp>
      <p:sp>
        <p:nvSpPr>
          <p:cNvPr id="3" name="Content Placeholder 2"/>
          <p:cNvSpPr>
            <a:spLocks noGrp="1"/>
          </p:cNvSpPr>
          <p:nvPr>
            <p:ph idx="1"/>
          </p:nvPr>
        </p:nvSpPr>
        <p:spPr>
          <a:xfrm>
            <a:off x="838200" y="1825625"/>
            <a:ext cx="10515600" cy="4783722"/>
          </a:xfrm>
        </p:spPr>
        <p:txBody>
          <a:bodyPr>
            <a:normAutofit lnSpcReduction="10000"/>
          </a:bodyPr>
          <a:lstStyle/>
          <a:p>
            <a:r>
              <a:rPr lang="en-US" dirty="0" smtClean="0"/>
              <a:t>Step 0: Identify your passion</a:t>
            </a:r>
          </a:p>
          <a:p>
            <a:pPr lvl="1"/>
            <a:r>
              <a:rPr lang="en-US" dirty="0" smtClean="0"/>
              <a:t>E.g., Technology (i.e., expertise) &amp; </a:t>
            </a:r>
            <a:r>
              <a:rPr lang="en-US" dirty="0"/>
              <a:t>E</a:t>
            </a:r>
            <a:r>
              <a:rPr lang="en-US" dirty="0" smtClean="0"/>
              <a:t>ducation (i.e., domain/market)</a:t>
            </a:r>
          </a:p>
          <a:p>
            <a:pPr lvl="1"/>
            <a:endParaRPr lang="en-US" dirty="0" smtClean="0"/>
          </a:p>
          <a:p>
            <a:r>
              <a:rPr lang="en-US" dirty="0" smtClean="0"/>
              <a:t>Step 1: Start with a “generic” idea</a:t>
            </a:r>
          </a:p>
          <a:p>
            <a:pPr lvl="1"/>
            <a:r>
              <a:rPr lang="en-US" dirty="0" smtClean="0"/>
              <a:t>E.g., I want to improve education through technology</a:t>
            </a:r>
          </a:p>
          <a:p>
            <a:pPr lvl="1"/>
            <a:endParaRPr lang="en-US" dirty="0" smtClean="0"/>
          </a:p>
          <a:p>
            <a:r>
              <a:rPr lang="en-US" dirty="0" smtClean="0"/>
              <a:t>Step 2: Identify potential “industries” of your selected domain</a:t>
            </a:r>
          </a:p>
          <a:p>
            <a:pPr lvl="1"/>
            <a:r>
              <a:rPr lang="en-US" dirty="0" smtClean="0"/>
              <a:t>E.g., Universities, schools, centers, etc.,</a:t>
            </a:r>
          </a:p>
          <a:p>
            <a:pPr lvl="1"/>
            <a:endParaRPr lang="en-US" dirty="0"/>
          </a:p>
          <a:p>
            <a:r>
              <a:rPr lang="en-US" dirty="0"/>
              <a:t>Step </a:t>
            </a:r>
            <a:r>
              <a:rPr lang="en-US" dirty="0" smtClean="0"/>
              <a:t>3: </a:t>
            </a:r>
            <a:r>
              <a:rPr lang="en-US" dirty="0"/>
              <a:t>Identify all “end-users” in your industries</a:t>
            </a:r>
          </a:p>
          <a:p>
            <a:pPr lvl="1"/>
            <a:r>
              <a:rPr lang="en-US" dirty="0"/>
              <a:t>End-users are potential people who will use your potential product</a:t>
            </a:r>
          </a:p>
          <a:p>
            <a:pPr lvl="2"/>
            <a:r>
              <a:rPr lang="en-US" dirty="0"/>
              <a:t>E.g., Teachers, Students, Administrators, Parents, etc., </a:t>
            </a:r>
          </a:p>
          <a:p>
            <a:endParaRPr lang="en-US" dirty="0" smtClean="0"/>
          </a:p>
        </p:txBody>
      </p:sp>
    </p:spTree>
    <p:extLst>
      <p:ext uri="{BB962C8B-B14F-4D97-AF65-F5344CB8AC3E}">
        <p14:creationId xmlns:p14="http://schemas.microsoft.com/office/powerpoint/2010/main" val="12206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Segmentation Process (</a:t>
            </a:r>
            <a:r>
              <a:rPr lang="en-US" i="1" dirty="0"/>
              <a:t>1 Way of Doing it</a:t>
            </a:r>
            <a:r>
              <a:rPr lang="en-US" dirty="0"/>
              <a:t>)</a:t>
            </a:r>
          </a:p>
        </p:txBody>
      </p:sp>
      <p:sp>
        <p:nvSpPr>
          <p:cNvPr id="3" name="Content Placeholder 2"/>
          <p:cNvSpPr>
            <a:spLocks noGrp="1"/>
          </p:cNvSpPr>
          <p:nvPr>
            <p:ph idx="1"/>
          </p:nvPr>
        </p:nvSpPr>
        <p:spPr>
          <a:xfrm>
            <a:off x="838200" y="1825625"/>
            <a:ext cx="10515600" cy="4671428"/>
          </a:xfrm>
        </p:spPr>
        <p:txBody>
          <a:bodyPr>
            <a:normAutofit/>
          </a:bodyPr>
          <a:lstStyle/>
          <a:p>
            <a:r>
              <a:rPr lang="en-US" dirty="0" smtClean="0"/>
              <a:t>Step 3 (Cont’d): </a:t>
            </a:r>
            <a:r>
              <a:rPr lang="en-US" dirty="0"/>
              <a:t>Identify all “end-users” in your </a:t>
            </a:r>
            <a:r>
              <a:rPr lang="en-US" dirty="0" smtClean="0"/>
              <a:t>industries</a:t>
            </a:r>
            <a:endParaRPr lang="en-US" dirty="0"/>
          </a:p>
          <a:p>
            <a:pPr lvl="1"/>
            <a:r>
              <a:rPr lang="en-US" dirty="0" smtClean="0"/>
              <a:t>End-users </a:t>
            </a:r>
            <a:r>
              <a:rPr lang="en-US" dirty="0"/>
              <a:t>are not necessarily “economic buyers</a:t>
            </a:r>
            <a:r>
              <a:rPr lang="en-US" dirty="0" smtClean="0"/>
              <a:t>”</a:t>
            </a:r>
            <a:endParaRPr lang="en-US" dirty="0"/>
          </a:p>
          <a:p>
            <a:pPr lvl="2"/>
            <a:r>
              <a:rPr lang="en-US" dirty="0"/>
              <a:t>E.g., Schools do not use </a:t>
            </a:r>
            <a:r>
              <a:rPr lang="en-US" dirty="0" smtClean="0"/>
              <a:t>course </a:t>
            </a:r>
            <a:r>
              <a:rPr lang="en-US" dirty="0"/>
              <a:t>or advising systems, but teachers </a:t>
            </a:r>
            <a:r>
              <a:rPr lang="en-US" dirty="0" smtClean="0"/>
              <a:t>do</a:t>
            </a:r>
          </a:p>
          <a:p>
            <a:pPr lvl="2"/>
            <a:endParaRPr lang="en-US" dirty="0"/>
          </a:p>
          <a:p>
            <a:r>
              <a:rPr lang="en-US" dirty="0"/>
              <a:t>Step 4</a:t>
            </a:r>
            <a:r>
              <a:rPr lang="en-US" dirty="0" smtClean="0"/>
              <a:t>: </a:t>
            </a:r>
            <a:r>
              <a:rPr lang="en-US" dirty="0"/>
              <a:t>Identify different “tasks” your end-users perform </a:t>
            </a:r>
          </a:p>
          <a:p>
            <a:pPr lvl="1"/>
            <a:r>
              <a:rPr lang="en-US" dirty="0"/>
              <a:t>E.g., Teachers teach, grade, advise, etc.,</a:t>
            </a:r>
          </a:p>
          <a:p>
            <a:pPr lvl="1"/>
            <a:endParaRPr lang="en-US" dirty="0"/>
          </a:p>
          <a:p>
            <a:r>
              <a:rPr lang="en-US" dirty="0"/>
              <a:t>Step 5</a:t>
            </a:r>
            <a:r>
              <a:rPr lang="en-US" dirty="0" smtClean="0"/>
              <a:t>: </a:t>
            </a:r>
            <a:r>
              <a:rPr lang="en-US" dirty="0"/>
              <a:t>Identify different “specialties” of your end-users</a:t>
            </a:r>
            <a:endParaRPr lang="is-IS" dirty="0"/>
          </a:p>
          <a:p>
            <a:endParaRPr lang="is-IS" dirty="0" smtClean="0"/>
          </a:p>
          <a:p>
            <a:r>
              <a:rPr lang="is-IS" dirty="0" smtClean="0"/>
              <a:t>...</a:t>
            </a:r>
            <a:endParaRPr lang="is-IS" dirty="0"/>
          </a:p>
          <a:p>
            <a:endParaRPr lang="en-US" dirty="0"/>
          </a:p>
          <a:p>
            <a:endParaRPr lang="en-US" dirty="0" smtClean="0"/>
          </a:p>
          <a:p>
            <a:pPr lvl="1"/>
            <a:endParaRPr lang="en-US" dirty="0"/>
          </a:p>
        </p:txBody>
      </p:sp>
      <p:sp>
        <p:nvSpPr>
          <p:cNvPr id="4" name="Down Arrow 3"/>
          <p:cNvSpPr/>
          <p:nvPr/>
        </p:nvSpPr>
        <p:spPr>
          <a:xfrm>
            <a:off x="10281067" y="4769315"/>
            <a:ext cx="710206" cy="1132722"/>
          </a:xfrm>
          <a:prstGeom prst="down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303017" y="2444069"/>
            <a:ext cx="2666306" cy="2308324"/>
          </a:xfrm>
          <a:prstGeom prst="rect">
            <a:avLst/>
          </a:prstGeom>
          <a:noFill/>
        </p:spPr>
        <p:txBody>
          <a:bodyPr wrap="none" rtlCol="0">
            <a:spAutoFit/>
          </a:bodyPr>
          <a:lstStyle/>
          <a:p>
            <a:pPr algn="ctr"/>
            <a:r>
              <a:rPr lang="en-US" b="1" dirty="0" smtClean="0">
                <a:solidFill>
                  <a:srgbClr val="00B050"/>
                </a:solidFill>
              </a:rPr>
              <a:t>You can follow different </a:t>
            </a:r>
            <a:br>
              <a:rPr lang="en-US" b="1" dirty="0" smtClean="0">
                <a:solidFill>
                  <a:srgbClr val="00B050"/>
                </a:solidFill>
              </a:rPr>
            </a:br>
            <a:r>
              <a:rPr lang="en-US" b="1" i="1" u="sng" dirty="0" smtClean="0">
                <a:solidFill>
                  <a:srgbClr val="00B050"/>
                </a:solidFill>
              </a:rPr>
              <a:t>segmentation methods</a:t>
            </a:r>
            <a:r>
              <a:rPr lang="en-US" b="1" i="1" dirty="0" smtClean="0">
                <a:solidFill>
                  <a:srgbClr val="00B050"/>
                </a:solidFill>
              </a:rPr>
              <a:t> </a:t>
            </a:r>
            <a:br>
              <a:rPr lang="en-US" b="1" i="1" dirty="0" smtClean="0">
                <a:solidFill>
                  <a:srgbClr val="00B050"/>
                </a:solidFill>
              </a:rPr>
            </a:br>
            <a:r>
              <a:rPr lang="en-US" b="1" dirty="0" smtClean="0">
                <a:solidFill>
                  <a:srgbClr val="00B050"/>
                </a:solidFill>
              </a:rPr>
              <a:t>(e.g., characteristics </a:t>
            </a:r>
            <a:br>
              <a:rPr lang="en-US" b="1" dirty="0" smtClean="0">
                <a:solidFill>
                  <a:srgbClr val="00B050"/>
                </a:solidFill>
              </a:rPr>
            </a:br>
            <a:r>
              <a:rPr lang="en-US" b="1" dirty="0" smtClean="0">
                <a:solidFill>
                  <a:srgbClr val="00B050"/>
                </a:solidFill>
              </a:rPr>
              <a:t>of customers, benefits </a:t>
            </a:r>
            <a:br>
              <a:rPr lang="en-US" b="1" dirty="0" smtClean="0">
                <a:solidFill>
                  <a:srgbClr val="00B050"/>
                </a:solidFill>
              </a:rPr>
            </a:br>
            <a:r>
              <a:rPr lang="en-US" b="1" dirty="0" smtClean="0">
                <a:solidFill>
                  <a:srgbClr val="00B050"/>
                </a:solidFill>
              </a:rPr>
              <a:t>sought, interaction </a:t>
            </a:r>
            <a:br>
              <a:rPr lang="en-US" b="1" dirty="0" smtClean="0">
                <a:solidFill>
                  <a:srgbClr val="00B050"/>
                </a:solidFill>
              </a:rPr>
            </a:br>
            <a:r>
              <a:rPr lang="en-US" b="1" dirty="0" smtClean="0">
                <a:solidFill>
                  <a:srgbClr val="00B050"/>
                </a:solidFill>
              </a:rPr>
              <a:t>channels, etc.), </a:t>
            </a:r>
          </a:p>
          <a:p>
            <a:pPr algn="ctr"/>
            <a:r>
              <a:rPr lang="en-US" b="1" dirty="0" smtClean="0">
                <a:solidFill>
                  <a:srgbClr val="00B050"/>
                </a:solidFill>
              </a:rPr>
              <a:t>pursue any logical order</a:t>
            </a:r>
          </a:p>
          <a:p>
            <a:pPr algn="ctr"/>
            <a:r>
              <a:rPr lang="en-US" b="1" dirty="0">
                <a:solidFill>
                  <a:srgbClr val="00B050"/>
                </a:solidFill>
              </a:rPr>
              <a:t>a</a:t>
            </a:r>
            <a:r>
              <a:rPr lang="en-US" b="1" dirty="0" smtClean="0">
                <a:solidFill>
                  <a:srgbClr val="00B050"/>
                </a:solidFill>
              </a:rPr>
              <a:t>nd go as deep as you like</a:t>
            </a:r>
            <a:endParaRPr lang="en-US" b="1" dirty="0">
              <a:solidFill>
                <a:srgbClr val="00B050"/>
              </a:solidFill>
            </a:endParaRPr>
          </a:p>
        </p:txBody>
      </p:sp>
    </p:spTree>
    <p:extLst>
      <p:ext uri="{BB962C8B-B14F-4D97-AF65-F5344CB8AC3E}">
        <p14:creationId xmlns:p14="http://schemas.microsoft.com/office/powerpoint/2010/main" val="515484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500"/>
                                        <p:tgtEl>
                                          <p:spTgt spid="5"/>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up)">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a:t>
            </a:r>
            <a:endParaRPr lang="en-US" dirty="0"/>
          </a:p>
        </p:txBody>
      </p:sp>
      <p:sp>
        <p:nvSpPr>
          <p:cNvPr id="4" name="Rounded Rectangle 3"/>
          <p:cNvSpPr/>
          <p:nvPr/>
        </p:nvSpPr>
        <p:spPr>
          <a:xfrm>
            <a:off x="4640175" y="1757740"/>
            <a:ext cx="229402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Improve Education through Technology</a:t>
            </a:r>
            <a:endParaRPr lang="en-US" dirty="0"/>
          </a:p>
        </p:txBody>
      </p:sp>
      <p:sp>
        <p:nvSpPr>
          <p:cNvPr id="5" name="Rounded Rectangle 4"/>
          <p:cNvSpPr/>
          <p:nvPr/>
        </p:nvSpPr>
        <p:spPr>
          <a:xfrm>
            <a:off x="590439" y="360672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Students</a:t>
            </a:r>
            <a:endParaRPr lang="en-US" dirty="0"/>
          </a:p>
        </p:txBody>
      </p:sp>
      <p:sp>
        <p:nvSpPr>
          <p:cNvPr id="6" name="Rounded Rectangle 5"/>
          <p:cNvSpPr/>
          <p:nvPr/>
        </p:nvSpPr>
        <p:spPr>
          <a:xfrm>
            <a:off x="4991762" y="360295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Administrators</a:t>
            </a:r>
            <a:endParaRPr lang="en-US" dirty="0"/>
          </a:p>
        </p:txBody>
      </p:sp>
      <p:sp>
        <p:nvSpPr>
          <p:cNvPr id="7" name="Rounded Rectangle 6"/>
          <p:cNvSpPr/>
          <p:nvPr/>
        </p:nvSpPr>
        <p:spPr>
          <a:xfrm>
            <a:off x="2456442" y="360295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Professors</a:t>
            </a:r>
            <a:endParaRPr lang="en-US" dirty="0"/>
          </a:p>
        </p:txBody>
      </p:sp>
      <p:sp>
        <p:nvSpPr>
          <p:cNvPr id="9" name="Rounded Rectangle 8"/>
          <p:cNvSpPr/>
          <p:nvPr/>
        </p:nvSpPr>
        <p:spPr>
          <a:xfrm>
            <a:off x="2897653" y="2687852"/>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Universities</a:t>
            </a:r>
            <a:endParaRPr lang="en-US" dirty="0"/>
          </a:p>
        </p:txBody>
      </p:sp>
      <p:sp>
        <p:nvSpPr>
          <p:cNvPr id="11" name="Rounded Rectangle 10"/>
          <p:cNvSpPr/>
          <p:nvPr/>
        </p:nvSpPr>
        <p:spPr>
          <a:xfrm>
            <a:off x="7541928" y="2709296"/>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Education Centers</a:t>
            </a:r>
            <a:endParaRPr lang="en-US" dirty="0"/>
          </a:p>
        </p:txBody>
      </p:sp>
      <p:sp>
        <p:nvSpPr>
          <p:cNvPr id="12" name="Rounded Rectangle 11"/>
          <p:cNvSpPr/>
          <p:nvPr/>
        </p:nvSpPr>
        <p:spPr>
          <a:xfrm>
            <a:off x="5713871" y="441759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Sociology </a:t>
            </a:r>
            <a:endParaRPr lang="en-US" dirty="0"/>
          </a:p>
        </p:txBody>
      </p:sp>
      <p:sp>
        <p:nvSpPr>
          <p:cNvPr id="13" name="Rounded Rectangle 12"/>
          <p:cNvSpPr/>
          <p:nvPr/>
        </p:nvSpPr>
        <p:spPr>
          <a:xfrm>
            <a:off x="1225209" y="4417798"/>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Business</a:t>
            </a:r>
            <a:endParaRPr lang="en-US" dirty="0"/>
          </a:p>
        </p:txBody>
      </p:sp>
      <p:sp>
        <p:nvSpPr>
          <p:cNvPr id="15" name="Rounded Rectangle 14"/>
          <p:cNvSpPr/>
          <p:nvPr/>
        </p:nvSpPr>
        <p:spPr>
          <a:xfrm>
            <a:off x="1538922" y="5228668"/>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Teaching</a:t>
            </a:r>
            <a:endParaRPr lang="en-US" dirty="0"/>
          </a:p>
        </p:txBody>
      </p:sp>
      <p:sp>
        <p:nvSpPr>
          <p:cNvPr id="16" name="Rounded Rectangle 15"/>
          <p:cNvSpPr/>
          <p:nvPr/>
        </p:nvSpPr>
        <p:spPr>
          <a:xfrm>
            <a:off x="3461850" y="5228668"/>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Grading</a:t>
            </a:r>
            <a:endParaRPr lang="en-US" dirty="0"/>
          </a:p>
        </p:txBody>
      </p:sp>
      <p:sp>
        <p:nvSpPr>
          <p:cNvPr id="17" name="Rounded Rectangle 16"/>
          <p:cNvSpPr/>
          <p:nvPr/>
        </p:nvSpPr>
        <p:spPr>
          <a:xfrm>
            <a:off x="5829962" y="5228668"/>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Advising</a:t>
            </a:r>
            <a:endParaRPr lang="en-US" dirty="0"/>
          </a:p>
        </p:txBody>
      </p:sp>
      <p:sp>
        <p:nvSpPr>
          <p:cNvPr id="18" name="TextBox 17"/>
          <p:cNvSpPr txBox="1"/>
          <p:nvPr/>
        </p:nvSpPr>
        <p:spPr>
          <a:xfrm>
            <a:off x="7093874" y="1780827"/>
            <a:ext cx="1792478" cy="461665"/>
          </a:xfrm>
          <a:prstGeom prst="rect">
            <a:avLst/>
          </a:prstGeom>
          <a:noFill/>
        </p:spPr>
        <p:txBody>
          <a:bodyPr wrap="none" rtlCol="0">
            <a:spAutoFit/>
          </a:bodyPr>
          <a:lstStyle/>
          <a:p>
            <a:r>
              <a:rPr lang="en-US" sz="2400" b="1" smtClean="0"/>
              <a:t>Generic Idea</a:t>
            </a:r>
            <a:endParaRPr lang="en-US" sz="2400" b="1"/>
          </a:p>
        </p:txBody>
      </p:sp>
      <p:sp>
        <p:nvSpPr>
          <p:cNvPr id="19" name="Rounded Rectangle 18"/>
          <p:cNvSpPr/>
          <p:nvPr/>
        </p:nvSpPr>
        <p:spPr>
          <a:xfrm>
            <a:off x="4948030" y="2695450"/>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Schools</a:t>
            </a:r>
            <a:endParaRPr lang="en-US" dirty="0"/>
          </a:p>
        </p:txBody>
      </p:sp>
      <p:sp>
        <p:nvSpPr>
          <p:cNvPr id="20" name="TextBox 19"/>
          <p:cNvSpPr txBox="1"/>
          <p:nvPr/>
        </p:nvSpPr>
        <p:spPr>
          <a:xfrm>
            <a:off x="6803545" y="2602956"/>
            <a:ext cx="524503" cy="523220"/>
          </a:xfrm>
          <a:prstGeom prst="rect">
            <a:avLst/>
          </a:prstGeom>
          <a:noFill/>
        </p:spPr>
        <p:txBody>
          <a:bodyPr wrap="none" rtlCol="0">
            <a:spAutoFit/>
          </a:bodyPr>
          <a:lstStyle/>
          <a:p>
            <a:r>
              <a:rPr lang="is-IS" sz="2800" dirty="0" smtClean="0"/>
              <a:t>….</a:t>
            </a:r>
            <a:endParaRPr lang="en-US" sz="2800" dirty="0"/>
          </a:p>
        </p:txBody>
      </p:sp>
      <p:sp>
        <p:nvSpPr>
          <p:cNvPr id="21" name="TextBox 20"/>
          <p:cNvSpPr txBox="1"/>
          <p:nvPr/>
        </p:nvSpPr>
        <p:spPr>
          <a:xfrm>
            <a:off x="9302097" y="2771619"/>
            <a:ext cx="1452449" cy="461665"/>
          </a:xfrm>
          <a:prstGeom prst="rect">
            <a:avLst/>
          </a:prstGeom>
          <a:noFill/>
        </p:spPr>
        <p:txBody>
          <a:bodyPr wrap="none" rtlCol="0">
            <a:spAutoFit/>
          </a:bodyPr>
          <a:lstStyle/>
          <a:p>
            <a:r>
              <a:rPr lang="en-US" sz="2400" b="1" dirty="0" smtClean="0"/>
              <a:t>Industries</a:t>
            </a:r>
            <a:endParaRPr lang="en-US" sz="2400" b="1" dirty="0"/>
          </a:p>
        </p:txBody>
      </p:sp>
      <p:sp>
        <p:nvSpPr>
          <p:cNvPr id="22" name="TextBox 21"/>
          <p:cNvSpPr txBox="1"/>
          <p:nvPr/>
        </p:nvSpPr>
        <p:spPr>
          <a:xfrm>
            <a:off x="4300051" y="3524704"/>
            <a:ext cx="524503" cy="523220"/>
          </a:xfrm>
          <a:prstGeom prst="rect">
            <a:avLst/>
          </a:prstGeom>
          <a:noFill/>
        </p:spPr>
        <p:txBody>
          <a:bodyPr wrap="none" rtlCol="0">
            <a:spAutoFit/>
          </a:bodyPr>
          <a:lstStyle/>
          <a:p>
            <a:r>
              <a:rPr lang="is-IS" sz="2800" dirty="0" smtClean="0"/>
              <a:t>….</a:t>
            </a:r>
            <a:endParaRPr lang="en-US" sz="2800" dirty="0"/>
          </a:p>
        </p:txBody>
      </p:sp>
      <p:sp>
        <p:nvSpPr>
          <p:cNvPr id="23" name="Rounded Rectangle 22"/>
          <p:cNvSpPr/>
          <p:nvPr/>
        </p:nvSpPr>
        <p:spPr>
          <a:xfrm>
            <a:off x="3148153" y="4417597"/>
            <a:ext cx="1676401" cy="545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Computer Science</a:t>
            </a:r>
            <a:endParaRPr lang="en-US" dirty="0"/>
          </a:p>
        </p:txBody>
      </p:sp>
      <p:sp>
        <p:nvSpPr>
          <p:cNvPr id="24" name="TextBox 23"/>
          <p:cNvSpPr txBox="1"/>
          <p:nvPr/>
        </p:nvSpPr>
        <p:spPr>
          <a:xfrm>
            <a:off x="4966923" y="4366740"/>
            <a:ext cx="524503" cy="523220"/>
          </a:xfrm>
          <a:prstGeom prst="rect">
            <a:avLst/>
          </a:prstGeom>
          <a:noFill/>
        </p:spPr>
        <p:txBody>
          <a:bodyPr wrap="none" rtlCol="0">
            <a:spAutoFit/>
          </a:bodyPr>
          <a:lstStyle/>
          <a:p>
            <a:r>
              <a:rPr lang="is-IS" sz="2800" dirty="0" smtClean="0"/>
              <a:t>….</a:t>
            </a:r>
            <a:endParaRPr lang="en-US" sz="2800" dirty="0"/>
          </a:p>
        </p:txBody>
      </p:sp>
      <p:sp>
        <p:nvSpPr>
          <p:cNvPr id="25" name="TextBox 24"/>
          <p:cNvSpPr txBox="1"/>
          <p:nvPr/>
        </p:nvSpPr>
        <p:spPr>
          <a:xfrm>
            <a:off x="5202116" y="5154377"/>
            <a:ext cx="524503" cy="523220"/>
          </a:xfrm>
          <a:prstGeom prst="rect">
            <a:avLst/>
          </a:prstGeom>
          <a:noFill/>
        </p:spPr>
        <p:txBody>
          <a:bodyPr wrap="none" rtlCol="0">
            <a:spAutoFit/>
          </a:bodyPr>
          <a:lstStyle/>
          <a:p>
            <a:r>
              <a:rPr lang="is-IS" sz="2800" dirty="0" smtClean="0"/>
              <a:t>….</a:t>
            </a:r>
            <a:endParaRPr lang="en-US" sz="2800" dirty="0"/>
          </a:p>
        </p:txBody>
      </p:sp>
      <p:sp>
        <p:nvSpPr>
          <p:cNvPr id="26" name="TextBox 25"/>
          <p:cNvSpPr txBox="1"/>
          <p:nvPr/>
        </p:nvSpPr>
        <p:spPr>
          <a:xfrm>
            <a:off x="7036383" y="3644840"/>
            <a:ext cx="1468159" cy="461665"/>
          </a:xfrm>
          <a:prstGeom prst="rect">
            <a:avLst/>
          </a:prstGeom>
          <a:noFill/>
        </p:spPr>
        <p:txBody>
          <a:bodyPr wrap="none" rtlCol="0">
            <a:spAutoFit/>
          </a:bodyPr>
          <a:lstStyle/>
          <a:p>
            <a:r>
              <a:rPr lang="en-US" sz="2400" b="1" dirty="0" smtClean="0"/>
              <a:t>End-Users</a:t>
            </a:r>
            <a:endParaRPr lang="en-US" sz="2400" b="1" dirty="0"/>
          </a:p>
        </p:txBody>
      </p:sp>
      <p:sp>
        <p:nvSpPr>
          <p:cNvPr id="27" name="TextBox 26"/>
          <p:cNvSpPr txBox="1"/>
          <p:nvPr/>
        </p:nvSpPr>
        <p:spPr>
          <a:xfrm>
            <a:off x="7612717" y="4417597"/>
            <a:ext cx="1544012" cy="461665"/>
          </a:xfrm>
          <a:prstGeom prst="rect">
            <a:avLst/>
          </a:prstGeom>
          <a:noFill/>
        </p:spPr>
        <p:txBody>
          <a:bodyPr wrap="none" rtlCol="0">
            <a:spAutoFit/>
          </a:bodyPr>
          <a:lstStyle/>
          <a:p>
            <a:r>
              <a:rPr lang="en-US" sz="2400" b="1" dirty="0" smtClean="0"/>
              <a:t>Specialties</a:t>
            </a:r>
            <a:endParaRPr lang="en-US" sz="2400" b="1" dirty="0"/>
          </a:p>
        </p:txBody>
      </p:sp>
      <p:sp>
        <p:nvSpPr>
          <p:cNvPr id="28" name="TextBox 27"/>
          <p:cNvSpPr txBox="1"/>
          <p:nvPr/>
        </p:nvSpPr>
        <p:spPr>
          <a:xfrm>
            <a:off x="7688314" y="5270551"/>
            <a:ext cx="858055" cy="461665"/>
          </a:xfrm>
          <a:prstGeom prst="rect">
            <a:avLst/>
          </a:prstGeom>
          <a:noFill/>
        </p:spPr>
        <p:txBody>
          <a:bodyPr wrap="none" rtlCol="0">
            <a:spAutoFit/>
          </a:bodyPr>
          <a:lstStyle/>
          <a:p>
            <a:r>
              <a:rPr lang="en-US" sz="2400" b="1" dirty="0" smtClean="0"/>
              <a:t>Tasks</a:t>
            </a:r>
            <a:endParaRPr lang="en-US" sz="2400" b="1" dirty="0"/>
          </a:p>
        </p:txBody>
      </p:sp>
      <p:sp>
        <p:nvSpPr>
          <p:cNvPr id="31" name="TextBox 30"/>
          <p:cNvSpPr txBox="1"/>
          <p:nvPr/>
        </p:nvSpPr>
        <p:spPr>
          <a:xfrm>
            <a:off x="4195353" y="6039739"/>
            <a:ext cx="276038" cy="575029"/>
          </a:xfrm>
          <a:prstGeom prst="rect">
            <a:avLst/>
          </a:prstGeom>
          <a:noFill/>
        </p:spPr>
        <p:txBody>
          <a:bodyPr wrap="none" rtlCol="0">
            <a:spAutoFit/>
          </a:bodyPr>
          <a:lstStyle/>
          <a:p>
            <a:pPr>
              <a:lnSpc>
                <a:spcPts val="1100"/>
              </a:lnSpc>
            </a:pPr>
            <a:r>
              <a:rPr lang="is-IS" sz="2800" dirty="0" smtClean="0"/>
              <a:t>.</a:t>
            </a:r>
          </a:p>
          <a:p>
            <a:pPr>
              <a:lnSpc>
                <a:spcPts val="1100"/>
              </a:lnSpc>
            </a:pPr>
            <a:r>
              <a:rPr lang="is-IS" sz="2800" dirty="0" smtClean="0"/>
              <a:t>.</a:t>
            </a:r>
          </a:p>
          <a:p>
            <a:pPr>
              <a:lnSpc>
                <a:spcPts val="1100"/>
              </a:lnSpc>
            </a:pPr>
            <a:r>
              <a:rPr lang="is-IS" sz="2800" dirty="0"/>
              <a:t>.</a:t>
            </a:r>
            <a:endParaRPr lang="en-US" sz="2800" dirty="0"/>
          </a:p>
        </p:txBody>
      </p:sp>
      <p:cxnSp>
        <p:nvCxnSpPr>
          <p:cNvPr id="8" name="Straight Connector 7"/>
          <p:cNvCxnSpPr>
            <a:stCxn id="4" idx="2"/>
            <a:endCxn id="9" idx="0"/>
          </p:cNvCxnSpPr>
          <p:nvPr/>
        </p:nvCxnSpPr>
        <p:spPr>
          <a:xfrm flipH="1">
            <a:off x="3735854" y="2303172"/>
            <a:ext cx="2051332" cy="38468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4" idx="2"/>
            <a:endCxn id="19" idx="0"/>
          </p:cNvCxnSpPr>
          <p:nvPr/>
        </p:nvCxnSpPr>
        <p:spPr>
          <a:xfrm flipH="1">
            <a:off x="5786231" y="2303172"/>
            <a:ext cx="955" cy="39227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4" idx="2"/>
            <a:endCxn id="11" idx="0"/>
          </p:cNvCxnSpPr>
          <p:nvPr/>
        </p:nvCxnSpPr>
        <p:spPr>
          <a:xfrm>
            <a:off x="5787186" y="2303172"/>
            <a:ext cx="2592943" cy="40612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9" idx="2"/>
            <a:endCxn id="5" idx="0"/>
          </p:cNvCxnSpPr>
          <p:nvPr/>
        </p:nvCxnSpPr>
        <p:spPr>
          <a:xfrm flipH="1">
            <a:off x="1428640" y="3233284"/>
            <a:ext cx="2307214" cy="37344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9" idx="2"/>
            <a:endCxn id="7" idx="0"/>
          </p:cNvCxnSpPr>
          <p:nvPr/>
        </p:nvCxnSpPr>
        <p:spPr>
          <a:xfrm flipH="1">
            <a:off x="3294643" y="3233284"/>
            <a:ext cx="441211" cy="36967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9" idx="2"/>
            <a:endCxn id="6" idx="0"/>
          </p:cNvCxnSpPr>
          <p:nvPr/>
        </p:nvCxnSpPr>
        <p:spPr>
          <a:xfrm>
            <a:off x="3735854" y="3233284"/>
            <a:ext cx="2094109" cy="36967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7" idx="2"/>
            <a:endCxn id="13" idx="0"/>
          </p:cNvCxnSpPr>
          <p:nvPr/>
        </p:nvCxnSpPr>
        <p:spPr>
          <a:xfrm flipH="1">
            <a:off x="2063410" y="4148389"/>
            <a:ext cx="1231233" cy="26940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7" idx="2"/>
            <a:endCxn id="23" idx="0"/>
          </p:cNvCxnSpPr>
          <p:nvPr/>
        </p:nvCxnSpPr>
        <p:spPr>
          <a:xfrm>
            <a:off x="3294643" y="4148389"/>
            <a:ext cx="691711" cy="26920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7" idx="2"/>
            <a:endCxn id="12" idx="0"/>
          </p:cNvCxnSpPr>
          <p:nvPr/>
        </p:nvCxnSpPr>
        <p:spPr>
          <a:xfrm>
            <a:off x="3294643" y="4148389"/>
            <a:ext cx="3257429" cy="26920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23" idx="2"/>
            <a:endCxn id="15" idx="0"/>
          </p:cNvCxnSpPr>
          <p:nvPr/>
        </p:nvCxnSpPr>
        <p:spPr>
          <a:xfrm flipH="1">
            <a:off x="2377123" y="4963029"/>
            <a:ext cx="1609231" cy="26563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23" idx="2"/>
            <a:endCxn id="16" idx="0"/>
          </p:cNvCxnSpPr>
          <p:nvPr/>
        </p:nvCxnSpPr>
        <p:spPr>
          <a:xfrm>
            <a:off x="3986354" y="4963029"/>
            <a:ext cx="313697" cy="26563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23" idx="2"/>
            <a:endCxn id="17" idx="0"/>
          </p:cNvCxnSpPr>
          <p:nvPr/>
        </p:nvCxnSpPr>
        <p:spPr>
          <a:xfrm>
            <a:off x="3986354" y="4963029"/>
            <a:ext cx="2681809" cy="26563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402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up)">
                                      <p:cBhvr>
                                        <p:cTn id="13" dur="500"/>
                                        <p:tgtEl>
                                          <p:spTgt spid="14"/>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500"/>
                                        <p:tgtEl>
                                          <p:spTgt spid="19"/>
                                        </p:tgtEl>
                                      </p:cBhvr>
                                    </p:animEffect>
                                  </p:childTnLst>
                                </p:cTn>
                              </p:par>
                              <p:par>
                                <p:cTn id="17" presetID="22" presetClass="entr" presetSubtype="1"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wipe(up)">
                                      <p:cBhvr>
                                        <p:cTn id="19" dur="500"/>
                                        <p:tgtEl>
                                          <p:spTgt spid="33"/>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up)">
                                      <p:cBhvr>
                                        <p:cTn id="22" dur="500"/>
                                        <p:tgtEl>
                                          <p:spTgt spid="11"/>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up)">
                                      <p:cBhvr>
                                        <p:cTn id="25" dur="500"/>
                                        <p:tgtEl>
                                          <p:spTgt spid="20"/>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up)">
                                      <p:cBhvr>
                                        <p:cTn id="28" dur="500"/>
                                        <p:tgtEl>
                                          <p:spTgt spid="9"/>
                                        </p:tgtEl>
                                      </p:cBhvr>
                                    </p:animEffect>
                                  </p:childTnLst>
                                </p:cTn>
                              </p:par>
                              <p:par>
                                <p:cTn id="29" presetID="22" presetClass="entr" presetSubtype="1"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up)">
                                      <p:cBhvr>
                                        <p:cTn id="31" dur="500"/>
                                        <p:tgtEl>
                                          <p:spTgt spid="8"/>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wipe(up)">
                                      <p:cBhvr>
                                        <p:cTn id="34" dur="5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up)">
                                      <p:cBhvr>
                                        <p:cTn id="39" dur="500"/>
                                        <p:tgtEl>
                                          <p:spTgt spid="5"/>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up)">
                                      <p:cBhvr>
                                        <p:cTn id="42" dur="500"/>
                                        <p:tgtEl>
                                          <p:spTgt spid="7"/>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up)">
                                      <p:cBhvr>
                                        <p:cTn id="45" dur="500"/>
                                        <p:tgtEl>
                                          <p:spTgt spid="22"/>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wipe(up)">
                                      <p:cBhvr>
                                        <p:cTn id="48" dur="500"/>
                                        <p:tgtEl>
                                          <p:spTgt spid="6"/>
                                        </p:tgtEl>
                                      </p:cBhvr>
                                    </p:animEffect>
                                  </p:childTnLst>
                                </p:cTn>
                              </p:par>
                              <p:par>
                                <p:cTn id="49" presetID="22" presetClass="entr" presetSubtype="1" fill="hold" nodeType="with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wipe(up)">
                                      <p:cBhvr>
                                        <p:cTn id="51" dur="500"/>
                                        <p:tgtEl>
                                          <p:spTgt spid="39"/>
                                        </p:tgtEl>
                                      </p:cBhvr>
                                    </p:animEffect>
                                  </p:childTnLst>
                                </p:cTn>
                              </p:par>
                              <p:par>
                                <p:cTn id="52" presetID="22" presetClass="entr" presetSubtype="1"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wipe(up)">
                                      <p:cBhvr>
                                        <p:cTn id="54" dur="500"/>
                                        <p:tgtEl>
                                          <p:spTgt spid="37"/>
                                        </p:tgtEl>
                                      </p:cBhvr>
                                    </p:animEffect>
                                  </p:childTnLst>
                                </p:cTn>
                              </p:par>
                              <p:par>
                                <p:cTn id="55" presetID="22" presetClass="entr" presetSubtype="1" fill="hold" nodeType="with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wipe(up)">
                                      <p:cBhvr>
                                        <p:cTn id="57" dur="500"/>
                                        <p:tgtEl>
                                          <p:spTgt spid="35"/>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wipe(up)">
                                      <p:cBhvr>
                                        <p:cTn id="60" dur="500"/>
                                        <p:tgtEl>
                                          <p:spTgt spid="26"/>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nodeType="click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wipe(up)">
                                      <p:cBhvr>
                                        <p:cTn id="65" dur="500"/>
                                        <p:tgtEl>
                                          <p:spTgt spid="41"/>
                                        </p:tgtEl>
                                      </p:cBhvr>
                                    </p:animEffect>
                                  </p:childTnLst>
                                </p:cTn>
                              </p:par>
                              <p:par>
                                <p:cTn id="66" presetID="22" presetClass="entr" presetSubtype="1" fill="hold" nodeType="with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wipe(up)">
                                      <p:cBhvr>
                                        <p:cTn id="68" dur="500"/>
                                        <p:tgtEl>
                                          <p:spTgt spid="43"/>
                                        </p:tgtEl>
                                      </p:cBhvr>
                                    </p:animEffect>
                                  </p:childTnLst>
                                </p:cTn>
                              </p:par>
                              <p:par>
                                <p:cTn id="69" presetID="22" presetClass="entr" presetSubtype="1" fill="hold" nodeType="withEffect">
                                  <p:stCondLst>
                                    <p:cond delay="0"/>
                                  </p:stCondLst>
                                  <p:childTnLst>
                                    <p:set>
                                      <p:cBhvr>
                                        <p:cTn id="70" dur="1" fill="hold">
                                          <p:stCondLst>
                                            <p:cond delay="0"/>
                                          </p:stCondLst>
                                        </p:cTn>
                                        <p:tgtEl>
                                          <p:spTgt spid="45"/>
                                        </p:tgtEl>
                                        <p:attrNameLst>
                                          <p:attrName>style.visibility</p:attrName>
                                        </p:attrNameLst>
                                      </p:cBhvr>
                                      <p:to>
                                        <p:strVal val="visible"/>
                                      </p:to>
                                    </p:set>
                                    <p:animEffect transition="in" filter="wipe(up)">
                                      <p:cBhvr>
                                        <p:cTn id="71" dur="500"/>
                                        <p:tgtEl>
                                          <p:spTgt spid="45"/>
                                        </p:tgtEl>
                                      </p:cBhvr>
                                    </p:animEffect>
                                  </p:childTnLst>
                                </p:cTn>
                              </p:par>
                              <p:par>
                                <p:cTn id="72" presetID="22" presetClass="entr" presetSubtype="1"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wipe(up)">
                                      <p:cBhvr>
                                        <p:cTn id="74" dur="500"/>
                                        <p:tgtEl>
                                          <p:spTgt spid="24"/>
                                        </p:tgtEl>
                                      </p:cBhvr>
                                    </p:animEffect>
                                  </p:childTnLst>
                                </p:cTn>
                              </p:par>
                              <p:par>
                                <p:cTn id="75" presetID="22" presetClass="entr" presetSubtype="1" fill="hold" grpId="0" nodeType="with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up)">
                                      <p:cBhvr>
                                        <p:cTn id="77" dur="500"/>
                                        <p:tgtEl>
                                          <p:spTgt spid="27"/>
                                        </p:tgtEl>
                                      </p:cBhvr>
                                    </p:animEffect>
                                  </p:childTnLst>
                                </p:cTn>
                              </p:par>
                              <p:par>
                                <p:cTn id="78" presetID="22" presetClass="entr" presetSubtype="1" fill="hold" grpId="0" nodeType="with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wipe(up)">
                                      <p:cBhvr>
                                        <p:cTn id="80" dur="500"/>
                                        <p:tgtEl>
                                          <p:spTgt spid="12"/>
                                        </p:tgtEl>
                                      </p:cBhvr>
                                    </p:animEffect>
                                  </p:childTnLst>
                                </p:cTn>
                              </p:par>
                              <p:par>
                                <p:cTn id="81" presetID="22" presetClass="entr" presetSubtype="1" fill="hold" grpId="0" nodeType="with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ipe(up)">
                                      <p:cBhvr>
                                        <p:cTn id="83" dur="500"/>
                                        <p:tgtEl>
                                          <p:spTgt spid="23"/>
                                        </p:tgtEl>
                                      </p:cBhvr>
                                    </p:animEffect>
                                  </p:childTnLst>
                                </p:cTn>
                              </p:par>
                              <p:par>
                                <p:cTn id="84" presetID="22" presetClass="entr" presetSubtype="1" fill="hold" grpId="0" nodeType="withEffect">
                                  <p:stCondLst>
                                    <p:cond delay="0"/>
                                  </p:stCondLst>
                                  <p:childTnLst>
                                    <p:set>
                                      <p:cBhvr>
                                        <p:cTn id="85" dur="1" fill="hold">
                                          <p:stCondLst>
                                            <p:cond delay="0"/>
                                          </p:stCondLst>
                                        </p:cTn>
                                        <p:tgtEl>
                                          <p:spTgt spid="13"/>
                                        </p:tgtEl>
                                        <p:attrNameLst>
                                          <p:attrName>style.visibility</p:attrName>
                                        </p:attrNameLst>
                                      </p:cBhvr>
                                      <p:to>
                                        <p:strVal val="visible"/>
                                      </p:to>
                                    </p:set>
                                    <p:animEffect transition="in" filter="wipe(up)">
                                      <p:cBhvr>
                                        <p:cTn id="86" dur="500"/>
                                        <p:tgtEl>
                                          <p:spTgt spid="13"/>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1" fill="hold" nodeType="click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wipe(up)">
                                      <p:cBhvr>
                                        <p:cTn id="91" dur="500"/>
                                        <p:tgtEl>
                                          <p:spTgt spid="47"/>
                                        </p:tgtEl>
                                      </p:cBhvr>
                                    </p:animEffect>
                                  </p:childTnLst>
                                </p:cTn>
                              </p:par>
                              <p:par>
                                <p:cTn id="92" presetID="22" presetClass="entr" presetSubtype="1" fill="hold" nodeType="with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wipe(up)">
                                      <p:cBhvr>
                                        <p:cTn id="94" dur="500"/>
                                        <p:tgtEl>
                                          <p:spTgt spid="49"/>
                                        </p:tgtEl>
                                      </p:cBhvr>
                                    </p:animEffect>
                                  </p:childTnLst>
                                </p:cTn>
                              </p:par>
                              <p:par>
                                <p:cTn id="95" presetID="22" presetClass="entr" presetSubtype="1" fill="hold" nodeType="withEffect">
                                  <p:stCondLst>
                                    <p:cond delay="0"/>
                                  </p:stCondLst>
                                  <p:childTnLst>
                                    <p:set>
                                      <p:cBhvr>
                                        <p:cTn id="96" dur="1" fill="hold">
                                          <p:stCondLst>
                                            <p:cond delay="0"/>
                                          </p:stCondLst>
                                        </p:cTn>
                                        <p:tgtEl>
                                          <p:spTgt spid="51"/>
                                        </p:tgtEl>
                                        <p:attrNameLst>
                                          <p:attrName>style.visibility</p:attrName>
                                        </p:attrNameLst>
                                      </p:cBhvr>
                                      <p:to>
                                        <p:strVal val="visible"/>
                                      </p:to>
                                    </p:set>
                                    <p:animEffect transition="in" filter="wipe(up)">
                                      <p:cBhvr>
                                        <p:cTn id="97" dur="500"/>
                                        <p:tgtEl>
                                          <p:spTgt spid="51"/>
                                        </p:tgtEl>
                                      </p:cBhvr>
                                    </p:animEffect>
                                  </p:childTnLst>
                                </p:cTn>
                              </p:par>
                              <p:par>
                                <p:cTn id="98" presetID="22" presetClass="entr" presetSubtype="1" fill="hold" grpId="0" nodeType="withEffect">
                                  <p:stCondLst>
                                    <p:cond delay="0"/>
                                  </p:stCondLst>
                                  <p:childTnLst>
                                    <p:set>
                                      <p:cBhvr>
                                        <p:cTn id="99" dur="1" fill="hold">
                                          <p:stCondLst>
                                            <p:cond delay="0"/>
                                          </p:stCondLst>
                                        </p:cTn>
                                        <p:tgtEl>
                                          <p:spTgt spid="25"/>
                                        </p:tgtEl>
                                        <p:attrNameLst>
                                          <p:attrName>style.visibility</p:attrName>
                                        </p:attrNameLst>
                                      </p:cBhvr>
                                      <p:to>
                                        <p:strVal val="visible"/>
                                      </p:to>
                                    </p:set>
                                    <p:animEffect transition="in" filter="wipe(up)">
                                      <p:cBhvr>
                                        <p:cTn id="100" dur="500"/>
                                        <p:tgtEl>
                                          <p:spTgt spid="25"/>
                                        </p:tgtEl>
                                      </p:cBhvr>
                                    </p:animEffect>
                                  </p:childTnLst>
                                </p:cTn>
                              </p:par>
                              <p:par>
                                <p:cTn id="101" presetID="22" presetClass="entr" presetSubtype="1" fill="hold" grpId="0" nodeType="withEffect">
                                  <p:stCondLst>
                                    <p:cond delay="0"/>
                                  </p:stCondLst>
                                  <p:childTnLst>
                                    <p:set>
                                      <p:cBhvr>
                                        <p:cTn id="102" dur="1" fill="hold">
                                          <p:stCondLst>
                                            <p:cond delay="0"/>
                                          </p:stCondLst>
                                        </p:cTn>
                                        <p:tgtEl>
                                          <p:spTgt spid="28"/>
                                        </p:tgtEl>
                                        <p:attrNameLst>
                                          <p:attrName>style.visibility</p:attrName>
                                        </p:attrNameLst>
                                      </p:cBhvr>
                                      <p:to>
                                        <p:strVal val="visible"/>
                                      </p:to>
                                    </p:set>
                                    <p:animEffect transition="in" filter="wipe(up)">
                                      <p:cBhvr>
                                        <p:cTn id="103" dur="500"/>
                                        <p:tgtEl>
                                          <p:spTgt spid="28"/>
                                        </p:tgtEl>
                                      </p:cBhvr>
                                    </p:animEffect>
                                  </p:childTnLst>
                                </p:cTn>
                              </p:par>
                              <p:par>
                                <p:cTn id="104" presetID="22" presetClass="entr" presetSubtype="1" fill="hold" grpId="0" nodeType="withEffect">
                                  <p:stCondLst>
                                    <p:cond delay="0"/>
                                  </p:stCondLst>
                                  <p:childTnLst>
                                    <p:set>
                                      <p:cBhvr>
                                        <p:cTn id="105" dur="1" fill="hold">
                                          <p:stCondLst>
                                            <p:cond delay="0"/>
                                          </p:stCondLst>
                                        </p:cTn>
                                        <p:tgtEl>
                                          <p:spTgt spid="17"/>
                                        </p:tgtEl>
                                        <p:attrNameLst>
                                          <p:attrName>style.visibility</p:attrName>
                                        </p:attrNameLst>
                                      </p:cBhvr>
                                      <p:to>
                                        <p:strVal val="visible"/>
                                      </p:to>
                                    </p:set>
                                    <p:animEffect transition="in" filter="wipe(up)">
                                      <p:cBhvr>
                                        <p:cTn id="106" dur="500"/>
                                        <p:tgtEl>
                                          <p:spTgt spid="17"/>
                                        </p:tgtEl>
                                      </p:cBhvr>
                                    </p:animEffect>
                                  </p:childTnLst>
                                </p:cTn>
                              </p:par>
                              <p:par>
                                <p:cTn id="107" presetID="22" presetClass="entr" presetSubtype="1" fill="hold" grpId="0" nodeType="withEffect">
                                  <p:stCondLst>
                                    <p:cond delay="0"/>
                                  </p:stCondLst>
                                  <p:childTnLst>
                                    <p:set>
                                      <p:cBhvr>
                                        <p:cTn id="108" dur="1" fill="hold">
                                          <p:stCondLst>
                                            <p:cond delay="0"/>
                                          </p:stCondLst>
                                        </p:cTn>
                                        <p:tgtEl>
                                          <p:spTgt spid="16"/>
                                        </p:tgtEl>
                                        <p:attrNameLst>
                                          <p:attrName>style.visibility</p:attrName>
                                        </p:attrNameLst>
                                      </p:cBhvr>
                                      <p:to>
                                        <p:strVal val="visible"/>
                                      </p:to>
                                    </p:set>
                                    <p:animEffect transition="in" filter="wipe(up)">
                                      <p:cBhvr>
                                        <p:cTn id="109" dur="500"/>
                                        <p:tgtEl>
                                          <p:spTgt spid="16"/>
                                        </p:tgtEl>
                                      </p:cBhvr>
                                    </p:animEffect>
                                  </p:childTnLst>
                                </p:cTn>
                              </p:par>
                              <p:par>
                                <p:cTn id="110" presetID="22" presetClass="entr" presetSubtype="1" fill="hold" grpId="0" nodeType="withEffect">
                                  <p:stCondLst>
                                    <p:cond delay="0"/>
                                  </p:stCondLst>
                                  <p:childTnLst>
                                    <p:set>
                                      <p:cBhvr>
                                        <p:cTn id="111" dur="1" fill="hold">
                                          <p:stCondLst>
                                            <p:cond delay="0"/>
                                          </p:stCondLst>
                                        </p:cTn>
                                        <p:tgtEl>
                                          <p:spTgt spid="15"/>
                                        </p:tgtEl>
                                        <p:attrNameLst>
                                          <p:attrName>style.visibility</p:attrName>
                                        </p:attrNameLst>
                                      </p:cBhvr>
                                      <p:to>
                                        <p:strVal val="visible"/>
                                      </p:to>
                                    </p:set>
                                    <p:animEffect transition="in" filter="wipe(up)">
                                      <p:cBhvr>
                                        <p:cTn id="112" dur="500"/>
                                        <p:tgtEl>
                                          <p:spTgt spid="15"/>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1" fill="hold" grpId="0" nodeType="clickEffect">
                                  <p:stCondLst>
                                    <p:cond delay="0"/>
                                  </p:stCondLst>
                                  <p:childTnLst>
                                    <p:set>
                                      <p:cBhvr>
                                        <p:cTn id="116" dur="1" fill="hold">
                                          <p:stCondLst>
                                            <p:cond delay="0"/>
                                          </p:stCondLst>
                                        </p:cTn>
                                        <p:tgtEl>
                                          <p:spTgt spid="31"/>
                                        </p:tgtEl>
                                        <p:attrNameLst>
                                          <p:attrName>style.visibility</p:attrName>
                                        </p:attrNameLst>
                                      </p:cBhvr>
                                      <p:to>
                                        <p:strVal val="visible"/>
                                      </p:to>
                                    </p:set>
                                    <p:animEffect transition="in" filter="wipe(up)">
                                      <p:cBhvr>
                                        <p:cTn id="11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1" grpId="0" animBg="1"/>
      <p:bldP spid="12" grpId="0" animBg="1"/>
      <p:bldP spid="13" grpId="0" animBg="1"/>
      <p:bldP spid="15" grpId="0" animBg="1"/>
      <p:bldP spid="16" grpId="0" animBg="1"/>
      <p:bldP spid="17" grpId="0" animBg="1"/>
      <p:bldP spid="18" grpId="0"/>
      <p:bldP spid="19" grpId="0" animBg="1"/>
      <p:bldP spid="20" grpId="0"/>
      <p:bldP spid="21" grpId="0"/>
      <p:bldP spid="22" grpId="0"/>
      <p:bldP spid="23" grpId="0" animBg="1"/>
      <p:bldP spid="24" grpId="0"/>
      <p:bldP spid="25" grpId="0"/>
      <p:bldP spid="26" grpId="0"/>
      <p:bldP spid="27" grpId="0"/>
      <p:bldP spid="28"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Market Segmentation</a:t>
            </a:r>
            <a:endParaRPr lang="en-US" dirty="0"/>
          </a:p>
        </p:txBody>
      </p:sp>
      <p:sp>
        <p:nvSpPr>
          <p:cNvPr id="3" name="Content Placeholder 2"/>
          <p:cNvSpPr>
            <a:spLocks noGrp="1"/>
          </p:cNvSpPr>
          <p:nvPr>
            <p:ph idx="1"/>
          </p:nvPr>
        </p:nvSpPr>
        <p:spPr>
          <a:xfrm>
            <a:off x="838200" y="1825624"/>
            <a:ext cx="10515600" cy="4607259"/>
          </a:xfrm>
        </p:spPr>
        <p:txBody>
          <a:bodyPr>
            <a:normAutofit/>
          </a:bodyPr>
          <a:lstStyle/>
          <a:p>
            <a:r>
              <a:rPr lang="is-IS" dirty="0" smtClean="0">
                <a:solidFill>
                  <a:srgbClr val="0070C0"/>
                </a:solidFill>
              </a:rPr>
              <a:t>Technique</a:t>
            </a:r>
            <a:r>
              <a:rPr lang="is-IS" dirty="0" smtClean="0"/>
              <a:t>:</a:t>
            </a:r>
          </a:p>
          <a:p>
            <a:pPr lvl="1"/>
            <a:r>
              <a:rPr lang="en-US" dirty="0" smtClean="0"/>
              <a:t>Start somewhere (</a:t>
            </a:r>
            <a:r>
              <a:rPr lang="en-US" i="1" dirty="0" smtClean="0"/>
              <a:t>passion can lead</a:t>
            </a:r>
            <a:r>
              <a:rPr lang="en-US" dirty="0" smtClean="0"/>
              <a:t>)</a:t>
            </a:r>
          </a:p>
          <a:p>
            <a:pPr lvl="2"/>
            <a:r>
              <a:rPr lang="en-US" sz="2400" dirty="0" smtClean="0"/>
              <a:t>One </a:t>
            </a:r>
            <a:r>
              <a:rPr lang="en-US" sz="2400" dirty="0"/>
              <a:t>of the key things in founding a startup is to start; it is right there in the name</a:t>
            </a:r>
            <a:r>
              <a:rPr lang="en-US" sz="2400" dirty="0" smtClean="0"/>
              <a:t>!</a:t>
            </a:r>
          </a:p>
          <a:p>
            <a:pPr lvl="2"/>
            <a:endParaRPr lang="is-IS" sz="2400" dirty="0" smtClean="0"/>
          </a:p>
          <a:p>
            <a:pPr lvl="1"/>
            <a:r>
              <a:rPr lang="is-IS" dirty="0" smtClean="0"/>
              <a:t>Come up with a generic idea and segment its domain (or market) constituents, following a </a:t>
            </a:r>
            <a:r>
              <a:rPr lang="is-IS" i="1" dirty="0" smtClean="0"/>
              <a:t>logical order</a:t>
            </a:r>
          </a:p>
          <a:p>
            <a:pPr lvl="1"/>
            <a:endParaRPr lang="is-IS" dirty="0" smtClean="0"/>
          </a:p>
          <a:p>
            <a:pPr lvl="1"/>
            <a:r>
              <a:rPr lang="is-IS" dirty="0" smtClean="0"/>
              <a:t> </a:t>
            </a:r>
            <a:r>
              <a:rPr lang="en-US" dirty="0"/>
              <a:t>Open the aperture as wide as </a:t>
            </a:r>
            <a:r>
              <a:rPr lang="en-US" dirty="0" smtClean="0"/>
              <a:t>possible</a:t>
            </a:r>
          </a:p>
          <a:p>
            <a:pPr lvl="2"/>
            <a:r>
              <a:rPr lang="en-US" sz="2400" dirty="0" smtClean="0"/>
              <a:t>This helps in expanding the boundaries of possibilities to where some of the most interesting opportunities might exist</a:t>
            </a:r>
          </a:p>
          <a:p>
            <a:pPr lvl="2"/>
            <a:endParaRPr lang="en-US" sz="2400" dirty="0" smtClean="0"/>
          </a:p>
        </p:txBody>
      </p:sp>
    </p:spTree>
    <p:extLst>
      <p:ext uri="{BB962C8B-B14F-4D97-AF65-F5344CB8AC3E}">
        <p14:creationId xmlns:p14="http://schemas.microsoft.com/office/powerpoint/2010/main" val="24555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Segmentation</a:t>
            </a:r>
          </a:p>
        </p:txBody>
      </p:sp>
      <p:sp>
        <p:nvSpPr>
          <p:cNvPr id="3" name="Content Placeholder 2"/>
          <p:cNvSpPr>
            <a:spLocks noGrp="1"/>
          </p:cNvSpPr>
          <p:nvPr>
            <p:ph idx="1"/>
          </p:nvPr>
        </p:nvSpPr>
        <p:spPr>
          <a:xfrm>
            <a:off x="838200" y="1825624"/>
            <a:ext cx="10515600" cy="4900997"/>
          </a:xfrm>
        </p:spPr>
        <p:txBody>
          <a:bodyPr>
            <a:normAutofit/>
          </a:bodyPr>
          <a:lstStyle/>
          <a:p>
            <a:r>
              <a:rPr lang="is-IS" dirty="0" smtClean="0">
                <a:solidFill>
                  <a:srgbClr val="0070C0"/>
                </a:solidFill>
              </a:rPr>
              <a:t>Technique</a:t>
            </a:r>
            <a:r>
              <a:rPr lang="is-IS" dirty="0" smtClean="0"/>
              <a:t>:</a:t>
            </a:r>
            <a:endParaRPr lang="en-US" dirty="0" smtClean="0"/>
          </a:p>
          <a:p>
            <a:pPr lvl="1"/>
            <a:r>
              <a:rPr lang="en-US" dirty="0" smtClean="0"/>
              <a:t>Identify the “sub-tree” on the tree that intrigues you the most and try to tap into your expertise to solve a seemingly (i.e., not yet confirmed) “pain” there</a:t>
            </a:r>
          </a:p>
          <a:p>
            <a:pPr lvl="2"/>
            <a:r>
              <a:rPr lang="en-US" sz="2400" dirty="0"/>
              <a:t>No idea is too crazy at this point (and even later)! If you insist and prove it, people will </a:t>
            </a:r>
            <a:r>
              <a:rPr lang="en-US" sz="2400" dirty="0" smtClean="0"/>
              <a:t>follow</a:t>
            </a:r>
            <a:endParaRPr lang="en-US" sz="2400" dirty="0" smtClean="0"/>
          </a:p>
          <a:p>
            <a:pPr lvl="2"/>
            <a:r>
              <a:rPr lang="en-US" sz="2400" dirty="0" smtClean="0"/>
              <a:t>In </a:t>
            </a:r>
            <a:r>
              <a:rPr lang="en-US" sz="2400" dirty="0" smtClean="0"/>
              <a:t>fact, in </a:t>
            </a:r>
            <a:r>
              <a:rPr lang="en-US" sz="2400" dirty="0"/>
              <a:t>the startup world, most good ideas </a:t>
            </a:r>
            <a:r>
              <a:rPr lang="en-US" sz="2400" dirty="0" smtClean="0"/>
              <a:t>are hidden down deep in the tree and/or “seem” </a:t>
            </a:r>
            <a:r>
              <a:rPr lang="en-US" sz="2400" dirty="0"/>
              <a:t>bad initially. If they were </a:t>
            </a:r>
            <a:r>
              <a:rPr lang="en-US" sz="2400" dirty="0" smtClean="0"/>
              <a:t>“obviously” visible and good</a:t>
            </a:r>
            <a:r>
              <a:rPr lang="en-US" sz="2400" dirty="0"/>
              <a:t>, someone would </a:t>
            </a:r>
            <a:r>
              <a:rPr lang="en-US" sz="2400" dirty="0" smtClean="0"/>
              <a:t>have already </a:t>
            </a:r>
            <a:r>
              <a:rPr lang="en-US" sz="2400" dirty="0"/>
              <a:t>be doing </a:t>
            </a:r>
            <a:r>
              <a:rPr lang="en-US" sz="2400" dirty="0" smtClean="0"/>
              <a:t>them!</a:t>
            </a:r>
          </a:p>
          <a:p>
            <a:pPr lvl="2"/>
            <a:endParaRPr lang="en-US" sz="2400" dirty="0"/>
          </a:p>
          <a:p>
            <a:pPr lvl="1"/>
            <a:r>
              <a:rPr lang="en-US" dirty="0"/>
              <a:t>Do not combine segments that seem similar without knowing more about your potential </a:t>
            </a:r>
            <a:r>
              <a:rPr lang="en-US" dirty="0" smtClean="0"/>
              <a:t>customers</a:t>
            </a:r>
          </a:p>
          <a:p>
            <a:pPr lvl="1"/>
            <a:endParaRPr lang="en-US" dirty="0"/>
          </a:p>
          <a:p>
            <a:pPr lvl="1"/>
            <a:r>
              <a:rPr lang="en-US" dirty="0" smtClean="0"/>
              <a:t>Build a “market segmentation matrix”</a:t>
            </a:r>
          </a:p>
          <a:p>
            <a:pPr lvl="2"/>
            <a:endParaRPr lang="en-US" dirty="0"/>
          </a:p>
          <a:p>
            <a:pPr lvl="1"/>
            <a:endParaRPr lang="is-IS" dirty="0"/>
          </a:p>
        </p:txBody>
      </p:sp>
    </p:spTree>
    <p:extLst>
      <p:ext uri="{BB962C8B-B14F-4D97-AF65-F5344CB8AC3E}">
        <p14:creationId xmlns:p14="http://schemas.microsoft.com/office/powerpoint/2010/main" val="35575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Market </a:t>
            </a:r>
            <a:r>
              <a:rPr lang="en-US" dirty="0" smtClean="0"/>
              <a:t>Segmentation Matrix: Row Definitions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3638201"/>
              </p:ext>
            </p:extLst>
          </p:nvPr>
        </p:nvGraphicFramePr>
        <p:xfrm>
          <a:off x="350592" y="1922508"/>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bg1">
                              <a:lumMod val="85000"/>
                            </a:schemeClr>
                          </a:solidFill>
                        </a:rPr>
                        <a:t>2</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End User</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This is</a:t>
                      </a:r>
                      <a:r>
                        <a:rPr lang="en-US" baseline="0" dirty="0" smtClean="0">
                          <a:solidFill>
                            <a:schemeClr val="bg1">
                              <a:lumMod val="85000"/>
                            </a:schemeClr>
                          </a:solidFill>
                        </a:rPr>
                        <a:t> the person who will use your product and not the economic buyer. Even if you will sell to a company, list here the people who will use your product in that company</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3</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Task</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What exactly is it that the end users</a:t>
                      </a:r>
                      <a:r>
                        <a:rPr lang="en-US" baseline="0" dirty="0" smtClean="0">
                          <a:solidFill>
                            <a:schemeClr val="accent5">
                              <a:lumMod val="40000"/>
                              <a:lumOff val="60000"/>
                            </a:schemeClr>
                          </a:solidFill>
                        </a:rPr>
                        <a:t> do that you will significantly affect or allow them to do that they could not do before?</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4</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Benefit</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What is the benefit that you believe</a:t>
                      </a:r>
                      <a:r>
                        <a:rPr lang="en-US" baseline="0" dirty="0" smtClean="0">
                          <a:solidFill>
                            <a:schemeClr val="bg1">
                              <a:lumMod val="85000"/>
                            </a:schemeClr>
                          </a:solidFill>
                        </a:rPr>
                        <a:t> the end users will get?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5</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Urgency of Need</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What is the level of urgency to solve the problem or capture the new opportunity for the end user?</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6</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Example End Users</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Who are examples of end users that you can,</a:t>
                      </a:r>
                      <a:r>
                        <a:rPr lang="en-US" baseline="0" dirty="0" smtClean="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7</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Lead Customers</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 the influential customers (i.e., lighthouse customers) where, if they buy</a:t>
                      </a:r>
                      <a:r>
                        <a:rPr lang="en-US" baseline="0" dirty="0" smtClean="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758816180"/>
              </p:ext>
            </p:extLst>
          </p:nvPr>
        </p:nvGraphicFramePr>
        <p:xfrm>
          <a:off x="350592" y="1922508"/>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tx1"/>
                          </a:solidFill>
                        </a:rPr>
                        <a:t>2</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End User</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is</a:t>
                      </a:r>
                      <a:r>
                        <a:rPr lang="en-US" baseline="0" dirty="0" smtClean="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3</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Task</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What exactly is it that the end users</a:t>
                      </a:r>
                      <a:r>
                        <a:rPr lang="en-US" baseline="0" dirty="0" smtClean="0">
                          <a:solidFill>
                            <a:schemeClr val="accent5">
                              <a:lumMod val="40000"/>
                              <a:lumOff val="60000"/>
                            </a:schemeClr>
                          </a:solidFill>
                        </a:rPr>
                        <a:t> do that you will significantly affect or allow them to do that they could not do before?</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4</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Benefit</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What is the benefit that you believe</a:t>
                      </a:r>
                      <a:r>
                        <a:rPr lang="en-US" baseline="0" dirty="0" smtClean="0">
                          <a:solidFill>
                            <a:schemeClr val="bg1">
                              <a:lumMod val="85000"/>
                            </a:schemeClr>
                          </a:solidFill>
                        </a:rPr>
                        <a:t> the end users will get?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5</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Urgency of Need</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What is the level of urgency to solve the problem or capture the new opportunity for the end user?</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6</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Example End Users</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Who are examples of end users that you can,</a:t>
                      </a:r>
                      <a:r>
                        <a:rPr lang="en-US" baseline="0" dirty="0" smtClean="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7</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Lead Customers</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 the influential customers (i.e., lighthouse customers) where, if they buy</a:t>
                      </a:r>
                      <a:r>
                        <a:rPr lang="en-US" baseline="0" dirty="0" smtClean="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192938532"/>
              </p:ext>
            </p:extLst>
          </p:nvPr>
        </p:nvGraphicFramePr>
        <p:xfrm>
          <a:off x="350592" y="1922508"/>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tx1"/>
                          </a:solidFill>
                        </a:rPr>
                        <a:t>2</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End User</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is</a:t>
                      </a:r>
                      <a:r>
                        <a:rPr lang="en-US" baseline="0" dirty="0" smtClean="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3</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Task</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exactly is it that the end users</a:t>
                      </a:r>
                      <a:r>
                        <a:rPr lang="en-US" baseline="0" dirty="0" smtClean="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4</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Benefit</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What is the benefit that you believe</a:t>
                      </a:r>
                      <a:r>
                        <a:rPr lang="en-US" baseline="0" dirty="0" smtClean="0">
                          <a:solidFill>
                            <a:schemeClr val="bg1">
                              <a:lumMod val="85000"/>
                            </a:schemeClr>
                          </a:solidFill>
                        </a:rPr>
                        <a:t> the end users will get?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5</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Urgency of Need</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What is the level of urgency to solve the problem or capture the new opportunity for the end user?</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6</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Example End Users</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Who are examples of end users that you can,</a:t>
                      </a:r>
                      <a:r>
                        <a:rPr lang="en-US" baseline="0" dirty="0" smtClean="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7</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Lead Customers</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 the influential customers (i.e., lighthouse customers) where, if they buy</a:t>
                      </a:r>
                      <a:r>
                        <a:rPr lang="en-US" baseline="0" dirty="0" smtClean="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66501022"/>
              </p:ext>
            </p:extLst>
          </p:nvPr>
        </p:nvGraphicFramePr>
        <p:xfrm>
          <a:off x="350592" y="1922508"/>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tx1"/>
                          </a:solidFill>
                        </a:rPr>
                        <a:t>2</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End User</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is</a:t>
                      </a:r>
                      <a:r>
                        <a:rPr lang="en-US" baseline="0" dirty="0" smtClean="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3</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Task</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exactly is it that the end users</a:t>
                      </a:r>
                      <a:r>
                        <a:rPr lang="en-US" baseline="0" dirty="0" smtClean="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4</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Benefit</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What is the benefit that you believe</a:t>
                      </a:r>
                      <a:r>
                        <a:rPr lang="en-US" baseline="0" dirty="0" smtClean="0">
                          <a:solidFill>
                            <a:schemeClr val="tx1"/>
                          </a:solidFill>
                        </a:rPr>
                        <a:t> the end users will get?</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5</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Urgency of Need</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What is the level of urgency to solve the problem or capture the new opportunity for the end user?</a:t>
                      </a:r>
                      <a:endParaRPr lang="en-US" dirty="0">
                        <a:solidFill>
                          <a:schemeClr val="accent5">
                            <a:lumMod val="40000"/>
                            <a:lumOff val="60000"/>
                          </a:schemeClr>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6</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Example End Users</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Who are examples of end users that you can,</a:t>
                      </a:r>
                      <a:r>
                        <a:rPr lang="en-US" baseline="0" dirty="0" smtClean="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7</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Lead Customers</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 the influential customers (i.e., lighthouse customers) where, if they buy</a:t>
                      </a:r>
                      <a:r>
                        <a:rPr lang="en-US" baseline="0" dirty="0" smtClean="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249606843"/>
              </p:ext>
            </p:extLst>
          </p:nvPr>
        </p:nvGraphicFramePr>
        <p:xfrm>
          <a:off x="350592" y="1915897"/>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tx1"/>
                          </a:solidFill>
                        </a:rPr>
                        <a:t>2</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End User</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is</a:t>
                      </a:r>
                      <a:r>
                        <a:rPr lang="en-US" baseline="0" dirty="0" smtClean="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3</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Task</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exactly is it that the end users</a:t>
                      </a:r>
                      <a:r>
                        <a:rPr lang="en-US" baseline="0" dirty="0" smtClean="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4</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Benefit</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What is the benefit that you believe</a:t>
                      </a:r>
                      <a:r>
                        <a:rPr lang="en-US" baseline="0" dirty="0" smtClean="0">
                          <a:solidFill>
                            <a:schemeClr val="tx1"/>
                          </a:solidFill>
                        </a:rPr>
                        <a:t> the end users will get?</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5</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Urgency of Need</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is the level of urgency to solve the problem or capture the new opportunity for the end user?</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bg1">
                              <a:lumMod val="85000"/>
                            </a:schemeClr>
                          </a:solidFill>
                        </a:rPr>
                        <a:t>6</a:t>
                      </a:r>
                      <a:endParaRPr lang="en-US" dirty="0">
                        <a:solidFill>
                          <a:schemeClr val="bg1">
                            <a:lumMod val="85000"/>
                          </a:schemeClr>
                        </a:solidFill>
                      </a:endParaRPr>
                    </a:p>
                  </a:txBody>
                  <a:tcPr>
                    <a:solidFill>
                      <a:schemeClr val="bg1">
                        <a:lumMod val="85000"/>
                      </a:schemeClr>
                    </a:solidFill>
                  </a:tcPr>
                </a:tc>
                <a:tc>
                  <a:txBody>
                    <a:bodyPr/>
                    <a:lstStyle/>
                    <a:p>
                      <a:r>
                        <a:rPr lang="en-US" b="1" dirty="0" smtClean="0">
                          <a:solidFill>
                            <a:schemeClr val="bg1">
                              <a:lumMod val="85000"/>
                            </a:schemeClr>
                          </a:solidFill>
                        </a:rPr>
                        <a:t>Example End Users</a:t>
                      </a:r>
                      <a:endParaRPr lang="en-US" b="1" dirty="0">
                        <a:solidFill>
                          <a:schemeClr val="bg1">
                            <a:lumMod val="85000"/>
                          </a:schemeClr>
                        </a:solidFill>
                      </a:endParaRPr>
                    </a:p>
                  </a:txBody>
                  <a:tcPr>
                    <a:solidFill>
                      <a:schemeClr val="bg1">
                        <a:lumMod val="85000"/>
                      </a:schemeClr>
                    </a:solidFill>
                  </a:tcPr>
                </a:tc>
                <a:tc>
                  <a:txBody>
                    <a:bodyPr/>
                    <a:lstStyle/>
                    <a:p>
                      <a:r>
                        <a:rPr lang="en-US" dirty="0" smtClean="0">
                          <a:solidFill>
                            <a:schemeClr val="bg1">
                              <a:lumMod val="85000"/>
                            </a:schemeClr>
                          </a:solidFill>
                        </a:rPr>
                        <a:t>Who are examples of end users that you can,</a:t>
                      </a:r>
                      <a:r>
                        <a:rPr lang="en-US" baseline="0" dirty="0" smtClean="0">
                          <a:solidFill>
                            <a:schemeClr val="bg1">
                              <a:lumMod val="85000"/>
                            </a:schemeClr>
                          </a:solidFill>
                        </a:rPr>
                        <a:t> have, or will talk to, so as to validate your perceptions of this market segment</a:t>
                      </a:r>
                      <a:endParaRPr lang="en-US" dirty="0">
                        <a:solidFill>
                          <a:schemeClr val="bg1">
                            <a:lumMod val="85000"/>
                          </a:schemeClr>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7</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Lead Customers</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 the influential customers (i.e., lighthouse customers) where, if they buy</a:t>
                      </a:r>
                      <a:r>
                        <a:rPr lang="en-US" baseline="0" dirty="0" smtClean="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016215914"/>
              </p:ext>
            </p:extLst>
          </p:nvPr>
        </p:nvGraphicFramePr>
        <p:xfrm>
          <a:off x="350592" y="1925280"/>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tx1"/>
                          </a:solidFill>
                        </a:rPr>
                        <a:t>2</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End User</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is</a:t>
                      </a:r>
                      <a:r>
                        <a:rPr lang="en-US" baseline="0" dirty="0" smtClean="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3</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Task</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exactly is it that the end users</a:t>
                      </a:r>
                      <a:r>
                        <a:rPr lang="en-US" baseline="0" dirty="0" smtClean="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4</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Benefit</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What is the benefit that you believe</a:t>
                      </a:r>
                      <a:r>
                        <a:rPr lang="en-US" baseline="0" dirty="0" smtClean="0">
                          <a:solidFill>
                            <a:schemeClr val="tx1"/>
                          </a:solidFill>
                        </a:rPr>
                        <a:t> the end users will get?</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5</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Urgency of Need</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is the level of urgency to solve the problem or capture the new opportunity for the end user?</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6</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Example End Users</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Who are examples of end users that you can,</a:t>
                      </a:r>
                      <a:r>
                        <a:rPr lang="en-US" baseline="0" dirty="0" smtClean="0">
                          <a:solidFill>
                            <a:schemeClr val="tx1"/>
                          </a:solidFill>
                        </a:rPr>
                        <a:t> have, or will talk to, so as to validate your perceptions of this market segment</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accent5">
                              <a:lumMod val="40000"/>
                              <a:lumOff val="60000"/>
                            </a:schemeClr>
                          </a:solidFill>
                        </a:rPr>
                        <a:t>7</a:t>
                      </a:r>
                      <a:endParaRPr lang="en-US" dirty="0">
                        <a:solidFill>
                          <a:schemeClr val="accent5">
                            <a:lumMod val="40000"/>
                            <a:lumOff val="60000"/>
                          </a:schemeClr>
                        </a:solidFill>
                      </a:endParaRPr>
                    </a:p>
                  </a:txBody>
                  <a:tcPr>
                    <a:solidFill>
                      <a:schemeClr val="accent5">
                        <a:lumMod val="40000"/>
                        <a:lumOff val="60000"/>
                      </a:schemeClr>
                    </a:solidFill>
                  </a:tcPr>
                </a:tc>
                <a:tc>
                  <a:txBody>
                    <a:bodyPr/>
                    <a:lstStyle/>
                    <a:p>
                      <a:r>
                        <a:rPr lang="en-US" b="1" dirty="0" smtClean="0">
                          <a:solidFill>
                            <a:schemeClr val="accent5">
                              <a:lumMod val="40000"/>
                              <a:lumOff val="60000"/>
                            </a:schemeClr>
                          </a:solidFill>
                        </a:rPr>
                        <a:t>Lead Customers</a:t>
                      </a:r>
                      <a:endParaRPr lang="en-US" b="1" dirty="0">
                        <a:solidFill>
                          <a:schemeClr val="accent5">
                            <a:lumMod val="40000"/>
                            <a:lumOff val="60000"/>
                          </a:schemeClr>
                        </a:solidFill>
                      </a:endParaRPr>
                    </a:p>
                  </a:txBody>
                  <a:tcPr>
                    <a:solidFill>
                      <a:schemeClr val="accent5">
                        <a:lumMod val="40000"/>
                        <a:lumOff val="60000"/>
                      </a:schemeClr>
                    </a:solidFill>
                  </a:tcPr>
                </a:tc>
                <a:tc>
                  <a:txBody>
                    <a:bodyPr/>
                    <a:lstStyle/>
                    <a:p>
                      <a:r>
                        <a:rPr lang="en-US" dirty="0" smtClean="0">
                          <a:solidFill>
                            <a:schemeClr val="accent5">
                              <a:lumMod val="40000"/>
                              <a:lumOff val="60000"/>
                            </a:schemeClr>
                          </a:solidFill>
                        </a:rPr>
                        <a:t>Who are the influential customers (i.e., lighthouse customers) where, if they buy</a:t>
                      </a:r>
                      <a:r>
                        <a:rPr lang="en-US" baseline="0" dirty="0" smtClean="0">
                          <a:solidFill>
                            <a:schemeClr val="accent5">
                              <a:lumMod val="40000"/>
                              <a:lumOff val="60000"/>
                            </a:schemeClr>
                          </a:solidFill>
                        </a:rPr>
                        <a:t> your product, others will take note and likely follow?</a:t>
                      </a:r>
                      <a:endParaRPr lang="en-US" dirty="0">
                        <a:solidFill>
                          <a:schemeClr val="accent5">
                            <a:lumMod val="40000"/>
                            <a:lumOff val="60000"/>
                          </a:schemeClr>
                        </a:solidFill>
                      </a:endParaRPr>
                    </a:p>
                  </a:txBody>
                  <a:tcPr>
                    <a:solidFill>
                      <a:schemeClr val="accent5">
                        <a:lumMod val="40000"/>
                        <a:lumOff val="60000"/>
                      </a:scheme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23963895"/>
              </p:ext>
            </p:extLst>
          </p:nvPr>
        </p:nvGraphicFramePr>
        <p:xfrm>
          <a:off x="350592" y="1931832"/>
          <a:ext cx="11490816" cy="4312920"/>
        </p:xfrm>
        <a:graphic>
          <a:graphicData uri="http://schemas.openxmlformats.org/drawingml/2006/table">
            <a:tbl>
              <a:tblPr firstRow="1" bandRow="1">
                <a:tableStyleId>{5C22544A-7EE6-4342-B048-85BDC9FD1C3A}</a:tableStyleId>
              </a:tblPr>
              <a:tblGrid>
                <a:gridCol w="440744"/>
                <a:gridCol w="2395470"/>
                <a:gridCol w="8654602"/>
              </a:tblGrid>
              <a:tr h="370840">
                <a:tc>
                  <a:txBody>
                    <a:bodyPr/>
                    <a:lstStyle/>
                    <a:p>
                      <a:pPr algn="ct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Row</a:t>
                      </a:r>
                      <a:endParaRPr lang="en-US" dirty="0">
                        <a:solidFill>
                          <a:schemeClr val="tx1"/>
                        </a:solidFill>
                      </a:endParaRPr>
                    </a:p>
                  </a:txBody>
                  <a:tcPr>
                    <a:solidFill>
                      <a:schemeClr val="accent4"/>
                    </a:solidFill>
                  </a:tcPr>
                </a:tc>
                <a:tc>
                  <a:txBody>
                    <a:bodyPr/>
                    <a:lstStyle/>
                    <a:p>
                      <a:pPr algn="ctr"/>
                      <a:r>
                        <a:rPr lang="en-US" dirty="0" smtClean="0">
                          <a:solidFill>
                            <a:schemeClr val="tx1"/>
                          </a:solidFill>
                        </a:rPr>
                        <a:t>Definition</a:t>
                      </a:r>
                      <a:endParaRPr lang="en-US" dirty="0">
                        <a:solidFill>
                          <a:schemeClr val="tx1"/>
                        </a:solidFill>
                      </a:endParaRPr>
                    </a:p>
                  </a:txBody>
                  <a:tcPr>
                    <a:solidFill>
                      <a:schemeClr val="accent4"/>
                    </a:solidFill>
                  </a:tcPr>
                </a:tc>
              </a:tr>
              <a:tr h="370840">
                <a:tc>
                  <a:txBody>
                    <a:bodyPr/>
                    <a:lstStyle/>
                    <a:p>
                      <a:r>
                        <a:rPr lang="en-US" dirty="0" smtClean="0"/>
                        <a:t>1</a:t>
                      </a:r>
                      <a:endParaRPr lang="en-US" dirty="0"/>
                    </a:p>
                  </a:txBody>
                  <a:tcPr>
                    <a:solidFill>
                      <a:schemeClr val="accent5">
                        <a:lumMod val="40000"/>
                        <a:lumOff val="60000"/>
                      </a:schemeClr>
                    </a:solidFill>
                  </a:tcPr>
                </a:tc>
                <a:tc>
                  <a:txBody>
                    <a:bodyPr/>
                    <a:lstStyle/>
                    <a:p>
                      <a:r>
                        <a:rPr lang="en-US" b="1" dirty="0" smtClean="0"/>
                        <a:t>Market Segment Name</a:t>
                      </a:r>
                      <a:endParaRPr lang="en-US" b="1" dirty="0"/>
                    </a:p>
                  </a:txBody>
                  <a:tcPr>
                    <a:solidFill>
                      <a:schemeClr val="accent5">
                        <a:lumMod val="40000"/>
                        <a:lumOff val="60000"/>
                      </a:schemeClr>
                    </a:solidFill>
                  </a:tcPr>
                </a:tc>
                <a:tc>
                  <a:txBody>
                    <a:bodyPr/>
                    <a:lstStyle/>
                    <a:p>
                      <a:r>
                        <a:rPr lang="en-US" dirty="0" smtClean="0"/>
                        <a:t>This is the</a:t>
                      </a:r>
                      <a:r>
                        <a:rPr lang="en-US" baseline="0" dirty="0" smtClean="0"/>
                        <a:t> market opportunity that you will identify for your product</a:t>
                      </a:r>
                      <a:endParaRPr lang="en-US" dirty="0"/>
                    </a:p>
                  </a:txBody>
                  <a:tcPr>
                    <a:solidFill>
                      <a:schemeClr val="accent5">
                        <a:lumMod val="40000"/>
                        <a:lumOff val="60000"/>
                      </a:schemeClr>
                    </a:solidFill>
                  </a:tcPr>
                </a:tc>
              </a:tr>
              <a:tr h="370840">
                <a:tc>
                  <a:txBody>
                    <a:bodyPr/>
                    <a:lstStyle/>
                    <a:p>
                      <a:r>
                        <a:rPr lang="en-US" dirty="0" smtClean="0">
                          <a:solidFill>
                            <a:schemeClr val="tx1"/>
                          </a:solidFill>
                        </a:rPr>
                        <a:t>2</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End User</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This is</a:t>
                      </a:r>
                      <a:r>
                        <a:rPr lang="en-US" baseline="0" dirty="0" smtClean="0">
                          <a:solidFill>
                            <a:schemeClr val="tx1"/>
                          </a:solidFill>
                        </a:rPr>
                        <a:t> the person who will use your product and not the economic buyer. Even if you will sell to a company, list here the people who will use your product in that company</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3</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Task</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exactly is it that the end users</a:t>
                      </a:r>
                      <a:r>
                        <a:rPr lang="en-US" baseline="0" dirty="0" smtClean="0">
                          <a:solidFill>
                            <a:schemeClr val="tx1"/>
                          </a:solidFill>
                        </a:rPr>
                        <a:t> do that you will significantly affect or allow them to do that they could not do before?</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4</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Benefit</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What is the benefit that you believe</a:t>
                      </a:r>
                      <a:r>
                        <a:rPr lang="en-US" baseline="0" dirty="0" smtClean="0">
                          <a:solidFill>
                            <a:schemeClr val="tx1"/>
                          </a:solidFill>
                        </a:rPr>
                        <a:t> the end users will get?</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5</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Urgency of Need</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What is the level of urgency to solve the problem or capture the new opportunity for the end user?</a:t>
                      </a:r>
                      <a:endParaRPr lang="en-US" dirty="0">
                        <a:solidFill>
                          <a:schemeClr val="tx1"/>
                        </a:solidFill>
                      </a:endParaRPr>
                    </a:p>
                  </a:txBody>
                  <a:tcPr>
                    <a:solidFill>
                      <a:schemeClr val="accent5">
                        <a:lumMod val="40000"/>
                        <a:lumOff val="60000"/>
                      </a:schemeClr>
                    </a:solidFill>
                  </a:tcPr>
                </a:tc>
              </a:tr>
              <a:tr h="370840">
                <a:tc>
                  <a:txBody>
                    <a:bodyPr/>
                    <a:lstStyle/>
                    <a:p>
                      <a:r>
                        <a:rPr lang="en-US" dirty="0" smtClean="0">
                          <a:solidFill>
                            <a:schemeClr val="tx1"/>
                          </a:solidFill>
                        </a:rPr>
                        <a:t>6</a:t>
                      </a:r>
                      <a:endParaRPr lang="en-US" dirty="0">
                        <a:solidFill>
                          <a:schemeClr val="tx1"/>
                        </a:solidFill>
                      </a:endParaRPr>
                    </a:p>
                  </a:txBody>
                  <a:tcPr>
                    <a:solidFill>
                      <a:schemeClr val="bg1">
                        <a:lumMod val="85000"/>
                      </a:schemeClr>
                    </a:solidFill>
                  </a:tcPr>
                </a:tc>
                <a:tc>
                  <a:txBody>
                    <a:bodyPr/>
                    <a:lstStyle/>
                    <a:p>
                      <a:r>
                        <a:rPr lang="en-US" b="1" dirty="0" smtClean="0">
                          <a:solidFill>
                            <a:schemeClr val="tx1"/>
                          </a:solidFill>
                        </a:rPr>
                        <a:t>Example End Users</a:t>
                      </a:r>
                      <a:endParaRPr lang="en-US" b="1" dirty="0">
                        <a:solidFill>
                          <a:schemeClr val="tx1"/>
                        </a:solidFill>
                      </a:endParaRPr>
                    </a:p>
                  </a:txBody>
                  <a:tcPr>
                    <a:solidFill>
                      <a:schemeClr val="bg1">
                        <a:lumMod val="85000"/>
                      </a:schemeClr>
                    </a:solidFill>
                  </a:tcPr>
                </a:tc>
                <a:tc>
                  <a:txBody>
                    <a:bodyPr/>
                    <a:lstStyle/>
                    <a:p>
                      <a:r>
                        <a:rPr lang="en-US" dirty="0" smtClean="0">
                          <a:solidFill>
                            <a:schemeClr val="tx1"/>
                          </a:solidFill>
                        </a:rPr>
                        <a:t>Who are examples of end users that you can,</a:t>
                      </a:r>
                      <a:r>
                        <a:rPr lang="en-US" baseline="0" dirty="0" smtClean="0">
                          <a:solidFill>
                            <a:schemeClr val="tx1"/>
                          </a:solidFill>
                        </a:rPr>
                        <a:t> have, or will talk to, so as to validate your perceptions of this market segment</a:t>
                      </a:r>
                      <a:endParaRPr lang="en-US" dirty="0">
                        <a:solidFill>
                          <a:schemeClr val="tx1"/>
                        </a:solidFill>
                      </a:endParaRPr>
                    </a:p>
                  </a:txBody>
                  <a:tcPr>
                    <a:solidFill>
                      <a:schemeClr val="bg1">
                        <a:lumMod val="85000"/>
                      </a:schemeClr>
                    </a:solidFill>
                  </a:tcPr>
                </a:tc>
              </a:tr>
              <a:tr h="370840">
                <a:tc>
                  <a:txBody>
                    <a:bodyPr/>
                    <a:lstStyle/>
                    <a:p>
                      <a:r>
                        <a:rPr lang="en-US" dirty="0" smtClean="0">
                          <a:solidFill>
                            <a:schemeClr val="tx1"/>
                          </a:solidFill>
                        </a:rPr>
                        <a:t>7</a:t>
                      </a:r>
                      <a:endParaRPr lang="en-US" dirty="0">
                        <a:solidFill>
                          <a:schemeClr val="tx1"/>
                        </a:solidFill>
                      </a:endParaRPr>
                    </a:p>
                  </a:txBody>
                  <a:tcPr>
                    <a:solidFill>
                      <a:schemeClr val="accent5">
                        <a:lumMod val="40000"/>
                        <a:lumOff val="60000"/>
                      </a:schemeClr>
                    </a:solidFill>
                  </a:tcPr>
                </a:tc>
                <a:tc>
                  <a:txBody>
                    <a:bodyPr/>
                    <a:lstStyle/>
                    <a:p>
                      <a:r>
                        <a:rPr lang="en-US" b="1" dirty="0" smtClean="0">
                          <a:solidFill>
                            <a:schemeClr val="tx1"/>
                          </a:solidFill>
                        </a:rPr>
                        <a:t>Lead Customers</a:t>
                      </a:r>
                      <a:endParaRPr lang="en-US" b="1" dirty="0">
                        <a:solidFill>
                          <a:schemeClr val="tx1"/>
                        </a:solidFill>
                      </a:endParaRPr>
                    </a:p>
                  </a:txBody>
                  <a:tcPr>
                    <a:solidFill>
                      <a:schemeClr val="accent5">
                        <a:lumMod val="40000"/>
                        <a:lumOff val="60000"/>
                      </a:schemeClr>
                    </a:solidFill>
                  </a:tcPr>
                </a:tc>
                <a:tc>
                  <a:txBody>
                    <a:bodyPr/>
                    <a:lstStyle/>
                    <a:p>
                      <a:r>
                        <a:rPr lang="en-US" dirty="0" smtClean="0">
                          <a:solidFill>
                            <a:schemeClr val="tx1"/>
                          </a:solidFill>
                        </a:rPr>
                        <a:t>Who are the influential customers (i.e., lighthouse customers) where, if they buy</a:t>
                      </a:r>
                      <a:r>
                        <a:rPr lang="en-US" baseline="0" dirty="0" smtClean="0">
                          <a:solidFill>
                            <a:schemeClr val="tx1"/>
                          </a:solidFill>
                        </a:rPr>
                        <a:t> your product, others will take note and likely follow?</a:t>
                      </a:r>
                      <a:endParaRPr lang="en-US" dirty="0">
                        <a:solidFill>
                          <a:schemeClr val="tx1"/>
                        </a:solidFill>
                      </a:endParaRPr>
                    </a:p>
                  </a:txBody>
                  <a:tcPr>
                    <a:solidFill>
                      <a:schemeClr val="accent5">
                        <a:lumMod val="40000"/>
                        <a:lumOff val="60000"/>
                      </a:schemeClr>
                    </a:solidFill>
                  </a:tcPr>
                </a:tc>
              </a:tr>
            </a:tbl>
          </a:graphicData>
        </a:graphic>
      </p:graphicFrame>
    </p:spTree>
    <p:extLst>
      <p:ext uri="{BB962C8B-B14F-4D97-AF65-F5344CB8AC3E}">
        <p14:creationId xmlns:p14="http://schemas.microsoft.com/office/powerpoint/2010/main" val="349495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7908</TotalTime>
  <Words>4860</Words>
  <Application>Microsoft Office PowerPoint</Application>
  <PresentationFormat>Widescreen</PresentationFormat>
  <Paragraphs>513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Entrepreneurship for Computer Science CS 15-390</vt:lpstr>
      <vt:lpstr>Today…</vt:lpstr>
      <vt:lpstr>Market Segmentation</vt:lpstr>
      <vt:lpstr>The Segmentation Process (1 Way of Doing it)</vt:lpstr>
      <vt:lpstr>The Segmentation Process (1 Way of Doing it)</vt:lpstr>
      <vt:lpstr>Example</vt:lpstr>
      <vt:lpstr>Market Segmentation</vt:lpstr>
      <vt:lpstr>Market Segmentation</vt:lpstr>
      <vt:lpstr>Market Segmentation Matrix: Row Definitions</vt:lpstr>
      <vt:lpstr>Market Segmentation Matrix: Row Definitions</vt:lpstr>
      <vt:lpstr>Market Segmentation Matrix: Row Definitions</vt:lpstr>
      <vt:lpstr>Market Segmentation Matrix Template</vt:lpstr>
      <vt:lpstr>Market Segmentation Matrix Template</vt:lpstr>
      <vt:lpstr>Effective Market Research</vt:lpstr>
      <vt:lpstr>Effective Market Research</vt:lpstr>
      <vt:lpstr>Types of Market Research</vt:lpstr>
      <vt:lpstr>Next Class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Mohammad Hammoud</cp:lastModifiedBy>
  <cp:revision>145</cp:revision>
  <dcterms:created xsi:type="dcterms:W3CDTF">2017-12-27T09:59:59Z</dcterms:created>
  <dcterms:modified xsi:type="dcterms:W3CDTF">2019-02-05T12:28:35Z</dcterms:modified>
</cp:coreProperties>
</file>