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303" r:id="rId2"/>
    <p:sldId id="304" r:id="rId3"/>
    <p:sldId id="384" r:id="rId4"/>
    <p:sldId id="311" r:id="rId5"/>
    <p:sldId id="359" r:id="rId6"/>
    <p:sldId id="373" r:id="rId7"/>
    <p:sldId id="336" r:id="rId8"/>
    <p:sldId id="374" r:id="rId9"/>
    <p:sldId id="339" r:id="rId10"/>
    <p:sldId id="338" r:id="rId11"/>
    <p:sldId id="341" r:id="rId12"/>
    <p:sldId id="343" r:id="rId13"/>
    <p:sldId id="344" r:id="rId14"/>
    <p:sldId id="345" r:id="rId15"/>
    <p:sldId id="375" r:id="rId16"/>
    <p:sldId id="378" r:id="rId17"/>
    <p:sldId id="376" r:id="rId18"/>
    <p:sldId id="377" r:id="rId19"/>
    <p:sldId id="381" r:id="rId20"/>
    <p:sldId id="382" r:id="rId21"/>
    <p:sldId id="383" r:id="rId22"/>
    <p:sldId id="385" r:id="rId23"/>
    <p:sldId id="305"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01"/>
  </p:normalViewPr>
  <p:slideViewPr>
    <p:cSldViewPr snapToGrid="0" snapToObjects="1">
      <p:cViewPr varScale="1">
        <p:scale>
          <a:sx n="91" d="100"/>
          <a:sy n="91" d="100"/>
        </p:scale>
        <p:origin x="90" y="4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0C6623-70FD-1147-B309-7FCFA0240961}" type="datetimeFigureOut">
              <a:rPr lang="en-US" smtClean="0"/>
              <a:t>1/29/2019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2BB7CB-4FDA-2D49-AB39-B3F6D6AF6675}" type="slidenum">
              <a:rPr lang="en-US" smtClean="0"/>
              <a:t>‹#›</a:t>
            </a:fld>
            <a:endParaRPr lang="en-US"/>
          </a:p>
        </p:txBody>
      </p:sp>
    </p:spTree>
    <p:extLst>
      <p:ext uri="{BB962C8B-B14F-4D97-AF65-F5344CB8AC3E}">
        <p14:creationId xmlns:p14="http://schemas.microsoft.com/office/powerpoint/2010/main" val="1955805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3DBB794-24C6-4D4C-94A4-5DF58B8B0176}"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97199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DBB794-24C6-4D4C-94A4-5DF58B8B0176}"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2505535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DBB794-24C6-4D4C-94A4-5DF58B8B0176}"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631649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DBB794-24C6-4D4C-94A4-5DF58B8B0176}"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543870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3DBB794-24C6-4D4C-94A4-5DF58B8B0176}" type="datetimeFigureOut">
              <a:rPr lang="en-US" smtClean="0"/>
              <a:t>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928171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3DBB794-24C6-4D4C-94A4-5DF58B8B0176}"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244940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3DBB794-24C6-4D4C-94A4-5DF58B8B0176}" type="datetimeFigureOut">
              <a:rPr lang="en-US" smtClean="0"/>
              <a:t>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778331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3DBB794-24C6-4D4C-94A4-5DF58B8B0176}" type="datetimeFigureOut">
              <a:rPr lang="en-US" smtClean="0"/>
              <a:t>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098492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BB794-24C6-4D4C-94A4-5DF58B8B0176}" type="datetimeFigureOut">
              <a:rPr lang="en-US" smtClean="0"/>
              <a:t>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442046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DBB794-24C6-4D4C-94A4-5DF58B8B0176}"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334162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DBB794-24C6-4D4C-94A4-5DF58B8B0176}" type="datetimeFigureOut">
              <a:rPr lang="en-US" smtClean="0"/>
              <a:t>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81483D-DCC7-D34A-B28E-69A71BBBA4B3}" type="slidenum">
              <a:rPr lang="en-US" smtClean="0"/>
              <a:t>‹#›</a:t>
            </a:fld>
            <a:endParaRPr lang="en-US"/>
          </a:p>
        </p:txBody>
      </p:sp>
    </p:spTree>
    <p:extLst>
      <p:ext uri="{BB962C8B-B14F-4D97-AF65-F5344CB8AC3E}">
        <p14:creationId xmlns:p14="http://schemas.microsoft.com/office/powerpoint/2010/main" val="1384496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DBB794-24C6-4D4C-94A4-5DF58B8B0176}" type="datetimeFigureOut">
              <a:rPr lang="en-US" smtClean="0"/>
              <a:t>1/29/2019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81483D-DCC7-D34A-B28E-69A71BBBA4B3}" type="slidenum">
              <a:rPr lang="en-US" smtClean="0"/>
              <a:t>‹#›</a:t>
            </a:fld>
            <a:endParaRPr lang="en-US"/>
          </a:p>
        </p:txBody>
      </p:sp>
    </p:spTree>
    <p:extLst>
      <p:ext uri="{BB962C8B-B14F-4D97-AF65-F5344CB8AC3E}">
        <p14:creationId xmlns:p14="http://schemas.microsoft.com/office/powerpoint/2010/main" val="2708849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solidFill>
                  <a:srgbClr val="0070C0"/>
                </a:solidFill>
              </a:rPr>
              <a:t>Entrepreneurship for Computer Science</a:t>
            </a:r>
            <a:br>
              <a:rPr lang="en-US" dirty="0">
                <a:solidFill>
                  <a:srgbClr val="0070C0"/>
                </a:solidFill>
              </a:rPr>
            </a:br>
            <a:r>
              <a:rPr lang="en-US" dirty="0">
                <a:solidFill>
                  <a:srgbClr val="0070C0"/>
                </a:solidFill>
              </a:rPr>
              <a:t>CS 15-390</a:t>
            </a:r>
          </a:p>
        </p:txBody>
      </p:sp>
      <p:sp>
        <p:nvSpPr>
          <p:cNvPr id="3" name="Subtitle 2"/>
          <p:cNvSpPr>
            <a:spLocks noGrp="1"/>
          </p:cNvSpPr>
          <p:nvPr>
            <p:ph type="subTitle" idx="1"/>
          </p:nvPr>
        </p:nvSpPr>
        <p:spPr>
          <a:xfrm>
            <a:off x="1524000" y="3602038"/>
            <a:ext cx="9144000" cy="2048954"/>
          </a:xfrm>
        </p:spPr>
        <p:txBody>
          <a:bodyPr>
            <a:normAutofit/>
          </a:bodyPr>
          <a:lstStyle/>
          <a:p>
            <a:r>
              <a:rPr lang="en-US" sz="2800" b="1" dirty="0"/>
              <a:t>Founding Dilemmas- Part IV</a:t>
            </a:r>
          </a:p>
          <a:p>
            <a:r>
              <a:rPr lang="en-US" sz="2800" dirty="0"/>
              <a:t>Lecture </a:t>
            </a:r>
            <a:r>
              <a:rPr lang="en-US" sz="2800" dirty="0" smtClean="0"/>
              <a:t>5, </a:t>
            </a:r>
            <a:r>
              <a:rPr lang="en-US" sz="2800" dirty="0"/>
              <a:t>January </a:t>
            </a:r>
            <a:r>
              <a:rPr lang="en-US" sz="2800" dirty="0" smtClean="0"/>
              <a:t>27, </a:t>
            </a:r>
            <a:r>
              <a:rPr lang="en-US" sz="2800" dirty="0"/>
              <a:t>2019</a:t>
            </a:r>
          </a:p>
          <a:p>
            <a:endParaRPr lang="en-US" dirty="0"/>
          </a:p>
          <a:p>
            <a:r>
              <a:rPr lang="en-US" sz="2800" dirty="0"/>
              <a:t>Mohammad Hammoud</a:t>
            </a:r>
          </a:p>
        </p:txBody>
      </p:sp>
    </p:spTree>
    <p:extLst>
      <p:ext uri="{BB962C8B-B14F-4D97-AF65-F5344CB8AC3E}">
        <p14:creationId xmlns:p14="http://schemas.microsoft.com/office/powerpoint/2010/main" val="1774057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Criteria For Equity Splits</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dirty="0"/>
              <a:t>There are no “right” answers and no objective criteria that can be used to split equity</a:t>
            </a:r>
          </a:p>
          <a:p>
            <a:pPr lvl="1">
              <a:buFont typeface="Arial" panose="020B0604020202020204" pitchFamily="34" charset="0"/>
              <a:buChar char="•"/>
            </a:pPr>
            <a:r>
              <a:rPr lang="en-US" dirty="0"/>
              <a:t>The outcome is fully subject to negotiation between the founders</a:t>
            </a:r>
          </a:p>
          <a:p>
            <a:pPr lvl="1">
              <a:buFont typeface="Arial" panose="020B0604020202020204" pitchFamily="34" charset="0"/>
              <a:buChar char="•"/>
            </a:pPr>
            <a:endParaRPr lang="en-US" dirty="0"/>
          </a:p>
          <a:p>
            <a:pPr>
              <a:buFont typeface="Arial" panose="020B0604020202020204" pitchFamily="34" charset="0"/>
              <a:buChar char="•"/>
            </a:pPr>
            <a:r>
              <a:rPr lang="en-US" dirty="0"/>
              <a:t>However, research shows that at least 4 criteria can be utilized to help craft a sustainable agreement</a:t>
            </a:r>
          </a:p>
          <a:p>
            <a:pPr marL="914400" lvl="1" indent="-457200">
              <a:buFont typeface="+mj-lt"/>
              <a:buAutoNum type="arabicPeriod"/>
            </a:pPr>
            <a:r>
              <a:rPr lang="en-US" dirty="0"/>
              <a:t>Past Contributions</a:t>
            </a:r>
          </a:p>
          <a:p>
            <a:pPr marL="914400" lvl="1" indent="-457200">
              <a:buFont typeface="+mj-lt"/>
              <a:buAutoNum type="arabicPeriod"/>
            </a:pPr>
            <a:r>
              <a:rPr lang="en-US" dirty="0"/>
              <a:t>Opportunity Cost</a:t>
            </a:r>
          </a:p>
          <a:p>
            <a:pPr marL="914400" lvl="1" indent="-457200">
              <a:buFont typeface="+mj-lt"/>
              <a:buAutoNum type="arabicPeriod"/>
            </a:pPr>
            <a:r>
              <a:rPr lang="en-US" dirty="0"/>
              <a:t>Future Contributions</a:t>
            </a:r>
          </a:p>
          <a:p>
            <a:pPr marL="914400" lvl="1" indent="-457200">
              <a:buFont typeface="+mj-lt"/>
              <a:buAutoNum type="arabicPeriod"/>
            </a:pPr>
            <a:r>
              <a:rPr lang="en-US" dirty="0"/>
              <a:t>Founder Motivations and Preferences</a:t>
            </a:r>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2160840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(1) Past Contributions</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dirty="0"/>
              <a:t>How much has the founder contributed to building the value of the startup so far?</a:t>
            </a:r>
          </a:p>
          <a:p>
            <a:pPr lvl="1">
              <a:buFont typeface="Arial" panose="020B0604020202020204" pitchFamily="34" charset="0"/>
              <a:buChar char="•"/>
            </a:pPr>
            <a:r>
              <a:rPr lang="en-US" dirty="0">
                <a:solidFill>
                  <a:schemeClr val="accent2"/>
                </a:solidFill>
              </a:rPr>
              <a:t>Idea Premium</a:t>
            </a:r>
            <a:r>
              <a:rPr lang="en-US" dirty="0"/>
              <a:t>: </a:t>
            </a:r>
          </a:p>
          <a:p>
            <a:pPr lvl="2">
              <a:buFont typeface="Arial" panose="020B0604020202020204" pitchFamily="34" charset="0"/>
              <a:buChar char="•"/>
            </a:pPr>
            <a:r>
              <a:rPr lang="en-US" sz="2400" dirty="0"/>
              <a:t>Founders who contribute the original idea on which the startup is based have made a unique contribution to the venture </a:t>
            </a:r>
          </a:p>
          <a:p>
            <a:pPr lvl="2">
              <a:buFont typeface="Arial" panose="020B0604020202020204" pitchFamily="34" charset="0"/>
              <a:buChar char="•"/>
            </a:pPr>
            <a:r>
              <a:rPr lang="en-US" sz="2400" dirty="0"/>
              <a:t>Research reveals an </a:t>
            </a:r>
            <a:r>
              <a:rPr lang="en-US" sz="2400" b="1" i="1" dirty="0"/>
              <a:t>idea premium</a:t>
            </a:r>
            <a:r>
              <a:rPr lang="en-US" sz="2400" dirty="0"/>
              <a:t> of 10% to 15% of extra equity</a:t>
            </a:r>
          </a:p>
          <a:p>
            <a:pPr lvl="2">
              <a:buFont typeface="Arial" panose="020B0604020202020204" pitchFamily="34" charset="0"/>
              <a:buChar char="•"/>
            </a:pPr>
            <a:endParaRPr lang="en-US" sz="2400" dirty="0"/>
          </a:p>
          <a:p>
            <a:pPr lvl="1">
              <a:buFont typeface="Arial" panose="020B0604020202020204" pitchFamily="34" charset="0"/>
              <a:buChar char="•"/>
            </a:pPr>
            <a:r>
              <a:rPr lang="en-US" dirty="0">
                <a:solidFill>
                  <a:schemeClr val="accent2"/>
                </a:solidFill>
              </a:rPr>
              <a:t>Capital Contribution</a:t>
            </a:r>
            <a:r>
              <a:rPr lang="en-US" dirty="0"/>
              <a:t>:</a:t>
            </a:r>
          </a:p>
          <a:p>
            <a:pPr lvl="2">
              <a:buFont typeface="Arial" panose="020B0604020202020204" pitchFamily="34" charset="0"/>
              <a:buChar char="•"/>
            </a:pPr>
            <a:r>
              <a:rPr lang="en-US" sz="2400" dirty="0"/>
              <a:t>Founders who have made larger contributions to the startup’s seed capital should see a proportionate increase in their equity ownership</a:t>
            </a:r>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498768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(2) Opportunity Cost</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dirty="0"/>
              <a:t>What are the founders sacrificing in order to pursue the startup?</a:t>
            </a:r>
          </a:p>
          <a:p>
            <a:pPr lvl="1">
              <a:buFont typeface="Arial" panose="020B0604020202020204" pitchFamily="34" charset="0"/>
              <a:buChar char="•"/>
            </a:pPr>
            <a:r>
              <a:rPr lang="en-US" dirty="0"/>
              <a:t>Are they </a:t>
            </a:r>
            <a:r>
              <a:rPr lang="en-US" i="1" dirty="0">
                <a:solidFill>
                  <a:schemeClr val="accent2"/>
                </a:solidFill>
              </a:rPr>
              <a:t>employed</a:t>
            </a:r>
            <a:r>
              <a:rPr lang="en-US" dirty="0"/>
              <a:t> or </a:t>
            </a:r>
            <a:r>
              <a:rPr lang="en-US" i="1" dirty="0">
                <a:solidFill>
                  <a:schemeClr val="accent2"/>
                </a:solidFill>
              </a:rPr>
              <a:t>not employed</a:t>
            </a:r>
            <a:r>
              <a:rPr lang="en-US" dirty="0"/>
              <a:t>?</a:t>
            </a:r>
          </a:p>
          <a:p>
            <a:pPr lvl="2">
              <a:buFont typeface="Arial" panose="020B0604020202020204" pitchFamily="34" charset="0"/>
              <a:buChar char="•"/>
            </a:pPr>
            <a:r>
              <a:rPr lang="en-US" sz="2400" dirty="0"/>
              <a:t>If not employed, the opportunity cost will be lower</a:t>
            </a:r>
          </a:p>
          <a:p>
            <a:pPr lvl="2">
              <a:buFont typeface="Arial" panose="020B0604020202020204" pitchFamily="34" charset="0"/>
              <a:buChar char="•"/>
            </a:pPr>
            <a:endParaRPr lang="en-US" sz="2400" dirty="0"/>
          </a:p>
          <a:p>
            <a:pPr lvl="2">
              <a:buFont typeface="Arial" panose="020B0604020202020204" pitchFamily="34" charset="0"/>
              <a:buChar char="•"/>
            </a:pPr>
            <a:r>
              <a:rPr lang="en-US" sz="2400" dirty="0"/>
              <a:t>If employed, do they hold low- or high-level positions which they enjoy and give them a financial security? </a:t>
            </a:r>
          </a:p>
          <a:p>
            <a:pPr lvl="3">
              <a:buFont typeface="Arial" panose="020B0604020202020204" pitchFamily="34" charset="0"/>
              <a:buChar char="•"/>
            </a:pPr>
            <a:r>
              <a:rPr lang="en-US" sz="2400" dirty="0"/>
              <a:t>High-level positions entail higher opportunity cost and accordingly higher equity stake</a:t>
            </a:r>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321427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(3) Future Contributions</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dirty="0"/>
              <a:t>Most of the work required for the startup to be successful will come in the future, but these are hard to anticipate</a:t>
            </a:r>
          </a:p>
          <a:p>
            <a:pPr>
              <a:buFont typeface="Arial" panose="020B0604020202020204" pitchFamily="34" charset="0"/>
              <a:buChar char="•"/>
            </a:pPr>
            <a:endParaRPr lang="en-US" dirty="0"/>
          </a:p>
          <a:p>
            <a:pPr>
              <a:buFont typeface="Arial" panose="020B0604020202020204" pitchFamily="34" charset="0"/>
              <a:buChar char="•"/>
            </a:pPr>
            <a:r>
              <a:rPr lang="en-US" dirty="0"/>
              <a:t>How much can each founder be expected to contribute to the value of the startup down the road?</a:t>
            </a:r>
          </a:p>
          <a:p>
            <a:pPr lvl="1">
              <a:buFont typeface="Arial" panose="020B0604020202020204" pitchFamily="34" charset="0"/>
              <a:buChar char="•"/>
            </a:pPr>
            <a:r>
              <a:rPr lang="en-US" dirty="0">
                <a:solidFill>
                  <a:schemeClr val="accent2"/>
                </a:solidFill>
              </a:rPr>
              <a:t>Successful Serial Founders</a:t>
            </a:r>
            <a:r>
              <a:rPr lang="en-US" dirty="0"/>
              <a:t>: research shows that these are usually given a premium of 7% to 9% of extra equity</a:t>
            </a:r>
          </a:p>
          <a:p>
            <a:pPr lvl="1">
              <a:buFont typeface="Arial" panose="020B0604020202020204" pitchFamily="34" charset="0"/>
              <a:buChar char="•"/>
            </a:pPr>
            <a:r>
              <a:rPr lang="en-US" dirty="0">
                <a:solidFill>
                  <a:schemeClr val="accent2"/>
                </a:solidFill>
              </a:rPr>
              <a:t>Level of Commitment</a:t>
            </a:r>
            <a:r>
              <a:rPr lang="en-US" dirty="0"/>
              <a:t>: full-time or part-time?</a:t>
            </a:r>
          </a:p>
          <a:p>
            <a:pPr lvl="1">
              <a:buFont typeface="Arial" panose="020B0604020202020204" pitchFamily="34" charset="0"/>
              <a:buChar char="•"/>
            </a:pPr>
            <a:r>
              <a:rPr lang="en-US" dirty="0">
                <a:solidFill>
                  <a:schemeClr val="accent2"/>
                </a:solidFill>
              </a:rPr>
              <a:t>Titles</a:t>
            </a:r>
            <a:r>
              <a:rPr lang="en-US" dirty="0"/>
              <a:t>: official positions influence equity splits, with CEOs receiving a substantial equity premium (i.e., 14% to 20% of extra equity)</a:t>
            </a:r>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545005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(4) Founder Motivations and Preferences</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dirty="0"/>
              <a:t>Motivation affects how much priority a founder places on gaining equity (</a:t>
            </a:r>
            <a:r>
              <a:rPr lang="en-US" i="1" dirty="0"/>
              <a:t>benefit is long-term</a:t>
            </a:r>
            <a:r>
              <a:rPr lang="en-US" dirty="0"/>
              <a:t>) versus cash compensation (</a:t>
            </a:r>
            <a:r>
              <a:rPr lang="en-US" i="1" dirty="0"/>
              <a:t>benefit is short-term</a:t>
            </a:r>
            <a:r>
              <a:rPr lang="en-US" dirty="0"/>
              <a:t>)</a:t>
            </a:r>
          </a:p>
          <a:p>
            <a:pPr>
              <a:buFont typeface="Arial" panose="020B0604020202020204" pitchFamily="34" charset="0"/>
              <a:buChar char="•"/>
            </a:pPr>
            <a:endParaRPr lang="en-US" dirty="0"/>
          </a:p>
          <a:p>
            <a:pPr>
              <a:buFont typeface="Arial" panose="020B0604020202020204" pitchFamily="34" charset="0"/>
              <a:buChar char="•"/>
            </a:pPr>
            <a:r>
              <a:rPr lang="en-US" dirty="0"/>
              <a:t>In addition, personality (e.g., having tolerance for conflict) affects a founder’s willingness to engage in negotiations</a:t>
            </a:r>
          </a:p>
          <a:p>
            <a:pPr lvl="1">
              <a:buFont typeface="Arial" panose="020B0604020202020204" pitchFamily="34" charset="0"/>
              <a:buChar char="•"/>
            </a:pPr>
            <a:r>
              <a:rPr lang="en-US" dirty="0"/>
              <a:t>The higher the tolerance for conflict, the higher the likelihood to pursue late equity split (quick </a:t>
            </a:r>
            <a:r>
              <a:rPr lang="en-US" i="1" dirty="0"/>
              <a:t>equal</a:t>
            </a:r>
            <a:r>
              <a:rPr lang="en-US" dirty="0"/>
              <a:t> splits are typically made to avoid difficult negotiations)</a:t>
            </a:r>
          </a:p>
          <a:p>
            <a:pPr>
              <a:buFont typeface="Arial" panose="020B0604020202020204" pitchFamily="34" charset="0"/>
              <a:buChar char="•"/>
            </a:pPr>
            <a:endParaRPr lang="en-US" dirty="0"/>
          </a:p>
          <a:p>
            <a:pPr>
              <a:buFont typeface="Arial" panose="020B0604020202020204" pitchFamily="34" charset="0"/>
              <a:buChar char="•"/>
            </a:pPr>
            <a:r>
              <a:rPr lang="en-US" dirty="0"/>
              <a:t>Prior relationships affect expectations about equity splits</a:t>
            </a:r>
          </a:p>
          <a:p>
            <a:pPr lvl="1">
              <a:buFont typeface="Arial" panose="020B0604020202020204" pitchFamily="34" charset="0"/>
              <a:buChar char="•"/>
            </a:pPr>
            <a:r>
              <a:rPr lang="en-US" dirty="0"/>
              <a:t>This brings about an important theory in entrepreneurship called </a:t>
            </a:r>
            <a:r>
              <a:rPr lang="en-US" b="1" i="1" dirty="0">
                <a:solidFill>
                  <a:schemeClr val="accent2"/>
                </a:solidFill>
              </a:rPr>
              <a:t>equity theory</a:t>
            </a:r>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770305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Equity Theory</a:t>
            </a:r>
          </a:p>
        </p:txBody>
      </p:sp>
      <p:sp>
        <p:nvSpPr>
          <p:cNvPr id="3" name="Content Placeholder 2"/>
          <p:cNvSpPr>
            <a:spLocks noGrp="1"/>
          </p:cNvSpPr>
          <p:nvPr>
            <p:ph idx="1"/>
          </p:nvPr>
        </p:nvSpPr>
        <p:spPr>
          <a:xfrm>
            <a:off x="838199" y="1825624"/>
            <a:ext cx="10858877" cy="4922417"/>
          </a:xfrm>
        </p:spPr>
        <p:txBody>
          <a:bodyPr>
            <a:normAutofit/>
          </a:bodyPr>
          <a:lstStyle/>
          <a:p>
            <a:pPr>
              <a:buFont typeface="Arial" panose="020B0604020202020204" pitchFamily="34" charset="0"/>
              <a:buChar char="•"/>
            </a:pPr>
            <a:r>
              <a:rPr lang="en-US" dirty="0"/>
              <a:t>Equity theory highlights the tight linkage between </a:t>
            </a:r>
            <a:r>
              <a:rPr lang="en-US" i="1" dirty="0"/>
              <a:t>social factors </a:t>
            </a:r>
            <a:r>
              <a:rPr lang="en-US" dirty="0"/>
              <a:t>(relationships) and </a:t>
            </a:r>
            <a:r>
              <a:rPr lang="en-US" i="1" dirty="0"/>
              <a:t>economic factors</a:t>
            </a:r>
            <a:r>
              <a:rPr lang="en-US" dirty="0"/>
              <a:t> (rewards)</a:t>
            </a:r>
          </a:p>
          <a:p>
            <a:pPr>
              <a:buFont typeface="Arial" panose="020B0604020202020204" pitchFamily="34" charset="0"/>
              <a:buChar char="•"/>
            </a:pPr>
            <a:endParaRPr lang="en-US" b="1" i="1" dirty="0">
              <a:solidFill>
                <a:schemeClr val="accent2"/>
              </a:solidFill>
            </a:endParaRPr>
          </a:p>
          <a:p>
            <a:pPr>
              <a:buFont typeface="Arial" panose="020B0604020202020204" pitchFamily="34" charset="0"/>
              <a:buChar char="•"/>
            </a:pPr>
            <a:r>
              <a:rPr lang="en-US" dirty="0"/>
              <a:t>Founding teams usually operate under </a:t>
            </a:r>
            <a:r>
              <a:rPr lang="en-US" i="1" dirty="0"/>
              <a:t>social logic or business logic</a:t>
            </a:r>
          </a:p>
          <a:p>
            <a:pPr lvl="1">
              <a:buFont typeface="Arial" panose="020B0604020202020204" pitchFamily="34" charset="0"/>
              <a:buChar char="•"/>
            </a:pPr>
            <a:r>
              <a:rPr lang="en-US" dirty="0"/>
              <a:t>For teams operating under social logic, preserving personal relationships takes precedence over maximizing business success</a:t>
            </a:r>
          </a:p>
          <a:p>
            <a:pPr lvl="2">
              <a:buFont typeface="Arial" panose="020B0604020202020204" pitchFamily="34" charset="0"/>
              <a:buChar char="•"/>
            </a:pPr>
            <a:r>
              <a:rPr lang="en-US" dirty="0"/>
              <a:t>These teams typically follow the rule of </a:t>
            </a:r>
            <a:r>
              <a:rPr lang="en-US" i="1" dirty="0">
                <a:solidFill>
                  <a:srgbClr val="C00000"/>
                </a:solidFill>
              </a:rPr>
              <a:t>equal distribution </a:t>
            </a:r>
            <a:r>
              <a:rPr lang="en-US" dirty="0"/>
              <a:t>(i.e., they split equity equally, even if individuals have very different levels of contribution)</a:t>
            </a:r>
          </a:p>
          <a:p>
            <a:pPr lvl="2">
              <a:buFont typeface="Arial" panose="020B0604020202020204" pitchFamily="34" charset="0"/>
              <a:buChar char="•"/>
            </a:pPr>
            <a:endParaRPr lang="en-US" dirty="0"/>
          </a:p>
          <a:p>
            <a:pPr lvl="1">
              <a:buFont typeface="Arial" panose="020B0604020202020204" pitchFamily="34" charset="0"/>
              <a:buChar char="•"/>
            </a:pPr>
            <a:r>
              <a:rPr lang="en-US" dirty="0"/>
              <a:t>For teams operating under business logic, maximizing business success takes precedence over preserving personal relationships</a:t>
            </a:r>
          </a:p>
          <a:p>
            <a:pPr lvl="2">
              <a:buFont typeface="Arial" panose="020B0604020202020204" pitchFamily="34" charset="0"/>
              <a:buChar char="•"/>
            </a:pPr>
            <a:r>
              <a:rPr lang="en-US" dirty="0"/>
              <a:t>These teams typically follow the rule of </a:t>
            </a:r>
            <a:r>
              <a:rPr lang="en-US" i="1" dirty="0">
                <a:solidFill>
                  <a:srgbClr val="0070C0"/>
                </a:solidFill>
              </a:rPr>
              <a:t>equitable distribution </a:t>
            </a:r>
            <a:r>
              <a:rPr lang="en-US" dirty="0"/>
              <a:t>(i.e., they split equity in proportion to the value of each individual’s contribution)</a:t>
            </a:r>
          </a:p>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449702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Equity Theory</a:t>
            </a:r>
          </a:p>
        </p:txBody>
      </p:sp>
      <p:sp>
        <p:nvSpPr>
          <p:cNvPr id="3" name="Content Placeholder 2"/>
          <p:cNvSpPr>
            <a:spLocks noGrp="1"/>
          </p:cNvSpPr>
          <p:nvPr>
            <p:ph idx="1"/>
          </p:nvPr>
        </p:nvSpPr>
        <p:spPr>
          <a:xfrm>
            <a:off x="838199" y="1825624"/>
            <a:ext cx="10858877" cy="4922417"/>
          </a:xfrm>
        </p:spPr>
        <p:txBody>
          <a:bodyPr>
            <a:normAutofit/>
          </a:bodyPr>
          <a:lstStyle/>
          <a:p>
            <a:pPr>
              <a:buFont typeface="Arial" panose="020B0604020202020204" pitchFamily="34" charset="0"/>
              <a:buChar char="•"/>
            </a:pPr>
            <a:r>
              <a:rPr lang="en-US" dirty="0"/>
              <a:t>Equity theory ultimately concludes that the best split for one type of team could be the worst equity split for another type of team, depending on the dominant logic operating in the specific circumstance</a:t>
            </a:r>
          </a:p>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5645843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Linkage Between Prior Relationships, Equity Splits and Team Stability</a:t>
            </a:r>
          </a:p>
        </p:txBody>
      </p:sp>
      <p:sp>
        <p:nvSpPr>
          <p:cNvPr id="3" name="Content Placeholder 2"/>
          <p:cNvSpPr>
            <a:spLocks noGrp="1"/>
          </p:cNvSpPr>
          <p:nvPr>
            <p:ph idx="1"/>
          </p:nvPr>
        </p:nvSpPr>
        <p:spPr>
          <a:xfrm>
            <a:off x="838199" y="1825624"/>
            <a:ext cx="10858877" cy="4922417"/>
          </a:xfrm>
        </p:spPr>
        <p:txBody>
          <a:bodyPr>
            <a:normAutofit/>
          </a:bodyPr>
          <a:lstStyle/>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graphicFrame>
        <p:nvGraphicFramePr>
          <p:cNvPr id="4" name="Table 3">
            <a:extLst>
              <a:ext uri="{FF2B5EF4-FFF2-40B4-BE49-F238E27FC236}">
                <a16:creationId xmlns:a16="http://schemas.microsoft.com/office/drawing/2014/main" xmlns="" id="{98593C9F-A671-5D49-863E-59339FD0119D}"/>
              </a:ext>
            </a:extLst>
          </p:cNvPr>
          <p:cNvGraphicFramePr>
            <a:graphicFrameLocks noGrp="1"/>
          </p:cNvGraphicFramePr>
          <p:nvPr>
            <p:extLst>
              <p:ext uri="{D42A27DB-BD31-4B8C-83A1-F6EECF244321}">
                <p14:modId xmlns:p14="http://schemas.microsoft.com/office/powerpoint/2010/main" val="299655616"/>
              </p:ext>
            </p:extLst>
          </p:nvPr>
        </p:nvGraphicFramePr>
        <p:xfrm>
          <a:off x="838198" y="1992881"/>
          <a:ext cx="10400821" cy="4273746"/>
        </p:xfrm>
        <a:graphic>
          <a:graphicData uri="http://schemas.openxmlformats.org/drawingml/2006/table">
            <a:tbl>
              <a:tblPr firstRow="1" bandRow="1">
                <a:tableStyleId>{5C22544A-7EE6-4342-B048-85BDC9FD1C3A}</a:tableStyleId>
              </a:tblPr>
              <a:tblGrid>
                <a:gridCol w="2600205">
                  <a:extLst>
                    <a:ext uri="{9D8B030D-6E8A-4147-A177-3AD203B41FA5}">
                      <a16:colId xmlns:a16="http://schemas.microsoft.com/office/drawing/2014/main" xmlns="" val="1579176123"/>
                    </a:ext>
                  </a:extLst>
                </a:gridCol>
                <a:gridCol w="2600205">
                  <a:extLst>
                    <a:ext uri="{9D8B030D-6E8A-4147-A177-3AD203B41FA5}">
                      <a16:colId xmlns:a16="http://schemas.microsoft.com/office/drawing/2014/main" xmlns="" val="3823266442"/>
                    </a:ext>
                  </a:extLst>
                </a:gridCol>
                <a:gridCol w="2600206">
                  <a:extLst>
                    <a:ext uri="{9D8B030D-6E8A-4147-A177-3AD203B41FA5}">
                      <a16:colId xmlns:a16="http://schemas.microsoft.com/office/drawing/2014/main" xmlns="" val="1605872878"/>
                    </a:ext>
                  </a:extLst>
                </a:gridCol>
                <a:gridCol w="2600205">
                  <a:extLst>
                    <a:ext uri="{9D8B030D-6E8A-4147-A177-3AD203B41FA5}">
                      <a16:colId xmlns:a16="http://schemas.microsoft.com/office/drawing/2014/main" xmlns="" val="1264228293"/>
                    </a:ext>
                  </a:extLst>
                </a:gridCol>
              </a:tblGrid>
              <a:tr h="569585">
                <a:tc rowSpan="2">
                  <a:txBody>
                    <a:bodyPr/>
                    <a:lstStyle/>
                    <a:p>
                      <a:pPr algn="ctr"/>
                      <a:endParaRPr lang="en-US" sz="2000" dirty="0"/>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endParaRPr lang="en-US" sz="2000" dirty="0"/>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0070C0"/>
                    </a:solidFill>
                  </a:tcPr>
                </a:tc>
                <a:tc gridSpan="2">
                  <a:txBody>
                    <a:bodyPr/>
                    <a:lstStyle/>
                    <a:p>
                      <a:pPr algn="ctr"/>
                      <a:r>
                        <a:rPr lang="en-US" sz="2000" dirty="0"/>
                        <a:t>Prior Relationship</a:t>
                      </a:r>
                      <a:endParaRPr lang="en-US" dirty="0"/>
                    </a:p>
                  </a:txBody>
                  <a:tcPr>
                    <a:lnL w="12700" cap="flat" cmpd="sng" algn="ctr">
                      <a:no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rgbClr val="0070C0"/>
                    </a:solidFill>
                  </a:tcPr>
                </a:tc>
                <a:tc hMerge="1">
                  <a:txBody>
                    <a:bodyPr/>
                    <a:lstStyle/>
                    <a:p>
                      <a:endParaRPr lang="en-US" dirty="0"/>
                    </a:p>
                  </a:txBody>
                  <a:tcPr/>
                </a:tc>
                <a:extLst>
                  <a:ext uri="{0D108BD9-81ED-4DB2-BD59-A6C34878D82A}">
                    <a16:rowId xmlns:a16="http://schemas.microsoft.com/office/drawing/2014/main" xmlns="" val="2846088346"/>
                  </a:ext>
                </a:extLst>
              </a:tr>
              <a:tr h="944663">
                <a:tc vMerge="1">
                  <a:txBody>
                    <a:bodyPr/>
                    <a:lstStyle/>
                    <a:p>
                      <a:endParaRPr lang="en-US" dirty="0"/>
                    </a:p>
                  </a:txBody>
                  <a:tcPr/>
                </a:tc>
                <a:tc>
                  <a:txBody>
                    <a:bodyPr/>
                    <a:lstStyle/>
                    <a:p>
                      <a:endParaRPr lang="en-US" dirty="0"/>
                    </a:p>
                  </a:txBody>
                  <a:tcPr>
                    <a:lnL w="38100" cmpd="sng">
                      <a:noFill/>
                    </a:lnL>
                    <a:lnR w="12700" cap="flat" cmpd="sng" algn="ctr">
                      <a:noFill/>
                      <a:prstDash val="solid"/>
                      <a:round/>
                      <a:headEnd type="none" w="med" len="med"/>
                      <a:tailEnd type="none" w="med" len="med"/>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r>
                        <a:rPr lang="en-US" b="1" dirty="0"/>
                        <a:t>Social Relationship (family, friends)</a:t>
                      </a:r>
                    </a:p>
                  </a:txBody>
                  <a:tcPr>
                    <a:lnL w="12700" cap="flat" cmpd="sng" algn="ctr">
                      <a:noFill/>
                      <a:prstDash val="solid"/>
                      <a:round/>
                      <a:headEnd type="none" w="med" len="med"/>
                      <a:tailEnd type="none" w="med" len="med"/>
                    </a:lnL>
                    <a:lnT w="38100" cmpd="sng">
                      <a:noFill/>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b="1" dirty="0"/>
                        <a:t>Prior Coworkers</a:t>
                      </a:r>
                    </a:p>
                  </a:txBody>
                  <a:tcPr>
                    <a:lnT w="38100" cmpd="sng">
                      <a:noFill/>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xmlns="" val="4206746949"/>
                  </a:ext>
                </a:extLst>
              </a:tr>
              <a:tr h="135504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rPr>
                        <a:t>Basis For Equity Split</a:t>
                      </a:r>
                    </a:p>
                  </a:txBody>
                  <a:tcPr anchor="ctr">
                    <a:lnT w="12700" cap="flat" cmpd="sng" algn="ctr">
                      <a:noFill/>
                      <a:prstDash val="solid"/>
                      <a:round/>
                      <a:headEnd type="none" w="med" len="med"/>
                      <a:tailEnd type="none" w="med" len="med"/>
                    </a:lnT>
                    <a:solidFill>
                      <a:srgbClr val="0070C0"/>
                    </a:solidFill>
                  </a:tcPr>
                </a:tc>
                <a:tc>
                  <a:txBody>
                    <a:bodyPr/>
                    <a:lstStyle/>
                    <a:p>
                      <a:pPr algn="ctr"/>
                      <a:r>
                        <a:rPr lang="en-US" b="1" dirty="0"/>
                        <a:t>Rule of </a:t>
                      </a:r>
                      <a:r>
                        <a:rPr lang="en-US" b="1" i="1" dirty="0"/>
                        <a:t>Equal</a:t>
                      </a:r>
                      <a:r>
                        <a:rPr lang="en-US" b="1" dirty="0"/>
                        <a:t> Distribution</a:t>
                      </a:r>
                    </a:p>
                  </a:txBody>
                  <a:tcPr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bg1">
                        <a:lumMod val="75000"/>
                      </a:schemeClr>
                    </a:solidFill>
                  </a:tcPr>
                </a:tc>
                <a:tc>
                  <a:txBody>
                    <a:bodyPr/>
                    <a:lstStyle/>
                    <a:p>
                      <a:pPr algn="ctr"/>
                      <a:r>
                        <a:rPr lang="en-US" dirty="0">
                          <a:solidFill>
                            <a:schemeClr val="bg1"/>
                          </a:solidFill>
                        </a:rPr>
                        <a:t>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bg1"/>
                          </a:solidFill>
                        </a:rPr>
                        <a:t>Unstable Team (inconsistent with business logic)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614792447"/>
                  </a:ext>
                </a:extLst>
              </a:tr>
              <a:tr h="1404457">
                <a:tc vMerge="1">
                  <a:txBody>
                    <a:bodyPr/>
                    <a:lstStyle/>
                    <a:p>
                      <a:endParaRPr lang="en-US" dirty="0"/>
                    </a:p>
                  </a:txBody>
                  <a:tcPr/>
                </a:tc>
                <a:tc>
                  <a:txBody>
                    <a:bodyPr/>
                    <a:lstStyle/>
                    <a:p>
                      <a:pPr algn="ctr"/>
                      <a:r>
                        <a:rPr lang="en-US" b="1" dirty="0"/>
                        <a:t>Rule of </a:t>
                      </a:r>
                      <a:r>
                        <a:rPr lang="en-US" b="1" i="1" dirty="0"/>
                        <a:t>Equitable</a:t>
                      </a:r>
                      <a:r>
                        <a:rPr lang="en-US" b="1" dirty="0"/>
                        <a:t> Distribution</a:t>
                      </a:r>
                    </a:p>
                  </a:txBody>
                  <a:tcPr anchor="ctr">
                    <a:lnR w="12700" cap="flat" cmpd="sng" algn="ctr">
                      <a:solidFill>
                        <a:schemeClr val="tx1"/>
                      </a:solidFill>
                      <a:prstDash val="solid"/>
                      <a:round/>
                      <a:headEnd type="none" w="med" len="med"/>
                      <a:tailEnd type="none" w="med" len="med"/>
                    </a:lnR>
                    <a:solidFill>
                      <a:schemeClr val="bg1">
                        <a:lumMod val="75000"/>
                      </a:schemeClr>
                    </a:solidFill>
                  </a:tcPr>
                </a:tc>
                <a:tc>
                  <a:txBody>
                    <a:bodyPr/>
                    <a:lstStyle/>
                    <a:p>
                      <a:pPr algn="ctr"/>
                      <a:r>
                        <a:rPr lang="en-US" dirty="0">
                          <a:solidFill>
                            <a:schemeClr val="bg1"/>
                          </a:solidFill>
                        </a:rPr>
                        <a:t>Unstable Team (inconsistent with social logic)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bg1"/>
                          </a:solidFill>
                        </a:rPr>
                        <a:t>Most 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1314466"/>
                  </a:ext>
                </a:extLst>
              </a:tr>
            </a:tbl>
          </a:graphicData>
        </a:graphic>
      </p:graphicFrame>
    </p:spTree>
    <p:extLst>
      <p:ext uri="{BB962C8B-B14F-4D97-AF65-F5344CB8AC3E}">
        <p14:creationId xmlns:p14="http://schemas.microsoft.com/office/powerpoint/2010/main" val="38773343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Linkage Between Prior Relationships, Equity Splits and Team Stability</a:t>
            </a:r>
          </a:p>
        </p:txBody>
      </p:sp>
      <p:sp>
        <p:nvSpPr>
          <p:cNvPr id="3" name="Content Placeholder 2"/>
          <p:cNvSpPr>
            <a:spLocks noGrp="1"/>
          </p:cNvSpPr>
          <p:nvPr>
            <p:ph idx="1"/>
          </p:nvPr>
        </p:nvSpPr>
        <p:spPr>
          <a:xfrm>
            <a:off x="838199" y="1825624"/>
            <a:ext cx="10858877" cy="4922417"/>
          </a:xfrm>
        </p:spPr>
        <p:txBody>
          <a:bodyPr>
            <a:normAutofit/>
          </a:bodyPr>
          <a:lstStyle/>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graphicFrame>
        <p:nvGraphicFramePr>
          <p:cNvPr id="4" name="Table 3">
            <a:extLst>
              <a:ext uri="{FF2B5EF4-FFF2-40B4-BE49-F238E27FC236}">
                <a16:creationId xmlns:a16="http://schemas.microsoft.com/office/drawing/2014/main" xmlns="" id="{98593C9F-A671-5D49-863E-59339FD0119D}"/>
              </a:ext>
            </a:extLst>
          </p:cNvPr>
          <p:cNvGraphicFramePr>
            <a:graphicFrameLocks noGrp="1"/>
          </p:cNvGraphicFramePr>
          <p:nvPr>
            <p:extLst>
              <p:ext uri="{D42A27DB-BD31-4B8C-83A1-F6EECF244321}">
                <p14:modId xmlns:p14="http://schemas.microsoft.com/office/powerpoint/2010/main" val="3315882970"/>
              </p:ext>
            </p:extLst>
          </p:nvPr>
        </p:nvGraphicFramePr>
        <p:xfrm>
          <a:off x="838198" y="1992881"/>
          <a:ext cx="10400821" cy="4273746"/>
        </p:xfrm>
        <a:graphic>
          <a:graphicData uri="http://schemas.openxmlformats.org/drawingml/2006/table">
            <a:tbl>
              <a:tblPr firstRow="1" bandRow="1">
                <a:tableStyleId>{5C22544A-7EE6-4342-B048-85BDC9FD1C3A}</a:tableStyleId>
              </a:tblPr>
              <a:tblGrid>
                <a:gridCol w="2600205">
                  <a:extLst>
                    <a:ext uri="{9D8B030D-6E8A-4147-A177-3AD203B41FA5}">
                      <a16:colId xmlns:a16="http://schemas.microsoft.com/office/drawing/2014/main" xmlns="" val="1579176123"/>
                    </a:ext>
                  </a:extLst>
                </a:gridCol>
                <a:gridCol w="2600205">
                  <a:extLst>
                    <a:ext uri="{9D8B030D-6E8A-4147-A177-3AD203B41FA5}">
                      <a16:colId xmlns:a16="http://schemas.microsoft.com/office/drawing/2014/main" xmlns="" val="3823266442"/>
                    </a:ext>
                  </a:extLst>
                </a:gridCol>
                <a:gridCol w="2600206">
                  <a:extLst>
                    <a:ext uri="{9D8B030D-6E8A-4147-A177-3AD203B41FA5}">
                      <a16:colId xmlns:a16="http://schemas.microsoft.com/office/drawing/2014/main" xmlns="" val="1605872878"/>
                    </a:ext>
                  </a:extLst>
                </a:gridCol>
                <a:gridCol w="2600205">
                  <a:extLst>
                    <a:ext uri="{9D8B030D-6E8A-4147-A177-3AD203B41FA5}">
                      <a16:colId xmlns:a16="http://schemas.microsoft.com/office/drawing/2014/main" xmlns="" val="1264228293"/>
                    </a:ext>
                  </a:extLst>
                </a:gridCol>
              </a:tblGrid>
              <a:tr h="569585">
                <a:tc rowSpan="2">
                  <a:txBody>
                    <a:bodyPr/>
                    <a:lstStyle/>
                    <a:p>
                      <a:pPr algn="ctr"/>
                      <a:endParaRPr lang="en-US" sz="2000" dirty="0"/>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endParaRPr lang="en-US" sz="2000" dirty="0"/>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0070C0"/>
                    </a:solidFill>
                  </a:tcPr>
                </a:tc>
                <a:tc gridSpan="2">
                  <a:txBody>
                    <a:bodyPr/>
                    <a:lstStyle/>
                    <a:p>
                      <a:pPr algn="ctr"/>
                      <a:r>
                        <a:rPr lang="en-US" sz="2000" dirty="0"/>
                        <a:t>Prior Relationship</a:t>
                      </a:r>
                      <a:endParaRPr lang="en-US" dirty="0"/>
                    </a:p>
                  </a:txBody>
                  <a:tcPr>
                    <a:lnL w="12700" cap="flat" cmpd="sng" algn="ctr">
                      <a:no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rgbClr val="0070C0"/>
                    </a:solidFill>
                  </a:tcPr>
                </a:tc>
                <a:tc hMerge="1">
                  <a:txBody>
                    <a:bodyPr/>
                    <a:lstStyle/>
                    <a:p>
                      <a:endParaRPr lang="en-US" dirty="0"/>
                    </a:p>
                  </a:txBody>
                  <a:tcPr/>
                </a:tc>
                <a:extLst>
                  <a:ext uri="{0D108BD9-81ED-4DB2-BD59-A6C34878D82A}">
                    <a16:rowId xmlns:a16="http://schemas.microsoft.com/office/drawing/2014/main" xmlns="" val="2846088346"/>
                  </a:ext>
                </a:extLst>
              </a:tr>
              <a:tr h="944663">
                <a:tc vMerge="1">
                  <a:txBody>
                    <a:bodyPr/>
                    <a:lstStyle/>
                    <a:p>
                      <a:endParaRPr lang="en-US" dirty="0"/>
                    </a:p>
                  </a:txBody>
                  <a:tcPr/>
                </a:tc>
                <a:tc>
                  <a:txBody>
                    <a:bodyPr/>
                    <a:lstStyle/>
                    <a:p>
                      <a:endParaRPr lang="en-US" dirty="0"/>
                    </a:p>
                  </a:txBody>
                  <a:tcPr>
                    <a:lnL w="38100" cmpd="sng">
                      <a:noFill/>
                    </a:lnL>
                    <a:lnR w="12700" cap="flat" cmpd="sng" algn="ctr">
                      <a:noFill/>
                      <a:prstDash val="solid"/>
                      <a:round/>
                      <a:headEnd type="none" w="med" len="med"/>
                      <a:tailEnd type="none" w="med" len="med"/>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r>
                        <a:rPr lang="en-US" b="1" dirty="0"/>
                        <a:t>Social Relationship (family, friends)</a:t>
                      </a:r>
                    </a:p>
                  </a:txBody>
                  <a:tcPr>
                    <a:lnL w="12700" cap="flat" cmpd="sng" algn="ctr">
                      <a:noFill/>
                      <a:prstDash val="solid"/>
                      <a:round/>
                      <a:headEnd type="none" w="med" len="med"/>
                      <a:tailEnd type="none" w="med" len="med"/>
                    </a:lnL>
                    <a:lnT w="38100" cmpd="sng">
                      <a:noFill/>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b="1" dirty="0"/>
                        <a:t>Prior Coworkers</a:t>
                      </a:r>
                    </a:p>
                  </a:txBody>
                  <a:tcPr>
                    <a:lnT w="38100" cmpd="sng">
                      <a:noFill/>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xmlns="" val="4206746949"/>
                  </a:ext>
                </a:extLst>
              </a:tr>
              <a:tr h="135504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rPr>
                        <a:t>Basis For Equity Split</a:t>
                      </a:r>
                    </a:p>
                  </a:txBody>
                  <a:tcPr anchor="ctr">
                    <a:lnT w="12700" cap="flat" cmpd="sng" algn="ctr">
                      <a:noFill/>
                      <a:prstDash val="solid"/>
                      <a:round/>
                      <a:headEnd type="none" w="med" len="med"/>
                      <a:tailEnd type="none" w="med" len="med"/>
                    </a:lnT>
                    <a:solidFill>
                      <a:srgbClr val="0070C0"/>
                    </a:solidFill>
                  </a:tcPr>
                </a:tc>
                <a:tc>
                  <a:txBody>
                    <a:bodyPr/>
                    <a:lstStyle/>
                    <a:p>
                      <a:pPr algn="ctr"/>
                      <a:r>
                        <a:rPr lang="en-US" b="1" dirty="0"/>
                        <a:t>Rule of </a:t>
                      </a:r>
                      <a:r>
                        <a:rPr lang="en-US" b="1" i="1" dirty="0"/>
                        <a:t>Equal</a:t>
                      </a:r>
                      <a:r>
                        <a:rPr lang="en-US" b="1" dirty="0"/>
                        <a:t> Distribution</a:t>
                      </a:r>
                    </a:p>
                  </a:txBody>
                  <a:tcPr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bg1">
                        <a:lumMod val="75000"/>
                      </a:schemeClr>
                    </a:solidFill>
                  </a:tcPr>
                </a:tc>
                <a:tc>
                  <a:txBody>
                    <a:bodyPr/>
                    <a:lstStyle/>
                    <a:p>
                      <a:pPr algn="ctr"/>
                      <a:r>
                        <a:rPr lang="en-US" dirty="0"/>
                        <a:t>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bg1"/>
                          </a:solidFill>
                        </a:rPr>
                        <a:t>Unstable Team (inconsistent with business logic)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614792447"/>
                  </a:ext>
                </a:extLst>
              </a:tr>
              <a:tr h="1404457">
                <a:tc vMerge="1">
                  <a:txBody>
                    <a:bodyPr/>
                    <a:lstStyle/>
                    <a:p>
                      <a:endParaRPr lang="en-US" dirty="0"/>
                    </a:p>
                  </a:txBody>
                  <a:tcPr/>
                </a:tc>
                <a:tc>
                  <a:txBody>
                    <a:bodyPr/>
                    <a:lstStyle/>
                    <a:p>
                      <a:pPr algn="ctr"/>
                      <a:r>
                        <a:rPr lang="en-US" b="1" dirty="0"/>
                        <a:t>Rule of </a:t>
                      </a:r>
                      <a:r>
                        <a:rPr lang="en-US" b="1" i="1" dirty="0"/>
                        <a:t>Equitable</a:t>
                      </a:r>
                      <a:r>
                        <a:rPr lang="en-US" b="1" dirty="0"/>
                        <a:t> Distribution</a:t>
                      </a:r>
                    </a:p>
                  </a:txBody>
                  <a:tcPr anchor="ctr">
                    <a:lnR w="12700" cap="flat" cmpd="sng" algn="ctr">
                      <a:solidFill>
                        <a:schemeClr val="tx1"/>
                      </a:solidFill>
                      <a:prstDash val="solid"/>
                      <a:round/>
                      <a:headEnd type="none" w="med" len="med"/>
                      <a:tailEnd type="none" w="med" len="med"/>
                    </a:lnR>
                    <a:solidFill>
                      <a:schemeClr val="bg1">
                        <a:lumMod val="75000"/>
                      </a:schemeClr>
                    </a:solidFill>
                  </a:tcPr>
                </a:tc>
                <a:tc>
                  <a:txBody>
                    <a:bodyPr/>
                    <a:lstStyle/>
                    <a:p>
                      <a:pPr algn="ctr"/>
                      <a:r>
                        <a:rPr lang="en-US" dirty="0">
                          <a:solidFill>
                            <a:schemeClr val="bg1"/>
                          </a:solidFill>
                        </a:rPr>
                        <a:t>Unstable Team (inconsistent with social logic)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bg1"/>
                          </a:solidFill>
                        </a:rPr>
                        <a:t>Most 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1314466"/>
                  </a:ext>
                </a:extLst>
              </a:tr>
            </a:tbl>
          </a:graphicData>
        </a:graphic>
      </p:graphicFrame>
    </p:spTree>
    <p:extLst>
      <p:ext uri="{BB962C8B-B14F-4D97-AF65-F5344CB8AC3E}">
        <p14:creationId xmlns:p14="http://schemas.microsoft.com/office/powerpoint/2010/main" val="36965889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Linkage Between Prior Relationships, Equity Splits and Team Stability</a:t>
            </a:r>
          </a:p>
        </p:txBody>
      </p:sp>
      <p:sp>
        <p:nvSpPr>
          <p:cNvPr id="3" name="Content Placeholder 2"/>
          <p:cNvSpPr>
            <a:spLocks noGrp="1"/>
          </p:cNvSpPr>
          <p:nvPr>
            <p:ph idx="1"/>
          </p:nvPr>
        </p:nvSpPr>
        <p:spPr>
          <a:xfrm>
            <a:off x="838199" y="1825624"/>
            <a:ext cx="10858877" cy="4922417"/>
          </a:xfrm>
        </p:spPr>
        <p:txBody>
          <a:bodyPr>
            <a:normAutofit/>
          </a:bodyPr>
          <a:lstStyle/>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graphicFrame>
        <p:nvGraphicFramePr>
          <p:cNvPr id="4" name="Table 3">
            <a:extLst>
              <a:ext uri="{FF2B5EF4-FFF2-40B4-BE49-F238E27FC236}">
                <a16:creationId xmlns:a16="http://schemas.microsoft.com/office/drawing/2014/main" xmlns="" id="{98593C9F-A671-5D49-863E-59339FD0119D}"/>
              </a:ext>
            </a:extLst>
          </p:cNvPr>
          <p:cNvGraphicFramePr>
            <a:graphicFrameLocks noGrp="1"/>
          </p:cNvGraphicFramePr>
          <p:nvPr>
            <p:extLst>
              <p:ext uri="{D42A27DB-BD31-4B8C-83A1-F6EECF244321}">
                <p14:modId xmlns:p14="http://schemas.microsoft.com/office/powerpoint/2010/main" val="764990623"/>
              </p:ext>
            </p:extLst>
          </p:nvPr>
        </p:nvGraphicFramePr>
        <p:xfrm>
          <a:off x="838198" y="1992881"/>
          <a:ext cx="10400821" cy="4273746"/>
        </p:xfrm>
        <a:graphic>
          <a:graphicData uri="http://schemas.openxmlformats.org/drawingml/2006/table">
            <a:tbl>
              <a:tblPr firstRow="1" bandRow="1">
                <a:tableStyleId>{5C22544A-7EE6-4342-B048-85BDC9FD1C3A}</a:tableStyleId>
              </a:tblPr>
              <a:tblGrid>
                <a:gridCol w="2600205">
                  <a:extLst>
                    <a:ext uri="{9D8B030D-6E8A-4147-A177-3AD203B41FA5}">
                      <a16:colId xmlns:a16="http://schemas.microsoft.com/office/drawing/2014/main" xmlns="" val="1579176123"/>
                    </a:ext>
                  </a:extLst>
                </a:gridCol>
                <a:gridCol w="2600205">
                  <a:extLst>
                    <a:ext uri="{9D8B030D-6E8A-4147-A177-3AD203B41FA5}">
                      <a16:colId xmlns:a16="http://schemas.microsoft.com/office/drawing/2014/main" xmlns="" val="3823266442"/>
                    </a:ext>
                  </a:extLst>
                </a:gridCol>
                <a:gridCol w="2600206">
                  <a:extLst>
                    <a:ext uri="{9D8B030D-6E8A-4147-A177-3AD203B41FA5}">
                      <a16:colId xmlns:a16="http://schemas.microsoft.com/office/drawing/2014/main" xmlns="" val="1605872878"/>
                    </a:ext>
                  </a:extLst>
                </a:gridCol>
                <a:gridCol w="2600205">
                  <a:extLst>
                    <a:ext uri="{9D8B030D-6E8A-4147-A177-3AD203B41FA5}">
                      <a16:colId xmlns:a16="http://schemas.microsoft.com/office/drawing/2014/main" xmlns="" val="1264228293"/>
                    </a:ext>
                  </a:extLst>
                </a:gridCol>
              </a:tblGrid>
              <a:tr h="569585">
                <a:tc rowSpan="2">
                  <a:txBody>
                    <a:bodyPr/>
                    <a:lstStyle/>
                    <a:p>
                      <a:pPr algn="ctr"/>
                      <a:endParaRPr lang="en-US" sz="2000" dirty="0"/>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endParaRPr lang="en-US" sz="2000" dirty="0"/>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0070C0"/>
                    </a:solidFill>
                  </a:tcPr>
                </a:tc>
                <a:tc gridSpan="2">
                  <a:txBody>
                    <a:bodyPr/>
                    <a:lstStyle/>
                    <a:p>
                      <a:pPr algn="ctr"/>
                      <a:r>
                        <a:rPr lang="en-US" sz="2000" dirty="0"/>
                        <a:t>Prior Relationship</a:t>
                      </a:r>
                      <a:endParaRPr lang="en-US" dirty="0"/>
                    </a:p>
                  </a:txBody>
                  <a:tcPr>
                    <a:lnL w="12700" cap="flat" cmpd="sng" algn="ctr">
                      <a:no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rgbClr val="0070C0"/>
                    </a:solidFill>
                  </a:tcPr>
                </a:tc>
                <a:tc hMerge="1">
                  <a:txBody>
                    <a:bodyPr/>
                    <a:lstStyle/>
                    <a:p>
                      <a:endParaRPr lang="en-US" dirty="0"/>
                    </a:p>
                  </a:txBody>
                  <a:tcPr/>
                </a:tc>
                <a:extLst>
                  <a:ext uri="{0D108BD9-81ED-4DB2-BD59-A6C34878D82A}">
                    <a16:rowId xmlns:a16="http://schemas.microsoft.com/office/drawing/2014/main" xmlns="" val="2846088346"/>
                  </a:ext>
                </a:extLst>
              </a:tr>
              <a:tr h="944663">
                <a:tc vMerge="1">
                  <a:txBody>
                    <a:bodyPr/>
                    <a:lstStyle/>
                    <a:p>
                      <a:endParaRPr lang="en-US" dirty="0"/>
                    </a:p>
                  </a:txBody>
                  <a:tcPr/>
                </a:tc>
                <a:tc>
                  <a:txBody>
                    <a:bodyPr/>
                    <a:lstStyle/>
                    <a:p>
                      <a:endParaRPr lang="en-US" dirty="0"/>
                    </a:p>
                  </a:txBody>
                  <a:tcPr>
                    <a:lnL w="38100" cmpd="sng">
                      <a:noFill/>
                    </a:lnL>
                    <a:lnR w="12700" cap="flat" cmpd="sng" algn="ctr">
                      <a:noFill/>
                      <a:prstDash val="solid"/>
                      <a:round/>
                      <a:headEnd type="none" w="med" len="med"/>
                      <a:tailEnd type="none" w="med" len="med"/>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r>
                        <a:rPr lang="en-US" b="1" dirty="0"/>
                        <a:t>Social Relationship (family, friends)</a:t>
                      </a:r>
                    </a:p>
                  </a:txBody>
                  <a:tcPr>
                    <a:lnL w="12700" cap="flat" cmpd="sng" algn="ctr">
                      <a:noFill/>
                      <a:prstDash val="solid"/>
                      <a:round/>
                      <a:headEnd type="none" w="med" len="med"/>
                      <a:tailEnd type="none" w="med" len="med"/>
                    </a:lnL>
                    <a:lnT w="38100" cmpd="sng">
                      <a:noFill/>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b="1" dirty="0"/>
                        <a:t>Prior Coworkers</a:t>
                      </a:r>
                    </a:p>
                  </a:txBody>
                  <a:tcPr>
                    <a:lnT w="38100" cmpd="sng">
                      <a:noFill/>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xmlns="" val="4206746949"/>
                  </a:ext>
                </a:extLst>
              </a:tr>
              <a:tr h="135504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rPr>
                        <a:t>Basis For Equity Split</a:t>
                      </a:r>
                    </a:p>
                  </a:txBody>
                  <a:tcPr anchor="ctr">
                    <a:lnT w="12700" cap="flat" cmpd="sng" algn="ctr">
                      <a:noFill/>
                      <a:prstDash val="solid"/>
                      <a:round/>
                      <a:headEnd type="none" w="med" len="med"/>
                      <a:tailEnd type="none" w="med" len="med"/>
                    </a:lnT>
                    <a:solidFill>
                      <a:srgbClr val="0070C0"/>
                    </a:solidFill>
                  </a:tcPr>
                </a:tc>
                <a:tc>
                  <a:txBody>
                    <a:bodyPr/>
                    <a:lstStyle/>
                    <a:p>
                      <a:pPr algn="ctr"/>
                      <a:r>
                        <a:rPr lang="en-US" b="1" dirty="0"/>
                        <a:t>Rule of </a:t>
                      </a:r>
                      <a:r>
                        <a:rPr lang="en-US" b="1" i="1" dirty="0"/>
                        <a:t>Equal</a:t>
                      </a:r>
                      <a:r>
                        <a:rPr lang="en-US" b="1" dirty="0"/>
                        <a:t> Distribution</a:t>
                      </a:r>
                    </a:p>
                  </a:txBody>
                  <a:tcPr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bg1">
                        <a:lumMod val="75000"/>
                      </a:schemeClr>
                    </a:solidFill>
                  </a:tcPr>
                </a:tc>
                <a:tc>
                  <a:txBody>
                    <a:bodyPr/>
                    <a:lstStyle/>
                    <a:p>
                      <a:pPr algn="ctr"/>
                      <a:r>
                        <a:rPr lang="en-US" dirty="0"/>
                        <a:t>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tx1"/>
                          </a:solidFill>
                        </a:rPr>
                        <a:t>Unstable Team (inconsistent with business logic)</a:t>
                      </a:r>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614792447"/>
                  </a:ext>
                </a:extLst>
              </a:tr>
              <a:tr h="1404457">
                <a:tc vMerge="1">
                  <a:txBody>
                    <a:bodyPr/>
                    <a:lstStyle/>
                    <a:p>
                      <a:endParaRPr lang="en-US" dirty="0"/>
                    </a:p>
                  </a:txBody>
                  <a:tcPr/>
                </a:tc>
                <a:tc>
                  <a:txBody>
                    <a:bodyPr/>
                    <a:lstStyle/>
                    <a:p>
                      <a:pPr algn="ctr"/>
                      <a:r>
                        <a:rPr lang="en-US" b="1" dirty="0"/>
                        <a:t>Rule of </a:t>
                      </a:r>
                      <a:r>
                        <a:rPr lang="en-US" b="1" i="1" dirty="0"/>
                        <a:t>Equitable</a:t>
                      </a:r>
                      <a:r>
                        <a:rPr lang="en-US" b="1" dirty="0"/>
                        <a:t> Distribution</a:t>
                      </a:r>
                    </a:p>
                  </a:txBody>
                  <a:tcPr anchor="ctr">
                    <a:lnR w="12700" cap="flat" cmpd="sng" algn="ctr">
                      <a:solidFill>
                        <a:schemeClr val="tx1"/>
                      </a:solidFill>
                      <a:prstDash val="solid"/>
                      <a:round/>
                      <a:headEnd type="none" w="med" len="med"/>
                      <a:tailEnd type="none" w="med" len="med"/>
                    </a:lnR>
                    <a:solidFill>
                      <a:schemeClr val="bg1">
                        <a:lumMod val="75000"/>
                      </a:schemeClr>
                    </a:solidFill>
                  </a:tcPr>
                </a:tc>
                <a:tc>
                  <a:txBody>
                    <a:bodyPr/>
                    <a:lstStyle/>
                    <a:p>
                      <a:pPr algn="ctr"/>
                      <a:r>
                        <a:rPr lang="en-US" dirty="0">
                          <a:solidFill>
                            <a:schemeClr val="bg1"/>
                          </a:solidFill>
                        </a:rPr>
                        <a:t>Unstable Team (inconsistent with social logic)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bg1"/>
                          </a:solidFill>
                        </a:rPr>
                        <a:t>Most 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1314466"/>
                  </a:ext>
                </a:extLst>
              </a:tr>
            </a:tbl>
          </a:graphicData>
        </a:graphic>
      </p:graphicFrame>
    </p:spTree>
    <p:extLst>
      <p:ext uri="{BB962C8B-B14F-4D97-AF65-F5344CB8AC3E}">
        <p14:creationId xmlns:p14="http://schemas.microsoft.com/office/powerpoint/2010/main" val="12283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Today…</a:t>
            </a:r>
          </a:p>
        </p:txBody>
      </p:sp>
      <p:sp>
        <p:nvSpPr>
          <p:cNvPr id="3" name="Content Placeholder 2"/>
          <p:cNvSpPr>
            <a:spLocks noGrp="1"/>
          </p:cNvSpPr>
          <p:nvPr>
            <p:ph idx="1"/>
          </p:nvPr>
        </p:nvSpPr>
        <p:spPr>
          <a:xfrm>
            <a:off x="838200" y="1825624"/>
            <a:ext cx="10515600" cy="4502023"/>
          </a:xfrm>
        </p:spPr>
        <p:txBody>
          <a:bodyPr>
            <a:normAutofit/>
          </a:bodyPr>
          <a:lstStyle/>
          <a:p>
            <a:r>
              <a:rPr lang="en-US" dirty="0">
                <a:solidFill>
                  <a:srgbClr val="0070C0"/>
                </a:solidFill>
              </a:rPr>
              <a:t>Last Session</a:t>
            </a:r>
            <a:r>
              <a:rPr lang="en-US" dirty="0"/>
              <a:t>:</a:t>
            </a:r>
          </a:p>
          <a:p>
            <a:pPr lvl="1"/>
            <a:r>
              <a:rPr lang="en-US" dirty="0"/>
              <a:t>Should I found solo or with a team?</a:t>
            </a:r>
          </a:p>
          <a:p>
            <a:pPr lvl="1"/>
            <a:r>
              <a:rPr lang="en-US" dirty="0"/>
              <a:t>3Rs model</a:t>
            </a:r>
          </a:p>
          <a:p>
            <a:pPr marL="457200" lvl="1" indent="0">
              <a:buNone/>
            </a:pPr>
            <a:endParaRPr lang="en-US" dirty="0"/>
          </a:p>
          <a:p>
            <a:r>
              <a:rPr lang="en-US" dirty="0">
                <a:solidFill>
                  <a:srgbClr val="0070C0"/>
                </a:solidFill>
              </a:rPr>
              <a:t>Today’s Session</a:t>
            </a:r>
            <a:r>
              <a:rPr lang="en-US" dirty="0"/>
              <a:t>:</a:t>
            </a:r>
          </a:p>
          <a:p>
            <a:pPr lvl="1"/>
            <a:r>
              <a:rPr lang="en-US" dirty="0"/>
              <a:t>3Rs model (</a:t>
            </a:r>
            <a:r>
              <a:rPr lang="en-US" i="1" dirty="0"/>
              <a:t>Continue…</a:t>
            </a:r>
            <a:r>
              <a:rPr lang="en-US" dirty="0"/>
              <a:t>)</a:t>
            </a:r>
          </a:p>
          <a:p>
            <a:pPr lvl="1"/>
            <a:endParaRPr lang="en-US" dirty="0"/>
          </a:p>
          <a:p>
            <a:r>
              <a:rPr lang="en-US" dirty="0">
                <a:solidFill>
                  <a:srgbClr val="0070C0"/>
                </a:solidFill>
              </a:rPr>
              <a:t>Announcements</a:t>
            </a:r>
            <a:r>
              <a:rPr lang="en-US" dirty="0"/>
              <a:t>:</a:t>
            </a:r>
          </a:p>
          <a:p>
            <a:pPr lvl="1"/>
            <a:r>
              <a:rPr lang="en-US" dirty="0"/>
              <a:t>PS1 is due </a:t>
            </a:r>
            <a:r>
              <a:rPr lang="en-US" dirty="0" smtClean="0"/>
              <a:t>on </a:t>
            </a:r>
            <a:r>
              <a:rPr lang="en-US" dirty="0"/>
              <a:t>January 30 by midnight</a:t>
            </a:r>
          </a:p>
          <a:p>
            <a:pPr lvl="1"/>
            <a:r>
              <a:rPr lang="en-US" dirty="0"/>
              <a:t>Next lecture’s case study is “Slack” </a:t>
            </a:r>
          </a:p>
          <a:p>
            <a:pPr marL="457200" lvl="1" indent="0">
              <a:buNone/>
            </a:pPr>
            <a:endParaRPr lang="en-US" dirty="0"/>
          </a:p>
          <a:p>
            <a:pPr lvl="1"/>
            <a:endParaRPr lang="en-US" dirty="0"/>
          </a:p>
        </p:txBody>
      </p:sp>
    </p:spTree>
    <p:extLst>
      <p:ext uri="{BB962C8B-B14F-4D97-AF65-F5344CB8AC3E}">
        <p14:creationId xmlns:p14="http://schemas.microsoft.com/office/powerpoint/2010/main" val="34439634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Linkage Between Prior Relationships, Equity Splits and Team Stability</a:t>
            </a:r>
          </a:p>
        </p:txBody>
      </p:sp>
      <p:sp>
        <p:nvSpPr>
          <p:cNvPr id="3" name="Content Placeholder 2"/>
          <p:cNvSpPr>
            <a:spLocks noGrp="1"/>
          </p:cNvSpPr>
          <p:nvPr>
            <p:ph idx="1"/>
          </p:nvPr>
        </p:nvSpPr>
        <p:spPr>
          <a:xfrm>
            <a:off x="838199" y="1825624"/>
            <a:ext cx="10858877" cy="4922417"/>
          </a:xfrm>
        </p:spPr>
        <p:txBody>
          <a:bodyPr>
            <a:normAutofit/>
          </a:bodyPr>
          <a:lstStyle/>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graphicFrame>
        <p:nvGraphicFramePr>
          <p:cNvPr id="4" name="Table 3">
            <a:extLst>
              <a:ext uri="{FF2B5EF4-FFF2-40B4-BE49-F238E27FC236}">
                <a16:creationId xmlns:a16="http://schemas.microsoft.com/office/drawing/2014/main" xmlns="" id="{98593C9F-A671-5D49-863E-59339FD0119D}"/>
              </a:ext>
            </a:extLst>
          </p:cNvPr>
          <p:cNvGraphicFramePr>
            <a:graphicFrameLocks noGrp="1"/>
          </p:cNvGraphicFramePr>
          <p:nvPr>
            <p:extLst>
              <p:ext uri="{D42A27DB-BD31-4B8C-83A1-F6EECF244321}">
                <p14:modId xmlns:p14="http://schemas.microsoft.com/office/powerpoint/2010/main" val="2936608940"/>
              </p:ext>
            </p:extLst>
          </p:nvPr>
        </p:nvGraphicFramePr>
        <p:xfrm>
          <a:off x="838198" y="1992881"/>
          <a:ext cx="10400821" cy="4273746"/>
        </p:xfrm>
        <a:graphic>
          <a:graphicData uri="http://schemas.openxmlformats.org/drawingml/2006/table">
            <a:tbl>
              <a:tblPr firstRow="1" bandRow="1">
                <a:tableStyleId>{5C22544A-7EE6-4342-B048-85BDC9FD1C3A}</a:tableStyleId>
              </a:tblPr>
              <a:tblGrid>
                <a:gridCol w="2600205">
                  <a:extLst>
                    <a:ext uri="{9D8B030D-6E8A-4147-A177-3AD203B41FA5}">
                      <a16:colId xmlns:a16="http://schemas.microsoft.com/office/drawing/2014/main" xmlns="" val="1579176123"/>
                    </a:ext>
                  </a:extLst>
                </a:gridCol>
                <a:gridCol w="2600205">
                  <a:extLst>
                    <a:ext uri="{9D8B030D-6E8A-4147-A177-3AD203B41FA5}">
                      <a16:colId xmlns:a16="http://schemas.microsoft.com/office/drawing/2014/main" xmlns="" val="3823266442"/>
                    </a:ext>
                  </a:extLst>
                </a:gridCol>
                <a:gridCol w="2600206">
                  <a:extLst>
                    <a:ext uri="{9D8B030D-6E8A-4147-A177-3AD203B41FA5}">
                      <a16:colId xmlns:a16="http://schemas.microsoft.com/office/drawing/2014/main" xmlns="" val="1605872878"/>
                    </a:ext>
                  </a:extLst>
                </a:gridCol>
                <a:gridCol w="2600205">
                  <a:extLst>
                    <a:ext uri="{9D8B030D-6E8A-4147-A177-3AD203B41FA5}">
                      <a16:colId xmlns:a16="http://schemas.microsoft.com/office/drawing/2014/main" xmlns="" val="1264228293"/>
                    </a:ext>
                  </a:extLst>
                </a:gridCol>
              </a:tblGrid>
              <a:tr h="569585">
                <a:tc rowSpan="2">
                  <a:txBody>
                    <a:bodyPr/>
                    <a:lstStyle/>
                    <a:p>
                      <a:pPr algn="ctr"/>
                      <a:endParaRPr lang="en-US" sz="2000" dirty="0"/>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endParaRPr lang="en-US" sz="2000" dirty="0"/>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0070C0"/>
                    </a:solidFill>
                  </a:tcPr>
                </a:tc>
                <a:tc gridSpan="2">
                  <a:txBody>
                    <a:bodyPr/>
                    <a:lstStyle/>
                    <a:p>
                      <a:pPr algn="ctr"/>
                      <a:r>
                        <a:rPr lang="en-US" sz="2000" dirty="0"/>
                        <a:t>Prior Relationship</a:t>
                      </a:r>
                      <a:endParaRPr lang="en-US" dirty="0"/>
                    </a:p>
                  </a:txBody>
                  <a:tcPr>
                    <a:lnL w="12700" cap="flat" cmpd="sng" algn="ctr">
                      <a:no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rgbClr val="0070C0"/>
                    </a:solidFill>
                  </a:tcPr>
                </a:tc>
                <a:tc hMerge="1">
                  <a:txBody>
                    <a:bodyPr/>
                    <a:lstStyle/>
                    <a:p>
                      <a:endParaRPr lang="en-US" dirty="0"/>
                    </a:p>
                  </a:txBody>
                  <a:tcPr/>
                </a:tc>
                <a:extLst>
                  <a:ext uri="{0D108BD9-81ED-4DB2-BD59-A6C34878D82A}">
                    <a16:rowId xmlns:a16="http://schemas.microsoft.com/office/drawing/2014/main" xmlns="" val="2846088346"/>
                  </a:ext>
                </a:extLst>
              </a:tr>
              <a:tr h="944663">
                <a:tc vMerge="1">
                  <a:txBody>
                    <a:bodyPr/>
                    <a:lstStyle/>
                    <a:p>
                      <a:endParaRPr lang="en-US" dirty="0"/>
                    </a:p>
                  </a:txBody>
                  <a:tcPr/>
                </a:tc>
                <a:tc>
                  <a:txBody>
                    <a:bodyPr/>
                    <a:lstStyle/>
                    <a:p>
                      <a:endParaRPr lang="en-US" dirty="0"/>
                    </a:p>
                  </a:txBody>
                  <a:tcPr>
                    <a:lnL w="38100" cmpd="sng">
                      <a:noFill/>
                    </a:lnL>
                    <a:lnR w="12700" cap="flat" cmpd="sng" algn="ctr">
                      <a:noFill/>
                      <a:prstDash val="solid"/>
                      <a:round/>
                      <a:headEnd type="none" w="med" len="med"/>
                      <a:tailEnd type="none" w="med" len="med"/>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r>
                        <a:rPr lang="en-US" b="1" dirty="0"/>
                        <a:t>Social Relationship (family, friends)</a:t>
                      </a:r>
                    </a:p>
                  </a:txBody>
                  <a:tcPr>
                    <a:lnL w="12700" cap="flat" cmpd="sng" algn="ctr">
                      <a:noFill/>
                      <a:prstDash val="solid"/>
                      <a:round/>
                      <a:headEnd type="none" w="med" len="med"/>
                      <a:tailEnd type="none" w="med" len="med"/>
                    </a:lnL>
                    <a:lnT w="38100" cmpd="sng">
                      <a:noFill/>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b="1" dirty="0"/>
                        <a:t>Prior Coworkers</a:t>
                      </a:r>
                    </a:p>
                  </a:txBody>
                  <a:tcPr>
                    <a:lnT w="38100" cmpd="sng">
                      <a:noFill/>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xmlns="" val="4206746949"/>
                  </a:ext>
                </a:extLst>
              </a:tr>
              <a:tr h="135504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rPr>
                        <a:t>Basis For Equity Split</a:t>
                      </a:r>
                    </a:p>
                  </a:txBody>
                  <a:tcPr anchor="ctr">
                    <a:lnT w="12700" cap="flat" cmpd="sng" algn="ctr">
                      <a:noFill/>
                      <a:prstDash val="solid"/>
                      <a:round/>
                      <a:headEnd type="none" w="med" len="med"/>
                      <a:tailEnd type="none" w="med" len="med"/>
                    </a:lnT>
                    <a:solidFill>
                      <a:srgbClr val="0070C0"/>
                    </a:solidFill>
                  </a:tcPr>
                </a:tc>
                <a:tc>
                  <a:txBody>
                    <a:bodyPr/>
                    <a:lstStyle/>
                    <a:p>
                      <a:pPr algn="ctr"/>
                      <a:r>
                        <a:rPr lang="en-US" b="1" dirty="0"/>
                        <a:t>Rule of </a:t>
                      </a:r>
                      <a:r>
                        <a:rPr lang="en-US" b="1" i="1" dirty="0"/>
                        <a:t>Equal</a:t>
                      </a:r>
                      <a:r>
                        <a:rPr lang="en-US" b="1" dirty="0"/>
                        <a:t> Distribution</a:t>
                      </a:r>
                    </a:p>
                  </a:txBody>
                  <a:tcPr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bg1">
                        <a:lumMod val="75000"/>
                      </a:schemeClr>
                    </a:solidFill>
                  </a:tcPr>
                </a:tc>
                <a:tc>
                  <a:txBody>
                    <a:bodyPr/>
                    <a:lstStyle/>
                    <a:p>
                      <a:pPr algn="ctr"/>
                      <a:r>
                        <a:rPr lang="en-US" dirty="0"/>
                        <a:t>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tx1"/>
                          </a:solidFill>
                        </a:rPr>
                        <a:t>Unstable Team (inconsistent with business logic)</a:t>
                      </a:r>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614792447"/>
                  </a:ext>
                </a:extLst>
              </a:tr>
              <a:tr h="1404457">
                <a:tc vMerge="1">
                  <a:txBody>
                    <a:bodyPr/>
                    <a:lstStyle/>
                    <a:p>
                      <a:endParaRPr lang="en-US" dirty="0"/>
                    </a:p>
                  </a:txBody>
                  <a:tcPr/>
                </a:tc>
                <a:tc>
                  <a:txBody>
                    <a:bodyPr/>
                    <a:lstStyle/>
                    <a:p>
                      <a:pPr algn="ctr"/>
                      <a:r>
                        <a:rPr lang="en-US" b="1" dirty="0"/>
                        <a:t>Rule of </a:t>
                      </a:r>
                      <a:r>
                        <a:rPr lang="en-US" b="1" i="1" dirty="0"/>
                        <a:t>Equitable</a:t>
                      </a:r>
                      <a:r>
                        <a:rPr lang="en-US" b="1" dirty="0"/>
                        <a:t> Distribution</a:t>
                      </a:r>
                    </a:p>
                  </a:txBody>
                  <a:tcPr anchor="ctr">
                    <a:lnR w="12700" cap="flat" cmpd="sng" algn="ctr">
                      <a:solidFill>
                        <a:schemeClr val="tx1"/>
                      </a:solidFill>
                      <a:prstDash val="solid"/>
                      <a:round/>
                      <a:headEnd type="none" w="med" len="med"/>
                      <a:tailEnd type="none" w="med" len="med"/>
                    </a:lnR>
                    <a:solidFill>
                      <a:schemeClr val="bg1">
                        <a:lumMod val="75000"/>
                      </a:schemeClr>
                    </a:solidFill>
                  </a:tcPr>
                </a:tc>
                <a:tc>
                  <a:txBody>
                    <a:bodyPr/>
                    <a:lstStyle/>
                    <a:p>
                      <a:pPr algn="ctr"/>
                      <a:r>
                        <a:rPr lang="en-US" dirty="0">
                          <a:solidFill>
                            <a:schemeClr val="tx1"/>
                          </a:solidFill>
                        </a:rPr>
                        <a:t>Unstable Team (inconsistent with social logic)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bg1"/>
                          </a:solidFill>
                        </a:rPr>
                        <a:t>Most 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1314466"/>
                  </a:ext>
                </a:extLst>
              </a:tr>
            </a:tbl>
          </a:graphicData>
        </a:graphic>
      </p:graphicFrame>
    </p:spTree>
    <p:extLst>
      <p:ext uri="{BB962C8B-B14F-4D97-AF65-F5344CB8AC3E}">
        <p14:creationId xmlns:p14="http://schemas.microsoft.com/office/powerpoint/2010/main" val="35733651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Linkage Between Prior Relationships, Equity Splits and Team Stability</a:t>
            </a:r>
          </a:p>
        </p:txBody>
      </p:sp>
      <p:sp>
        <p:nvSpPr>
          <p:cNvPr id="3" name="Content Placeholder 2"/>
          <p:cNvSpPr>
            <a:spLocks noGrp="1"/>
          </p:cNvSpPr>
          <p:nvPr>
            <p:ph idx="1"/>
          </p:nvPr>
        </p:nvSpPr>
        <p:spPr>
          <a:xfrm>
            <a:off x="838199" y="1825624"/>
            <a:ext cx="10858877" cy="4922417"/>
          </a:xfrm>
        </p:spPr>
        <p:txBody>
          <a:bodyPr>
            <a:normAutofit/>
          </a:bodyPr>
          <a:lstStyle/>
          <a:p>
            <a:pPr marL="457200" lvl="1" indent="0">
              <a:buNone/>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pPr lvl="1"/>
            <a:endParaRPr lang="en-US" dirty="0"/>
          </a:p>
          <a:p>
            <a:endParaRPr lang="en-US" dirty="0"/>
          </a:p>
        </p:txBody>
      </p:sp>
      <p:graphicFrame>
        <p:nvGraphicFramePr>
          <p:cNvPr id="4" name="Table 3">
            <a:extLst>
              <a:ext uri="{FF2B5EF4-FFF2-40B4-BE49-F238E27FC236}">
                <a16:creationId xmlns:a16="http://schemas.microsoft.com/office/drawing/2014/main" xmlns="" id="{98593C9F-A671-5D49-863E-59339FD0119D}"/>
              </a:ext>
            </a:extLst>
          </p:cNvPr>
          <p:cNvGraphicFramePr>
            <a:graphicFrameLocks noGrp="1"/>
          </p:cNvGraphicFramePr>
          <p:nvPr>
            <p:extLst>
              <p:ext uri="{D42A27DB-BD31-4B8C-83A1-F6EECF244321}">
                <p14:modId xmlns:p14="http://schemas.microsoft.com/office/powerpoint/2010/main" val="4130111848"/>
              </p:ext>
            </p:extLst>
          </p:nvPr>
        </p:nvGraphicFramePr>
        <p:xfrm>
          <a:off x="838198" y="1992881"/>
          <a:ext cx="10400821" cy="4273746"/>
        </p:xfrm>
        <a:graphic>
          <a:graphicData uri="http://schemas.openxmlformats.org/drawingml/2006/table">
            <a:tbl>
              <a:tblPr firstRow="1" bandRow="1">
                <a:tableStyleId>{5C22544A-7EE6-4342-B048-85BDC9FD1C3A}</a:tableStyleId>
              </a:tblPr>
              <a:tblGrid>
                <a:gridCol w="2600205">
                  <a:extLst>
                    <a:ext uri="{9D8B030D-6E8A-4147-A177-3AD203B41FA5}">
                      <a16:colId xmlns:a16="http://schemas.microsoft.com/office/drawing/2014/main" xmlns="" val="1579176123"/>
                    </a:ext>
                  </a:extLst>
                </a:gridCol>
                <a:gridCol w="2600205">
                  <a:extLst>
                    <a:ext uri="{9D8B030D-6E8A-4147-A177-3AD203B41FA5}">
                      <a16:colId xmlns:a16="http://schemas.microsoft.com/office/drawing/2014/main" xmlns="" val="3823266442"/>
                    </a:ext>
                  </a:extLst>
                </a:gridCol>
                <a:gridCol w="2600206">
                  <a:extLst>
                    <a:ext uri="{9D8B030D-6E8A-4147-A177-3AD203B41FA5}">
                      <a16:colId xmlns:a16="http://schemas.microsoft.com/office/drawing/2014/main" xmlns="" val="1605872878"/>
                    </a:ext>
                  </a:extLst>
                </a:gridCol>
                <a:gridCol w="2600205">
                  <a:extLst>
                    <a:ext uri="{9D8B030D-6E8A-4147-A177-3AD203B41FA5}">
                      <a16:colId xmlns:a16="http://schemas.microsoft.com/office/drawing/2014/main" xmlns="" val="1264228293"/>
                    </a:ext>
                  </a:extLst>
                </a:gridCol>
              </a:tblGrid>
              <a:tr h="569585">
                <a:tc rowSpan="2">
                  <a:txBody>
                    <a:bodyPr/>
                    <a:lstStyle/>
                    <a:p>
                      <a:pPr algn="ctr"/>
                      <a:endParaRPr lang="en-US" sz="2000" dirty="0"/>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endParaRPr lang="en-US" sz="2000" dirty="0"/>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0070C0"/>
                    </a:solidFill>
                  </a:tcPr>
                </a:tc>
                <a:tc gridSpan="2">
                  <a:txBody>
                    <a:bodyPr/>
                    <a:lstStyle/>
                    <a:p>
                      <a:pPr algn="ctr"/>
                      <a:r>
                        <a:rPr lang="en-US" sz="2000" dirty="0"/>
                        <a:t>Prior Relationship</a:t>
                      </a:r>
                      <a:endParaRPr lang="en-US" dirty="0"/>
                    </a:p>
                  </a:txBody>
                  <a:tcPr>
                    <a:lnL w="12700" cap="flat" cmpd="sng" algn="ctr">
                      <a:no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rgbClr val="0070C0"/>
                    </a:solidFill>
                  </a:tcPr>
                </a:tc>
                <a:tc hMerge="1">
                  <a:txBody>
                    <a:bodyPr/>
                    <a:lstStyle/>
                    <a:p>
                      <a:endParaRPr lang="en-US" dirty="0"/>
                    </a:p>
                  </a:txBody>
                  <a:tcPr/>
                </a:tc>
                <a:extLst>
                  <a:ext uri="{0D108BD9-81ED-4DB2-BD59-A6C34878D82A}">
                    <a16:rowId xmlns:a16="http://schemas.microsoft.com/office/drawing/2014/main" xmlns="" val="2846088346"/>
                  </a:ext>
                </a:extLst>
              </a:tr>
              <a:tr h="944663">
                <a:tc vMerge="1">
                  <a:txBody>
                    <a:bodyPr/>
                    <a:lstStyle/>
                    <a:p>
                      <a:endParaRPr lang="en-US" dirty="0"/>
                    </a:p>
                  </a:txBody>
                  <a:tcPr/>
                </a:tc>
                <a:tc>
                  <a:txBody>
                    <a:bodyPr/>
                    <a:lstStyle/>
                    <a:p>
                      <a:endParaRPr lang="en-US" dirty="0"/>
                    </a:p>
                  </a:txBody>
                  <a:tcPr>
                    <a:lnL w="38100" cmpd="sng">
                      <a:noFill/>
                    </a:lnL>
                    <a:lnR w="12700" cap="flat" cmpd="sng" algn="ctr">
                      <a:noFill/>
                      <a:prstDash val="solid"/>
                      <a:round/>
                      <a:headEnd type="none" w="med" len="med"/>
                      <a:tailEnd type="none" w="med" len="med"/>
                    </a:lnR>
                    <a:lnT w="381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a:r>
                        <a:rPr lang="en-US" b="1" dirty="0"/>
                        <a:t>Social Relationship (family, friends)</a:t>
                      </a:r>
                    </a:p>
                  </a:txBody>
                  <a:tcPr>
                    <a:lnL w="12700" cap="flat" cmpd="sng" algn="ctr">
                      <a:noFill/>
                      <a:prstDash val="solid"/>
                      <a:round/>
                      <a:headEnd type="none" w="med" len="med"/>
                      <a:tailEnd type="none" w="med" len="med"/>
                    </a:lnL>
                    <a:lnT w="38100" cmpd="sng">
                      <a:noFill/>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b="1" dirty="0"/>
                        <a:t>Prior Coworkers</a:t>
                      </a:r>
                    </a:p>
                  </a:txBody>
                  <a:tcPr>
                    <a:lnT w="38100" cmpd="sng">
                      <a:noFill/>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xmlns="" val="4206746949"/>
                  </a:ext>
                </a:extLst>
              </a:tr>
              <a:tr h="135504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rPr>
                        <a:t>Basis For Equity Split</a:t>
                      </a:r>
                    </a:p>
                  </a:txBody>
                  <a:tcPr anchor="ctr">
                    <a:lnT w="12700" cap="flat" cmpd="sng" algn="ctr">
                      <a:noFill/>
                      <a:prstDash val="solid"/>
                      <a:round/>
                      <a:headEnd type="none" w="med" len="med"/>
                      <a:tailEnd type="none" w="med" len="med"/>
                    </a:lnT>
                    <a:solidFill>
                      <a:srgbClr val="0070C0"/>
                    </a:solidFill>
                  </a:tcPr>
                </a:tc>
                <a:tc>
                  <a:txBody>
                    <a:bodyPr/>
                    <a:lstStyle/>
                    <a:p>
                      <a:pPr algn="ctr"/>
                      <a:r>
                        <a:rPr lang="en-US" b="1" dirty="0"/>
                        <a:t>Rule of </a:t>
                      </a:r>
                      <a:r>
                        <a:rPr lang="en-US" b="1" i="1" dirty="0"/>
                        <a:t>Equal</a:t>
                      </a:r>
                      <a:r>
                        <a:rPr lang="en-US" b="1" dirty="0"/>
                        <a:t> Distribution</a:t>
                      </a:r>
                    </a:p>
                  </a:txBody>
                  <a:tcPr anchor="ct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solidFill>
                      <a:schemeClr val="bg1">
                        <a:lumMod val="75000"/>
                      </a:schemeClr>
                    </a:solidFill>
                  </a:tcPr>
                </a:tc>
                <a:tc>
                  <a:txBody>
                    <a:bodyPr/>
                    <a:lstStyle/>
                    <a:p>
                      <a:pPr algn="ctr"/>
                      <a:r>
                        <a:rPr lang="en-US" dirty="0"/>
                        <a:t>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tx1"/>
                          </a:solidFill>
                        </a:rPr>
                        <a:t>Unstable Team (inconsistent with business logic)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614792447"/>
                  </a:ext>
                </a:extLst>
              </a:tr>
              <a:tr h="1404457">
                <a:tc vMerge="1">
                  <a:txBody>
                    <a:bodyPr/>
                    <a:lstStyle/>
                    <a:p>
                      <a:endParaRPr lang="en-US" dirty="0"/>
                    </a:p>
                  </a:txBody>
                  <a:tcPr/>
                </a:tc>
                <a:tc>
                  <a:txBody>
                    <a:bodyPr/>
                    <a:lstStyle/>
                    <a:p>
                      <a:pPr algn="ctr"/>
                      <a:r>
                        <a:rPr lang="en-US" b="1" dirty="0"/>
                        <a:t>Rule of </a:t>
                      </a:r>
                      <a:r>
                        <a:rPr lang="en-US" b="1" i="1" dirty="0"/>
                        <a:t>Equitable</a:t>
                      </a:r>
                      <a:r>
                        <a:rPr lang="en-US" b="1" dirty="0"/>
                        <a:t> Distribution</a:t>
                      </a:r>
                    </a:p>
                  </a:txBody>
                  <a:tcPr anchor="ctr">
                    <a:lnR w="12700" cap="flat" cmpd="sng" algn="ctr">
                      <a:solidFill>
                        <a:schemeClr val="tx1"/>
                      </a:solidFill>
                      <a:prstDash val="solid"/>
                      <a:round/>
                      <a:headEnd type="none" w="med" len="med"/>
                      <a:tailEnd type="none" w="med" len="med"/>
                    </a:lnR>
                    <a:solidFill>
                      <a:schemeClr val="bg1">
                        <a:lumMod val="75000"/>
                      </a:schemeClr>
                    </a:solidFill>
                  </a:tcPr>
                </a:tc>
                <a:tc>
                  <a:txBody>
                    <a:bodyPr/>
                    <a:lstStyle/>
                    <a:p>
                      <a:pPr algn="ctr"/>
                      <a:r>
                        <a:rPr lang="en-US" dirty="0">
                          <a:solidFill>
                            <a:schemeClr val="tx1"/>
                          </a:solidFill>
                        </a:rPr>
                        <a:t>Unstable Team (inconsistent with social logic)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solidFill>
                            <a:schemeClr val="tx1"/>
                          </a:solidFill>
                        </a:rPr>
                        <a:t>Most Stable Team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1314466"/>
                  </a:ext>
                </a:extLst>
              </a:tr>
            </a:tbl>
          </a:graphicData>
        </a:graphic>
      </p:graphicFrame>
    </p:spTree>
    <p:extLst>
      <p:ext uri="{BB962C8B-B14F-4D97-AF65-F5344CB8AC3E}">
        <p14:creationId xmlns:p14="http://schemas.microsoft.com/office/powerpoint/2010/main" val="26013039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Sequence of Founding Dilemmas</a:t>
            </a:r>
          </a:p>
        </p:txBody>
      </p:sp>
      <p:sp>
        <p:nvSpPr>
          <p:cNvPr id="3" name="Content Placeholder 2"/>
          <p:cNvSpPr>
            <a:spLocks noGrp="1"/>
          </p:cNvSpPr>
          <p:nvPr>
            <p:ph idx="1"/>
          </p:nvPr>
        </p:nvSpPr>
        <p:spPr>
          <a:xfrm>
            <a:off x="838199" y="1825625"/>
            <a:ext cx="10858877" cy="4783722"/>
          </a:xfrm>
        </p:spPr>
        <p:txBody>
          <a:bodyPr>
            <a:normAutofit/>
          </a:bodyPr>
          <a:lstStyle/>
          <a:p>
            <a:pPr lvl="1"/>
            <a:endParaRPr lang="en-US" dirty="0"/>
          </a:p>
          <a:p>
            <a:endParaRPr lang="en-US" dirty="0"/>
          </a:p>
        </p:txBody>
      </p:sp>
      <p:sp>
        <p:nvSpPr>
          <p:cNvPr id="4" name="TextBox 3"/>
          <p:cNvSpPr txBox="1"/>
          <p:nvPr/>
        </p:nvSpPr>
        <p:spPr>
          <a:xfrm>
            <a:off x="1103589" y="2032214"/>
            <a:ext cx="2833789" cy="461665"/>
          </a:xfrm>
          <a:prstGeom prst="rect">
            <a:avLst/>
          </a:prstGeom>
          <a:noFill/>
        </p:spPr>
        <p:txBody>
          <a:bodyPr wrap="none" rtlCol="0">
            <a:spAutoFit/>
          </a:bodyPr>
          <a:lstStyle/>
          <a:p>
            <a:r>
              <a:rPr lang="en-US" sz="2400" dirty="0"/>
              <a:t>Should I Found Now?</a:t>
            </a:r>
          </a:p>
        </p:txBody>
      </p:sp>
      <p:sp>
        <p:nvSpPr>
          <p:cNvPr id="6" name="TextBox 5"/>
          <p:cNvSpPr txBox="1"/>
          <p:nvPr/>
        </p:nvSpPr>
        <p:spPr>
          <a:xfrm>
            <a:off x="1114265" y="3562658"/>
            <a:ext cx="2808141" cy="461665"/>
          </a:xfrm>
          <a:prstGeom prst="rect">
            <a:avLst/>
          </a:prstGeom>
          <a:noFill/>
        </p:spPr>
        <p:txBody>
          <a:bodyPr wrap="none" rtlCol="0">
            <a:spAutoFit/>
          </a:bodyPr>
          <a:lstStyle/>
          <a:p>
            <a:r>
              <a:rPr lang="en-US" sz="2400" dirty="0"/>
              <a:t>Remain Non-founder</a:t>
            </a:r>
          </a:p>
        </p:txBody>
      </p:sp>
      <p:cxnSp>
        <p:nvCxnSpPr>
          <p:cNvPr id="8" name="Straight Arrow Connector 7"/>
          <p:cNvCxnSpPr>
            <a:stCxn id="4" idx="2"/>
            <a:endCxn id="6" idx="0"/>
          </p:cNvCxnSpPr>
          <p:nvPr/>
        </p:nvCxnSpPr>
        <p:spPr>
          <a:xfrm flipH="1">
            <a:off x="2518336" y="2493879"/>
            <a:ext cx="2148" cy="1068779"/>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965343" y="2032214"/>
            <a:ext cx="1977401" cy="830997"/>
          </a:xfrm>
          <a:prstGeom prst="rect">
            <a:avLst/>
          </a:prstGeom>
          <a:noFill/>
        </p:spPr>
        <p:txBody>
          <a:bodyPr wrap="none" rtlCol="0">
            <a:spAutoFit/>
          </a:bodyPr>
          <a:lstStyle/>
          <a:p>
            <a:pPr algn="ctr"/>
            <a:r>
              <a:rPr lang="en-US" sz="2400" dirty="0"/>
              <a:t>Should I be a </a:t>
            </a:r>
            <a:br>
              <a:rPr lang="en-US" sz="2400" dirty="0"/>
            </a:br>
            <a:r>
              <a:rPr lang="en-US" sz="2400" dirty="0"/>
              <a:t>Solo Founder?</a:t>
            </a:r>
          </a:p>
        </p:txBody>
      </p:sp>
      <p:sp>
        <p:nvSpPr>
          <p:cNvPr id="12" name="TextBox 11"/>
          <p:cNvSpPr txBox="1"/>
          <p:nvPr/>
        </p:nvSpPr>
        <p:spPr>
          <a:xfrm>
            <a:off x="7968660" y="2032214"/>
            <a:ext cx="2795830" cy="1938992"/>
          </a:xfrm>
          <a:prstGeom prst="rect">
            <a:avLst/>
          </a:prstGeom>
          <a:noFill/>
        </p:spPr>
        <p:txBody>
          <a:bodyPr wrap="none" rtlCol="0">
            <a:spAutoFit/>
          </a:bodyPr>
          <a:lstStyle/>
          <a:p>
            <a:pPr algn="ctr"/>
            <a:r>
              <a:rPr lang="en-US" sz="2400" dirty="0"/>
              <a:t>Founding Team </a:t>
            </a:r>
            <a:br>
              <a:rPr lang="en-US" sz="2400" dirty="0"/>
            </a:br>
            <a:r>
              <a:rPr lang="en-US" sz="2400" i="1" dirty="0"/>
              <a:t>Dilemmas</a:t>
            </a:r>
            <a:r>
              <a:rPr lang="en-US" sz="2400" dirty="0"/>
              <a:t>:</a:t>
            </a:r>
          </a:p>
          <a:p>
            <a:pPr marL="800100" lvl="1" indent="-342900">
              <a:buFont typeface="Arial" panose="020B0604020202020204" pitchFamily="34" charset="0"/>
              <a:buChar char="•"/>
            </a:pPr>
            <a:r>
              <a:rPr lang="en-US" sz="2400" dirty="0"/>
              <a:t>Relationships?</a:t>
            </a:r>
          </a:p>
          <a:p>
            <a:pPr marL="800100" lvl="1" indent="-342900">
              <a:buFont typeface="Arial" panose="020B0604020202020204" pitchFamily="34" charset="0"/>
              <a:buChar char="•"/>
            </a:pPr>
            <a:r>
              <a:rPr lang="en-US" sz="2400" dirty="0"/>
              <a:t>Roles?</a:t>
            </a:r>
          </a:p>
          <a:p>
            <a:pPr marL="800100" lvl="1" indent="-342900">
              <a:buFont typeface="Arial" panose="020B0604020202020204" pitchFamily="34" charset="0"/>
              <a:buChar char="•"/>
            </a:pPr>
            <a:r>
              <a:rPr lang="en-US" sz="2400" dirty="0"/>
              <a:t>Rewards?</a:t>
            </a:r>
          </a:p>
        </p:txBody>
      </p:sp>
      <p:sp>
        <p:nvSpPr>
          <p:cNvPr id="13" name="TextBox 12"/>
          <p:cNvSpPr txBox="1"/>
          <p:nvPr/>
        </p:nvSpPr>
        <p:spPr>
          <a:xfrm>
            <a:off x="8103440" y="4470614"/>
            <a:ext cx="2637646" cy="1938992"/>
          </a:xfrm>
          <a:prstGeom prst="rect">
            <a:avLst/>
          </a:prstGeom>
          <a:noFill/>
        </p:spPr>
        <p:txBody>
          <a:bodyPr wrap="none" rtlCol="0">
            <a:spAutoFit/>
          </a:bodyPr>
          <a:lstStyle/>
          <a:p>
            <a:pPr algn="ctr"/>
            <a:r>
              <a:rPr lang="en-US" sz="2400" dirty="0"/>
              <a:t>Beyond-the-Team </a:t>
            </a:r>
            <a:br>
              <a:rPr lang="en-US" sz="2400" dirty="0"/>
            </a:br>
            <a:r>
              <a:rPr lang="en-US" sz="2400" i="1" dirty="0"/>
              <a:t>Dilemmas</a:t>
            </a:r>
            <a:r>
              <a:rPr lang="en-US" sz="2400" dirty="0"/>
              <a:t>:</a:t>
            </a:r>
          </a:p>
          <a:p>
            <a:pPr marL="800100" lvl="1" indent="-342900">
              <a:buFont typeface="Arial" panose="020B0604020202020204" pitchFamily="34" charset="0"/>
              <a:buChar char="•"/>
            </a:pPr>
            <a:r>
              <a:rPr lang="en-US" sz="2400" dirty="0"/>
              <a:t>Hires?</a:t>
            </a:r>
          </a:p>
          <a:p>
            <a:pPr marL="800100" lvl="1" indent="-342900">
              <a:buFont typeface="Arial" panose="020B0604020202020204" pitchFamily="34" charset="0"/>
              <a:buChar char="•"/>
            </a:pPr>
            <a:r>
              <a:rPr lang="en-US" sz="2400" dirty="0"/>
              <a:t>Investors?</a:t>
            </a:r>
          </a:p>
          <a:p>
            <a:pPr marL="800100" lvl="1" indent="-342900">
              <a:buFont typeface="Arial" panose="020B0604020202020204" pitchFamily="34" charset="0"/>
              <a:buChar char="•"/>
            </a:pPr>
            <a:r>
              <a:rPr lang="en-US" sz="2400" dirty="0"/>
              <a:t>Successions?</a:t>
            </a:r>
          </a:p>
        </p:txBody>
      </p:sp>
      <p:cxnSp>
        <p:nvCxnSpPr>
          <p:cNvPr id="16" name="Straight Arrow Connector 15"/>
          <p:cNvCxnSpPr/>
          <p:nvPr/>
        </p:nvCxnSpPr>
        <p:spPr>
          <a:xfrm>
            <a:off x="4067504" y="2263046"/>
            <a:ext cx="809296"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210221" y="1778320"/>
            <a:ext cx="523861" cy="369332"/>
          </a:xfrm>
          <a:prstGeom prst="rect">
            <a:avLst/>
          </a:prstGeom>
          <a:noFill/>
        </p:spPr>
        <p:txBody>
          <a:bodyPr wrap="none" rtlCol="0">
            <a:spAutoFit/>
          </a:bodyPr>
          <a:lstStyle/>
          <a:p>
            <a:r>
              <a:rPr lang="en-US" b="1" dirty="0">
                <a:solidFill>
                  <a:srgbClr val="0070C0"/>
                </a:solidFill>
              </a:rPr>
              <a:t>YES</a:t>
            </a:r>
          </a:p>
        </p:txBody>
      </p:sp>
      <p:sp>
        <p:nvSpPr>
          <p:cNvPr id="18" name="TextBox 17"/>
          <p:cNvSpPr txBox="1"/>
          <p:nvPr/>
        </p:nvSpPr>
        <p:spPr>
          <a:xfrm>
            <a:off x="1878844" y="2863211"/>
            <a:ext cx="492443" cy="369332"/>
          </a:xfrm>
          <a:prstGeom prst="rect">
            <a:avLst/>
          </a:prstGeom>
          <a:noFill/>
        </p:spPr>
        <p:txBody>
          <a:bodyPr wrap="none" rtlCol="0">
            <a:spAutoFit/>
          </a:bodyPr>
          <a:lstStyle/>
          <a:p>
            <a:r>
              <a:rPr lang="en-US" b="1" dirty="0">
                <a:solidFill>
                  <a:srgbClr val="0070C0"/>
                </a:solidFill>
              </a:rPr>
              <a:t>NO</a:t>
            </a:r>
          </a:p>
        </p:txBody>
      </p:sp>
      <p:cxnSp>
        <p:nvCxnSpPr>
          <p:cNvPr id="20" name="Straight Arrow Connector 19"/>
          <p:cNvCxnSpPr/>
          <p:nvPr/>
        </p:nvCxnSpPr>
        <p:spPr>
          <a:xfrm>
            <a:off x="6942744" y="2263046"/>
            <a:ext cx="1276346"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318986" y="1778320"/>
            <a:ext cx="492443" cy="369332"/>
          </a:xfrm>
          <a:prstGeom prst="rect">
            <a:avLst/>
          </a:prstGeom>
          <a:noFill/>
        </p:spPr>
        <p:txBody>
          <a:bodyPr wrap="none" rtlCol="0">
            <a:spAutoFit/>
          </a:bodyPr>
          <a:lstStyle/>
          <a:p>
            <a:r>
              <a:rPr lang="en-US" b="1" dirty="0">
                <a:solidFill>
                  <a:srgbClr val="0070C0"/>
                </a:solidFill>
              </a:rPr>
              <a:t>NO</a:t>
            </a:r>
          </a:p>
        </p:txBody>
      </p:sp>
      <p:cxnSp>
        <p:nvCxnSpPr>
          <p:cNvPr id="23" name="Straight Connector 22"/>
          <p:cNvCxnSpPr>
            <a:stCxn id="10" idx="2"/>
          </p:cNvCxnSpPr>
          <p:nvPr/>
        </p:nvCxnSpPr>
        <p:spPr>
          <a:xfrm>
            <a:off x="5954044" y="2863211"/>
            <a:ext cx="0" cy="1971548"/>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954043" y="4834759"/>
            <a:ext cx="1857386"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320393" y="3562658"/>
            <a:ext cx="523861" cy="369332"/>
          </a:xfrm>
          <a:prstGeom prst="rect">
            <a:avLst/>
          </a:prstGeom>
          <a:noFill/>
        </p:spPr>
        <p:txBody>
          <a:bodyPr wrap="none" rtlCol="0">
            <a:spAutoFit/>
          </a:bodyPr>
          <a:lstStyle/>
          <a:p>
            <a:r>
              <a:rPr lang="en-US" b="1" dirty="0">
                <a:solidFill>
                  <a:srgbClr val="0070C0"/>
                </a:solidFill>
              </a:rPr>
              <a:t>YES</a:t>
            </a:r>
          </a:p>
        </p:txBody>
      </p:sp>
      <p:sp>
        <p:nvSpPr>
          <p:cNvPr id="22" name="Rounded Rectangle 21">
            <a:extLst>
              <a:ext uri="{FF2B5EF4-FFF2-40B4-BE49-F238E27FC236}">
                <a16:creationId xmlns:a16="http://schemas.microsoft.com/office/drawing/2014/main" xmlns="" id="{B1E91814-3FE0-FE4F-8479-47DA3644FC4F}"/>
              </a:ext>
            </a:extLst>
          </p:cNvPr>
          <p:cNvSpPr/>
          <p:nvPr/>
        </p:nvSpPr>
        <p:spPr>
          <a:xfrm>
            <a:off x="8138754" y="4483718"/>
            <a:ext cx="3043753" cy="1912783"/>
          </a:xfrm>
          <a:prstGeom prst="roundRect">
            <a:avLst/>
          </a:prstGeom>
          <a:solidFill>
            <a:schemeClr val="bg1">
              <a:lumMod val="85000"/>
              <a:alpha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811429" y="6391618"/>
            <a:ext cx="4178836" cy="461665"/>
          </a:xfrm>
          <a:prstGeom prst="rect">
            <a:avLst/>
          </a:prstGeom>
          <a:noFill/>
        </p:spPr>
        <p:txBody>
          <a:bodyPr wrap="none" rtlCol="0">
            <a:spAutoFit/>
          </a:bodyPr>
          <a:lstStyle/>
          <a:p>
            <a:r>
              <a:rPr lang="en-US" sz="2400" b="1" i="1" dirty="0" smtClean="0">
                <a:solidFill>
                  <a:srgbClr val="C00000"/>
                </a:solidFill>
              </a:rPr>
              <a:t>More on this later in the class…</a:t>
            </a:r>
            <a:endParaRPr lang="en-US" sz="2400" b="1" i="1" dirty="0">
              <a:solidFill>
                <a:srgbClr val="C00000"/>
              </a:solidFill>
            </a:endParaRPr>
          </a:p>
        </p:txBody>
      </p:sp>
    </p:spTree>
    <p:extLst>
      <p:ext uri="{BB962C8B-B14F-4D97-AF65-F5344CB8AC3E}">
        <p14:creationId xmlns:p14="http://schemas.microsoft.com/office/powerpoint/2010/main" val="3019605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Next </a:t>
            </a:r>
            <a:r>
              <a:rPr lang="en-US" dirty="0" smtClean="0"/>
              <a:t>Class</a:t>
            </a:r>
            <a:endParaRPr lang="en-US" dirty="0"/>
          </a:p>
        </p:txBody>
      </p:sp>
      <p:sp>
        <p:nvSpPr>
          <p:cNvPr id="3" name="Content Placeholder 2"/>
          <p:cNvSpPr>
            <a:spLocks noGrp="1"/>
          </p:cNvSpPr>
          <p:nvPr>
            <p:ph idx="1"/>
          </p:nvPr>
        </p:nvSpPr>
        <p:spPr/>
        <p:txBody>
          <a:bodyPr>
            <a:normAutofit/>
          </a:bodyPr>
          <a:lstStyle/>
          <a:p>
            <a:pPr marL="228600" lvl="1">
              <a:spcBef>
                <a:spcPts val="1000"/>
              </a:spcBef>
            </a:pPr>
            <a:r>
              <a:rPr lang="en-US" sz="2800" dirty="0" smtClean="0"/>
              <a:t>Market Segmentation</a:t>
            </a:r>
            <a:endParaRPr lang="en-US" dirty="0"/>
          </a:p>
        </p:txBody>
      </p:sp>
    </p:spTree>
    <p:extLst>
      <p:ext uri="{BB962C8B-B14F-4D97-AF65-F5344CB8AC3E}">
        <p14:creationId xmlns:p14="http://schemas.microsoft.com/office/powerpoint/2010/main" val="13527027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ounded Rectangle 23">
            <a:extLst>
              <a:ext uri="{FF2B5EF4-FFF2-40B4-BE49-F238E27FC236}">
                <a16:creationId xmlns:a16="http://schemas.microsoft.com/office/drawing/2014/main" xmlns="" id="{3E83F635-4C26-8344-8A58-2E56EC182158}"/>
              </a:ext>
            </a:extLst>
          </p:cNvPr>
          <p:cNvSpPr/>
          <p:nvPr/>
        </p:nvSpPr>
        <p:spPr>
          <a:xfrm>
            <a:off x="8248821" y="2019206"/>
            <a:ext cx="3043753" cy="1912783"/>
          </a:xfrm>
          <a:prstGeom prst="roundRect">
            <a:avLst/>
          </a:prstGeom>
          <a:solidFill>
            <a:schemeClr val="bg1">
              <a:lumMod val="85000"/>
              <a:alpha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pPr algn="ctr"/>
            <a:r>
              <a:rPr lang="en-US" dirty="0"/>
              <a:t>Sequence of Founding Dilemmas</a:t>
            </a:r>
          </a:p>
        </p:txBody>
      </p:sp>
      <p:sp>
        <p:nvSpPr>
          <p:cNvPr id="3" name="Content Placeholder 2"/>
          <p:cNvSpPr>
            <a:spLocks noGrp="1"/>
          </p:cNvSpPr>
          <p:nvPr>
            <p:ph idx="1"/>
          </p:nvPr>
        </p:nvSpPr>
        <p:spPr>
          <a:xfrm>
            <a:off x="838199" y="1825625"/>
            <a:ext cx="10858877" cy="4783722"/>
          </a:xfrm>
        </p:spPr>
        <p:txBody>
          <a:bodyPr>
            <a:normAutofit/>
          </a:bodyPr>
          <a:lstStyle/>
          <a:p>
            <a:pPr lvl="1"/>
            <a:endParaRPr lang="en-US" dirty="0"/>
          </a:p>
          <a:p>
            <a:endParaRPr lang="en-US" dirty="0"/>
          </a:p>
        </p:txBody>
      </p:sp>
      <p:sp>
        <p:nvSpPr>
          <p:cNvPr id="4" name="TextBox 3"/>
          <p:cNvSpPr txBox="1"/>
          <p:nvPr/>
        </p:nvSpPr>
        <p:spPr>
          <a:xfrm>
            <a:off x="1103589" y="2032214"/>
            <a:ext cx="2833789" cy="461665"/>
          </a:xfrm>
          <a:prstGeom prst="rect">
            <a:avLst/>
          </a:prstGeom>
          <a:noFill/>
        </p:spPr>
        <p:txBody>
          <a:bodyPr wrap="none" rtlCol="0">
            <a:spAutoFit/>
          </a:bodyPr>
          <a:lstStyle/>
          <a:p>
            <a:r>
              <a:rPr lang="en-US" sz="2400" dirty="0"/>
              <a:t>Should I Found Now?</a:t>
            </a:r>
          </a:p>
        </p:txBody>
      </p:sp>
      <p:sp>
        <p:nvSpPr>
          <p:cNvPr id="6" name="TextBox 5"/>
          <p:cNvSpPr txBox="1"/>
          <p:nvPr/>
        </p:nvSpPr>
        <p:spPr>
          <a:xfrm>
            <a:off x="1114265" y="3562658"/>
            <a:ext cx="2808141" cy="461665"/>
          </a:xfrm>
          <a:prstGeom prst="rect">
            <a:avLst/>
          </a:prstGeom>
          <a:noFill/>
        </p:spPr>
        <p:txBody>
          <a:bodyPr wrap="none" rtlCol="0">
            <a:spAutoFit/>
          </a:bodyPr>
          <a:lstStyle/>
          <a:p>
            <a:r>
              <a:rPr lang="en-US" sz="2400" dirty="0"/>
              <a:t>Remain Non-founder</a:t>
            </a:r>
          </a:p>
        </p:txBody>
      </p:sp>
      <p:cxnSp>
        <p:nvCxnSpPr>
          <p:cNvPr id="8" name="Straight Arrow Connector 7"/>
          <p:cNvCxnSpPr>
            <a:stCxn id="4" idx="2"/>
            <a:endCxn id="6" idx="0"/>
          </p:cNvCxnSpPr>
          <p:nvPr/>
        </p:nvCxnSpPr>
        <p:spPr>
          <a:xfrm flipH="1">
            <a:off x="2518336" y="2493879"/>
            <a:ext cx="2148" cy="1068779"/>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965343" y="2032214"/>
            <a:ext cx="1977401" cy="830997"/>
          </a:xfrm>
          <a:prstGeom prst="rect">
            <a:avLst/>
          </a:prstGeom>
          <a:noFill/>
        </p:spPr>
        <p:txBody>
          <a:bodyPr wrap="none" rtlCol="0">
            <a:spAutoFit/>
          </a:bodyPr>
          <a:lstStyle/>
          <a:p>
            <a:pPr algn="ctr"/>
            <a:r>
              <a:rPr lang="en-US" sz="2400" dirty="0"/>
              <a:t>Should I be a </a:t>
            </a:r>
            <a:br>
              <a:rPr lang="en-US" sz="2400" dirty="0"/>
            </a:br>
            <a:r>
              <a:rPr lang="en-US" sz="2400" dirty="0"/>
              <a:t>Solo Founder?</a:t>
            </a:r>
          </a:p>
        </p:txBody>
      </p:sp>
      <p:sp>
        <p:nvSpPr>
          <p:cNvPr id="12" name="TextBox 11"/>
          <p:cNvSpPr txBox="1"/>
          <p:nvPr/>
        </p:nvSpPr>
        <p:spPr>
          <a:xfrm>
            <a:off x="7968660" y="2032214"/>
            <a:ext cx="2795830" cy="1938992"/>
          </a:xfrm>
          <a:prstGeom prst="rect">
            <a:avLst/>
          </a:prstGeom>
          <a:noFill/>
        </p:spPr>
        <p:txBody>
          <a:bodyPr wrap="none" rtlCol="0">
            <a:spAutoFit/>
          </a:bodyPr>
          <a:lstStyle/>
          <a:p>
            <a:pPr algn="ctr"/>
            <a:r>
              <a:rPr lang="en-US" sz="2400" dirty="0"/>
              <a:t>Founding Team </a:t>
            </a:r>
            <a:br>
              <a:rPr lang="en-US" sz="2400" dirty="0"/>
            </a:br>
            <a:r>
              <a:rPr lang="en-US" sz="2400" i="1" dirty="0"/>
              <a:t>Dilemmas</a:t>
            </a:r>
            <a:r>
              <a:rPr lang="en-US" sz="2400" dirty="0"/>
              <a:t>:</a:t>
            </a:r>
          </a:p>
          <a:p>
            <a:pPr marL="800100" lvl="1" indent="-342900">
              <a:buFont typeface="Arial" panose="020B0604020202020204" pitchFamily="34" charset="0"/>
              <a:buChar char="•"/>
            </a:pPr>
            <a:r>
              <a:rPr lang="en-US" sz="2400" dirty="0"/>
              <a:t>Relationships?</a:t>
            </a:r>
          </a:p>
          <a:p>
            <a:pPr marL="800100" lvl="1" indent="-342900">
              <a:buFont typeface="Arial" panose="020B0604020202020204" pitchFamily="34" charset="0"/>
              <a:buChar char="•"/>
            </a:pPr>
            <a:r>
              <a:rPr lang="en-US" sz="2400" dirty="0"/>
              <a:t>Roles?</a:t>
            </a:r>
          </a:p>
          <a:p>
            <a:pPr marL="800100" lvl="1" indent="-342900">
              <a:buFont typeface="Arial" panose="020B0604020202020204" pitchFamily="34" charset="0"/>
              <a:buChar char="•"/>
            </a:pPr>
            <a:r>
              <a:rPr lang="en-US" sz="2400" dirty="0"/>
              <a:t>Rewards?</a:t>
            </a:r>
          </a:p>
        </p:txBody>
      </p:sp>
      <p:sp>
        <p:nvSpPr>
          <p:cNvPr id="13" name="TextBox 12"/>
          <p:cNvSpPr txBox="1"/>
          <p:nvPr/>
        </p:nvSpPr>
        <p:spPr>
          <a:xfrm>
            <a:off x="8103440" y="4470614"/>
            <a:ext cx="2637646" cy="1938992"/>
          </a:xfrm>
          <a:prstGeom prst="rect">
            <a:avLst/>
          </a:prstGeom>
          <a:noFill/>
        </p:spPr>
        <p:txBody>
          <a:bodyPr wrap="none" rtlCol="0">
            <a:spAutoFit/>
          </a:bodyPr>
          <a:lstStyle/>
          <a:p>
            <a:pPr algn="ctr"/>
            <a:r>
              <a:rPr lang="en-US" sz="2400" dirty="0"/>
              <a:t>Beyond-the-Team </a:t>
            </a:r>
            <a:br>
              <a:rPr lang="en-US" sz="2400" dirty="0"/>
            </a:br>
            <a:r>
              <a:rPr lang="en-US" sz="2400" i="1" dirty="0"/>
              <a:t>Dilemmas</a:t>
            </a:r>
            <a:r>
              <a:rPr lang="en-US" sz="2400" dirty="0"/>
              <a:t>:</a:t>
            </a:r>
          </a:p>
          <a:p>
            <a:pPr marL="800100" lvl="1" indent="-342900">
              <a:buFont typeface="Arial" panose="020B0604020202020204" pitchFamily="34" charset="0"/>
              <a:buChar char="•"/>
            </a:pPr>
            <a:r>
              <a:rPr lang="en-US" sz="2400" dirty="0"/>
              <a:t>Hires?</a:t>
            </a:r>
          </a:p>
          <a:p>
            <a:pPr marL="800100" lvl="1" indent="-342900">
              <a:buFont typeface="Arial" panose="020B0604020202020204" pitchFamily="34" charset="0"/>
              <a:buChar char="•"/>
            </a:pPr>
            <a:r>
              <a:rPr lang="en-US" sz="2400" dirty="0"/>
              <a:t>Investors?</a:t>
            </a:r>
          </a:p>
          <a:p>
            <a:pPr marL="800100" lvl="1" indent="-342900">
              <a:buFont typeface="Arial" panose="020B0604020202020204" pitchFamily="34" charset="0"/>
              <a:buChar char="•"/>
            </a:pPr>
            <a:r>
              <a:rPr lang="en-US" sz="2400" dirty="0"/>
              <a:t>Successions?</a:t>
            </a:r>
          </a:p>
        </p:txBody>
      </p:sp>
      <p:cxnSp>
        <p:nvCxnSpPr>
          <p:cNvPr id="16" name="Straight Arrow Connector 15"/>
          <p:cNvCxnSpPr/>
          <p:nvPr/>
        </p:nvCxnSpPr>
        <p:spPr>
          <a:xfrm>
            <a:off x="4067504" y="2263046"/>
            <a:ext cx="809296"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210221" y="1778320"/>
            <a:ext cx="523861" cy="369332"/>
          </a:xfrm>
          <a:prstGeom prst="rect">
            <a:avLst/>
          </a:prstGeom>
          <a:noFill/>
        </p:spPr>
        <p:txBody>
          <a:bodyPr wrap="none" rtlCol="0">
            <a:spAutoFit/>
          </a:bodyPr>
          <a:lstStyle/>
          <a:p>
            <a:r>
              <a:rPr lang="en-US" b="1" dirty="0">
                <a:solidFill>
                  <a:srgbClr val="0070C0"/>
                </a:solidFill>
              </a:rPr>
              <a:t>YES</a:t>
            </a:r>
          </a:p>
        </p:txBody>
      </p:sp>
      <p:sp>
        <p:nvSpPr>
          <p:cNvPr id="18" name="TextBox 17"/>
          <p:cNvSpPr txBox="1"/>
          <p:nvPr/>
        </p:nvSpPr>
        <p:spPr>
          <a:xfrm>
            <a:off x="1878844" y="2863211"/>
            <a:ext cx="492443" cy="369332"/>
          </a:xfrm>
          <a:prstGeom prst="rect">
            <a:avLst/>
          </a:prstGeom>
          <a:noFill/>
        </p:spPr>
        <p:txBody>
          <a:bodyPr wrap="none" rtlCol="0">
            <a:spAutoFit/>
          </a:bodyPr>
          <a:lstStyle/>
          <a:p>
            <a:r>
              <a:rPr lang="en-US" b="1" dirty="0">
                <a:solidFill>
                  <a:srgbClr val="0070C0"/>
                </a:solidFill>
              </a:rPr>
              <a:t>NO</a:t>
            </a:r>
          </a:p>
        </p:txBody>
      </p:sp>
      <p:cxnSp>
        <p:nvCxnSpPr>
          <p:cNvPr id="20" name="Straight Arrow Connector 19"/>
          <p:cNvCxnSpPr/>
          <p:nvPr/>
        </p:nvCxnSpPr>
        <p:spPr>
          <a:xfrm>
            <a:off x="6942744" y="2263046"/>
            <a:ext cx="1276346"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318986" y="1778320"/>
            <a:ext cx="492443" cy="369332"/>
          </a:xfrm>
          <a:prstGeom prst="rect">
            <a:avLst/>
          </a:prstGeom>
          <a:noFill/>
        </p:spPr>
        <p:txBody>
          <a:bodyPr wrap="none" rtlCol="0">
            <a:spAutoFit/>
          </a:bodyPr>
          <a:lstStyle/>
          <a:p>
            <a:r>
              <a:rPr lang="en-US" b="1" dirty="0">
                <a:solidFill>
                  <a:srgbClr val="0070C0"/>
                </a:solidFill>
              </a:rPr>
              <a:t>NO</a:t>
            </a:r>
          </a:p>
        </p:txBody>
      </p:sp>
      <p:cxnSp>
        <p:nvCxnSpPr>
          <p:cNvPr id="23" name="Straight Connector 22"/>
          <p:cNvCxnSpPr>
            <a:stCxn id="10" idx="2"/>
          </p:cNvCxnSpPr>
          <p:nvPr/>
        </p:nvCxnSpPr>
        <p:spPr>
          <a:xfrm>
            <a:off x="5954044" y="2863211"/>
            <a:ext cx="0" cy="1971548"/>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954043" y="4834759"/>
            <a:ext cx="1857386"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320393" y="3562658"/>
            <a:ext cx="523861" cy="369332"/>
          </a:xfrm>
          <a:prstGeom prst="rect">
            <a:avLst/>
          </a:prstGeom>
          <a:noFill/>
        </p:spPr>
        <p:txBody>
          <a:bodyPr wrap="none" rtlCol="0">
            <a:spAutoFit/>
          </a:bodyPr>
          <a:lstStyle/>
          <a:p>
            <a:r>
              <a:rPr lang="en-US" b="1" dirty="0">
                <a:solidFill>
                  <a:srgbClr val="0070C0"/>
                </a:solidFill>
              </a:rPr>
              <a:t>YES</a:t>
            </a:r>
          </a:p>
        </p:txBody>
      </p:sp>
      <p:sp>
        <p:nvSpPr>
          <p:cNvPr id="22" name="TextBox 21"/>
          <p:cNvSpPr txBox="1"/>
          <p:nvPr/>
        </p:nvSpPr>
        <p:spPr>
          <a:xfrm>
            <a:off x="10596862" y="2616989"/>
            <a:ext cx="756938" cy="769441"/>
          </a:xfrm>
          <a:prstGeom prst="rect">
            <a:avLst/>
          </a:prstGeom>
          <a:noFill/>
        </p:spPr>
        <p:txBody>
          <a:bodyPr wrap="none" rtlCol="0">
            <a:spAutoFit/>
          </a:bodyPr>
          <a:lstStyle/>
          <a:p>
            <a:pPr marL="285750" indent="-285750">
              <a:buFont typeface="Wingdings" panose="05000000000000000000" pitchFamily="2" charset="2"/>
              <a:buChar char="ü"/>
            </a:pPr>
            <a:r>
              <a:rPr lang="en-US" sz="4400" dirty="0"/>
              <a:t> </a:t>
            </a:r>
          </a:p>
        </p:txBody>
      </p:sp>
    </p:spTree>
    <p:extLst>
      <p:ext uri="{BB962C8B-B14F-4D97-AF65-F5344CB8AC3E}">
        <p14:creationId xmlns:p14="http://schemas.microsoft.com/office/powerpoint/2010/main" val="395394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Relationships: The Playing-with-Fire Gap</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sz="2600" dirty="0"/>
              <a:t>The type of prior relationship had a significant impact on team turnover</a:t>
            </a:r>
            <a:endParaRPr lang="en-US" sz="2200" dirty="0"/>
          </a:p>
          <a:p>
            <a:pPr lvl="1"/>
            <a:endParaRPr lang="en-US" dirty="0"/>
          </a:p>
          <a:p>
            <a:pPr lvl="1"/>
            <a:endParaRPr lang="en-US" dirty="0"/>
          </a:p>
          <a:p>
            <a:endParaRPr lang="en-US" dirty="0"/>
          </a:p>
        </p:txBody>
      </p:sp>
      <p:cxnSp>
        <p:nvCxnSpPr>
          <p:cNvPr id="5" name="Straight Arrow Connector 4"/>
          <p:cNvCxnSpPr/>
          <p:nvPr/>
        </p:nvCxnSpPr>
        <p:spPr>
          <a:xfrm>
            <a:off x="2079171" y="3374571"/>
            <a:ext cx="7783286" cy="0"/>
          </a:xfrm>
          <a:prstGeom prst="straightConnector1">
            <a:avLst/>
          </a:prstGeom>
          <a:ln w="1905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240971" y="2870302"/>
            <a:ext cx="2070567" cy="369332"/>
          </a:xfrm>
          <a:prstGeom prst="rect">
            <a:avLst/>
          </a:prstGeom>
          <a:noFill/>
        </p:spPr>
        <p:txBody>
          <a:bodyPr wrap="none" rtlCol="0">
            <a:spAutoFit/>
          </a:bodyPr>
          <a:lstStyle/>
          <a:p>
            <a:r>
              <a:rPr lang="en-US" b="1" dirty="0"/>
              <a:t>Family/Best Friends</a:t>
            </a:r>
          </a:p>
        </p:txBody>
      </p:sp>
      <p:sp>
        <p:nvSpPr>
          <p:cNvPr id="7" name="TextBox 6"/>
          <p:cNvSpPr txBox="1"/>
          <p:nvPr/>
        </p:nvSpPr>
        <p:spPr>
          <a:xfrm>
            <a:off x="4844143" y="2870302"/>
            <a:ext cx="2561086" cy="369332"/>
          </a:xfrm>
          <a:prstGeom prst="rect">
            <a:avLst/>
          </a:prstGeom>
          <a:noFill/>
        </p:spPr>
        <p:txBody>
          <a:bodyPr wrap="none" rtlCol="0">
            <a:spAutoFit/>
          </a:bodyPr>
          <a:lstStyle/>
          <a:p>
            <a:r>
              <a:rPr lang="en-US" b="1" dirty="0"/>
              <a:t>Strangers/Acquaintances</a:t>
            </a:r>
          </a:p>
        </p:txBody>
      </p:sp>
      <p:sp>
        <p:nvSpPr>
          <p:cNvPr id="8" name="TextBox 7"/>
          <p:cNvSpPr txBox="1"/>
          <p:nvPr/>
        </p:nvSpPr>
        <p:spPr>
          <a:xfrm>
            <a:off x="8610599" y="2865994"/>
            <a:ext cx="1719894" cy="369332"/>
          </a:xfrm>
          <a:prstGeom prst="rect">
            <a:avLst/>
          </a:prstGeom>
          <a:noFill/>
        </p:spPr>
        <p:txBody>
          <a:bodyPr wrap="none" rtlCol="0">
            <a:spAutoFit/>
          </a:bodyPr>
          <a:lstStyle/>
          <a:p>
            <a:r>
              <a:rPr lang="en-US" b="1" dirty="0"/>
              <a:t>Past Co-workers</a:t>
            </a:r>
          </a:p>
        </p:txBody>
      </p:sp>
      <p:cxnSp>
        <p:nvCxnSpPr>
          <p:cNvPr id="10" name="Straight Connector 9"/>
          <p:cNvCxnSpPr/>
          <p:nvPr/>
        </p:nvCxnSpPr>
        <p:spPr>
          <a:xfrm>
            <a:off x="2808514" y="3799114"/>
            <a:ext cx="3287486" cy="126274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6096000" y="4665365"/>
            <a:ext cx="3374546" cy="39649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57200" y="3700833"/>
            <a:ext cx="2241126" cy="646331"/>
          </a:xfrm>
          <a:prstGeom prst="rect">
            <a:avLst/>
          </a:prstGeom>
          <a:noFill/>
        </p:spPr>
        <p:txBody>
          <a:bodyPr wrap="none" rtlCol="0">
            <a:spAutoFit/>
          </a:bodyPr>
          <a:lstStyle/>
          <a:p>
            <a:r>
              <a:rPr lang="en-US" b="1" i="1" dirty="0">
                <a:solidFill>
                  <a:srgbClr val="FF0000"/>
                </a:solidFill>
              </a:rPr>
              <a:t>Damage if </a:t>
            </a:r>
            <a:br>
              <a:rPr lang="en-US" b="1" i="1" dirty="0">
                <a:solidFill>
                  <a:srgbClr val="FF0000"/>
                </a:solidFill>
              </a:rPr>
            </a:br>
            <a:r>
              <a:rPr lang="en-US" b="1" i="1" dirty="0">
                <a:solidFill>
                  <a:srgbClr val="FF0000"/>
                </a:solidFill>
              </a:rPr>
              <a:t>relationship blows up</a:t>
            </a:r>
          </a:p>
        </p:txBody>
      </p:sp>
      <p:cxnSp>
        <p:nvCxnSpPr>
          <p:cNvPr id="20" name="Straight Connector 19"/>
          <p:cNvCxnSpPr/>
          <p:nvPr/>
        </p:nvCxnSpPr>
        <p:spPr>
          <a:xfrm flipV="1">
            <a:off x="2808514" y="4035150"/>
            <a:ext cx="6662032" cy="2039079"/>
          </a:xfrm>
          <a:prstGeom prst="line">
            <a:avLst/>
          </a:prstGeom>
          <a:ln w="28575">
            <a:solidFill>
              <a:srgbClr val="92D050"/>
            </a:solidFill>
            <a:prstDash val="solid"/>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72790" y="5443093"/>
            <a:ext cx="2425536" cy="646331"/>
          </a:xfrm>
          <a:prstGeom prst="rect">
            <a:avLst/>
          </a:prstGeom>
          <a:noFill/>
        </p:spPr>
        <p:txBody>
          <a:bodyPr wrap="none" rtlCol="0">
            <a:spAutoFit/>
          </a:bodyPr>
          <a:lstStyle/>
          <a:p>
            <a:r>
              <a:rPr lang="en-US" b="1" i="1" dirty="0">
                <a:solidFill>
                  <a:srgbClr val="92D050"/>
                </a:solidFill>
              </a:rPr>
              <a:t>Likelihood of discussing</a:t>
            </a:r>
          </a:p>
          <a:p>
            <a:r>
              <a:rPr lang="en-US" b="1" i="1" dirty="0">
                <a:solidFill>
                  <a:srgbClr val="92D050"/>
                </a:solidFill>
              </a:rPr>
              <a:t>“Elephants”</a:t>
            </a:r>
          </a:p>
        </p:txBody>
      </p:sp>
      <p:cxnSp>
        <p:nvCxnSpPr>
          <p:cNvPr id="23" name="Straight Arrow Connector 22"/>
          <p:cNvCxnSpPr/>
          <p:nvPr/>
        </p:nvCxnSpPr>
        <p:spPr>
          <a:xfrm>
            <a:off x="2808514" y="4013378"/>
            <a:ext cx="0" cy="1822222"/>
          </a:xfrm>
          <a:prstGeom prst="straightConnector1">
            <a:avLst/>
          </a:prstGeom>
          <a:ln>
            <a:solidFill>
              <a:schemeClr val="tx1"/>
            </a:solidFill>
            <a:prstDash val="sysDash"/>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2808514" y="4863611"/>
            <a:ext cx="1643743" cy="1225813"/>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452257" y="5722435"/>
            <a:ext cx="7650043" cy="830997"/>
          </a:xfrm>
          <a:prstGeom prst="rect">
            <a:avLst/>
          </a:prstGeom>
          <a:noFill/>
        </p:spPr>
        <p:txBody>
          <a:bodyPr wrap="none" rtlCol="0">
            <a:spAutoFit/>
          </a:bodyPr>
          <a:lstStyle/>
          <a:p>
            <a:r>
              <a:rPr lang="en-US" sz="2400" i="1" dirty="0"/>
              <a:t>The greater the distance between the two factors, the more</a:t>
            </a:r>
            <a:br>
              <a:rPr lang="en-US" sz="2400" i="1" dirty="0"/>
            </a:br>
            <a:r>
              <a:rPr lang="en-US" sz="2400" i="1" dirty="0"/>
              <a:t>the co-founders are “playing with fire”</a:t>
            </a:r>
          </a:p>
        </p:txBody>
      </p:sp>
    </p:spTree>
    <p:extLst>
      <p:ext uri="{BB962C8B-B14F-4D97-AF65-F5344CB8AC3E}">
        <p14:creationId xmlns:p14="http://schemas.microsoft.com/office/powerpoint/2010/main" val="1286020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8" grpId="0"/>
      <p:bldP spid="21" grpId="0"/>
      <p:bldP spid="2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Sequence of Founding Dilemmas</a:t>
            </a:r>
          </a:p>
        </p:txBody>
      </p:sp>
      <p:sp>
        <p:nvSpPr>
          <p:cNvPr id="3" name="Content Placeholder 2"/>
          <p:cNvSpPr>
            <a:spLocks noGrp="1"/>
          </p:cNvSpPr>
          <p:nvPr>
            <p:ph idx="1"/>
          </p:nvPr>
        </p:nvSpPr>
        <p:spPr>
          <a:xfrm>
            <a:off x="838199" y="1825625"/>
            <a:ext cx="10858877" cy="4783722"/>
          </a:xfrm>
        </p:spPr>
        <p:txBody>
          <a:bodyPr>
            <a:normAutofit/>
          </a:bodyPr>
          <a:lstStyle/>
          <a:p>
            <a:pPr lvl="1"/>
            <a:endParaRPr lang="en-US" dirty="0"/>
          </a:p>
          <a:p>
            <a:endParaRPr lang="en-US" dirty="0"/>
          </a:p>
        </p:txBody>
      </p:sp>
      <p:sp>
        <p:nvSpPr>
          <p:cNvPr id="4" name="TextBox 3"/>
          <p:cNvSpPr txBox="1"/>
          <p:nvPr/>
        </p:nvSpPr>
        <p:spPr>
          <a:xfrm>
            <a:off x="1103589" y="2032214"/>
            <a:ext cx="2833789" cy="461665"/>
          </a:xfrm>
          <a:prstGeom prst="rect">
            <a:avLst/>
          </a:prstGeom>
          <a:noFill/>
        </p:spPr>
        <p:txBody>
          <a:bodyPr wrap="none" rtlCol="0">
            <a:spAutoFit/>
          </a:bodyPr>
          <a:lstStyle/>
          <a:p>
            <a:r>
              <a:rPr lang="en-US" sz="2400" dirty="0"/>
              <a:t>Should I Found Now?</a:t>
            </a:r>
          </a:p>
        </p:txBody>
      </p:sp>
      <p:sp>
        <p:nvSpPr>
          <p:cNvPr id="6" name="TextBox 5"/>
          <p:cNvSpPr txBox="1"/>
          <p:nvPr/>
        </p:nvSpPr>
        <p:spPr>
          <a:xfrm>
            <a:off x="1114265" y="3562658"/>
            <a:ext cx="2808141" cy="461665"/>
          </a:xfrm>
          <a:prstGeom prst="rect">
            <a:avLst/>
          </a:prstGeom>
          <a:noFill/>
        </p:spPr>
        <p:txBody>
          <a:bodyPr wrap="none" rtlCol="0">
            <a:spAutoFit/>
          </a:bodyPr>
          <a:lstStyle/>
          <a:p>
            <a:r>
              <a:rPr lang="en-US" sz="2400" dirty="0"/>
              <a:t>Remain Non-founder</a:t>
            </a:r>
          </a:p>
        </p:txBody>
      </p:sp>
      <p:cxnSp>
        <p:nvCxnSpPr>
          <p:cNvPr id="8" name="Straight Arrow Connector 7"/>
          <p:cNvCxnSpPr>
            <a:stCxn id="4" idx="2"/>
            <a:endCxn id="6" idx="0"/>
          </p:cNvCxnSpPr>
          <p:nvPr/>
        </p:nvCxnSpPr>
        <p:spPr>
          <a:xfrm flipH="1">
            <a:off x="2518336" y="2493879"/>
            <a:ext cx="2148" cy="1068779"/>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965343" y="2032214"/>
            <a:ext cx="1977401" cy="830997"/>
          </a:xfrm>
          <a:prstGeom prst="rect">
            <a:avLst/>
          </a:prstGeom>
          <a:noFill/>
        </p:spPr>
        <p:txBody>
          <a:bodyPr wrap="none" rtlCol="0">
            <a:spAutoFit/>
          </a:bodyPr>
          <a:lstStyle/>
          <a:p>
            <a:pPr algn="ctr"/>
            <a:r>
              <a:rPr lang="en-US" sz="2400" dirty="0"/>
              <a:t>Should I be a </a:t>
            </a:r>
            <a:br>
              <a:rPr lang="en-US" sz="2400" dirty="0"/>
            </a:br>
            <a:r>
              <a:rPr lang="en-US" sz="2400" dirty="0"/>
              <a:t>Solo Founder?</a:t>
            </a:r>
          </a:p>
        </p:txBody>
      </p:sp>
      <p:sp>
        <p:nvSpPr>
          <p:cNvPr id="12" name="TextBox 11"/>
          <p:cNvSpPr txBox="1"/>
          <p:nvPr/>
        </p:nvSpPr>
        <p:spPr>
          <a:xfrm>
            <a:off x="7968660" y="2032214"/>
            <a:ext cx="2795830" cy="1938992"/>
          </a:xfrm>
          <a:prstGeom prst="rect">
            <a:avLst/>
          </a:prstGeom>
          <a:noFill/>
        </p:spPr>
        <p:txBody>
          <a:bodyPr wrap="none" rtlCol="0">
            <a:spAutoFit/>
          </a:bodyPr>
          <a:lstStyle/>
          <a:p>
            <a:pPr algn="ctr"/>
            <a:r>
              <a:rPr lang="en-US" sz="2400" dirty="0"/>
              <a:t>Founding Team </a:t>
            </a:r>
            <a:br>
              <a:rPr lang="en-US" sz="2400" dirty="0"/>
            </a:br>
            <a:r>
              <a:rPr lang="en-US" sz="2400" i="1" dirty="0"/>
              <a:t>Dilemmas</a:t>
            </a:r>
            <a:r>
              <a:rPr lang="en-US" sz="2400" dirty="0"/>
              <a:t>:</a:t>
            </a:r>
          </a:p>
          <a:p>
            <a:pPr marL="800100" lvl="1" indent="-342900">
              <a:buFont typeface="Arial" panose="020B0604020202020204" pitchFamily="34" charset="0"/>
              <a:buChar char="•"/>
            </a:pPr>
            <a:r>
              <a:rPr lang="en-US" sz="2400" dirty="0"/>
              <a:t>Relationships?</a:t>
            </a:r>
          </a:p>
          <a:p>
            <a:pPr marL="800100" lvl="1" indent="-342900">
              <a:buFont typeface="Arial" panose="020B0604020202020204" pitchFamily="34" charset="0"/>
              <a:buChar char="•"/>
            </a:pPr>
            <a:r>
              <a:rPr lang="en-US" sz="2400" dirty="0"/>
              <a:t>Roles?</a:t>
            </a:r>
          </a:p>
          <a:p>
            <a:pPr marL="800100" lvl="1" indent="-342900">
              <a:buFont typeface="Arial" panose="020B0604020202020204" pitchFamily="34" charset="0"/>
              <a:buChar char="•"/>
            </a:pPr>
            <a:r>
              <a:rPr lang="en-US" sz="2400" dirty="0"/>
              <a:t>Rewards?</a:t>
            </a:r>
          </a:p>
        </p:txBody>
      </p:sp>
      <p:sp>
        <p:nvSpPr>
          <p:cNvPr id="13" name="TextBox 12"/>
          <p:cNvSpPr txBox="1"/>
          <p:nvPr/>
        </p:nvSpPr>
        <p:spPr>
          <a:xfrm>
            <a:off x="8103440" y="4470614"/>
            <a:ext cx="2637646" cy="1938992"/>
          </a:xfrm>
          <a:prstGeom prst="rect">
            <a:avLst/>
          </a:prstGeom>
          <a:noFill/>
        </p:spPr>
        <p:txBody>
          <a:bodyPr wrap="none" rtlCol="0">
            <a:spAutoFit/>
          </a:bodyPr>
          <a:lstStyle/>
          <a:p>
            <a:pPr algn="ctr"/>
            <a:r>
              <a:rPr lang="en-US" sz="2400" dirty="0"/>
              <a:t>Beyond-the-Team </a:t>
            </a:r>
            <a:br>
              <a:rPr lang="en-US" sz="2400" dirty="0"/>
            </a:br>
            <a:r>
              <a:rPr lang="en-US" sz="2400" i="1" dirty="0"/>
              <a:t>Dilemmas</a:t>
            </a:r>
            <a:r>
              <a:rPr lang="en-US" sz="2400" dirty="0"/>
              <a:t>:</a:t>
            </a:r>
          </a:p>
          <a:p>
            <a:pPr marL="800100" lvl="1" indent="-342900">
              <a:buFont typeface="Arial" panose="020B0604020202020204" pitchFamily="34" charset="0"/>
              <a:buChar char="•"/>
            </a:pPr>
            <a:r>
              <a:rPr lang="en-US" sz="2400" dirty="0"/>
              <a:t>Hires?</a:t>
            </a:r>
          </a:p>
          <a:p>
            <a:pPr marL="800100" lvl="1" indent="-342900">
              <a:buFont typeface="Arial" panose="020B0604020202020204" pitchFamily="34" charset="0"/>
              <a:buChar char="•"/>
            </a:pPr>
            <a:r>
              <a:rPr lang="en-US" sz="2400" dirty="0"/>
              <a:t>Investors?</a:t>
            </a:r>
          </a:p>
          <a:p>
            <a:pPr marL="800100" lvl="1" indent="-342900">
              <a:buFont typeface="Arial" panose="020B0604020202020204" pitchFamily="34" charset="0"/>
              <a:buChar char="•"/>
            </a:pPr>
            <a:r>
              <a:rPr lang="en-US" sz="2400" dirty="0"/>
              <a:t>Successions?</a:t>
            </a:r>
          </a:p>
        </p:txBody>
      </p:sp>
      <p:cxnSp>
        <p:nvCxnSpPr>
          <p:cNvPr id="16" name="Straight Arrow Connector 15"/>
          <p:cNvCxnSpPr/>
          <p:nvPr/>
        </p:nvCxnSpPr>
        <p:spPr>
          <a:xfrm>
            <a:off x="4067504" y="2263046"/>
            <a:ext cx="809296"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210221" y="1778320"/>
            <a:ext cx="523861" cy="369332"/>
          </a:xfrm>
          <a:prstGeom prst="rect">
            <a:avLst/>
          </a:prstGeom>
          <a:noFill/>
        </p:spPr>
        <p:txBody>
          <a:bodyPr wrap="none" rtlCol="0">
            <a:spAutoFit/>
          </a:bodyPr>
          <a:lstStyle/>
          <a:p>
            <a:r>
              <a:rPr lang="en-US" b="1" dirty="0">
                <a:solidFill>
                  <a:srgbClr val="0070C0"/>
                </a:solidFill>
              </a:rPr>
              <a:t>YES</a:t>
            </a:r>
          </a:p>
        </p:txBody>
      </p:sp>
      <p:sp>
        <p:nvSpPr>
          <p:cNvPr id="18" name="TextBox 17"/>
          <p:cNvSpPr txBox="1"/>
          <p:nvPr/>
        </p:nvSpPr>
        <p:spPr>
          <a:xfrm>
            <a:off x="1878844" y="2863211"/>
            <a:ext cx="492443" cy="369332"/>
          </a:xfrm>
          <a:prstGeom prst="rect">
            <a:avLst/>
          </a:prstGeom>
          <a:noFill/>
        </p:spPr>
        <p:txBody>
          <a:bodyPr wrap="none" rtlCol="0">
            <a:spAutoFit/>
          </a:bodyPr>
          <a:lstStyle/>
          <a:p>
            <a:r>
              <a:rPr lang="en-US" b="1" dirty="0">
                <a:solidFill>
                  <a:srgbClr val="0070C0"/>
                </a:solidFill>
              </a:rPr>
              <a:t>NO</a:t>
            </a:r>
          </a:p>
        </p:txBody>
      </p:sp>
      <p:cxnSp>
        <p:nvCxnSpPr>
          <p:cNvPr id="20" name="Straight Arrow Connector 19"/>
          <p:cNvCxnSpPr/>
          <p:nvPr/>
        </p:nvCxnSpPr>
        <p:spPr>
          <a:xfrm>
            <a:off x="6942744" y="2263046"/>
            <a:ext cx="1276346"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318986" y="1778320"/>
            <a:ext cx="492443" cy="369332"/>
          </a:xfrm>
          <a:prstGeom prst="rect">
            <a:avLst/>
          </a:prstGeom>
          <a:noFill/>
        </p:spPr>
        <p:txBody>
          <a:bodyPr wrap="none" rtlCol="0">
            <a:spAutoFit/>
          </a:bodyPr>
          <a:lstStyle/>
          <a:p>
            <a:r>
              <a:rPr lang="en-US" b="1" dirty="0">
                <a:solidFill>
                  <a:srgbClr val="0070C0"/>
                </a:solidFill>
              </a:rPr>
              <a:t>NO</a:t>
            </a:r>
          </a:p>
        </p:txBody>
      </p:sp>
      <p:cxnSp>
        <p:nvCxnSpPr>
          <p:cNvPr id="23" name="Straight Connector 22"/>
          <p:cNvCxnSpPr>
            <a:stCxn id="10" idx="2"/>
          </p:cNvCxnSpPr>
          <p:nvPr/>
        </p:nvCxnSpPr>
        <p:spPr>
          <a:xfrm>
            <a:off x="5954044" y="2863211"/>
            <a:ext cx="0" cy="1971548"/>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954043" y="4834759"/>
            <a:ext cx="1857386"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320393" y="3562658"/>
            <a:ext cx="523861" cy="369332"/>
          </a:xfrm>
          <a:prstGeom prst="rect">
            <a:avLst/>
          </a:prstGeom>
          <a:noFill/>
        </p:spPr>
        <p:txBody>
          <a:bodyPr wrap="none" rtlCol="0">
            <a:spAutoFit/>
          </a:bodyPr>
          <a:lstStyle/>
          <a:p>
            <a:r>
              <a:rPr lang="en-US" b="1" dirty="0">
                <a:solidFill>
                  <a:srgbClr val="0070C0"/>
                </a:solidFill>
              </a:rPr>
              <a:t>YES</a:t>
            </a:r>
          </a:p>
        </p:txBody>
      </p:sp>
      <p:sp>
        <p:nvSpPr>
          <p:cNvPr id="22" name="TextBox 21"/>
          <p:cNvSpPr txBox="1"/>
          <p:nvPr/>
        </p:nvSpPr>
        <p:spPr>
          <a:xfrm>
            <a:off x="9648875" y="2977883"/>
            <a:ext cx="756938" cy="769441"/>
          </a:xfrm>
          <a:prstGeom prst="rect">
            <a:avLst/>
          </a:prstGeom>
          <a:noFill/>
        </p:spPr>
        <p:txBody>
          <a:bodyPr wrap="none" rtlCol="0">
            <a:spAutoFit/>
          </a:bodyPr>
          <a:lstStyle/>
          <a:p>
            <a:pPr marL="285750" indent="-285750">
              <a:buFont typeface="Wingdings" panose="05000000000000000000" pitchFamily="2" charset="2"/>
              <a:buChar char="ü"/>
            </a:pPr>
            <a:r>
              <a:rPr lang="en-US" sz="4400" dirty="0"/>
              <a:t> </a:t>
            </a:r>
          </a:p>
        </p:txBody>
      </p:sp>
      <p:sp>
        <p:nvSpPr>
          <p:cNvPr id="24" name="Rounded Rectangle 23">
            <a:extLst>
              <a:ext uri="{FF2B5EF4-FFF2-40B4-BE49-F238E27FC236}">
                <a16:creationId xmlns:a16="http://schemas.microsoft.com/office/drawing/2014/main" xmlns="" id="{3E83F635-4C26-8344-8A58-2E56EC182158}"/>
              </a:ext>
            </a:extLst>
          </p:cNvPr>
          <p:cNvSpPr/>
          <p:nvPr/>
        </p:nvSpPr>
        <p:spPr>
          <a:xfrm>
            <a:off x="8248821" y="2019206"/>
            <a:ext cx="3043753" cy="1912783"/>
          </a:xfrm>
          <a:prstGeom prst="roundRect">
            <a:avLst/>
          </a:prstGeom>
          <a:solidFill>
            <a:schemeClr val="bg1">
              <a:lumMod val="85000"/>
              <a:alpha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03485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Homogenous or Heterogeneous Team?</a:t>
            </a:r>
          </a:p>
        </p:txBody>
      </p:sp>
      <p:sp>
        <p:nvSpPr>
          <p:cNvPr id="3" name="Content Placeholder 2"/>
          <p:cNvSpPr>
            <a:spLocks noGrp="1"/>
          </p:cNvSpPr>
          <p:nvPr>
            <p:ph idx="1"/>
          </p:nvPr>
        </p:nvSpPr>
        <p:spPr>
          <a:xfrm>
            <a:off x="838199" y="1825625"/>
            <a:ext cx="10858877" cy="4783722"/>
          </a:xfrm>
        </p:spPr>
        <p:txBody>
          <a:bodyPr>
            <a:normAutofit/>
          </a:bodyPr>
          <a:lstStyle/>
          <a:p>
            <a:pPr>
              <a:buFont typeface="Arial" panose="020B0604020202020204" pitchFamily="34" charset="0"/>
              <a:buChar char="•"/>
            </a:pPr>
            <a:r>
              <a:rPr lang="en-US" sz="2600" dirty="0"/>
              <a:t>A </a:t>
            </a:r>
            <a:r>
              <a:rPr lang="en-US" sz="2600" i="1" dirty="0">
                <a:solidFill>
                  <a:srgbClr val="0070C0"/>
                </a:solidFill>
              </a:rPr>
              <a:t>solid</a:t>
            </a:r>
            <a:r>
              <a:rPr lang="en-US" sz="2600" dirty="0"/>
              <a:t> team should encompass at least 4 things:</a:t>
            </a:r>
          </a:p>
          <a:p>
            <a:pPr lvl="1"/>
            <a:r>
              <a:rPr lang="en-US" dirty="0"/>
              <a:t>A common vision (</a:t>
            </a:r>
            <a:r>
              <a:rPr lang="en-US" i="1" dirty="0"/>
              <a:t>homogenous on this aspect</a:t>
            </a:r>
            <a:r>
              <a:rPr lang="en-US" dirty="0"/>
              <a:t>)</a:t>
            </a:r>
          </a:p>
          <a:p>
            <a:pPr lvl="1"/>
            <a:r>
              <a:rPr lang="en-US" dirty="0"/>
              <a:t>Shared values (</a:t>
            </a:r>
            <a:r>
              <a:rPr lang="en-US" i="1" dirty="0"/>
              <a:t>homogenous on this aspect</a:t>
            </a:r>
            <a:r>
              <a:rPr lang="en-US" dirty="0"/>
              <a:t>)</a:t>
            </a:r>
          </a:p>
          <a:p>
            <a:pPr lvl="1"/>
            <a:r>
              <a:rPr lang="en-US" dirty="0"/>
              <a:t>Complementary networks (</a:t>
            </a:r>
            <a:r>
              <a:rPr lang="en-US" i="1" dirty="0"/>
              <a:t>heterogeneous on this aspect</a:t>
            </a:r>
            <a:r>
              <a:rPr lang="en-US" dirty="0"/>
              <a:t>)</a:t>
            </a:r>
          </a:p>
          <a:p>
            <a:pPr lvl="1"/>
            <a:r>
              <a:rPr lang="en-US" dirty="0"/>
              <a:t>Complementary skills (</a:t>
            </a:r>
            <a:r>
              <a:rPr lang="en-US" i="1" dirty="0"/>
              <a:t>heterogeneous on this aspect</a:t>
            </a:r>
            <a:r>
              <a:rPr lang="en-US" dirty="0"/>
              <a:t>)</a:t>
            </a:r>
          </a:p>
          <a:p>
            <a:pPr lvl="1"/>
            <a:endParaRPr lang="en-US" sz="2600" dirty="0"/>
          </a:p>
          <a:p>
            <a:r>
              <a:rPr lang="en-US" sz="2600" dirty="0"/>
              <a:t>It may help to think about the balance and skills of your team in terms of the 3H model- </a:t>
            </a:r>
            <a:r>
              <a:rPr lang="en-US" sz="2600" b="1" i="1" dirty="0"/>
              <a:t>H</a:t>
            </a:r>
            <a:r>
              <a:rPr lang="en-US" sz="2600" i="1" dirty="0"/>
              <a:t>acker</a:t>
            </a:r>
            <a:r>
              <a:rPr lang="en-US" sz="2600" dirty="0"/>
              <a:t>, </a:t>
            </a:r>
            <a:r>
              <a:rPr lang="en-US" sz="2600" b="1" i="1" dirty="0"/>
              <a:t>H</a:t>
            </a:r>
            <a:r>
              <a:rPr lang="en-US" sz="2600" i="1" dirty="0"/>
              <a:t>ustler</a:t>
            </a:r>
            <a:r>
              <a:rPr lang="en-US" sz="2600" dirty="0"/>
              <a:t>, and </a:t>
            </a:r>
            <a:r>
              <a:rPr lang="en-US" sz="2600" b="1" i="1" dirty="0"/>
              <a:t>H</a:t>
            </a:r>
            <a:r>
              <a:rPr lang="en-US" sz="2600" i="1" dirty="0"/>
              <a:t>ipster</a:t>
            </a:r>
          </a:p>
          <a:p>
            <a:pPr lvl="1"/>
            <a:r>
              <a:rPr lang="en-US" sz="2200" dirty="0"/>
              <a:t>Who in your team is the “hacker”? (hacker is the one who will build the product)</a:t>
            </a:r>
          </a:p>
          <a:p>
            <a:pPr lvl="1"/>
            <a:r>
              <a:rPr lang="en-US" sz="2200" dirty="0"/>
              <a:t>Who in your team is the “hustler”? (hustler is the business person)</a:t>
            </a:r>
          </a:p>
          <a:p>
            <a:pPr lvl="1"/>
            <a:r>
              <a:rPr lang="en-US" sz="2200" dirty="0"/>
              <a:t>Who in your team is the “hipster”? (hipster is the one concerned with the customer experience and design)</a:t>
            </a:r>
          </a:p>
          <a:p>
            <a:pPr lvl="1"/>
            <a:endParaRPr lang="en-US" dirty="0"/>
          </a:p>
          <a:p>
            <a:pPr lvl="1"/>
            <a:endParaRPr lang="en-US" dirty="0"/>
          </a:p>
          <a:p>
            <a:endParaRPr lang="en-US" dirty="0"/>
          </a:p>
        </p:txBody>
      </p:sp>
    </p:spTree>
    <p:extLst>
      <p:ext uri="{BB962C8B-B14F-4D97-AF65-F5344CB8AC3E}">
        <p14:creationId xmlns:p14="http://schemas.microsoft.com/office/powerpoint/2010/main" val="2134021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Egalitarian vs. Hierarchical Decision Making</a:t>
            </a:r>
          </a:p>
        </p:txBody>
      </p:sp>
      <p:sp>
        <p:nvSpPr>
          <p:cNvPr id="5" name="TextBox 4"/>
          <p:cNvSpPr txBox="1"/>
          <p:nvPr/>
        </p:nvSpPr>
        <p:spPr>
          <a:xfrm>
            <a:off x="925285" y="2495115"/>
            <a:ext cx="1537344" cy="461665"/>
          </a:xfrm>
          <a:prstGeom prst="rect">
            <a:avLst/>
          </a:prstGeom>
          <a:noFill/>
        </p:spPr>
        <p:txBody>
          <a:bodyPr wrap="none" rtlCol="0">
            <a:spAutoFit/>
          </a:bodyPr>
          <a:lstStyle/>
          <a:p>
            <a:r>
              <a:rPr lang="en-US" sz="2400" b="1" dirty="0"/>
              <a:t>Egalitarian</a:t>
            </a:r>
          </a:p>
        </p:txBody>
      </p:sp>
      <p:sp>
        <p:nvSpPr>
          <p:cNvPr id="6" name="TextBox 5"/>
          <p:cNvSpPr txBox="1"/>
          <p:nvPr/>
        </p:nvSpPr>
        <p:spPr>
          <a:xfrm>
            <a:off x="8937171" y="2495115"/>
            <a:ext cx="1691425" cy="461665"/>
          </a:xfrm>
          <a:prstGeom prst="rect">
            <a:avLst/>
          </a:prstGeom>
          <a:noFill/>
        </p:spPr>
        <p:txBody>
          <a:bodyPr wrap="none" rtlCol="0">
            <a:spAutoFit/>
          </a:bodyPr>
          <a:lstStyle/>
          <a:p>
            <a:r>
              <a:rPr lang="en-US" sz="2400" b="1" dirty="0"/>
              <a:t>Hierarchical</a:t>
            </a:r>
          </a:p>
        </p:txBody>
      </p:sp>
      <p:cxnSp>
        <p:nvCxnSpPr>
          <p:cNvPr id="8" name="Straight Arrow Connector 7"/>
          <p:cNvCxnSpPr>
            <a:stCxn id="5" idx="3"/>
            <a:endCxn id="6" idx="1"/>
          </p:cNvCxnSpPr>
          <p:nvPr/>
        </p:nvCxnSpPr>
        <p:spPr>
          <a:xfrm>
            <a:off x="2462629" y="2725948"/>
            <a:ext cx="6474542"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68086" y="3187613"/>
            <a:ext cx="4938596" cy="2862322"/>
          </a:xfrm>
          <a:prstGeom prst="rect">
            <a:avLst/>
          </a:prstGeom>
          <a:noFill/>
        </p:spPr>
        <p:txBody>
          <a:bodyPr wrap="none" rtlCol="0">
            <a:spAutoFit/>
          </a:bodyPr>
          <a:lstStyle/>
          <a:p>
            <a:r>
              <a:rPr lang="en-US" b="1" dirty="0">
                <a:solidFill>
                  <a:srgbClr val="0070C0"/>
                </a:solidFill>
              </a:rPr>
              <a:t>Advantages</a:t>
            </a:r>
            <a:r>
              <a:rPr lang="en-US" dirty="0"/>
              <a:t>:</a:t>
            </a:r>
          </a:p>
          <a:p>
            <a:pPr marL="285750" indent="-285750">
              <a:buFont typeface="Arial" panose="020B0604020202020204" pitchFamily="34" charset="0"/>
              <a:buChar char="•"/>
            </a:pPr>
            <a:r>
              <a:rPr lang="en-US" dirty="0"/>
              <a:t>Can help build trust among groups of strangers</a:t>
            </a:r>
          </a:p>
          <a:p>
            <a:pPr marL="285750" indent="-285750">
              <a:buFont typeface="Arial" panose="020B0604020202020204" pitchFamily="34" charset="0"/>
              <a:buChar char="•"/>
            </a:pPr>
            <a:r>
              <a:rPr lang="en-US" dirty="0"/>
              <a:t>For teams of friends, affirms expectations </a:t>
            </a:r>
            <a:br>
              <a:rPr lang="en-US" dirty="0"/>
            </a:br>
            <a:r>
              <a:rPr lang="en-US" dirty="0"/>
              <a:t>of equal treatment</a:t>
            </a:r>
          </a:p>
          <a:p>
            <a:endParaRPr lang="en-US" dirty="0"/>
          </a:p>
          <a:p>
            <a:r>
              <a:rPr lang="en-US" b="1" dirty="0">
                <a:solidFill>
                  <a:srgbClr val="C00000"/>
                </a:solidFill>
              </a:rPr>
              <a:t>Disadvantages</a:t>
            </a:r>
            <a:r>
              <a:rPr lang="en-US" dirty="0"/>
              <a:t>:</a:t>
            </a:r>
          </a:p>
          <a:p>
            <a:pPr marL="285750" indent="-285750">
              <a:buFont typeface="Arial" panose="020B0604020202020204" pitchFamily="34" charset="0"/>
              <a:buChar char="•"/>
            </a:pPr>
            <a:r>
              <a:rPr lang="en-US" dirty="0"/>
              <a:t>Consensus-building often takes too much time; </a:t>
            </a:r>
            <a:br>
              <a:rPr lang="en-US" dirty="0"/>
            </a:br>
            <a:r>
              <a:rPr lang="en-US" dirty="0"/>
              <a:t>this may be problematic for high-velocity </a:t>
            </a:r>
            <a:br>
              <a:rPr lang="en-US" dirty="0"/>
            </a:br>
            <a:r>
              <a:rPr lang="en-US" dirty="0"/>
              <a:t>entrepreneurial environments</a:t>
            </a:r>
          </a:p>
          <a:p>
            <a:pPr marL="285750" indent="-285750">
              <a:buFont typeface="Arial" panose="020B0604020202020204" pitchFamily="34" charset="0"/>
              <a:buChar char="•"/>
            </a:pPr>
            <a:r>
              <a:rPr lang="en-US" dirty="0"/>
              <a:t>Accountability is less clear</a:t>
            </a:r>
          </a:p>
        </p:txBody>
      </p:sp>
      <p:sp>
        <p:nvSpPr>
          <p:cNvPr id="10" name="TextBox 9"/>
          <p:cNvSpPr txBox="1"/>
          <p:nvPr/>
        </p:nvSpPr>
        <p:spPr>
          <a:xfrm>
            <a:off x="6879772" y="3187613"/>
            <a:ext cx="4954305" cy="2862322"/>
          </a:xfrm>
          <a:prstGeom prst="rect">
            <a:avLst/>
          </a:prstGeom>
          <a:noFill/>
        </p:spPr>
        <p:txBody>
          <a:bodyPr wrap="none" rtlCol="0">
            <a:spAutoFit/>
          </a:bodyPr>
          <a:lstStyle/>
          <a:p>
            <a:r>
              <a:rPr lang="en-US" b="1" dirty="0">
                <a:solidFill>
                  <a:srgbClr val="0070C0"/>
                </a:solidFill>
              </a:rPr>
              <a:t>Advantages</a:t>
            </a:r>
            <a:r>
              <a:rPr lang="en-US" dirty="0"/>
              <a:t>:</a:t>
            </a:r>
          </a:p>
          <a:p>
            <a:pPr marL="285750" indent="-285750">
              <a:buFont typeface="Arial" panose="020B0604020202020204" pitchFamily="34" charset="0"/>
              <a:buChar char="•"/>
            </a:pPr>
            <a:r>
              <a:rPr lang="en-US" dirty="0"/>
              <a:t>Decision-makers can quickly mobilize resources </a:t>
            </a:r>
            <a:br>
              <a:rPr lang="en-US" dirty="0"/>
            </a:br>
            <a:r>
              <a:rPr lang="en-US" dirty="0"/>
              <a:t>behind a new initiative</a:t>
            </a:r>
          </a:p>
          <a:p>
            <a:pPr marL="285750" indent="-285750">
              <a:buFont typeface="Arial" panose="020B0604020202020204" pitchFamily="34" charset="0"/>
              <a:buChar char="•"/>
            </a:pPr>
            <a:r>
              <a:rPr lang="en-US" dirty="0"/>
              <a:t>Clear accountability</a:t>
            </a:r>
          </a:p>
          <a:p>
            <a:endParaRPr lang="en-US" dirty="0"/>
          </a:p>
          <a:p>
            <a:r>
              <a:rPr lang="en-US" b="1" dirty="0">
                <a:solidFill>
                  <a:srgbClr val="C00000"/>
                </a:solidFill>
              </a:rPr>
              <a:t>Disadvantages</a:t>
            </a:r>
            <a:r>
              <a:rPr lang="en-US" dirty="0"/>
              <a:t>:</a:t>
            </a:r>
          </a:p>
          <a:p>
            <a:pPr marL="285750" indent="-285750">
              <a:buFont typeface="Arial" panose="020B0604020202020204" pitchFamily="34" charset="0"/>
              <a:buChar char="•"/>
            </a:pPr>
            <a:r>
              <a:rPr lang="en-US" dirty="0"/>
              <a:t>Complex environments cannot be processed by</a:t>
            </a:r>
            <a:br>
              <a:rPr lang="en-US" dirty="0"/>
            </a:br>
            <a:r>
              <a:rPr lang="en-US" dirty="0"/>
              <a:t>one person; input from multiple people with</a:t>
            </a:r>
            <a:br>
              <a:rPr lang="en-US" dirty="0"/>
            </a:br>
            <a:r>
              <a:rPr lang="en-US" dirty="0"/>
              <a:t>specialized knowledge usually leads to better</a:t>
            </a:r>
            <a:br>
              <a:rPr lang="en-US" dirty="0"/>
            </a:br>
            <a:r>
              <a:rPr lang="en-US" dirty="0"/>
              <a:t>decisions</a:t>
            </a:r>
          </a:p>
        </p:txBody>
      </p:sp>
      <p:sp>
        <p:nvSpPr>
          <p:cNvPr id="11" name="Content Placeholder 2"/>
          <p:cNvSpPr>
            <a:spLocks noGrp="1"/>
          </p:cNvSpPr>
          <p:nvPr>
            <p:ph idx="1"/>
          </p:nvPr>
        </p:nvSpPr>
        <p:spPr>
          <a:xfrm>
            <a:off x="838199" y="1825625"/>
            <a:ext cx="10858877" cy="669490"/>
          </a:xfrm>
        </p:spPr>
        <p:txBody>
          <a:bodyPr>
            <a:normAutofit/>
          </a:bodyPr>
          <a:lstStyle/>
          <a:p>
            <a:pPr>
              <a:buFont typeface="Arial" panose="020B0604020202020204" pitchFamily="34" charset="0"/>
              <a:buChar char="•"/>
            </a:pPr>
            <a:r>
              <a:rPr lang="en-US" sz="2600" dirty="0"/>
              <a:t>How can the team make decisions?</a:t>
            </a:r>
            <a:endParaRPr lang="en-US" dirty="0"/>
          </a:p>
          <a:p>
            <a:endParaRPr lang="en-US" dirty="0"/>
          </a:p>
        </p:txBody>
      </p:sp>
    </p:spTree>
    <p:extLst>
      <p:ext uri="{BB962C8B-B14F-4D97-AF65-F5344CB8AC3E}">
        <p14:creationId xmlns:p14="http://schemas.microsoft.com/office/powerpoint/2010/main" val="1431609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6" presetClass="entr" presetSubtype="37"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arn(outVertical)">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nodeType="clickEffect">
                                  <p:stCondLst>
                                    <p:cond delay="0"/>
                                  </p:stCondLst>
                                  <p:childTnLst>
                                    <p:set>
                                      <p:cBhvr>
                                        <p:cTn id="63"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Sequence of Founding Dilemmas</a:t>
            </a:r>
          </a:p>
        </p:txBody>
      </p:sp>
      <p:sp>
        <p:nvSpPr>
          <p:cNvPr id="3" name="Content Placeholder 2"/>
          <p:cNvSpPr>
            <a:spLocks noGrp="1"/>
          </p:cNvSpPr>
          <p:nvPr>
            <p:ph idx="1"/>
          </p:nvPr>
        </p:nvSpPr>
        <p:spPr>
          <a:xfrm>
            <a:off x="838199" y="1825625"/>
            <a:ext cx="10858877" cy="4783722"/>
          </a:xfrm>
        </p:spPr>
        <p:txBody>
          <a:bodyPr>
            <a:normAutofit/>
          </a:bodyPr>
          <a:lstStyle/>
          <a:p>
            <a:pPr lvl="1"/>
            <a:endParaRPr lang="en-US" dirty="0"/>
          </a:p>
          <a:p>
            <a:endParaRPr lang="en-US" dirty="0"/>
          </a:p>
        </p:txBody>
      </p:sp>
      <p:sp>
        <p:nvSpPr>
          <p:cNvPr id="4" name="TextBox 3"/>
          <p:cNvSpPr txBox="1"/>
          <p:nvPr/>
        </p:nvSpPr>
        <p:spPr>
          <a:xfrm>
            <a:off x="1103589" y="2032214"/>
            <a:ext cx="2833789" cy="461665"/>
          </a:xfrm>
          <a:prstGeom prst="rect">
            <a:avLst/>
          </a:prstGeom>
          <a:noFill/>
        </p:spPr>
        <p:txBody>
          <a:bodyPr wrap="none" rtlCol="0">
            <a:spAutoFit/>
          </a:bodyPr>
          <a:lstStyle/>
          <a:p>
            <a:r>
              <a:rPr lang="en-US" sz="2400" dirty="0"/>
              <a:t>Should I Found Now?</a:t>
            </a:r>
          </a:p>
        </p:txBody>
      </p:sp>
      <p:sp>
        <p:nvSpPr>
          <p:cNvPr id="6" name="TextBox 5"/>
          <p:cNvSpPr txBox="1"/>
          <p:nvPr/>
        </p:nvSpPr>
        <p:spPr>
          <a:xfrm>
            <a:off x="1114265" y="3562658"/>
            <a:ext cx="2808141" cy="461665"/>
          </a:xfrm>
          <a:prstGeom prst="rect">
            <a:avLst/>
          </a:prstGeom>
          <a:noFill/>
        </p:spPr>
        <p:txBody>
          <a:bodyPr wrap="none" rtlCol="0">
            <a:spAutoFit/>
          </a:bodyPr>
          <a:lstStyle/>
          <a:p>
            <a:r>
              <a:rPr lang="en-US" sz="2400" dirty="0"/>
              <a:t>Remain Non-founder</a:t>
            </a:r>
          </a:p>
        </p:txBody>
      </p:sp>
      <p:cxnSp>
        <p:nvCxnSpPr>
          <p:cNvPr id="8" name="Straight Arrow Connector 7"/>
          <p:cNvCxnSpPr>
            <a:stCxn id="4" idx="2"/>
            <a:endCxn id="6" idx="0"/>
          </p:cNvCxnSpPr>
          <p:nvPr/>
        </p:nvCxnSpPr>
        <p:spPr>
          <a:xfrm flipH="1">
            <a:off x="2518336" y="2493879"/>
            <a:ext cx="2148" cy="1068779"/>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965343" y="2032214"/>
            <a:ext cx="1977401" cy="830997"/>
          </a:xfrm>
          <a:prstGeom prst="rect">
            <a:avLst/>
          </a:prstGeom>
          <a:noFill/>
        </p:spPr>
        <p:txBody>
          <a:bodyPr wrap="none" rtlCol="0">
            <a:spAutoFit/>
          </a:bodyPr>
          <a:lstStyle/>
          <a:p>
            <a:pPr algn="ctr"/>
            <a:r>
              <a:rPr lang="en-US" sz="2400" dirty="0"/>
              <a:t>Should I be a </a:t>
            </a:r>
            <a:br>
              <a:rPr lang="en-US" sz="2400" dirty="0"/>
            </a:br>
            <a:r>
              <a:rPr lang="en-US" sz="2400" dirty="0"/>
              <a:t>Solo Founder?</a:t>
            </a:r>
          </a:p>
        </p:txBody>
      </p:sp>
      <p:sp>
        <p:nvSpPr>
          <p:cNvPr id="12" name="TextBox 11"/>
          <p:cNvSpPr txBox="1"/>
          <p:nvPr/>
        </p:nvSpPr>
        <p:spPr>
          <a:xfrm>
            <a:off x="7968660" y="2032214"/>
            <a:ext cx="2795830" cy="1938992"/>
          </a:xfrm>
          <a:prstGeom prst="rect">
            <a:avLst/>
          </a:prstGeom>
          <a:noFill/>
        </p:spPr>
        <p:txBody>
          <a:bodyPr wrap="none" rtlCol="0">
            <a:spAutoFit/>
          </a:bodyPr>
          <a:lstStyle/>
          <a:p>
            <a:pPr algn="ctr"/>
            <a:r>
              <a:rPr lang="en-US" sz="2400" dirty="0"/>
              <a:t>Founding Team </a:t>
            </a:r>
            <a:br>
              <a:rPr lang="en-US" sz="2400" dirty="0"/>
            </a:br>
            <a:r>
              <a:rPr lang="en-US" sz="2400" i="1" dirty="0"/>
              <a:t>Dilemmas</a:t>
            </a:r>
            <a:r>
              <a:rPr lang="en-US" sz="2400" dirty="0"/>
              <a:t>:</a:t>
            </a:r>
          </a:p>
          <a:p>
            <a:pPr marL="800100" lvl="1" indent="-342900">
              <a:buFont typeface="Arial" panose="020B0604020202020204" pitchFamily="34" charset="0"/>
              <a:buChar char="•"/>
            </a:pPr>
            <a:r>
              <a:rPr lang="en-US" sz="2400" dirty="0"/>
              <a:t>Relationships?</a:t>
            </a:r>
          </a:p>
          <a:p>
            <a:pPr marL="800100" lvl="1" indent="-342900">
              <a:buFont typeface="Arial" panose="020B0604020202020204" pitchFamily="34" charset="0"/>
              <a:buChar char="•"/>
            </a:pPr>
            <a:r>
              <a:rPr lang="en-US" sz="2400" dirty="0"/>
              <a:t>Roles?</a:t>
            </a:r>
          </a:p>
          <a:p>
            <a:pPr marL="800100" lvl="1" indent="-342900">
              <a:buFont typeface="Arial" panose="020B0604020202020204" pitchFamily="34" charset="0"/>
              <a:buChar char="•"/>
            </a:pPr>
            <a:r>
              <a:rPr lang="en-US" sz="2400" dirty="0"/>
              <a:t>Rewards?</a:t>
            </a:r>
          </a:p>
        </p:txBody>
      </p:sp>
      <p:sp>
        <p:nvSpPr>
          <p:cNvPr id="13" name="TextBox 12"/>
          <p:cNvSpPr txBox="1"/>
          <p:nvPr/>
        </p:nvSpPr>
        <p:spPr>
          <a:xfrm>
            <a:off x="8103440" y="4470614"/>
            <a:ext cx="2637646" cy="1938992"/>
          </a:xfrm>
          <a:prstGeom prst="rect">
            <a:avLst/>
          </a:prstGeom>
          <a:noFill/>
        </p:spPr>
        <p:txBody>
          <a:bodyPr wrap="none" rtlCol="0">
            <a:spAutoFit/>
          </a:bodyPr>
          <a:lstStyle/>
          <a:p>
            <a:pPr algn="ctr"/>
            <a:r>
              <a:rPr lang="en-US" sz="2400" dirty="0"/>
              <a:t>Beyond-the-Team </a:t>
            </a:r>
            <a:br>
              <a:rPr lang="en-US" sz="2400" dirty="0"/>
            </a:br>
            <a:r>
              <a:rPr lang="en-US" sz="2400" i="1" dirty="0"/>
              <a:t>Dilemmas</a:t>
            </a:r>
            <a:r>
              <a:rPr lang="en-US" sz="2400" dirty="0"/>
              <a:t>:</a:t>
            </a:r>
          </a:p>
          <a:p>
            <a:pPr marL="800100" lvl="1" indent="-342900">
              <a:buFont typeface="Arial" panose="020B0604020202020204" pitchFamily="34" charset="0"/>
              <a:buChar char="•"/>
            </a:pPr>
            <a:r>
              <a:rPr lang="en-US" sz="2400" dirty="0"/>
              <a:t>Hires?</a:t>
            </a:r>
          </a:p>
          <a:p>
            <a:pPr marL="800100" lvl="1" indent="-342900">
              <a:buFont typeface="Arial" panose="020B0604020202020204" pitchFamily="34" charset="0"/>
              <a:buChar char="•"/>
            </a:pPr>
            <a:r>
              <a:rPr lang="en-US" sz="2400" dirty="0"/>
              <a:t>Investors?</a:t>
            </a:r>
          </a:p>
          <a:p>
            <a:pPr marL="800100" lvl="1" indent="-342900">
              <a:buFont typeface="Arial" panose="020B0604020202020204" pitchFamily="34" charset="0"/>
              <a:buChar char="•"/>
            </a:pPr>
            <a:r>
              <a:rPr lang="en-US" sz="2400" dirty="0"/>
              <a:t>Successions?</a:t>
            </a:r>
          </a:p>
        </p:txBody>
      </p:sp>
      <p:cxnSp>
        <p:nvCxnSpPr>
          <p:cNvPr id="16" name="Straight Arrow Connector 15"/>
          <p:cNvCxnSpPr/>
          <p:nvPr/>
        </p:nvCxnSpPr>
        <p:spPr>
          <a:xfrm>
            <a:off x="4067504" y="2263046"/>
            <a:ext cx="809296"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210221" y="1778320"/>
            <a:ext cx="523861" cy="369332"/>
          </a:xfrm>
          <a:prstGeom prst="rect">
            <a:avLst/>
          </a:prstGeom>
          <a:noFill/>
        </p:spPr>
        <p:txBody>
          <a:bodyPr wrap="none" rtlCol="0">
            <a:spAutoFit/>
          </a:bodyPr>
          <a:lstStyle/>
          <a:p>
            <a:r>
              <a:rPr lang="en-US" b="1" dirty="0">
                <a:solidFill>
                  <a:srgbClr val="0070C0"/>
                </a:solidFill>
              </a:rPr>
              <a:t>YES</a:t>
            </a:r>
          </a:p>
        </p:txBody>
      </p:sp>
      <p:sp>
        <p:nvSpPr>
          <p:cNvPr id="18" name="TextBox 17"/>
          <p:cNvSpPr txBox="1"/>
          <p:nvPr/>
        </p:nvSpPr>
        <p:spPr>
          <a:xfrm>
            <a:off x="1878844" y="2863211"/>
            <a:ext cx="492443" cy="369332"/>
          </a:xfrm>
          <a:prstGeom prst="rect">
            <a:avLst/>
          </a:prstGeom>
          <a:noFill/>
        </p:spPr>
        <p:txBody>
          <a:bodyPr wrap="none" rtlCol="0">
            <a:spAutoFit/>
          </a:bodyPr>
          <a:lstStyle/>
          <a:p>
            <a:r>
              <a:rPr lang="en-US" b="1" dirty="0">
                <a:solidFill>
                  <a:srgbClr val="0070C0"/>
                </a:solidFill>
              </a:rPr>
              <a:t>NO</a:t>
            </a:r>
          </a:p>
        </p:txBody>
      </p:sp>
      <p:cxnSp>
        <p:nvCxnSpPr>
          <p:cNvPr id="20" name="Straight Arrow Connector 19"/>
          <p:cNvCxnSpPr/>
          <p:nvPr/>
        </p:nvCxnSpPr>
        <p:spPr>
          <a:xfrm>
            <a:off x="6942744" y="2263046"/>
            <a:ext cx="1276346"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318986" y="1778320"/>
            <a:ext cx="492443" cy="369332"/>
          </a:xfrm>
          <a:prstGeom prst="rect">
            <a:avLst/>
          </a:prstGeom>
          <a:noFill/>
        </p:spPr>
        <p:txBody>
          <a:bodyPr wrap="none" rtlCol="0">
            <a:spAutoFit/>
          </a:bodyPr>
          <a:lstStyle/>
          <a:p>
            <a:r>
              <a:rPr lang="en-US" b="1" dirty="0">
                <a:solidFill>
                  <a:srgbClr val="0070C0"/>
                </a:solidFill>
              </a:rPr>
              <a:t>NO</a:t>
            </a:r>
          </a:p>
        </p:txBody>
      </p:sp>
      <p:cxnSp>
        <p:nvCxnSpPr>
          <p:cNvPr id="23" name="Straight Connector 22"/>
          <p:cNvCxnSpPr>
            <a:stCxn id="10" idx="2"/>
          </p:cNvCxnSpPr>
          <p:nvPr/>
        </p:nvCxnSpPr>
        <p:spPr>
          <a:xfrm>
            <a:off x="5954044" y="2863211"/>
            <a:ext cx="0" cy="1971548"/>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5954043" y="4834759"/>
            <a:ext cx="1857386" cy="0"/>
          </a:xfrm>
          <a:prstGeom prst="straightConnector1">
            <a:avLst/>
          </a:prstGeom>
          <a:ln w="190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320393" y="3562658"/>
            <a:ext cx="523861" cy="369332"/>
          </a:xfrm>
          <a:prstGeom prst="rect">
            <a:avLst/>
          </a:prstGeom>
          <a:noFill/>
        </p:spPr>
        <p:txBody>
          <a:bodyPr wrap="none" rtlCol="0">
            <a:spAutoFit/>
          </a:bodyPr>
          <a:lstStyle/>
          <a:p>
            <a:r>
              <a:rPr lang="en-US" b="1" dirty="0">
                <a:solidFill>
                  <a:srgbClr val="0070C0"/>
                </a:solidFill>
              </a:rPr>
              <a:t>YES</a:t>
            </a:r>
          </a:p>
        </p:txBody>
      </p:sp>
      <p:sp>
        <p:nvSpPr>
          <p:cNvPr id="7" name="TextBox 6"/>
          <p:cNvSpPr txBox="1"/>
          <p:nvPr/>
        </p:nvSpPr>
        <p:spPr>
          <a:xfrm>
            <a:off x="10027344" y="3336702"/>
            <a:ext cx="756938" cy="769441"/>
          </a:xfrm>
          <a:prstGeom prst="rect">
            <a:avLst/>
          </a:prstGeom>
          <a:noFill/>
        </p:spPr>
        <p:txBody>
          <a:bodyPr wrap="none" rtlCol="0">
            <a:spAutoFit/>
          </a:bodyPr>
          <a:lstStyle/>
          <a:p>
            <a:pPr marL="285750" indent="-285750">
              <a:buFont typeface="Wingdings" panose="05000000000000000000" pitchFamily="2" charset="2"/>
              <a:buChar char="ü"/>
            </a:pPr>
            <a:r>
              <a:rPr lang="en-US" sz="4400" dirty="0"/>
              <a:t> </a:t>
            </a:r>
          </a:p>
        </p:txBody>
      </p:sp>
      <p:sp>
        <p:nvSpPr>
          <p:cNvPr id="22" name="Rounded Rectangle 21">
            <a:extLst>
              <a:ext uri="{FF2B5EF4-FFF2-40B4-BE49-F238E27FC236}">
                <a16:creationId xmlns:a16="http://schemas.microsoft.com/office/drawing/2014/main" xmlns="" id="{B1E91814-3FE0-FE4F-8479-47DA3644FC4F}"/>
              </a:ext>
            </a:extLst>
          </p:cNvPr>
          <p:cNvSpPr/>
          <p:nvPr/>
        </p:nvSpPr>
        <p:spPr>
          <a:xfrm>
            <a:off x="8248821" y="2019206"/>
            <a:ext cx="3043753" cy="1912783"/>
          </a:xfrm>
          <a:prstGeom prst="roundRect">
            <a:avLst/>
          </a:prstGeom>
          <a:solidFill>
            <a:schemeClr val="bg1">
              <a:lumMod val="85000"/>
              <a:alpha val="4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2220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Rewards: When to Split?</a:t>
            </a:r>
          </a:p>
        </p:txBody>
      </p:sp>
      <p:sp>
        <p:nvSpPr>
          <p:cNvPr id="5" name="TextBox 4"/>
          <p:cNvSpPr txBox="1"/>
          <p:nvPr/>
        </p:nvSpPr>
        <p:spPr>
          <a:xfrm>
            <a:off x="925285" y="2074706"/>
            <a:ext cx="1645772" cy="461665"/>
          </a:xfrm>
          <a:prstGeom prst="rect">
            <a:avLst/>
          </a:prstGeom>
          <a:noFill/>
        </p:spPr>
        <p:txBody>
          <a:bodyPr wrap="none" rtlCol="0">
            <a:spAutoFit/>
          </a:bodyPr>
          <a:lstStyle/>
          <a:p>
            <a:r>
              <a:rPr lang="en-US" sz="2400" b="1" dirty="0">
                <a:solidFill>
                  <a:srgbClr val="0070C0"/>
                </a:solidFill>
              </a:rPr>
              <a:t>Split Earlier</a:t>
            </a:r>
          </a:p>
        </p:txBody>
      </p:sp>
      <p:sp>
        <p:nvSpPr>
          <p:cNvPr id="6" name="TextBox 5"/>
          <p:cNvSpPr txBox="1"/>
          <p:nvPr/>
        </p:nvSpPr>
        <p:spPr>
          <a:xfrm>
            <a:off x="8937171" y="2074706"/>
            <a:ext cx="1470018" cy="461665"/>
          </a:xfrm>
          <a:prstGeom prst="rect">
            <a:avLst/>
          </a:prstGeom>
          <a:noFill/>
        </p:spPr>
        <p:txBody>
          <a:bodyPr wrap="none" rtlCol="0">
            <a:spAutoFit/>
          </a:bodyPr>
          <a:lstStyle/>
          <a:p>
            <a:r>
              <a:rPr lang="en-US" sz="2400" b="1" dirty="0">
                <a:solidFill>
                  <a:srgbClr val="00B050"/>
                </a:solidFill>
              </a:rPr>
              <a:t>Split Later</a:t>
            </a:r>
          </a:p>
        </p:txBody>
      </p:sp>
      <p:cxnSp>
        <p:nvCxnSpPr>
          <p:cNvPr id="8" name="Straight Arrow Connector 7"/>
          <p:cNvCxnSpPr>
            <a:stCxn id="5" idx="3"/>
            <a:endCxn id="6" idx="1"/>
          </p:cNvCxnSpPr>
          <p:nvPr/>
        </p:nvCxnSpPr>
        <p:spPr>
          <a:xfrm>
            <a:off x="2571057" y="2305539"/>
            <a:ext cx="6366114" cy="0"/>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68086" y="2767204"/>
            <a:ext cx="5346656" cy="2308324"/>
          </a:xfrm>
          <a:prstGeom prst="rect">
            <a:avLst/>
          </a:prstGeom>
          <a:noFill/>
        </p:spPr>
        <p:txBody>
          <a:bodyPr wrap="none" rtlCol="0">
            <a:spAutoFit/>
          </a:bodyPr>
          <a:lstStyle/>
          <a:p>
            <a:pPr marL="285750" indent="-285750">
              <a:buClr>
                <a:srgbClr val="0070C0"/>
              </a:buClr>
              <a:buFont typeface="Arial" panose="020B0604020202020204" pitchFamily="34" charset="0"/>
              <a:buChar char="•"/>
            </a:pPr>
            <a:r>
              <a:rPr lang="en-US" sz="2400" dirty="0"/>
              <a:t>Attract key players who need </a:t>
            </a:r>
            <a:br>
              <a:rPr lang="en-US" sz="2400" dirty="0"/>
            </a:br>
            <a:r>
              <a:rPr lang="en-US" sz="2400" dirty="0"/>
              <a:t>equity incentives</a:t>
            </a:r>
          </a:p>
          <a:p>
            <a:pPr marL="285750" indent="-285750">
              <a:buClr>
                <a:srgbClr val="0070C0"/>
              </a:buClr>
              <a:buFont typeface="Arial" panose="020B0604020202020204" pitchFamily="34" charset="0"/>
              <a:buChar char="•"/>
            </a:pPr>
            <a:r>
              <a:rPr lang="en-US" sz="2400" dirty="0"/>
              <a:t>If already worked extensively with </a:t>
            </a:r>
            <a:br>
              <a:rPr lang="en-US" sz="2400" dirty="0"/>
            </a:br>
            <a:r>
              <a:rPr lang="en-US" sz="2400" dirty="0"/>
              <a:t>cofounders in another startup</a:t>
            </a:r>
          </a:p>
          <a:p>
            <a:pPr marL="285750" indent="-285750">
              <a:buClr>
                <a:srgbClr val="0070C0"/>
              </a:buClr>
              <a:buFont typeface="Arial" panose="020B0604020202020204" pitchFamily="34" charset="0"/>
              <a:buChar char="•"/>
            </a:pPr>
            <a:r>
              <a:rPr lang="en-US" sz="2400" dirty="0"/>
              <a:t>Negotiate calmly before you are under </a:t>
            </a:r>
            <a:br>
              <a:rPr lang="en-US" sz="2400" dirty="0"/>
            </a:br>
            <a:r>
              <a:rPr lang="en-US" sz="2400" dirty="0"/>
              <a:t>pressure to split</a:t>
            </a:r>
          </a:p>
        </p:txBody>
      </p:sp>
      <p:sp>
        <p:nvSpPr>
          <p:cNvPr id="10" name="TextBox 9"/>
          <p:cNvSpPr txBox="1"/>
          <p:nvPr/>
        </p:nvSpPr>
        <p:spPr>
          <a:xfrm>
            <a:off x="6651172" y="2767204"/>
            <a:ext cx="5358646" cy="3046988"/>
          </a:xfrm>
          <a:prstGeom prst="rect">
            <a:avLst/>
          </a:prstGeom>
          <a:noFill/>
        </p:spPr>
        <p:txBody>
          <a:bodyPr wrap="none" rtlCol="0">
            <a:spAutoFit/>
          </a:bodyPr>
          <a:lstStyle/>
          <a:p>
            <a:pPr marL="285750" indent="-285750">
              <a:buClr>
                <a:srgbClr val="00B050"/>
              </a:buClr>
              <a:buFont typeface="Arial" panose="020B0604020202020204" pitchFamily="34" charset="0"/>
              <a:buChar char="•"/>
            </a:pPr>
            <a:r>
              <a:rPr lang="en-US" sz="2400" dirty="0"/>
              <a:t>Learn about cofounders’ contributions</a:t>
            </a:r>
          </a:p>
          <a:p>
            <a:pPr marL="285750" indent="-285750">
              <a:buClr>
                <a:srgbClr val="00B050"/>
              </a:buClr>
              <a:buFont typeface="Arial" panose="020B0604020202020204" pitchFamily="34" charset="0"/>
              <a:buChar char="•"/>
            </a:pPr>
            <a:r>
              <a:rPr lang="en-US" sz="2400" dirty="0"/>
              <a:t>Solidify startup’s strategy and business </a:t>
            </a:r>
            <a:br>
              <a:rPr lang="en-US" sz="2400" dirty="0"/>
            </a:br>
            <a:r>
              <a:rPr lang="en-US" sz="2400" dirty="0"/>
              <a:t>model</a:t>
            </a:r>
          </a:p>
          <a:p>
            <a:pPr marL="285750" indent="-285750">
              <a:buClr>
                <a:srgbClr val="00B050"/>
              </a:buClr>
              <a:buFont typeface="Arial" panose="020B0604020202020204" pitchFamily="34" charset="0"/>
              <a:buChar char="•"/>
            </a:pPr>
            <a:r>
              <a:rPr lang="en-US" sz="2400" dirty="0"/>
              <a:t>Solidify roles</a:t>
            </a:r>
          </a:p>
          <a:p>
            <a:pPr marL="285750" indent="-285750">
              <a:buClr>
                <a:srgbClr val="00B050"/>
              </a:buClr>
              <a:buFont typeface="Arial" panose="020B0604020202020204" pitchFamily="34" charset="0"/>
              <a:buChar char="•"/>
            </a:pPr>
            <a:r>
              <a:rPr lang="en-US" sz="2400" dirty="0"/>
              <a:t>Learn about cofounders’ commitment; </a:t>
            </a:r>
            <a:br>
              <a:rPr lang="en-US" sz="2400" dirty="0"/>
            </a:br>
            <a:r>
              <a:rPr lang="en-US" sz="2400" dirty="0"/>
              <a:t>strengthen incentives</a:t>
            </a:r>
          </a:p>
          <a:p>
            <a:pPr marL="285750" indent="-285750">
              <a:buClr>
                <a:srgbClr val="00B050"/>
              </a:buClr>
              <a:buFont typeface="Arial" panose="020B0604020202020204" pitchFamily="34" charset="0"/>
              <a:buChar char="•"/>
            </a:pPr>
            <a:r>
              <a:rPr lang="en-US" sz="2400" dirty="0"/>
              <a:t>Avoid continual renegotiations as </a:t>
            </a:r>
            <a:br>
              <a:rPr lang="en-US" sz="2400" dirty="0"/>
            </a:br>
            <a:r>
              <a:rPr lang="en-US" sz="2400" dirty="0"/>
              <a:t>things change</a:t>
            </a:r>
          </a:p>
        </p:txBody>
      </p:sp>
    </p:spTree>
    <p:extLst>
      <p:ext uri="{BB962C8B-B14F-4D97-AF65-F5344CB8AC3E}">
        <p14:creationId xmlns:p14="http://schemas.microsoft.com/office/powerpoint/2010/main" val="3530465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6" presetClass="entr" presetSubtype="37"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outVertical)">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14214</TotalTime>
  <Words>1226</Words>
  <Application>Microsoft Office PowerPoint</Application>
  <PresentationFormat>Widescreen</PresentationFormat>
  <Paragraphs>308</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Wingdings</vt:lpstr>
      <vt:lpstr>Office Theme</vt:lpstr>
      <vt:lpstr>Entrepreneurship for Computer Science CS 15-390</vt:lpstr>
      <vt:lpstr>Today…</vt:lpstr>
      <vt:lpstr>Sequence of Founding Dilemmas</vt:lpstr>
      <vt:lpstr>Relationships: The Playing-with-Fire Gap</vt:lpstr>
      <vt:lpstr>Sequence of Founding Dilemmas</vt:lpstr>
      <vt:lpstr>Homogenous or Heterogeneous Team?</vt:lpstr>
      <vt:lpstr>Egalitarian vs. Hierarchical Decision Making</vt:lpstr>
      <vt:lpstr>Sequence of Founding Dilemmas</vt:lpstr>
      <vt:lpstr>Rewards: When to Split?</vt:lpstr>
      <vt:lpstr>Criteria For Equity Splits</vt:lpstr>
      <vt:lpstr>(1) Past Contributions</vt:lpstr>
      <vt:lpstr>(2) Opportunity Cost</vt:lpstr>
      <vt:lpstr>(3) Future Contributions</vt:lpstr>
      <vt:lpstr>(4) Founder Motivations and Preferences</vt:lpstr>
      <vt:lpstr>Equity Theory</vt:lpstr>
      <vt:lpstr>Equity Theory</vt:lpstr>
      <vt:lpstr>Linkage Between Prior Relationships, Equity Splits and Team Stability</vt:lpstr>
      <vt:lpstr>Linkage Between Prior Relationships, Equity Splits and Team Stability</vt:lpstr>
      <vt:lpstr>Linkage Between Prior Relationships, Equity Splits and Team Stability</vt:lpstr>
      <vt:lpstr>Linkage Between Prior Relationships, Equity Splits and Team Stability</vt:lpstr>
      <vt:lpstr>Linkage Between Prior Relationships, Equity Splits and Team Stability</vt:lpstr>
      <vt:lpstr>Sequence of Founding Dilemmas</vt:lpstr>
      <vt:lpstr>Next Class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Mohammad Hammoud</cp:lastModifiedBy>
  <cp:revision>285</cp:revision>
  <dcterms:created xsi:type="dcterms:W3CDTF">2017-12-27T09:59:59Z</dcterms:created>
  <dcterms:modified xsi:type="dcterms:W3CDTF">2019-01-29T18:14:31Z</dcterms:modified>
</cp:coreProperties>
</file>