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303" r:id="rId2"/>
    <p:sldId id="304" r:id="rId3"/>
    <p:sldId id="324" r:id="rId4"/>
    <p:sldId id="311" r:id="rId5"/>
    <p:sldId id="359" r:id="rId6"/>
    <p:sldId id="337" r:id="rId7"/>
    <p:sldId id="372" r:id="rId8"/>
    <p:sldId id="361" r:id="rId9"/>
    <p:sldId id="362" r:id="rId10"/>
    <p:sldId id="363" r:id="rId11"/>
    <p:sldId id="365" r:id="rId12"/>
    <p:sldId id="366" r:id="rId13"/>
    <p:sldId id="367" r:id="rId14"/>
    <p:sldId id="368" r:id="rId15"/>
    <p:sldId id="369" r:id="rId16"/>
    <p:sldId id="370" r:id="rId17"/>
    <p:sldId id="371" r:id="rId18"/>
    <p:sldId id="373" r:id="rId19"/>
    <p:sldId id="336" r:id="rId20"/>
    <p:sldId id="374" r:id="rId21"/>
    <p:sldId id="339" r:id="rId22"/>
    <p:sldId id="338" r:id="rId23"/>
    <p:sldId id="341" r:id="rId24"/>
    <p:sldId id="343" r:id="rId25"/>
    <p:sldId id="344" r:id="rId26"/>
    <p:sldId id="345" r:id="rId27"/>
    <p:sldId id="375" r:id="rId28"/>
    <p:sldId id="30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1"/>
  </p:normalViewPr>
  <p:slideViewPr>
    <p:cSldViewPr snapToGrid="0" snapToObjects="1">
      <p:cViewPr varScale="1">
        <p:scale>
          <a:sx n="91" d="100"/>
          <a:sy n="91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Founding Dilemmas- Part </a:t>
            </a:r>
            <a:r>
              <a:rPr lang="en-US" sz="2800" b="1" dirty="0" smtClean="0"/>
              <a:t>II</a:t>
            </a:r>
            <a:endParaRPr lang="en-US" sz="2800" b="1" dirty="0"/>
          </a:p>
          <a:p>
            <a:r>
              <a:rPr lang="en-US" sz="2800" dirty="0"/>
              <a:t>Lecture </a:t>
            </a:r>
            <a:r>
              <a:rPr lang="en-US" sz="2800" dirty="0"/>
              <a:t>4</a:t>
            </a:r>
            <a:r>
              <a:rPr lang="en-US" sz="2800" dirty="0" smtClean="0"/>
              <a:t>, </a:t>
            </a:r>
            <a:r>
              <a:rPr lang="en-US" sz="2800" dirty="0"/>
              <a:t>January </a:t>
            </a:r>
            <a:r>
              <a:rPr lang="en-US" sz="2800" dirty="0" smtClean="0"/>
              <a:t>22, </a:t>
            </a:r>
            <a:r>
              <a:rPr lang="en-US" sz="2800" dirty="0"/>
              <a:t>2019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1774057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092172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May be hard to get individual functions to collaborate on cross-cutting</a:t>
                      </a:r>
                      <a:r>
                        <a:rPr lang="en-US" baseline="0" dirty="0"/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68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615491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May be hard to get individual functions to collaborate on cross-cutting</a:t>
                      </a:r>
                      <a:r>
                        <a:rPr lang="en-US" baseline="0" dirty="0"/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55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633327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May be hard to get individual functions to collaborate on cross-cutting</a:t>
                      </a:r>
                      <a:r>
                        <a:rPr lang="en-US" baseline="0" dirty="0"/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268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07908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May be hard to get individual functions to collaborate on cross-cutting</a:t>
                      </a:r>
                      <a:r>
                        <a:rPr lang="en-US" baseline="0" dirty="0"/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12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290366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May be hard to get individual functions to collaborate on cross-cutting</a:t>
                      </a:r>
                      <a:r>
                        <a:rPr lang="en-US" baseline="0" dirty="0"/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193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794145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May be hard to get individual functions to collaborate on cross-cutting</a:t>
                      </a:r>
                      <a:r>
                        <a:rPr lang="en-US" baseline="0" dirty="0"/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09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289777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May be hard to get individual functions to collaborate on cross-cutting</a:t>
                      </a:r>
                      <a:r>
                        <a:rPr lang="en-US" baseline="0" dirty="0"/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94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443876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May be hard to get individual functions to collaborate on cross-cutting</a:t>
                      </a:r>
                      <a:r>
                        <a:rPr lang="en-US" baseline="0" dirty="0"/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As the startup evolves, team members may resist having to focus on specific functions or areas (also may increase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25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Homogenous or Heterogeneous Team?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A </a:t>
            </a:r>
            <a:r>
              <a:rPr lang="en-US" sz="2600" i="1" dirty="0">
                <a:solidFill>
                  <a:srgbClr val="0070C0"/>
                </a:solidFill>
              </a:rPr>
              <a:t>solid</a:t>
            </a:r>
            <a:r>
              <a:rPr lang="en-US" sz="2600" dirty="0"/>
              <a:t> team should encompass at least 4 things:</a:t>
            </a:r>
          </a:p>
          <a:p>
            <a:pPr lvl="1"/>
            <a:r>
              <a:rPr lang="en-US" dirty="0"/>
              <a:t>A common vision (</a:t>
            </a:r>
            <a:r>
              <a:rPr lang="en-US" i="1" dirty="0"/>
              <a:t>homogenous on this aspect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Shared values (</a:t>
            </a:r>
            <a:r>
              <a:rPr lang="en-US" i="1" dirty="0"/>
              <a:t>homogenous on this aspect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Complementary networks (</a:t>
            </a:r>
            <a:r>
              <a:rPr lang="en-US" i="1" dirty="0"/>
              <a:t>heterogeneous on this aspect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Complementary skills (</a:t>
            </a:r>
            <a:r>
              <a:rPr lang="en-US" i="1" dirty="0"/>
              <a:t>heterogeneous on this aspect</a:t>
            </a:r>
            <a:r>
              <a:rPr lang="en-US" dirty="0"/>
              <a:t>)</a:t>
            </a:r>
          </a:p>
          <a:p>
            <a:pPr lvl="1"/>
            <a:endParaRPr lang="en-US" sz="2600" dirty="0"/>
          </a:p>
          <a:p>
            <a:r>
              <a:rPr lang="en-US" sz="2600" dirty="0"/>
              <a:t>It may help to think about the balance and skills of your team in terms of the 3H model- </a:t>
            </a:r>
            <a:r>
              <a:rPr lang="en-US" sz="2600" b="1" i="1" dirty="0"/>
              <a:t>H</a:t>
            </a:r>
            <a:r>
              <a:rPr lang="en-US" sz="2600" i="1" dirty="0"/>
              <a:t>acker</a:t>
            </a:r>
            <a:r>
              <a:rPr lang="en-US" sz="2600" dirty="0"/>
              <a:t>, </a:t>
            </a:r>
            <a:r>
              <a:rPr lang="en-US" sz="2600" b="1" i="1" dirty="0"/>
              <a:t>H</a:t>
            </a:r>
            <a:r>
              <a:rPr lang="en-US" sz="2600" i="1" dirty="0"/>
              <a:t>ustler</a:t>
            </a:r>
            <a:r>
              <a:rPr lang="en-US" sz="2600" dirty="0"/>
              <a:t>, and </a:t>
            </a:r>
            <a:r>
              <a:rPr lang="en-US" sz="2600" b="1" i="1" dirty="0"/>
              <a:t>H</a:t>
            </a:r>
            <a:r>
              <a:rPr lang="en-US" sz="2600" i="1" dirty="0"/>
              <a:t>ipster</a:t>
            </a:r>
          </a:p>
          <a:p>
            <a:pPr lvl="1"/>
            <a:r>
              <a:rPr lang="en-US" sz="2200" dirty="0"/>
              <a:t>Who in your team is the “hacker”? (hacker is the one who will build the product)</a:t>
            </a:r>
          </a:p>
          <a:p>
            <a:pPr lvl="1"/>
            <a:r>
              <a:rPr lang="en-US" sz="2200" dirty="0"/>
              <a:t>Who in your team is the “hustler”? (hustler is the business person)</a:t>
            </a:r>
          </a:p>
          <a:p>
            <a:pPr lvl="1"/>
            <a:r>
              <a:rPr lang="en-US" sz="2200" dirty="0"/>
              <a:t>Who in your team is the “hipster”? (hipster is the one concerned with the customer experience and design)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02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Egalitarian vs. Hierarchical Decision Making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5285" y="2495115"/>
            <a:ext cx="1537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Egalitarian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37171" y="2495115"/>
            <a:ext cx="1691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Hierarchical</a:t>
            </a:r>
          </a:p>
        </p:txBody>
      </p: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2462629" y="2725948"/>
            <a:ext cx="6474542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8086" y="3187613"/>
            <a:ext cx="493859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Advantages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help build trust among groups of strangers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teams of friends, affirms expectations </a:t>
            </a:r>
            <a:br>
              <a:rPr lang="en-US" dirty="0"/>
            </a:br>
            <a:r>
              <a:rPr lang="en-US" dirty="0"/>
              <a:t>of equal treatment</a:t>
            </a:r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Disadvantages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Consensus-building often takes too much time; </a:t>
            </a:r>
            <a:br>
              <a:rPr lang="en-US" dirty="0"/>
            </a:br>
            <a:r>
              <a:rPr lang="en-US" dirty="0"/>
              <a:t>this may be problematic for high-velocity </a:t>
            </a:r>
            <a:br>
              <a:rPr lang="en-US" dirty="0"/>
            </a:br>
            <a:r>
              <a:rPr lang="en-US" dirty="0"/>
              <a:t>entrepreneurial environments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Accountability is less clear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79772" y="3187613"/>
            <a:ext cx="495430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Advantages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Decision-makers can quickly mobilize resources </a:t>
            </a:r>
            <a:br>
              <a:rPr lang="en-US" dirty="0"/>
            </a:br>
            <a:r>
              <a:rPr lang="en-US" dirty="0"/>
              <a:t>behind a new initiative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Clear accountability</a:t>
            </a:r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Disadvantages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Complex environments cannot be processed by</a:t>
            </a:r>
            <a:br>
              <a:rPr lang="en-US" dirty="0"/>
            </a:br>
            <a:r>
              <a:rPr lang="en-US" dirty="0"/>
              <a:t>one person; input from multiple people with</a:t>
            </a:r>
            <a:br>
              <a:rPr lang="en-US" dirty="0"/>
            </a:br>
            <a:r>
              <a:rPr lang="en-US" dirty="0"/>
              <a:t>specialized knowledge usually leads to better</a:t>
            </a:r>
            <a:br>
              <a:rPr lang="en-US" dirty="0"/>
            </a:br>
            <a:r>
              <a:rPr lang="en-US" dirty="0"/>
              <a:t>decisions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66949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How can the team make decisions?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0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Last Session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Should I found? </a:t>
            </a:r>
            <a:r>
              <a:rPr lang="en-US" dirty="0" smtClean="0"/>
              <a:t>If so, solo or team?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Today’s Session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Founding Team Dilemmas: The Three R’s Model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Announcements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PS1 is due on Wednesday, January 30 by midnight</a:t>
            </a:r>
          </a:p>
          <a:p>
            <a:pPr lvl="1"/>
            <a:r>
              <a:rPr lang="en-US" dirty="0"/>
              <a:t>Next lecture’s case study is </a:t>
            </a:r>
            <a:r>
              <a:rPr lang="en-US" smtClean="0"/>
              <a:t>“</a:t>
            </a:r>
            <a:r>
              <a:rPr lang="en-US" smtClean="0"/>
              <a:t>Betterment</a:t>
            </a:r>
            <a:r>
              <a:rPr lang="en-US" smtClean="0"/>
              <a:t>” 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96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Sequence of Founding Dilemmas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3589" y="2032214"/>
            <a:ext cx="2833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Should I Found Now?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4265" y="3562658"/>
            <a:ext cx="2808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Remain Non-founder</a:t>
            </a:r>
          </a:p>
        </p:txBody>
      </p:sp>
      <p:cxnSp>
        <p:nvCxnSpPr>
          <p:cNvPr id="8" name="Straight Arrow Connector 7"/>
          <p:cNvCxnSpPr>
            <a:stCxn id="4" idx="2"/>
            <a:endCxn id="6" idx="0"/>
          </p:cNvCxnSpPr>
          <p:nvPr/>
        </p:nvCxnSpPr>
        <p:spPr>
          <a:xfrm flipH="1">
            <a:off x="2518336" y="2493879"/>
            <a:ext cx="2148" cy="106877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65343" y="2032214"/>
            <a:ext cx="19774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Should I be a </a:t>
            </a:r>
            <a:br>
              <a:rPr lang="en-US" sz="2400" dirty="0"/>
            </a:br>
            <a:r>
              <a:rPr lang="en-US" sz="2400" dirty="0"/>
              <a:t>Solo Founder?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68660" y="2032214"/>
            <a:ext cx="27958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Founding Team </a:t>
            </a:r>
            <a:br>
              <a:rPr lang="en-US" sz="2400" dirty="0"/>
            </a:br>
            <a:r>
              <a:rPr lang="en-US" sz="2400" i="1" dirty="0"/>
              <a:t>Dilemmas</a:t>
            </a:r>
            <a:r>
              <a:rPr lang="en-US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Rewards?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03440" y="4470614"/>
            <a:ext cx="2637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Beyond-the-Team </a:t>
            </a:r>
            <a:br>
              <a:rPr lang="en-US" sz="2400" dirty="0"/>
            </a:br>
            <a:r>
              <a:rPr lang="en-US" sz="2400" i="1" dirty="0"/>
              <a:t>Dilemmas</a:t>
            </a:r>
            <a:r>
              <a:rPr lang="en-US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Hires?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Investors?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Successions?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67504" y="2263046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10221" y="1778320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78844" y="28632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942744" y="2263046"/>
            <a:ext cx="127634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18986" y="17783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3" name="Straight Connector 22"/>
          <p:cNvCxnSpPr>
            <a:stCxn id="10" idx="2"/>
          </p:cNvCxnSpPr>
          <p:nvPr/>
        </p:nvCxnSpPr>
        <p:spPr>
          <a:xfrm>
            <a:off x="5954044" y="2863211"/>
            <a:ext cx="0" cy="197154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54043" y="4834759"/>
            <a:ext cx="185738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20393" y="356265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027344" y="3336702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="" xmlns:a16="http://schemas.microsoft.com/office/drawing/2014/main" id="{B1E91814-3FE0-FE4F-8479-47DA3644FC4F}"/>
              </a:ext>
            </a:extLst>
          </p:cNvPr>
          <p:cNvSpPr/>
          <p:nvPr/>
        </p:nvSpPr>
        <p:spPr>
          <a:xfrm>
            <a:off x="8248821" y="2019206"/>
            <a:ext cx="3043753" cy="1912783"/>
          </a:xfrm>
          <a:prstGeom prst="roundRect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22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Rewards: When to Split?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5285" y="2074706"/>
            <a:ext cx="164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Split Earlier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37171" y="2074706"/>
            <a:ext cx="1470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Split Later</a:t>
            </a:r>
          </a:p>
        </p:txBody>
      </p: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2571057" y="2305539"/>
            <a:ext cx="636611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8086" y="2767204"/>
            <a:ext cx="534665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Attract key players who need </a:t>
            </a:r>
            <a:br>
              <a:rPr lang="en-US" sz="2400" dirty="0"/>
            </a:br>
            <a:r>
              <a:rPr lang="en-US" sz="2400" dirty="0"/>
              <a:t>equity incentives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If already worked extensively with </a:t>
            </a:r>
            <a:br>
              <a:rPr lang="en-US" sz="2400" dirty="0"/>
            </a:br>
            <a:r>
              <a:rPr lang="en-US" sz="2400" dirty="0"/>
              <a:t>cofounders in another startup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Negotiate calmly before you are under </a:t>
            </a:r>
            <a:br>
              <a:rPr lang="en-US" sz="2400" dirty="0"/>
            </a:br>
            <a:r>
              <a:rPr lang="en-US" sz="2400" dirty="0"/>
              <a:t>pressure to split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51172" y="2767204"/>
            <a:ext cx="535864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Learn about cofounders’ contributions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Solidify startup’s strategy and business </a:t>
            </a:r>
            <a:br>
              <a:rPr lang="en-US" sz="2400" dirty="0"/>
            </a:br>
            <a:r>
              <a:rPr lang="en-US" sz="2400" dirty="0"/>
              <a:t>model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Solidify roles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Learn about cofounders’ commitment; </a:t>
            </a:r>
            <a:br>
              <a:rPr lang="en-US" sz="2400" dirty="0"/>
            </a:br>
            <a:r>
              <a:rPr lang="en-US" sz="2400" dirty="0"/>
              <a:t>strengthen incentives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Avoid continual renegotiations as </a:t>
            </a:r>
            <a:br>
              <a:rPr lang="en-US" sz="2400" dirty="0"/>
            </a:br>
            <a:r>
              <a:rPr lang="en-US" sz="2400" dirty="0"/>
              <a:t>things change</a:t>
            </a:r>
          </a:p>
        </p:txBody>
      </p:sp>
    </p:spTree>
    <p:extLst>
      <p:ext uri="{BB962C8B-B14F-4D97-AF65-F5344CB8AC3E}">
        <p14:creationId xmlns:p14="http://schemas.microsoft.com/office/powerpoint/2010/main" val="353046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Criteria For Equity Splits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no “right” answers and no objective criteria that can be used to split equity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outcome is fully subject to negotiation between the founders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research shows that at least 4 criteria can be utilized to help craft a sustainable agreement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Past Contributions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Opportunity Cost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Future Contributions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Founder Motivations and Preferences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84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(1) Past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much has the founder contributed to building the value of the startup so far?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Idea Premium</a:t>
            </a:r>
            <a:r>
              <a:rPr lang="en-US" dirty="0"/>
              <a:t>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Founders who contribute the original idea on which the startup is based have made a unique contribution to the venture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Research reveals an </a:t>
            </a:r>
            <a:r>
              <a:rPr lang="en-US" sz="2400" b="1" i="1" dirty="0"/>
              <a:t>idea premium</a:t>
            </a:r>
            <a:r>
              <a:rPr lang="en-US" sz="2400" dirty="0"/>
              <a:t> of 10% to 15% of extra equity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Capital Contribution</a:t>
            </a:r>
            <a:r>
              <a:rPr lang="en-US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Founders who have made larger contributions to the startup’s seed capital should see a proportionate increase in their equity ownership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76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(2) Opportunity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are the founders sacrificing in order to pursue the startup?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Are they </a:t>
            </a:r>
            <a:r>
              <a:rPr lang="en-US" i="1" dirty="0">
                <a:solidFill>
                  <a:schemeClr val="accent2"/>
                </a:solidFill>
              </a:rPr>
              <a:t>employed</a:t>
            </a:r>
            <a:r>
              <a:rPr lang="en-US" dirty="0"/>
              <a:t> or </a:t>
            </a:r>
            <a:r>
              <a:rPr lang="en-US" i="1" dirty="0">
                <a:solidFill>
                  <a:schemeClr val="accent2"/>
                </a:solidFill>
              </a:rPr>
              <a:t>not employed</a:t>
            </a:r>
            <a:r>
              <a:rPr lang="en-US" dirty="0"/>
              <a:t>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If not employed, the opportunity cost will be lower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If employed, do they hold low- or high-level positions which they enjoy and give them a financial security?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High-level positions entail higher opportunity cost and accordingly higher equity stake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2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(3) Future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Most of the work required for the startup to be successful will come in the future, but these are hard to anticipate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much can each founder be expected to contribute to the value of the startup down the road?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Successful Serial Founders</a:t>
            </a:r>
            <a:r>
              <a:rPr lang="en-US" dirty="0"/>
              <a:t>: research shows that these are usually given a premium of 7% to 9% of extra equity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Level of Commitment</a:t>
            </a:r>
            <a:r>
              <a:rPr lang="en-US" dirty="0"/>
              <a:t>: full-time or part-time?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Titles</a:t>
            </a:r>
            <a:r>
              <a:rPr lang="en-US" dirty="0"/>
              <a:t>: official positions influence equity splits, with CEOs receiving a substantial equity premium (i.e., 14% to 20% of extra equity)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00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(4) Founder Motivations and Preferences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Motivation affects how much priority a founder places on gaining equity (</a:t>
            </a:r>
            <a:r>
              <a:rPr lang="en-US" i="1" dirty="0"/>
              <a:t>benefit is long-term</a:t>
            </a:r>
            <a:r>
              <a:rPr lang="en-US" dirty="0"/>
              <a:t>) versus cash compensation (</a:t>
            </a:r>
            <a:r>
              <a:rPr lang="en-US" i="1" dirty="0"/>
              <a:t>benefit is short-term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addition, personality (e.g., having tolerance for conflict) affects a founder’s willingness to engage in negotiations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higher the tolerance for conflict, the higher the likelihood to pursue late equity split (quick </a:t>
            </a:r>
            <a:r>
              <a:rPr lang="en-US" i="1" dirty="0"/>
              <a:t>equal</a:t>
            </a:r>
            <a:r>
              <a:rPr lang="en-US" dirty="0"/>
              <a:t> splits are typically made to avoid difficult negotiations)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Prior relationships affect expectations about equity splits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brings about an important theory in entrepreneurship called </a:t>
            </a:r>
            <a:r>
              <a:rPr lang="en-US" b="1" i="1" dirty="0">
                <a:solidFill>
                  <a:schemeClr val="accent2"/>
                </a:solidFill>
              </a:rPr>
              <a:t>equity theory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30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Equity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58877" cy="492241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Equity theory highlights the tight linkage between </a:t>
            </a:r>
            <a:r>
              <a:rPr lang="en-US" i="1" dirty="0"/>
              <a:t>social factors </a:t>
            </a:r>
            <a:r>
              <a:rPr lang="en-US" dirty="0"/>
              <a:t>(relationships) and </a:t>
            </a:r>
            <a:r>
              <a:rPr lang="en-US" i="1" dirty="0"/>
              <a:t>economic factors</a:t>
            </a:r>
            <a:r>
              <a:rPr lang="en-US" dirty="0"/>
              <a:t> (rewards)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i="1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Founding teams usually operate under </a:t>
            </a:r>
            <a:r>
              <a:rPr lang="en-US" i="1" dirty="0"/>
              <a:t>social logic or business logic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teams operating under social logic, preserving personal relationships takes precedence over maximizing business success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These teams typically follow the rule of </a:t>
            </a:r>
            <a:r>
              <a:rPr lang="en-US" i="1" dirty="0">
                <a:solidFill>
                  <a:srgbClr val="C00000"/>
                </a:solidFill>
              </a:rPr>
              <a:t>equal distribution </a:t>
            </a:r>
            <a:r>
              <a:rPr lang="en-US" dirty="0"/>
              <a:t>(i.e., they split equity equally, even if individuals have very different levels of contribution)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teams operating under business logic, maximizing business success takes precedence over preserving personal relationships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These teams typically follow the rule of </a:t>
            </a:r>
            <a:r>
              <a:rPr lang="en-US" i="1" dirty="0">
                <a:solidFill>
                  <a:srgbClr val="0070C0"/>
                </a:solidFill>
              </a:rPr>
              <a:t>equitable distribution </a:t>
            </a:r>
            <a:r>
              <a:rPr lang="en-US" dirty="0"/>
              <a:t>(i.e., they split equity in proportion to the value of each individual’s contribution)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0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2800" dirty="0" smtClean="0"/>
              <a:t>Founding Dilemmas- Part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702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Sequence of Founding Dilemmas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3589" y="2032214"/>
            <a:ext cx="2833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Should I Found Now?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4265" y="3562658"/>
            <a:ext cx="2808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Remain Non-founder</a:t>
            </a:r>
          </a:p>
        </p:txBody>
      </p:sp>
      <p:cxnSp>
        <p:nvCxnSpPr>
          <p:cNvPr id="8" name="Straight Arrow Connector 7"/>
          <p:cNvCxnSpPr>
            <a:stCxn id="4" idx="2"/>
            <a:endCxn id="6" idx="0"/>
          </p:cNvCxnSpPr>
          <p:nvPr/>
        </p:nvCxnSpPr>
        <p:spPr>
          <a:xfrm flipH="1">
            <a:off x="2518336" y="2493879"/>
            <a:ext cx="2148" cy="106877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65343" y="2032214"/>
            <a:ext cx="19774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Should I be a </a:t>
            </a:r>
            <a:br>
              <a:rPr lang="en-US" sz="2400" dirty="0"/>
            </a:br>
            <a:r>
              <a:rPr lang="en-US" sz="2400" dirty="0"/>
              <a:t>Solo Founder?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68660" y="2032214"/>
            <a:ext cx="27958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Founding Team </a:t>
            </a:r>
            <a:br>
              <a:rPr lang="en-US" sz="2400" dirty="0"/>
            </a:br>
            <a:r>
              <a:rPr lang="en-US" sz="2400" i="1" dirty="0"/>
              <a:t>Dilemmas</a:t>
            </a:r>
            <a:r>
              <a:rPr lang="en-US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Rewards?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03440" y="4470614"/>
            <a:ext cx="2637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Beyond-the-Team </a:t>
            </a:r>
            <a:br>
              <a:rPr lang="en-US" sz="2400" dirty="0"/>
            </a:br>
            <a:r>
              <a:rPr lang="en-US" sz="2400" i="1" dirty="0"/>
              <a:t>Dilemmas</a:t>
            </a:r>
            <a:r>
              <a:rPr lang="en-US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Hires?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Investors?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Successions?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67504" y="2263046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10221" y="1778320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78844" y="28632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942744" y="2263046"/>
            <a:ext cx="127634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18986" y="17783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3" name="Straight Connector 22"/>
          <p:cNvCxnSpPr>
            <a:stCxn id="10" idx="2"/>
          </p:cNvCxnSpPr>
          <p:nvPr/>
        </p:nvCxnSpPr>
        <p:spPr>
          <a:xfrm>
            <a:off x="5954044" y="2863211"/>
            <a:ext cx="0" cy="197154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54043" y="4834759"/>
            <a:ext cx="185738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20393" y="356265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8248821" y="2019206"/>
            <a:ext cx="3043753" cy="1912783"/>
          </a:xfrm>
          <a:prstGeom prst="roundRect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0535637" y="2601507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455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Relationships: The Playing-with-Fire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The type of prior relationship had a significant impact on team turnover</a:t>
            </a: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079171" y="3374571"/>
            <a:ext cx="7783286" cy="0"/>
          </a:xfrm>
          <a:prstGeom prst="straightConnector1">
            <a:avLst/>
          </a:prstGeom>
          <a:ln w="190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40971" y="2870302"/>
            <a:ext cx="2070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Family/Best Friends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44143" y="2870302"/>
            <a:ext cx="256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Strangers/Acquaintances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10599" y="2865994"/>
            <a:ext cx="1719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Past Co-workers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808514" y="3799114"/>
            <a:ext cx="3287486" cy="126274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096000" y="4665365"/>
            <a:ext cx="3374546" cy="3964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3700833"/>
            <a:ext cx="2241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Damage if </a:t>
            </a:r>
            <a:br>
              <a:rPr lang="en-US" b="1" i="1" dirty="0">
                <a:solidFill>
                  <a:srgbClr val="FF0000"/>
                </a:solidFill>
              </a:rPr>
            </a:br>
            <a:r>
              <a:rPr lang="en-US" b="1" i="1" dirty="0">
                <a:solidFill>
                  <a:srgbClr val="FF0000"/>
                </a:solidFill>
              </a:rPr>
              <a:t>relationship blows up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808514" y="4035150"/>
            <a:ext cx="6662032" cy="2039079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2790" y="5443093"/>
            <a:ext cx="2425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92D050"/>
                </a:solidFill>
              </a:rPr>
              <a:t>Likelihood of discussing</a:t>
            </a:r>
          </a:p>
          <a:p>
            <a:r>
              <a:rPr lang="en-US" b="1" i="1" dirty="0">
                <a:solidFill>
                  <a:srgbClr val="92D050"/>
                </a:solidFill>
              </a:rPr>
              <a:t>“Elephants”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808514" y="4013378"/>
            <a:ext cx="0" cy="182222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08514" y="4863611"/>
            <a:ext cx="1643743" cy="122581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52257" y="5722435"/>
            <a:ext cx="76500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The greater the distance between the two factors, the more</a:t>
            </a:r>
            <a:br>
              <a:rPr lang="en-US" sz="2400" i="1" dirty="0"/>
            </a:br>
            <a:r>
              <a:rPr lang="en-US" sz="2400" i="1" dirty="0"/>
              <a:t>the co-founders are “playing with fire”</a:t>
            </a:r>
          </a:p>
        </p:txBody>
      </p:sp>
    </p:spTree>
    <p:extLst>
      <p:ext uri="{BB962C8B-B14F-4D97-AF65-F5344CB8AC3E}">
        <p14:creationId xmlns:p14="http://schemas.microsoft.com/office/powerpoint/2010/main" val="128602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8" grpId="0"/>
      <p:bldP spid="21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Sequence of Founding Dilemmas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3589" y="2032214"/>
            <a:ext cx="2833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Should I Found Now?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4265" y="3562658"/>
            <a:ext cx="2808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Remain Non-founder</a:t>
            </a:r>
          </a:p>
        </p:txBody>
      </p:sp>
      <p:cxnSp>
        <p:nvCxnSpPr>
          <p:cNvPr id="8" name="Straight Arrow Connector 7"/>
          <p:cNvCxnSpPr>
            <a:stCxn id="4" idx="2"/>
            <a:endCxn id="6" idx="0"/>
          </p:cNvCxnSpPr>
          <p:nvPr/>
        </p:nvCxnSpPr>
        <p:spPr>
          <a:xfrm flipH="1">
            <a:off x="2518336" y="2493879"/>
            <a:ext cx="2148" cy="106877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65343" y="2032214"/>
            <a:ext cx="19774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Should I be a </a:t>
            </a:r>
            <a:br>
              <a:rPr lang="en-US" sz="2400" dirty="0"/>
            </a:br>
            <a:r>
              <a:rPr lang="en-US" sz="2400" dirty="0"/>
              <a:t>Solo Founder?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68660" y="2032214"/>
            <a:ext cx="27958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Founding Team </a:t>
            </a:r>
            <a:br>
              <a:rPr lang="en-US" sz="2400" dirty="0"/>
            </a:br>
            <a:r>
              <a:rPr lang="en-US" sz="2400" i="1" dirty="0"/>
              <a:t>Dilemmas</a:t>
            </a:r>
            <a:r>
              <a:rPr lang="en-US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Rewards?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03440" y="4470614"/>
            <a:ext cx="2637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Beyond-the-Team </a:t>
            </a:r>
            <a:br>
              <a:rPr lang="en-US" sz="2400" dirty="0"/>
            </a:br>
            <a:r>
              <a:rPr lang="en-US" sz="2400" i="1" dirty="0"/>
              <a:t>Dilemmas</a:t>
            </a:r>
            <a:r>
              <a:rPr lang="en-US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Hires?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Investors?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Successions?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67504" y="2263046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10221" y="1778320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78844" y="28632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942744" y="2263046"/>
            <a:ext cx="127634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18986" y="17783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3" name="Straight Connector 22"/>
          <p:cNvCxnSpPr>
            <a:stCxn id="10" idx="2"/>
          </p:cNvCxnSpPr>
          <p:nvPr/>
        </p:nvCxnSpPr>
        <p:spPr>
          <a:xfrm>
            <a:off x="5954044" y="2863211"/>
            <a:ext cx="0" cy="197154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54043" y="4834759"/>
            <a:ext cx="185738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20393" y="356265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48875" y="2977883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="" xmlns:a16="http://schemas.microsoft.com/office/drawing/2014/main" id="{3E83F635-4C26-8344-8A58-2E56EC182158}"/>
              </a:ext>
            </a:extLst>
          </p:cNvPr>
          <p:cNvSpPr/>
          <p:nvPr/>
        </p:nvSpPr>
        <p:spPr>
          <a:xfrm>
            <a:off x="8248821" y="2019206"/>
            <a:ext cx="3043753" cy="1912783"/>
          </a:xfrm>
          <a:prstGeom prst="roundRect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8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433641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Enables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May be hard to get individual functions to collaborate on cross-cutting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84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May be hard to get individual functions to collaborate on cross-cutting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65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512863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May be hard to get individual functions to collaborate on cross-cutting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61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972423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May be hard to get individual functions to collaborate on cross-cutting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75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14210</TotalTime>
  <Words>2385</Words>
  <Application>Microsoft Office PowerPoint</Application>
  <PresentationFormat>Widescreen</PresentationFormat>
  <Paragraphs>395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Sequence of Founding Dilemmas</vt:lpstr>
      <vt:lpstr>Relationships: The Playing-with-Fire Gap</vt:lpstr>
      <vt:lpstr>Sequence of Founding Dilemmas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Homogenous or Heterogeneous Team?</vt:lpstr>
      <vt:lpstr>Egalitarian vs. Hierarchical Decision Making</vt:lpstr>
      <vt:lpstr>Sequence of Founding Dilemmas</vt:lpstr>
      <vt:lpstr>Rewards: When to Split?</vt:lpstr>
      <vt:lpstr>Criteria For Equity Splits</vt:lpstr>
      <vt:lpstr>(1) Past Contributions</vt:lpstr>
      <vt:lpstr>(2) Opportunity Cost</vt:lpstr>
      <vt:lpstr>(3) Future Contributions</vt:lpstr>
      <vt:lpstr>(4) Founder Motivations and Preferences</vt:lpstr>
      <vt:lpstr>Equity Theory</vt:lpstr>
      <vt:lpstr>Next 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281</cp:revision>
  <dcterms:created xsi:type="dcterms:W3CDTF">2017-12-27T09:59:59Z</dcterms:created>
  <dcterms:modified xsi:type="dcterms:W3CDTF">2019-01-29T12:59:40Z</dcterms:modified>
</cp:coreProperties>
</file>