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0" r:id="rId2"/>
    <p:sldId id="281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31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42" r:id="rId23"/>
    <p:sldId id="353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54" r:id="rId33"/>
    <p:sldId id="32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0346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8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Intelligence- Part IV</a:t>
            </a:r>
          </a:p>
          <a:p>
            <a:r>
              <a:rPr lang="en-US" sz="2800" dirty="0" smtClean="0"/>
              <a:t>Lecture 22, April 21, 2019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Income Statements: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91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/>
                        <a:t>Cost of Goods Sold                                                              -$3,900,000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Gross Profit                                                                           $1,300,000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Less Selling,</a:t>
                      </a:r>
                      <a:r>
                        <a:rPr lang="en-US" sz="1600" baseline="0" dirty="0" smtClean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Allocated Cost</a:t>
                      </a:r>
                      <a:r>
                        <a:rPr lang="en-US" sz="1600" baseline="0" dirty="0" smtClean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All Other                                                                                $10,000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Operating Profit  (EBIT)                                                      $44,000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Less Interest Expenses                                                        $1,000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Profit Before Taxes                                                             </a:t>
                      </a:r>
                      <a:r>
                        <a:rPr lang="en-US" sz="1600" b="1" baseline="0" dirty="0" smtClean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06210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/>
                        <a:t>Cost of Goods Sold                                                              -$3,900,000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Gross Profit                                                                           $1,300,000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Less Selling,</a:t>
                      </a:r>
                      <a:r>
                        <a:rPr lang="en-US" sz="1600" baseline="0" dirty="0" smtClean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Allocated Cost</a:t>
                      </a:r>
                      <a:r>
                        <a:rPr lang="en-US" sz="1600" baseline="0" dirty="0" smtClean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All Other                                                                                $10,000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Operating Profit  (EBIT)                                                      $44,000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Less Interest Expenses                                                        $1,000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Profit Before Taxes                                                             </a:t>
                      </a:r>
                      <a:r>
                        <a:rPr lang="en-US" sz="1600" b="1" baseline="0" dirty="0" smtClean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12" idx="2"/>
          </p:cNvCxnSpPr>
          <p:nvPr/>
        </p:nvCxnSpPr>
        <p:spPr>
          <a:xfrm flipH="1">
            <a:off x="9824229" y="4988028"/>
            <a:ext cx="1209286" cy="161349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6533" y="3972365"/>
            <a:ext cx="2533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is EPS assuming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he company has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1000 shares?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219288" y="4579609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$30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1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</a:t>
            </a:r>
            <a:r>
              <a:rPr lang="en-US" dirty="0" smtClean="0"/>
              <a:t>Cash Flow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basic structure of cash flow statements involves 3 main components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Operating Activities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Investing </a:t>
            </a: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en-US" i="1" dirty="0" smtClean="0">
                <a:solidFill>
                  <a:srgbClr val="0070C0"/>
                </a:solidFill>
              </a:rPr>
              <a:t>ctivities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Financing Activities</a:t>
            </a:r>
            <a:endParaRPr lang="en-US" i="1" dirty="0">
              <a:solidFill>
                <a:srgbClr val="0070C0"/>
              </a:solidFill>
            </a:endParaRP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2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2283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9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from business </a:t>
            </a:r>
            <a:r>
              <a:rPr lang="en-US" sz="2400" dirty="0" smtClean="0">
                <a:solidFill>
                  <a:schemeClr val="tx1"/>
                </a:solidFill>
              </a:rPr>
              <a:t>activities, which involve ONLY the </a:t>
            </a:r>
            <a:r>
              <a:rPr lang="en-US" sz="2400" i="1" u="sng" dirty="0" smtClean="0">
                <a:solidFill>
                  <a:schemeClr val="tx1"/>
                </a:solidFill>
              </a:rPr>
              <a:t>current assets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i="1" u="sng" dirty="0" smtClean="0">
                <a:solidFill>
                  <a:schemeClr val="tx1"/>
                </a:solidFill>
              </a:rPr>
              <a:t>current liabilities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example, purchases </a:t>
            </a:r>
            <a:r>
              <a:rPr lang="en-US" sz="2400" dirty="0">
                <a:solidFill>
                  <a:schemeClr val="tx1"/>
                </a:solidFill>
              </a:rPr>
              <a:t>or sales of long-term assets are </a:t>
            </a:r>
            <a:r>
              <a:rPr lang="en-US" sz="2400" dirty="0" smtClean="0">
                <a:solidFill>
                  <a:schemeClr val="tx1"/>
                </a:solidFill>
              </a:rPr>
              <a:t>NOT </a:t>
            </a:r>
            <a:r>
              <a:rPr lang="en-US" sz="2400" dirty="0">
                <a:solidFill>
                  <a:schemeClr val="tx1"/>
                </a:solidFill>
              </a:rPr>
              <a:t>included in operating </a:t>
            </a:r>
            <a:r>
              <a:rPr lang="en-US" sz="2400" dirty="0" smtClean="0">
                <a:solidFill>
                  <a:schemeClr val="tx1"/>
                </a:solidFill>
              </a:rPr>
              <a:t>activities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1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2893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Callout 2 5"/>
          <p:cNvSpPr/>
          <p:nvPr/>
        </p:nvSpPr>
        <p:spPr>
          <a:xfrm>
            <a:off x="4352097" y="2796208"/>
            <a:ext cx="4346713" cy="19083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7060"/>
              <a:gd name="adj6" fmla="val -2424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Read </a:t>
            </a:r>
            <a:r>
              <a:rPr lang="en-US" sz="2400" dirty="0">
                <a:solidFill>
                  <a:schemeClr val="tx1"/>
                </a:solidFill>
              </a:rPr>
              <a:t>from the income statement </a:t>
            </a:r>
            <a:r>
              <a:rPr lang="en-US" sz="2400" dirty="0" smtClean="0">
                <a:solidFill>
                  <a:schemeClr val="tx1"/>
                </a:solidFill>
              </a:rPr>
              <a:t>of X Inc. for </a:t>
            </a:r>
            <a:r>
              <a:rPr lang="en-US" sz="2400" dirty="0">
                <a:solidFill>
                  <a:schemeClr val="tx1"/>
                </a:solidFill>
              </a:rPr>
              <a:t>the year ending December 31, 2017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8580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2748" y="2796208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Step 1</a:t>
            </a:r>
            <a:endParaRPr lang="en-U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1819" y="2623930"/>
            <a:ext cx="675861" cy="410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9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656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164" y="3127514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Step 2</a:t>
            </a:r>
            <a:endParaRPr lang="en-US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31235" y="3366054"/>
            <a:ext cx="742122" cy="223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9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5578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99764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5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7019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2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3747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5711687" y="4806861"/>
            <a:ext cx="4558749" cy="179272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987"/>
              <a:gd name="adj6" fmla="val -23480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Increases in current assets </a:t>
            </a:r>
            <a:r>
              <a:rPr lang="en-US" sz="2400" i="1" u="sng" dirty="0" smtClean="0">
                <a:solidFill>
                  <a:schemeClr val="tx1"/>
                </a:solidFill>
              </a:rPr>
              <a:t>use</a:t>
            </a:r>
            <a:r>
              <a:rPr lang="en-US" sz="2400" i="1" dirty="0" smtClean="0">
                <a:solidFill>
                  <a:schemeClr val="tx1"/>
                </a:solidFill>
              </a:rPr>
              <a:t> cash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hence, they are subtracted</a:t>
            </a:r>
            <a:r>
              <a:rPr lang="en-US" sz="2400" dirty="0" smtClean="0">
                <a:solidFill>
                  <a:schemeClr val="tx1"/>
                </a:solidFill>
              </a:rPr>
              <a:t>), while decreases in current assets </a:t>
            </a:r>
            <a:r>
              <a:rPr lang="en-US" sz="2400" i="1" u="sng" dirty="0" smtClean="0">
                <a:solidFill>
                  <a:schemeClr val="tx1"/>
                </a:solidFill>
              </a:rPr>
              <a:t>produce</a:t>
            </a:r>
            <a:r>
              <a:rPr lang="en-US" sz="2400" i="1" dirty="0" smtClean="0">
                <a:solidFill>
                  <a:schemeClr val="tx1"/>
                </a:solidFill>
              </a:rPr>
              <a:t> cash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</a:rPr>
              <a:t>hence, they- if any- should be added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6151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Quiz 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i="1" dirty="0" smtClean="0"/>
              <a:t>Part IV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000" dirty="0" smtClean="0"/>
              <a:t>Quiz II grades are out</a:t>
            </a:r>
          </a:p>
          <a:p>
            <a:pPr lvl="1"/>
            <a:r>
              <a:rPr lang="en-US" sz="3000" dirty="0"/>
              <a:t>Project’s milestone </a:t>
            </a:r>
            <a:r>
              <a:rPr lang="en-US" sz="3000" dirty="0" smtClean="0"/>
              <a:t>5 </a:t>
            </a:r>
            <a:r>
              <a:rPr lang="en-US" sz="3000" dirty="0"/>
              <a:t>is </a:t>
            </a:r>
            <a:r>
              <a:rPr lang="en-US" sz="3000" dirty="0" smtClean="0"/>
              <a:t>due on Tuesday, April 23 by midnight. All teams will present their works on Tuesday during the class time</a:t>
            </a:r>
          </a:p>
          <a:p>
            <a:pPr lvl="1"/>
            <a:r>
              <a:rPr lang="en-US" sz="3000" dirty="0" smtClean="0"/>
              <a:t>PS4 </a:t>
            </a:r>
            <a:r>
              <a:rPr lang="en-US" sz="3000" dirty="0" smtClean="0"/>
              <a:t>is </a:t>
            </a:r>
            <a:r>
              <a:rPr lang="en-US" sz="3000" dirty="0" smtClean="0"/>
              <a:t>out. It is due on April 25 by midnight</a:t>
            </a:r>
          </a:p>
          <a:p>
            <a:pPr lvl="1"/>
            <a:r>
              <a:rPr lang="en-US" sz="2800" dirty="0"/>
              <a:t>Final exam is on Wednesday, May 1 from 1:30 to 4:30 in Room 1030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6167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36059" y="6176963"/>
            <a:ext cx="8434180" cy="5168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Increases in current liabilities increase cash (</a:t>
            </a:r>
            <a:r>
              <a:rPr lang="en-US" i="1" dirty="0" smtClean="0">
                <a:solidFill>
                  <a:schemeClr val="tx1"/>
                </a:solidFill>
              </a:rPr>
              <a:t>hence, they should be added</a:t>
            </a:r>
            <a:r>
              <a:rPr lang="en-US" dirty="0" smtClean="0">
                <a:solidFill>
                  <a:schemeClr val="tx1"/>
                </a:solidFill>
              </a:rPr>
              <a:t>) and vice versa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738191" y="5738191"/>
            <a:ext cx="414958" cy="43877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80382" y="5738191"/>
            <a:ext cx="37106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3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eft Bracket 7"/>
          <p:cNvSpPr/>
          <p:nvPr/>
        </p:nvSpPr>
        <p:spPr>
          <a:xfrm>
            <a:off x="2213113" y="3776870"/>
            <a:ext cx="265044" cy="2347085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63757" y="4784035"/>
            <a:ext cx="649356" cy="166378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63" y="3668407"/>
            <a:ext cx="18487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Observation</a:t>
            </a:r>
            <a:r>
              <a:rPr lang="en-US" b="1" dirty="0" smtClean="0"/>
              <a:t>: </a:t>
            </a:r>
            <a:br>
              <a:rPr lang="en-US" b="1" dirty="0" smtClean="0"/>
            </a:br>
            <a:r>
              <a:rPr lang="en-US" b="1" dirty="0" smtClean="0"/>
              <a:t>Increases in </a:t>
            </a:r>
            <a:br>
              <a:rPr lang="en-US" b="1" dirty="0" smtClean="0"/>
            </a:br>
            <a:r>
              <a:rPr lang="en-US" b="1" dirty="0" smtClean="0"/>
              <a:t>current assets </a:t>
            </a:r>
            <a:br>
              <a:rPr lang="en-US" b="1" dirty="0" smtClean="0"/>
            </a:br>
            <a:r>
              <a:rPr lang="en-US" b="1" dirty="0" smtClean="0"/>
              <a:t>are “uses” of </a:t>
            </a:r>
            <a:br>
              <a:rPr lang="en-US" b="1" dirty="0" smtClean="0"/>
            </a:br>
            <a:r>
              <a:rPr lang="en-US" b="1" dirty="0" smtClean="0"/>
              <a:t>cash, while </a:t>
            </a:r>
            <a:br>
              <a:rPr lang="en-US" b="1" dirty="0" smtClean="0"/>
            </a:br>
            <a:r>
              <a:rPr lang="en-US" b="1" dirty="0" smtClean="0"/>
              <a:t>increases in </a:t>
            </a:r>
            <a:br>
              <a:rPr lang="en-US" b="1" dirty="0" smtClean="0"/>
            </a:br>
            <a:r>
              <a:rPr lang="en-US" b="1" dirty="0" smtClean="0"/>
              <a:t>current liabilities </a:t>
            </a:r>
            <a:br>
              <a:rPr lang="en-US" b="1" dirty="0" smtClean="0"/>
            </a:br>
            <a:r>
              <a:rPr lang="en-US" b="1" dirty="0" smtClean="0"/>
              <a:t>are “sources” </a:t>
            </a:r>
            <a:br>
              <a:rPr lang="en-US" b="1" dirty="0" smtClean="0"/>
            </a:br>
            <a:r>
              <a:rPr lang="en-US" b="1" dirty="0" smtClean="0"/>
              <a:t>of cash (</a:t>
            </a:r>
            <a:r>
              <a:rPr lang="en-US" b="1" i="1" dirty="0" smtClean="0"/>
              <a:t>and</a:t>
            </a:r>
          </a:p>
          <a:p>
            <a:r>
              <a:rPr lang="en-US" b="1" i="1" dirty="0" smtClean="0"/>
              <a:t>vice versa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76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4638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0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2823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Purchase of Store Equipment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8"/>
            <a:ext cx="5638801" cy="36745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from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company's </a:t>
            </a:r>
            <a:r>
              <a:rPr lang="en-US" sz="2400" dirty="0" smtClean="0">
                <a:solidFill>
                  <a:schemeClr val="tx1"/>
                </a:solidFill>
              </a:rPr>
              <a:t>long-term investments, which involve ONLY noncurrent assets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example, when the company buys or sells a building or an equipment, the cash relating to this transaction is reflected as an </a:t>
            </a:r>
            <a:r>
              <a:rPr lang="en-US" sz="2400" i="1" dirty="0" smtClean="0">
                <a:solidFill>
                  <a:schemeClr val="tx1"/>
                </a:solidFill>
              </a:rPr>
              <a:t>investing</a:t>
            </a:r>
            <a:r>
              <a:rPr lang="en-US" sz="2400" dirty="0" smtClean="0">
                <a:solidFill>
                  <a:schemeClr val="tx1"/>
                </a:solidFill>
              </a:rPr>
              <a:t> activity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10969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85156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776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693754" y="3040260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16"/>
              <a:gd name="adj6" fmla="val -1942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the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of cash from investors </a:t>
            </a:r>
            <a:r>
              <a:rPr lang="en-US" sz="2400" dirty="0" smtClean="0">
                <a:solidFill>
                  <a:schemeClr val="tx1"/>
                </a:solidFill>
              </a:rPr>
              <a:t>and/or </a:t>
            </a:r>
            <a:r>
              <a:rPr lang="en-US" sz="2400" dirty="0">
                <a:solidFill>
                  <a:schemeClr val="tx1"/>
                </a:solidFill>
              </a:rPr>
              <a:t>banks, as well as the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paid to shareholders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payments </a:t>
            </a:r>
            <a:r>
              <a:rPr lang="en-US" sz="2400" dirty="0">
                <a:solidFill>
                  <a:schemeClr val="tx1"/>
                </a:solidFill>
              </a:rPr>
              <a:t>of dividends, payments for stock </a:t>
            </a:r>
            <a:r>
              <a:rPr lang="en-US" sz="2400" dirty="0" smtClean="0">
                <a:solidFill>
                  <a:schemeClr val="tx1"/>
                </a:solidFill>
              </a:rPr>
              <a:t>repurchases, </a:t>
            </a:r>
            <a:r>
              <a:rPr lang="en-US" sz="2400" dirty="0">
                <a:solidFill>
                  <a:schemeClr val="tx1"/>
                </a:solidFill>
              </a:rPr>
              <a:t>and the repayment of debt principle (loans) are </a:t>
            </a:r>
            <a:r>
              <a:rPr lang="en-US" sz="2400" dirty="0" smtClean="0">
                <a:solidFill>
                  <a:schemeClr val="tx1"/>
                </a:solidFill>
              </a:rPr>
              <a:t>considered as financing activities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8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6562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5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747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0949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6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89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Gross profit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Operating profit </a:t>
            </a:r>
            <a:r>
              <a:rPr lang="en-US" dirty="0" smtClean="0"/>
              <a:t>(also referred to as </a:t>
            </a:r>
            <a:br>
              <a:rPr lang="en-US" dirty="0" smtClean="0"/>
            </a:br>
            <a:r>
              <a:rPr lang="en-US" dirty="0" smtClean="0"/>
              <a:t>“Earnings Before Interest and Taxes” or </a:t>
            </a:r>
            <a:r>
              <a:rPr lang="en-US" i="1" dirty="0" smtClean="0">
                <a:solidFill>
                  <a:srgbClr val="00B050"/>
                </a:solidFill>
              </a:rPr>
              <a:t>EBIT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Profit before taxes </a:t>
            </a:r>
            <a:r>
              <a:rPr lang="en-US" dirty="0" smtClean="0"/>
              <a:t>(also referred to as </a:t>
            </a:r>
            <a:br>
              <a:rPr lang="en-US" dirty="0" smtClean="0"/>
            </a:br>
            <a:r>
              <a:rPr lang="en-US" dirty="0" smtClean="0"/>
              <a:t>“Earnings Before Taxes” or </a:t>
            </a:r>
            <a:r>
              <a:rPr lang="en-US" i="1" dirty="0" smtClean="0">
                <a:solidFill>
                  <a:schemeClr val="accent2"/>
                </a:solidFill>
              </a:rPr>
              <a:t>EBT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Net income</a:t>
            </a:r>
          </a:p>
          <a:p>
            <a:pPr lvl="1"/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22023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16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15147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9002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5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20953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sz="1600" dirty="0" smtClean="0"/>
                        <a:t>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Proceeds</a:t>
                      </a:r>
                      <a:r>
                        <a:rPr lang="en-US" sz="1600" baseline="0" dirty="0" smtClean="0"/>
                        <a:t> from Bank Borrowing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+$10,000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Sale of Stock to Owners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+$15,000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Payment</a:t>
                      </a:r>
                      <a:r>
                        <a:rPr lang="en-US" sz="1600" baseline="0" dirty="0" smtClean="0"/>
                        <a:t> of Dividends to Owners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Cash at Beginning</a:t>
                      </a:r>
                      <a:r>
                        <a:rPr lang="en-US" sz="1600" baseline="0" dirty="0" smtClean="0"/>
                        <a:t> of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Cash at End of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 in Cash for</a:t>
                      </a:r>
                      <a:r>
                        <a:rPr lang="en-US" sz="1600" baseline="0" dirty="0" smtClean="0"/>
                        <a:t> the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Presentations By Students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Net sales capture the revenue from sales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Some of this revenue may never be collected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</a:t>
            </a:r>
            <a:r>
              <a:rPr lang="en-US" b="1" dirty="0" smtClean="0">
                <a:solidFill>
                  <a:srgbClr val="C00000"/>
                </a:solidFill>
              </a:rPr>
              <a:t>return </a:t>
            </a:r>
            <a:r>
              <a:rPr lang="en-US" dirty="0" smtClean="0"/>
              <a:t>may occur if a customer returns </a:t>
            </a:r>
            <a:br>
              <a:rPr lang="en-US" dirty="0" smtClean="0"/>
            </a:br>
            <a:r>
              <a:rPr lang="en-US" dirty="0" smtClean="0"/>
              <a:t>a defective</a:t>
            </a:r>
            <a:r>
              <a:rPr lang="en-US" dirty="0"/>
              <a:t>, damaged, or otherwise undesirable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 </a:t>
            </a:r>
            <a:r>
              <a:rPr lang="en-US" dirty="0"/>
              <a:t>to the </a:t>
            </a:r>
            <a:r>
              <a:rPr lang="en-US" dirty="0" smtClean="0"/>
              <a:t>seller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</a:t>
            </a:r>
            <a:r>
              <a:rPr lang="en-US" b="1" dirty="0" smtClean="0">
                <a:solidFill>
                  <a:srgbClr val="C00000"/>
                </a:solidFill>
              </a:rPr>
              <a:t>allowance</a:t>
            </a:r>
            <a:r>
              <a:rPr lang="en-US" dirty="0"/>
              <a:t> </a:t>
            </a:r>
            <a:r>
              <a:rPr lang="en-US" dirty="0" smtClean="0"/>
              <a:t>may occur if a customer agrees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keep </a:t>
            </a:r>
            <a:r>
              <a:rPr lang="en-US" dirty="0" smtClean="0"/>
              <a:t>a defective product </a:t>
            </a:r>
            <a:r>
              <a:rPr lang="en-US" dirty="0"/>
              <a:t>in return for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reduction </a:t>
            </a:r>
            <a:r>
              <a:rPr lang="en-US" dirty="0"/>
              <a:t>in the selling price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Net sales = Gross sales – (</a:t>
            </a:r>
            <a:r>
              <a:rPr lang="en-US" dirty="0" smtClean="0">
                <a:solidFill>
                  <a:srgbClr val="C00000"/>
                </a:solidFill>
              </a:rPr>
              <a:t>returns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C00000"/>
                </a:solidFill>
              </a:rPr>
              <a:t>allowances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107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45549" y="351937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5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1847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Cost of Goods Sold (COGS) involves the </a:t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direct </a:t>
            </a:r>
            <a:r>
              <a:rPr lang="en-US" i="1" dirty="0">
                <a:solidFill>
                  <a:srgbClr val="C00000"/>
                </a:solidFill>
              </a:rPr>
              <a:t>costs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attributable to the production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 </a:t>
            </a:r>
            <a:r>
              <a:rPr lang="en-US" b="1" dirty="0"/>
              <a:t>goods </a:t>
            </a:r>
            <a:r>
              <a:rPr lang="en-US" b="1" dirty="0" smtClean="0"/>
              <a:t>sold</a:t>
            </a:r>
          </a:p>
          <a:p>
            <a:pPr lvl="2"/>
            <a:r>
              <a:rPr lang="en-US" sz="1950" dirty="0" smtClean="0"/>
              <a:t>For a retail company, direct costs are simply the </a:t>
            </a:r>
            <a:br>
              <a:rPr lang="en-US" sz="1950" dirty="0" smtClean="0"/>
            </a:br>
            <a:r>
              <a:rPr lang="en-US" sz="1950" dirty="0" smtClean="0"/>
              <a:t>costs of materials purchased for resale</a:t>
            </a:r>
          </a:p>
          <a:p>
            <a:pPr lvl="2"/>
            <a:r>
              <a:rPr lang="en-US" sz="1950" dirty="0" smtClean="0"/>
              <a:t>For a manufacturing company, direct costs can</a:t>
            </a:r>
            <a:br>
              <a:rPr lang="en-US" sz="1950" dirty="0" smtClean="0"/>
            </a:br>
            <a:r>
              <a:rPr lang="en-US" sz="1950" dirty="0" smtClean="0"/>
              <a:t>include the costs of production, </a:t>
            </a:r>
            <a:r>
              <a:rPr lang="en-US" sz="1950" i="1" u="sng" dirty="0" smtClean="0"/>
              <a:t>depreciation</a:t>
            </a:r>
            <a:r>
              <a:rPr lang="en-US" sz="1950" dirty="0" smtClean="0"/>
              <a:t>,</a:t>
            </a:r>
            <a:br>
              <a:rPr lang="en-US" sz="1950" dirty="0" smtClean="0"/>
            </a:br>
            <a:r>
              <a:rPr lang="en-US" sz="1950" dirty="0" smtClean="0"/>
              <a:t>materials, and labor</a:t>
            </a:r>
          </a:p>
          <a:p>
            <a:pPr lvl="2"/>
            <a:r>
              <a:rPr lang="en-US" sz="1950" dirty="0" smtClean="0"/>
              <a:t>For a service company, direct costs may be </a:t>
            </a:r>
            <a:br>
              <a:rPr lang="en-US" sz="1950" dirty="0" smtClean="0"/>
            </a:br>
            <a:r>
              <a:rPr lang="en-US" sz="1950" dirty="0" smtClean="0"/>
              <a:t>negligible, hence, its income statement may</a:t>
            </a:r>
            <a:br>
              <a:rPr lang="en-US" sz="1950" dirty="0" smtClean="0"/>
            </a:br>
            <a:r>
              <a:rPr lang="en-US" sz="1950" dirty="0" smtClean="0"/>
              <a:t>exclude COGS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COGS = Beginning Inventory + New Purchases</a:t>
            </a:r>
            <a:br>
              <a:rPr lang="en-US" dirty="0" smtClean="0"/>
            </a:br>
            <a:r>
              <a:rPr lang="en-US" dirty="0" smtClean="0"/>
              <a:t>	           - Ending Inventory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694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653522" y="382286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Operating expenses include expenses other</a:t>
            </a:r>
            <a:br>
              <a:rPr lang="en-US" dirty="0" smtClean="0"/>
            </a:br>
            <a:r>
              <a:rPr lang="en-US" dirty="0" smtClean="0"/>
              <a:t>than COGS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Management salaries</a:t>
            </a:r>
          </a:p>
          <a:p>
            <a:pPr lvl="2"/>
            <a:r>
              <a:rPr lang="en-US" dirty="0" smtClean="0"/>
              <a:t>Advertising expenditures</a:t>
            </a:r>
          </a:p>
          <a:p>
            <a:pPr lvl="2"/>
            <a:r>
              <a:rPr lang="en-US" dirty="0" smtClean="0"/>
              <a:t>Repairs and maintenance costs</a:t>
            </a:r>
          </a:p>
          <a:p>
            <a:pPr lvl="2"/>
            <a:r>
              <a:rPr lang="en-US" dirty="0" smtClean="0"/>
              <a:t>Research &amp; development expenditures</a:t>
            </a:r>
          </a:p>
          <a:p>
            <a:pPr lvl="2"/>
            <a:r>
              <a:rPr lang="en-US" dirty="0" smtClean="0"/>
              <a:t>Lease payments</a:t>
            </a:r>
          </a:p>
          <a:p>
            <a:pPr lvl="2"/>
            <a:r>
              <a:rPr lang="en-US" dirty="0" smtClean="0"/>
              <a:t>Depreciation (also referred in this context to as </a:t>
            </a:r>
            <a:br>
              <a:rPr lang="en-US" dirty="0" smtClean="0"/>
            </a:br>
            <a:r>
              <a:rPr lang="en-US" dirty="0" smtClean="0"/>
              <a:t>“allocated cost of fixed assets”) </a:t>
            </a:r>
          </a:p>
          <a:p>
            <a:pPr lvl="2"/>
            <a:r>
              <a:rPr lang="en-US" dirty="0" smtClean="0"/>
              <a:t>General and administrative </a:t>
            </a:r>
            <a:r>
              <a:rPr lang="en-US" dirty="0" smtClean="0"/>
              <a:t>(G&amp;S) expenses </a:t>
            </a:r>
            <a:r>
              <a:rPr lang="en-US" dirty="0" smtClean="0"/>
              <a:t>(which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includes</a:t>
            </a:r>
            <a:r>
              <a:rPr lang="en-US" dirty="0"/>
              <a:t> </a:t>
            </a:r>
            <a:r>
              <a:rPr lang="en-US" dirty="0" smtClean="0"/>
              <a:t>everything </a:t>
            </a:r>
            <a:r>
              <a:rPr lang="en-US" dirty="0" smtClean="0"/>
              <a:t>from salaries of office staff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paper </a:t>
            </a:r>
            <a:r>
              <a:rPr lang="en-US" dirty="0" smtClean="0"/>
              <a:t>clips)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015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4685568"/>
            <a:ext cx="595423" cy="58479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4508554"/>
            <a:ext cx="2593606" cy="308344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Interest expense captures the cost of borrowing</a:t>
            </a:r>
            <a:br>
              <a:rPr lang="en-US" dirty="0" smtClean="0"/>
            </a:br>
            <a:r>
              <a:rPr lang="en-US" dirty="0" smtClean="0"/>
              <a:t>money (typically from banks)</a:t>
            </a:r>
          </a:p>
          <a:p>
            <a:pPr lvl="1"/>
            <a:endParaRPr lang="en-US" dirty="0" smtClean="0"/>
          </a:p>
          <a:p>
            <a:pPr lvl="1"/>
            <a:r>
              <a:rPr lang="en-US" u="sng" dirty="0" smtClean="0"/>
              <a:t>Note</a:t>
            </a:r>
            <a:r>
              <a:rPr lang="en-US" dirty="0" smtClean="0"/>
              <a:t>: Dividends (or portions of company’s </a:t>
            </a:r>
            <a:br>
              <a:rPr lang="en-US" dirty="0" smtClean="0"/>
            </a:br>
            <a:r>
              <a:rPr lang="en-US" dirty="0" smtClean="0"/>
              <a:t>earnings) are NOT deducted in the income </a:t>
            </a:r>
            <a:br>
              <a:rPr lang="en-US" dirty="0" smtClean="0"/>
            </a:br>
            <a:r>
              <a:rPr lang="en-US" dirty="0" smtClean="0"/>
              <a:t>statement. Rather, they are paid out of the </a:t>
            </a:r>
            <a:br>
              <a:rPr lang="en-US" dirty="0" smtClean="0"/>
            </a:br>
            <a:r>
              <a:rPr lang="en-US" dirty="0" smtClean="0"/>
              <a:t>net income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20670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5374681"/>
            <a:ext cx="595423" cy="584790"/>
          </a:xfrm>
          <a:prstGeom prst="lef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5172353"/>
            <a:ext cx="2593606" cy="308344"/>
          </a:xfrm>
          <a:prstGeom prst="round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4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Taxes are only paid after deducting interest</a:t>
            </a:r>
            <a:br>
              <a:rPr lang="en-US" dirty="0" smtClean="0"/>
            </a:br>
            <a:r>
              <a:rPr lang="en-US" dirty="0" smtClean="0"/>
              <a:t>expense</a:t>
            </a:r>
            <a:endParaRPr lang="en-US" dirty="0"/>
          </a:p>
          <a:p>
            <a:pPr lvl="1"/>
            <a:r>
              <a:rPr lang="en-US" dirty="0" smtClean="0"/>
              <a:t>Net income is the “bottom-line” profit</a:t>
            </a:r>
          </a:p>
          <a:p>
            <a:pPr lvl="2"/>
            <a:r>
              <a:rPr lang="en-US" sz="2200" dirty="0" smtClean="0"/>
              <a:t>(Net income/# of common shares outstanding) </a:t>
            </a:r>
            <a:br>
              <a:rPr lang="en-US" sz="2200" dirty="0" smtClean="0"/>
            </a:br>
            <a:r>
              <a:rPr lang="en-US" sz="2200" dirty="0" smtClean="0"/>
              <a:t>is referred to as “Earning Per Share” or </a:t>
            </a:r>
            <a:r>
              <a:rPr lang="en-US" sz="2200" b="1" i="1" dirty="0" smtClean="0">
                <a:solidFill>
                  <a:srgbClr val="C00000"/>
                </a:solidFill>
              </a:rPr>
              <a:t>EPS</a:t>
            </a:r>
            <a:r>
              <a:rPr lang="en-US" sz="2200" dirty="0" smtClean="0"/>
              <a:t> </a:t>
            </a:r>
          </a:p>
          <a:p>
            <a:pPr lvl="2"/>
            <a:r>
              <a:rPr lang="en-US" sz="2200" dirty="0" smtClean="0"/>
              <a:t>(Current market price of the stock/EPS)</a:t>
            </a:r>
            <a:br>
              <a:rPr lang="en-US" sz="2200" dirty="0" smtClean="0"/>
            </a:br>
            <a:r>
              <a:rPr lang="en-US" sz="2200" dirty="0" smtClean="0"/>
              <a:t>is referred to as </a:t>
            </a:r>
            <a:r>
              <a:rPr lang="en-US" sz="2200" b="1" i="1" dirty="0" smtClean="0">
                <a:solidFill>
                  <a:srgbClr val="C00000"/>
                </a:solidFill>
              </a:rPr>
              <a:t>P/E ratio</a:t>
            </a:r>
          </a:p>
          <a:p>
            <a:pPr lvl="2"/>
            <a:r>
              <a:rPr lang="en-US" sz="2200" dirty="0" smtClean="0"/>
              <a:t>Analysts often consider EPS and P/E ratios as</a:t>
            </a:r>
            <a:br>
              <a:rPr lang="en-US" sz="2200" dirty="0" smtClean="0"/>
            </a:br>
            <a:r>
              <a:rPr lang="en-US" sz="2200" dirty="0" smtClean="0"/>
              <a:t>important indicators of a company’s current </a:t>
            </a:r>
            <a:br>
              <a:rPr lang="en-US" sz="2200" dirty="0" smtClean="0"/>
            </a:br>
            <a:r>
              <a:rPr lang="en-US" sz="2200" dirty="0" smtClean="0"/>
              <a:t>and</a:t>
            </a:r>
            <a:r>
              <a:rPr lang="en-US" sz="2200" dirty="0"/>
              <a:t> </a:t>
            </a:r>
            <a:r>
              <a:rPr lang="en-US" sz="2200" dirty="0" smtClean="0"/>
              <a:t>potential future performance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26592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6037286"/>
            <a:ext cx="595423" cy="58479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522" y="5830106"/>
            <a:ext cx="2593606" cy="308344"/>
          </a:xfrm>
          <a:prstGeom prst="round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3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Income Statements: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07986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65564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2332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2419041" y="4739269"/>
            <a:ext cx="880946" cy="32338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185639" y="4900961"/>
            <a:ext cx="233402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85" y="4185614"/>
            <a:ext cx="23207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catchall category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or items not large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enough to justify a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separate line on the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income statement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4677</TotalTime>
  <Words>3302</Words>
  <Application>Microsoft Office PowerPoint</Application>
  <PresentationFormat>Widescreen</PresentationFormat>
  <Paragraphs>881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Interpreting Income Statements: An Example</vt:lpstr>
      <vt:lpstr>Interpreting Income Statements: An Example</vt:lpstr>
      <vt:lpstr>Basic Structure of Cash Flow Statements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Next Class…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427</cp:revision>
  <dcterms:created xsi:type="dcterms:W3CDTF">2018-03-17T11:58:24Z</dcterms:created>
  <dcterms:modified xsi:type="dcterms:W3CDTF">2019-04-21T13:02:41Z</dcterms:modified>
</cp:coreProperties>
</file>