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0" r:id="rId2"/>
    <p:sldId id="332" r:id="rId3"/>
    <p:sldId id="277" r:id="rId4"/>
    <p:sldId id="27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0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0346" autoAdjust="0"/>
  </p:normalViewPr>
  <p:slideViewPr>
    <p:cSldViewPr snapToGrid="0">
      <p:cViewPr varScale="1">
        <p:scale>
          <a:sx n="101" d="100"/>
          <a:sy n="10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they are intangible, amortized assets do not have a salvage value, which is the estimated resale value of an asset at the end of its useful life. Depreciated assets, by contrast, often have a salvage value. An asset's salvage value must be subtracted from its cost to determine the amount in which it can be depreciated.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3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Financial </a:t>
            </a:r>
            <a:r>
              <a:rPr lang="en-US" sz="2800" b="1" dirty="0" smtClean="0"/>
              <a:t>Intelligence- </a:t>
            </a:r>
            <a:r>
              <a:rPr lang="en-US" sz="2800" b="1" dirty="0" smtClean="0"/>
              <a:t>Part II</a:t>
            </a:r>
          </a:p>
          <a:p>
            <a:r>
              <a:rPr lang="en-US" sz="2800" dirty="0" smtClean="0"/>
              <a:t>Lecture </a:t>
            </a:r>
            <a:r>
              <a:rPr lang="en-US" sz="2800" dirty="0" smtClean="0"/>
              <a:t>20, April 09, 2019</a:t>
            </a:r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/>
              <a:t>Net Income:                        $200</a:t>
            </a:r>
          </a:p>
          <a:p>
            <a:r>
              <a:rPr lang="en-US" b="1" dirty="0" smtClean="0"/>
              <a:t>AR Increase:                       </a:t>
            </a:r>
            <a:r>
              <a:rPr lang="en-US" b="1" dirty="0"/>
              <a:t>-</a:t>
            </a:r>
            <a:r>
              <a:rPr lang="en-US" b="1" dirty="0" smtClean="0"/>
              <a:t>$400</a:t>
            </a:r>
          </a:p>
          <a:p>
            <a:r>
              <a:rPr lang="en-US" b="1" dirty="0" smtClean="0"/>
              <a:t>--------------------------------------</a:t>
            </a:r>
          </a:p>
          <a:p>
            <a:r>
              <a:rPr lang="en-US" b="1" dirty="0" smtClean="0"/>
              <a:t>Cash from Operations:     -$200</a:t>
            </a:r>
            <a:endParaRPr lang="en-US" b="1" dirty="0"/>
          </a:p>
          <a:p>
            <a:r>
              <a:rPr lang="en-US" b="1" dirty="0" smtClean="0">
                <a:solidFill>
                  <a:srgbClr val="C00000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6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 of the Three Financial Statements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17849" y="2690185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690185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716689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2254182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2269893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944556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688330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688330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714834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2252327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226803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942701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3355343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335242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4373217" y="2002154"/>
            <a:ext cx="3270445" cy="2339102"/>
            <a:chOff x="4373217" y="2002154"/>
            <a:chExt cx="3270445" cy="2339102"/>
          </a:xfrm>
        </p:grpSpPr>
        <p:sp>
          <p:nvSpPr>
            <p:cNvPr id="3" name="TextBox 2"/>
            <p:cNvSpPr txBox="1"/>
            <p:nvPr/>
          </p:nvSpPr>
          <p:spPr>
            <a:xfrm>
              <a:off x="4492560" y="2002154"/>
              <a:ext cx="3151102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Cash Flow (Month 2):</a:t>
              </a:r>
            </a:p>
            <a:p>
              <a:r>
                <a:rPr lang="en-US" b="1" dirty="0" smtClean="0">
                  <a:solidFill>
                    <a:srgbClr val="0070C0"/>
                  </a:solidFill>
                </a:rPr>
                <a:t>Starting Cash: $100</a:t>
              </a:r>
            </a:p>
            <a:p>
              <a:r>
                <a:rPr lang="en-US" b="1" dirty="0" smtClean="0"/>
                <a:t>Net Income:                        $200</a:t>
              </a:r>
            </a:p>
            <a:p>
              <a:r>
                <a:rPr lang="en-US" b="1" dirty="0" smtClean="0"/>
                <a:t>AR Increase:                        $400</a:t>
              </a:r>
            </a:p>
            <a:p>
              <a:r>
                <a:rPr lang="en-US" b="1" dirty="0" smtClean="0"/>
                <a:t>--------------------------------------</a:t>
              </a:r>
            </a:p>
            <a:p>
              <a:r>
                <a:rPr lang="en-US" b="1" dirty="0" smtClean="0"/>
                <a:t>Cash from Operations:     -$200</a:t>
              </a:r>
              <a:endParaRPr lang="en-US" b="1" dirty="0"/>
            </a:p>
            <a:p>
              <a:r>
                <a:rPr lang="en-US" b="1" dirty="0" smtClean="0">
                  <a:solidFill>
                    <a:srgbClr val="C00000"/>
                  </a:solidFill>
                </a:rPr>
                <a:t>Ending Cash: -$100</a:t>
              </a:r>
            </a:p>
            <a:p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373217" y="2075221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643662" y="2075221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373217" y="2075221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373217" y="4082882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360039" y="4414323"/>
            <a:ext cx="333947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</a:rPr>
              <a:t>Income Statement (Month 2):</a:t>
            </a:r>
          </a:p>
          <a:p>
            <a:pPr algn="ctr"/>
            <a:endParaRPr lang="en-US" sz="2000" b="1" dirty="0" smtClean="0">
              <a:solidFill>
                <a:srgbClr val="7030A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Revenue:     $400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Expenses:    $200</a:t>
            </a:r>
          </a:p>
          <a:p>
            <a:r>
              <a:rPr lang="en-US" b="1" dirty="0" smtClean="0"/>
              <a:t>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Income:        $200</a:t>
            </a:r>
          </a:p>
          <a:p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4373217" y="448739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43662" y="448739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73217" y="448739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73217" y="649505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84969" y="4851299"/>
            <a:ext cx="3509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Demonstrates the flow of </a:t>
            </a:r>
            <a:br>
              <a:rPr lang="en-US" sz="2400" b="1" dirty="0" smtClean="0"/>
            </a:br>
            <a:r>
              <a:rPr lang="en-US" sz="2400" b="1" dirty="0" smtClean="0"/>
              <a:t>activities over a specific </a:t>
            </a:r>
            <a:br>
              <a:rPr lang="en-US" sz="2400" b="1" dirty="0" smtClean="0"/>
            </a:br>
            <a:r>
              <a:rPr lang="en-US" sz="2400" b="1" dirty="0" smtClean="0"/>
              <a:t>period (e.g., a month)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8077" y="3904537"/>
            <a:ext cx="3500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Demonstrates “balances” </a:t>
            </a:r>
            <a:br>
              <a:rPr lang="en-US" sz="2400" b="1" dirty="0" smtClean="0"/>
            </a:br>
            <a:r>
              <a:rPr lang="en-US" sz="2400" b="1" dirty="0" smtClean="0"/>
              <a:t>as of a specific date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8077" y="5243969"/>
            <a:ext cx="37738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Demonstrates </a:t>
            </a:r>
            <a:r>
              <a:rPr lang="en-US" sz="2400" b="1" dirty="0"/>
              <a:t>how changes </a:t>
            </a:r>
            <a:endParaRPr lang="en-US" sz="2400" b="1" dirty="0" smtClean="0"/>
          </a:p>
          <a:p>
            <a:r>
              <a:rPr lang="en-US" sz="2400" b="1" dirty="0" smtClean="0"/>
              <a:t>in </a:t>
            </a:r>
            <a:r>
              <a:rPr lang="en-US" sz="2400" b="1" dirty="0"/>
              <a:t>income </a:t>
            </a:r>
            <a:r>
              <a:rPr lang="en-US" sz="2400" b="1" dirty="0" smtClean="0"/>
              <a:t> &amp; balance </a:t>
            </a:r>
            <a:r>
              <a:rPr lang="en-US" sz="2400" b="1" dirty="0"/>
              <a:t>sheet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accounts affect </a:t>
            </a:r>
            <a:r>
              <a:rPr lang="en-US" sz="2400" b="1" dirty="0"/>
              <a:t>cash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723861" y="3079051"/>
            <a:ext cx="649356" cy="21649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27583" y="3686277"/>
            <a:ext cx="0" cy="330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633254" y="5460763"/>
            <a:ext cx="29154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35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2" grpId="0"/>
      <p:bldP spid="24" grpId="0"/>
      <p:bldP spid="29" grpId="0"/>
      <p:bldP spid="34" grpId="0" animBg="1"/>
      <p:bldP spid="36" grpId="0" animBg="1"/>
      <p:bldP spid="37" grpId="0"/>
      <p:bldP spid="39" grpId="0"/>
      <p:bldP spid="42" grpId="0"/>
      <p:bldP spid="54" grpId="0"/>
      <p:bldP spid="55" grpId="0"/>
      <p:bldP spid="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Depreciation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you have bought a car for $30K to use it as a taxi under Uber</a:t>
            </a:r>
          </a:p>
          <a:p>
            <a:endParaRPr lang="en-US" dirty="0"/>
          </a:p>
          <a:p>
            <a:r>
              <a:rPr lang="en-US" dirty="0" smtClean="0"/>
              <a:t>Say, the car has a useful life of 3 years, after which you have to buy another one (say, again for $30K)</a:t>
            </a:r>
          </a:p>
          <a:p>
            <a:endParaRPr lang="en-US" dirty="0"/>
          </a:p>
          <a:p>
            <a:r>
              <a:rPr lang="en-US" dirty="0" smtClean="0"/>
              <a:t>You have also hired a driver to drive the car, who will cost you $50K every year</a:t>
            </a:r>
          </a:p>
          <a:p>
            <a:endParaRPr lang="en-US" dirty="0"/>
          </a:p>
          <a:p>
            <a:r>
              <a:rPr lang="en-US" dirty="0" smtClean="0"/>
              <a:t>Assume a steady revenue of $70K per year</a:t>
            </a:r>
            <a:endParaRPr lang="en-US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6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16200000">
            <a:off x="6662849" y="-1919919"/>
            <a:ext cx="373225" cy="8545256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23927" y="1690688"/>
            <a:ext cx="4967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A series of 1-year income statements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38198" y="4775822"/>
            <a:ext cx="10283890" cy="1741612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The business is steadier than what the above seems to imply (you lose money every three years, which might entail that something strange is going on)!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This problem can be addressed via </a:t>
            </a:r>
            <a:r>
              <a:rPr lang="en-US" sz="2400" i="1" u="sng" dirty="0" smtClean="0">
                <a:solidFill>
                  <a:schemeClr val="tx1"/>
                </a:solidFill>
              </a:rPr>
              <a:t>depreciating</a:t>
            </a:r>
            <a:r>
              <a:rPr lang="en-US" sz="2400" dirty="0" smtClean="0">
                <a:solidFill>
                  <a:schemeClr val="tx1"/>
                </a:solidFill>
              </a:rPr>
              <a:t> (i.e., </a:t>
            </a:r>
            <a:r>
              <a:rPr lang="en-US" sz="2400" i="1" dirty="0" smtClean="0">
                <a:solidFill>
                  <a:schemeClr val="tx1"/>
                </a:solidFill>
              </a:rPr>
              <a:t>spreading</a:t>
            </a:r>
            <a:r>
              <a:rPr lang="en-US" sz="2400" dirty="0" smtClean="0">
                <a:solidFill>
                  <a:schemeClr val="tx1"/>
                </a:solidFill>
              </a:rPr>
              <a:t>) the cost of the car over its lifetime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4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64262" y="5114367"/>
            <a:ext cx="597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By the end of year 1, the car is 10K worth less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2586994" y="3707525"/>
            <a:ext cx="894155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568335" y="4310888"/>
            <a:ext cx="455616" cy="61582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6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519224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00564" y="4310888"/>
            <a:ext cx="455616" cy="61582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09291" y="5115249"/>
            <a:ext cx="675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By the end of year 2, the car is also 10K worth less…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6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519224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11" idx="0"/>
          </p:cNvCxnSpPr>
          <p:nvPr/>
        </p:nvCxnSpPr>
        <p:spPr>
          <a:xfrm>
            <a:off x="3956180" y="4310888"/>
            <a:ext cx="2023963" cy="80068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8198" y="5111571"/>
            <a:ext cx="10283890" cy="15696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i="1" dirty="0" smtClean="0">
                <a:solidFill>
                  <a:srgbClr val="7030A0"/>
                </a:solidFill>
              </a:rPr>
              <a:t>This is called </a:t>
            </a:r>
            <a:r>
              <a:rPr lang="en-US" sz="2400" b="1" i="1" u="sng" dirty="0">
                <a:solidFill>
                  <a:srgbClr val="7030A0"/>
                </a:solidFill>
              </a:rPr>
              <a:t>s</a:t>
            </a:r>
            <a:r>
              <a:rPr lang="en-US" sz="2400" b="1" i="1" u="sng" dirty="0" smtClean="0">
                <a:solidFill>
                  <a:srgbClr val="7030A0"/>
                </a:solidFill>
              </a:rPr>
              <a:t>traight line depreciation</a:t>
            </a:r>
            <a:r>
              <a:rPr lang="en-US" sz="2400" b="1" i="1" dirty="0" smtClean="0">
                <a:solidFill>
                  <a:srgbClr val="7030A0"/>
                </a:solidFill>
              </a:rPr>
              <a:t> as it is computed by dividing 30K/3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i="1" dirty="0" smtClean="0">
                <a:solidFill>
                  <a:srgbClr val="7030A0"/>
                </a:solidFill>
              </a:rPr>
              <a:t>You can  apply other types of depreciation where you can </a:t>
            </a:r>
            <a:r>
              <a:rPr lang="en-US" sz="2400" b="1" i="1" dirty="0">
                <a:solidFill>
                  <a:srgbClr val="7030A0"/>
                </a:solidFill>
              </a:rPr>
              <a:t>(for example) depreciate </a:t>
            </a:r>
            <a:r>
              <a:rPr lang="en-US" sz="2400" b="1" i="1" dirty="0" smtClean="0">
                <a:solidFill>
                  <a:srgbClr val="7030A0"/>
                </a:solidFill>
              </a:rPr>
              <a:t>faster in the first year than in later years (this method is referred to as </a:t>
            </a:r>
            <a:r>
              <a:rPr lang="en-US" sz="2400" b="1" i="1" u="sng" dirty="0" smtClean="0">
                <a:solidFill>
                  <a:srgbClr val="7030A0"/>
                </a:solidFill>
              </a:rPr>
              <a:t>accelerated depreciation</a:t>
            </a:r>
            <a:r>
              <a:rPr lang="en-US" sz="2400" b="1" i="1" dirty="0" smtClean="0">
                <a:solidFill>
                  <a:srgbClr val="7030A0"/>
                </a:solidFill>
              </a:rPr>
              <a:t>).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33318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405130" y="3707380"/>
            <a:ext cx="710209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endCxn id="11" idx="0"/>
          </p:cNvCxnSpPr>
          <p:nvPr/>
        </p:nvCxnSpPr>
        <p:spPr>
          <a:xfrm>
            <a:off x="3032449" y="4310743"/>
            <a:ext cx="2947694" cy="80082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1" idx="0"/>
          </p:cNvCxnSpPr>
          <p:nvPr/>
        </p:nvCxnSpPr>
        <p:spPr>
          <a:xfrm>
            <a:off x="4760234" y="4313331"/>
            <a:ext cx="1219909" cy="79824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23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838198" y="5108899"/>
            <a:ext cx="10283890" cy="66615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does depreciation impact the balance sheet?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3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5643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$30K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78629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8629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1982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2704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379" y="4814889"/>
            <a:ext cx="2666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beginning of Year 1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576832" y="2572081"/>
            <a:ext cx="2" cy="22428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385554" y="4814889"/>
            <a:ext cx="191278" cy="1185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3287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2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5643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$30K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78629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8629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1982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2704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3287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379" y="4814889"/>
            <a:ext cx="2666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beginning of Year 1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385554" y="4814889"/>
            <a:ext cx="191278" cy="1185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504699" y="2572081"/>
            <a:ext cx="1" cy="2275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504699" y="4845913"/>
            <a:ext cx="190223" cy="769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426256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$20K</a:t>
            </a:r>
          </a:p>
          <a:p>
            <a:r>
              <a:rPr lang="en-US" dirty="0" smtClean="0"/>
              <a:t>Car: $20K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49242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649242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3892595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13317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3900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15753" y="4814889"/>
            <a:ext cx="2066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end of Year 1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5151224" y="2575878"/>
            <a:ext cx="1" cy="2275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48924" y="4847648"/>
            <a:ext cx="1615770" cy="762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373456" y="569673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$60K</a:t>
            </a:r>
          </a:p>
          <a:p>
            <a:r>
              <a:rPr lang="en-US" dirty="0" smtClean="0"/>
              <a:t>Car: $0K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7596442" y="569673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596442" y="572323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6839795" y="538922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60517" y="6037452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61100" y="5389061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62953" y="4813034"/>
            <a:ext cx="2066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end of Year 3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5193688" y="2570644"/>
            <a:ext cx="1" cy="2194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202683" y="4765444"/>
            <a:ext cx="4142039" cy="1096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271715" y="569673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$30K</a:t>
            </a:r>
          </a:p>
          <a:p>
            <a:r>
              <a:rPr lang="en-US" dirty="0" smtClean="0"/>
              <a:t>Car: $30K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10494701" y="569673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494701" y="572323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9738054" y="538922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658776" y="6037452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959359" y="5389061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61452" y="4813034"/>
            <a:ext cx="2666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beginning of Year 3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2576832" y="2572081"/>
            <a:ext cx="2" cy="22428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97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/>
      <p:bldP spid="34" grpId="0"/>
      <p:bldP spid="35" grpId="0"/>
      <p:bldP spid="36" grpId="0"/>
      <p:bldP spid="43" grpId="0" animBg="1"/>
      <p:bldP spid="45" grpId="0" animBg="1"/>
      <p:bldP spid="46" grpId="0"/>
      <p:bldP spid="47" grpId="0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/>
              <a:t>Financial Intelligence- Part I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Financial Intelligence- Part </a:t>
            </a:r>
            <a:r>
              <a:rPr lang="en-US" sz="3200" dirty="0" smtClean="0"/>
              <a:t>II</a:t>
            </a:r>
            <a:endParaRPr lang="en-US" sz="3200" dirty="0" smtClean="0"/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PS3 is due </a:t>
            </a:r>
            <a:r>
              <a:rPr lang="en-US" sz="3200" dirty="0" smtClean="0"/>
              <a:t>today </a:t>
            </a:r>
            <a:r>
              <a:rPr lang="en-US" sz="3200" dirty="0" smtClean="0"/>
              <a:t>by midnight</a:t>
            </a:r>
            <a:endParaRPr lang="en-US" sz="3200" dirty="0"/>
          </a:p>
          <a:p>
            <a:pPr lvl="1"/>
            <a:r>
              <a:rPr lang="en-US" sz="3200" dirty="0" smtClean="0"/>
              <a:t>Project’s milestone 4 is due on April 14 by midnight (we shared the rubric over Piazza)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Quiz II is on Tuesday, April 16 during the class time</a:t>
            </a:r>
          </a:p>
          <a:p>
            <a:pPr lvl="1"/>
            <a:r>
              <a:rPr lang="en-US" sz="3200" dirty="0" smtClean="0"/>
              <a:t>Final exam is on Wednesday, May 1 from 1:30 to 4:30 in Room 1030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4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838198" y="5062903"/>
            <a:ext cx="10283890" cy="66615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does depreciation impact the cash flow statement?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96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-$30K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</a:t>
            </a:r>
            <a:r>
              <a:rPr lang="en-US" b="1" dirty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0K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7" idx="1"/>
          </p:cNvCxnSpPr>
          <p:nvPr/>
        </p:nvCxnSpPr>
        <p:spPr>
          <a:xfrm flipH="1">
            <a:off x="4125528" y="5139071"/>
            <a:ext cx="54864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74168" y="4354241"/>
            <a:ext cx="704128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Depreciation is added back to the profit because it has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been counted for in the “capital expenditure” (or what </a:t>
            </a:r>
            <a:br>
              <a:rPr lang="en-US" sz="2400" dirty="0" smtClean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sometimes is referred to as “property, plant, </a:t>
            </a:r>
            <a:br>
              <a:rPr lang="en-US" sz="2400" dirty="0" smtClean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and equipment”)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20" name="Straight Arrow Connector 19"/>
          <p:cNvCxnSpPr>
            <a:stCxn id="17" idx="1"/>
          </p:cNvCxnSpPr>
          <p:nvPr/>
        </p:nvCxnSpPr>
        <p:spPr>
          <a:xfrm flipH="1">
            <a:off x="4125528" y="5139071"/>
            <a:ext cx="548640" cy="76863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07513" y="6279671"/>
            <a:ext cx="7659533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$30 (the starting cash) + $20 (the cash from ops) - $30 (the capital </a:t>
            </a:r>
            <a:r>
              <a:rPr lang="en-US" sz="2000" b="1" dirty="0" err="1" smtClean="0">
                <a:solidFill>
                  <a:srgbClr val="0070C0"/>
                </a:solidFill>
              </a:rPr>
              <a:t>exp</a:t>
            </a:r>
            <a:r>
              <a:rPr lang="en-US" sz="2000" b="1" dirty="0" smtClean="0">
                <a:solidFill>
                  <a:srgbClr val="0070C0"/>
                </a:solidFill>
              </a:rPr>
              <a:t>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032224" y="6484167"/>
            <a:ext cx="13716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48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-$30K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$20K 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80327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$20K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 $0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$40K</a:t>
            </a:r>
          </a:p>
          <a:p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380328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380326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80327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8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-$30K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$20K 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80327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$20K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 $0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$40K</a:t>
            </a:r>
          </a:p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380328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380326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80327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6625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(Y3):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$40K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 $0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$60K</a:t>
            </a:r>
          </a:p>
          <a:p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776625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103670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76625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6625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2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Amortization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91191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Like depreciation, amortization </a:t>
            </a:r>
            <a:r>
              <a:rPr lang="en-US" dirty="0"/>
              <a:t>is a method of spreading the cost of an </a:t>
            </a:r>
            <a:r>
              <a:rPr lang="en-US" dirty="0" smtClean="0"/>
              <a:t>asset </a:t>
            </a:r>
            <a:r>
              <a:rPr lang="en-US" dirty="0"/>
              <a:t>over a specific period of time, which is usually the course of its useful </a:t>
            </a:r>
            <a:r>
              <a:rPr lang="en-US" dirty="0" smtClean="0"/>
              <a:t>life</a:t>
            </a:r>
          </a:p>
          <a:p>
            <a:endParaRPr lang="en-US" sz="2200" dirty="0"/>
          </a:p>
          <a:p>
            <a:r>
              <a:rPr lang="en-US" dirty="0" smtClean="0"/>
              <a:t>However, amortization spreads the costs of </a:t>
            </a:r>
            <a:r>
              <a:rPr lang="en-US" i="1" dirty="0" smtClean="0">
                <a:solidFill>
                  <a:srgbClr val="0070C0"/>
                </a:solidFill>
              </a:rPr>
              <a:t>intangible</a:t>
            </a:r>
            <a:r>
              <a:rPr lang="en-US" dirty="0" smtClean="0"/>
              <a:t> (or non-hard) assets, while depreciation spreads the costs of </a:t>
            </a:r>
            <a:r>
              <a:rPr lang="en-US" i="1" dirty="0" smtClean="0">
                <a:solidFill>
                  <a:srgbClr val="0070C0"/>
                </a:solidFill>
              </a:rPr>
              <a:t>tangible</a:t>
            </a:r>
            <a:r>
              <a:rPr lang="en-US" dirty="0" smtClean="0"/>
              <a:t> (or hard) assets</a:t>
            </a:r>
          </a:p>
          <a:p>
            <a:endParaRPr lang="en-US" dirty="0"/>
          </a:p>
          <a:p>
            <a:r>
              <a:rPr lang="en-US" dirty="0" smtClean="0"/>
              <a:t>Examples of intangible assets are patents, trademarks, and copyrights</a:t>
            </a:r>
          </a:p>
          <a:p>
            <a:endParaRPr lang="en-US" dirty="0"/>
          </a:p>
          <a:p>
            <a:r>
              <a:rPr lang="en-US" dirty="0" smtClean="0"/>
              <a:t>Examples of tangible assets are manufacturing equipment, business vehicles, and computers </a:t>
            </a:r>
            <a:endParaRPr lang="en-US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8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Intelligence- Part III</a:t>
            </a:r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9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58974"/>
              </p:ext>
            </p:extLst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Income statement of month 2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on an accrual basis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80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20" grpId="0" animBg="1"/>
      <p:bldP spid="22" grpId="0"/>
      <p:bldP spid="23" grpId="0"/>
      <p:bldP spid="24" grpId="0"/>
      <p:bldP spid="25" grpId="0"/>
      <p:bldP spid="26" grpId="0" animBg="1"/>
      <p:bldP spid="29" grpId="0"/>
      <p:bldP spid="34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Income statement of month 2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on an accrual basis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328057" y="4994253"/>
            <a:ext cx="9551037" cy="167230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balance sheet is a snapshot of a company’s holdings </a:t>
            </a:r>
            <a:r>
              <a:rPr lang="en-US" sz="2400" b="1" i="1" u="sng" dirty="0" smtClean="0">
                <a:solidFill>
                  <a:schemeClr val="tx1"/>
                </a:solidFill>
              </a:rPr>
              <a:t>at a given time</a:t>
            </a:r>
            <a:r>
              <a:rPr lang="en-US" sz="2400" dirty="0" smtClean="0">
                <a:solidFill>
                  <a:schemeClr val="tx1"/>
                </a:solidFill>
              </a:rPr>
              <a:t>, while the income statement shows the “flow” of activities and transactions </a:t>
            </a:r>
            <a:r>
              <a:rPr lang="en-US" sz="2400" b="1" i="1" u="sng" dirty="0" smtClean="0">
                <a:solidFill>
                  <a:schemeClr val="tx1"/>
                </a:solidFill>
              </a:rPr>
              <a:t>over a specific period of time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7993" y="2241572"/>
            <a:ext cx="4737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0000"/>
                </a:solidFill>
              </a:rPr>
              <a:t>Cash went from positive to negative,</a:t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>although we made a profit of $200!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28057" y="5034285"/>
            <a:ext cx="9551037" cy="163226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How can we lose $200 in cash, although we made a profit of $200?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How </a:t>
            </a:r>
            <a:r>
              <a:rPr lang="en-US" sz="2400" dirty="0" smtClean="0">
                <a:solidFill>
                  <a:schemeClr val="tx1"/>
                </a:solidFill>
              </a:rPr>
              <a:t>can we </a:t>
            </a:r>
            <a:r>
              <a:rPr lang="en-US" sz="2400" i="1" u="sng" dirty="0" smtClean="0">
                <a:solidFill>
                  <a:schemeClr val="tx1"/>
                </a:solidFill>
              </a:rPr>
              <a:t>reconcile</a:t>
            </a:r>
            <a:r>
              <a:rPr lang="en-US" sz="2400" dirty="0" smtClean="0">
                <a:solidFill>
                  <a:schemeClr val="tx1"/>
                </a:solidFill>
              </a:rPr>
              <a:t> the fact that we got $200 in income with the fact that we lost $200 in cash?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This reconciliation is done via </a:t>
            </a:r>
            <a:r>
              <a:rPr lang="en-US" sz="2400" i="1" u="sng" dirty="0" smtClean="0">
                <a:solidFill>
                  <a:schemeClr val="tx1"/>
                </a:solidFill>
              </a:rPr>
              <a:t>the cash flow statement</a:t>
            </a:r>
            <a:endParaRPr lang="en-US" sz="2400" i="1" u="sng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28025" y="2435555"/>
            <a:ext cx="1202635" cy="356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8463648" y="2435555"/>
            <a:ext cx="1202635" cy="356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244620" y="4615852"/>
            <a:ext cx="1717910" cy="35636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4" idx="6"/>
          </p:cNvCxnSpPr>
          <p:nvPr/>
        </p:nvCxnSpPr>
        <p:spPr>
          <a:xfrm>
            <a:off x="2030660" y="2613735"/>
            <a:ext cx="1403916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3" idx="2"/>
          </p:cNvCxnSpPr>
          <p:nvPr/>
        </p:nvCxnSpPr>
        <p:spPr>
          <a:xfrm flipH="1">
            <a:off x="8138941" y="2613735"/>
            <a:ext cx="324707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095998" y="3138256"/>
            <a:ext cx="0" cy="145555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9884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 animBg="1"/>
      <p:bldP spid="4" grpId="0" animBg="1"/>
      <p:bldP spid="33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Net Income:                        $200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AR Increase:                        $400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Cash from Operations:     -$200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828025" y="2435555"/>
            <a:ext cx="1202635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40" idx="6"/>
          </p:cNvCxnSpPr>
          <p:nvPr/>
        </p:nvCxnSpPr>
        <p:spPr>
          <a:xfrm flipV="1">
            <a:off x="2030660" y="1830719"/>
            <a:ext cx="2461900" cy="783016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7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/>
              <a:t>Net Income:                        $200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AR Increase:                        $400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Cash from Operations:     -$200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208103" y="4623774"/>
            <a:ext cx="1775791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H="1" flipV="1">
            <a:off x="5096165" y="2230830"/>
            <a:ext cx="999834" cy="239294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/>
              <a:t>Net Income:                        $200</a:t>
            </a:r>
          </a:p>
          <a:p>
            <a:r>
              <a:rPr lang="en-US" b="1" dirty="0" smtClean="0"/>
              <a:t>AR Increase:                       -$400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Cash from Operations:     -$200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8402759" y="2736928"/>
            <a:ext cx="1228739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6" idx="2"/>
          </p:cNvCxnSpPr>
          <p:nvPr/>
        </p:nvCxnSpPr>
        <p:spPr>
          <a:xfrm flipH="1" flipV="1">
            <a:off x="7564689" y="2398205"/>
            <a:ext cx="838070" cy="516903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3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/>
              <a:t>Net Income:                        $200</a:t>
            </a:r>
          </a:p>
          <a:p>
            <a:r>
              <a:rPr lang="en-US" b="1" dirty="0" smtClean="0"/>
              <a:t>AR Increase:                       -$400</a:t>
            </a:r>
          </a:p>
          <a:p>
            <a:r>
              <a:rPr lang="en-US" b="1" dirty="0" smtClean="0"/>
              <a:t>--------------------------------------</a:t>
            </a:r>
          </a:p>
          <a:p>
            <a:r>
              <a:rPr lang="en-US" b="1" dirty="0" smtClean="0"/>
              <a:t>Cash from Operations:     -$200</a:t>
            </a:r>
            <a:endParaRPr lang="en-US" b="1" dirty="0"/>
          </a:p>
          <a:p>
            <a:r>
              <a:rPr lang="en-US" b="1" dirty="0" smtClean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3265</Words>
  <Application>Microsoft Office PowerPoint</Application>
  <PresentationFormat>Widescreen</PresentationFormat>
  <Paragraphs>1570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Summary of the Three Financial Statements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Amortization Process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215</cp:revision>
  <dcterms:created xsi:type="dcterms:W3CDTF">2018-03-17T11:58:24Z</dcterms:created>
  <dcterms:modified xsi:type="dcterms:W3CDTF">2019-04-09T11:36:32Z</dcterms:modified>
</cp:coreProperties>
</file>