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73" r:id="rId4"/>
    <p:sldId id="270" r:id="rId5"/>
    <p:sldId id="272" r:id="rId6"/>
    <p:sldId id="257" r:id="rId7"/>
    <p:sldId id="258" r:id="rId8"/>
    <p:sldId id="259" r:id="rId9"/>
    <p:sldId id="260" r:id="rId10"/>
    <p:sldId id="261" r:id="rId11"/>
    <p:sldId id="283" r:id="rId12"/>
    <p:sldId id="282" r:id="rId13"/>
    <p:sldId id="262" r:id="rId14"/>
    <p:sldId id="265" r:id="rId15"/>
    <p:sldId id="266" r:id="rId16"/>
    <p:sldId id="263" r:id="rId17"/>
    <p:sldId id="264" r:id="rId18"/>
    <p:sldId id="267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</a:t>
            </a:r>
            <a:r>
              <a:rPr lang="en-US" sz="2800" b="1" dirty="0" smtClean="0"/>
              <a:t>Intelligence</a:t>
            </a:r>
            <a:r>
              <a:rPr lang="en-US" sz="2800" b="1" dirty="0" smtClean="0"/>
              <a:t>- </a:t>
            </a:r>
            <a:r>
              <a:rPr lang="en-US" sz="2800" b="1" dirty="0" smtClean="0"/>
              <a:t>Part I</a:t>
            </a:r>
          </a:p>
          <a:p>
            <a:r>
              <a:rPr lang="en-US" sz="2800" dirty="0" smtClean="0"/>
              <a:t>Lecture </a:t>
            </a:r>
            <a:r>
              <a:rPr lang="en-US" sz="2800" dirty="0" smtClean="0"/>
              <a:t>19, April 7, 2019</a:t>
            </a:r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46792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14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A money that you will receive in the future for a service/product that you have already delivered.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94926" y="5353065"/>
            <a:ext cx="1623528" cy="53610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18454" y="5649687"/>
            <a:ext cx="247260" cy="7971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8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33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A money that you have received in advance for a service/product that you will deliver in the future.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27278" y="5972680"/>
            <a:ext cx="1828045" cy="3392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55323" y="6086612"/>
            <a:ext cx="283336" cy="3528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27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  <a:p>
            <a:pPr lvl="1"/>
            <a:r>
              <a:rPr lang="en-US" dirty="0" smtClean="0"/>
              <a:t>You offer a service to a customer where the cost to you is $100.</a:t>
            </a:r>
          </a:p>
          <a:p>
            <a:pPr lvl="1"/>
            <a:r>
              <a:rPr lang="en-US" dirty="0" smtClean="0"/>
              <a:t>The customer pays you $200 for your service.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30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61937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8626" y="3009980"/>
            <a:ext cx="424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Even though the customer did not pay you!</a:t>
            </a:r>
            <a:endParaRPr lang="en-US" i="1" dirty="0">
              <a:solidFill>
                <a:srgbClr val="00B05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49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6737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118660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5215810" y="381611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77247" y="3311843"/>
            <a:ext cx="265813" cy="50426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8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5063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81278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100-200 = 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634170" y="4965404"/>
            <a:ext cx="414670" cy="2977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87253" y="4224671"/>
            <a:ext cx="485955" cy="29771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endCxn id="6" idx="0"/>
          </p:cNvCxnSpPr>
          <p:nvPr/>
        </p:nvCxnSpPr>
        <p:spPr>
          <a:xfrm flipH="1">
            <a:off x="5841505" y="4529470"/>
            <a:ext cx="207336" cy="4359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264196" y="4965404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201778" y="4965404"/>
            <a:ext cx="414670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>
            <a:off x="4954773" y="5114260"/>
            <a:ext cx="24700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82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6547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100-200 = 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3: </a:t>
            </a:r>
          </a:p>
          <a:p>
            <a:pPr lvl="1"/>
            <a:r>
              <a:rPr lang="en-US" dirty="0" smtClean="0"/>
              <a:t>You receive $400 from the customer you offered the service to last month.</a:t>
            </a:r>
          </a:p>
          <a:p>
            <a:pPr lvl="1"/>
            <a:r>
              <a:rPr lang="en-US" dirty="0" smtClean="0"/>
              <a:t>You receive $200 in advance from a customer that you have to offer a service to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904570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19935"/>
              </p:ext>
            </p:extLst>
          </p:nvPr>
        </p:nvGraphicFramePr>
        <p:xfrm>
          <a:off x="1259631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96299"/>
              </p:ext>
            </p:extLst>
          </p:nvPr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20836"/>
              </p:ext>
            </p:extLst>
          </p:nvPr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017488" y="5954230"/>
            <a:ext cx="2073349" cy="304505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90981" y="6467402"/>
            <a:ext cx="577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This is more of a </a:t>
            </a:r>
            <a:r>
              <a:rPr lang="en-US" i="1" u="sng" dirty="0" smtClean="0">
                <a:solidFill>
                  <a:srgbClr val="C00000"/>
                </a:solidFill>
              </a:rPr>
              <a:t>liability</a:t>
            </a:r>
            <a:r>
              <a:rPr lang="en-US" i="1" dirty="0" smtClean="0">
                <a:solidFill>
                  <a:srgbClr val="C00000"/>
                </a:solidFill>
              </a:rPr>
              <a:t>; hence, not recorded as a revenue.</a:t>
            </a:r>
            <a:endParaRPr lang="en-US" i="1" dirty="0">
              <a:solidFill>
                <a:srgbClr val="C00000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flipH="1">
            <a:off x="7028121" y="6258735"/>
            <a:ext cx="1026042" cy="237831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0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4: </a:t>
            </a:r>
          </a:p>
          <a:p>
            <a:pPr lvl="1"/>
            <a:r>
              <a:rPr lang="en-US" dirty="0" smtClean="0"/>
              <a:t>You offer your service to the customer who paid you last month.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3933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154465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98245" y="5967986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264505" y="3852438"/>
            <a:ext cx="1453113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8" idx="3"/>
            <a:endCxn id="10" idx="1"/>
          </p:cNvCxnSpPr>
          <p:nvPr/>
        </p:nvCxnSpPr>
        <p:spPr>
          <a:xfrm flipV="1">
            <a:off x="8888822" y="4001294"/>
            <a:ext cx="375683" cy="211554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71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4: </a:t>
            </a:r>
          </a:p>
          <a:p>
            <a:pPr lvl="1"/>
            <a:r>
              <a:rPr lang="en-US" dirty="0" smtClean="0"/>
              <a:t>You offer your service to the customer who paid you last month.</a:t>
            </a:r>
          </a:p>
          <a:p>
            <a:pPr lvl="1"/>
            <a:r>
              <a:rPr lang="en-US" dirty="0" smtClean="0"/>
              <a:t>The service costed you $100.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8391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267682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7511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92537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3162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1259631" y="6375698"/>
            <a:ext cx="9535885" cy="415223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profits reflect better the activities of the business!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3242930" y="4602893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161019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223051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226872" y="4602892"/>
            <a:ext cx="1458849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balance sheet presents:</a:t>
            </a:r>
          </a:p>
          <a:p>
            <a:pPr lvl="1"/>
            <a:r>
              <a:rPr lang="en-US" dirty="0" smtClean="0"/>
              <a:t>The </a:t>
            </a:r>
            <a:r>
              <a:rPr lang="en-US" i="1" u="sng" dirty="0" smtClean="0">
                <a:solidFill>
                  <a:srgbClr val="0070C0"/>
                </a:solidFill>
              </a:rPr>
              <a:t>assets</a:t>
            </a:r>
            <a:r>
              <a:rPr lang="en-US" dirty="0" smtClean="0"/>
              <a:t> owned by your company</a:t>
            </a:r>
          </a:p>
          <a:p>
            <a:pPr lvl="1"/>
            <a:r>
              <a:rPr lang="en-US" dirty="0" smtClean="0"/>
              <a:t>The </a:t>
            </a:r>
            <a:r>
              <a:rPr lang="en-US" i="1" u="sng" dirty="0" smtClean="0">
                <a:solidFill>
                  <a:srgbClr val="C00000"/>
                </a:solidFill>
              </a:rPr>
              <a:t>liabilities</a:t>
            </a:r>
            <a:r>
              <a:rPr lang="en-US" dirty="0" smtClean="0"/>
              <a:t> owed to others</a:t>
            </a:r>
          </a:p>
          <a:p>
            <a:pPr lvl="1"/>
            <a:r>
              <a:rPr lang="en-US" dirty="0" smtClean="0"/>
              <a:t>And the accumulated investment of the owners (i.e., </a:t>
            </a:r>
            <a:r>
              <a:rPr lang="en-US" i="1" u="sng" dirty="0" smtClean="0">
                <a:solidFill>
                  <a:srgbClr val="00B050"/>
                </a:solidFill>
              </a:rPr>
              <a:t>owner’s equity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Assets</a:t>
            </a:r>
            <a:r>
              <a:rPr lang="en-US" dirty="0" smtClean="0"/>
              <a:t> are the resources that the company posses for future benefits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sz="2200" dirty="0" smtClean="0"/>
              <a:t>Cash</a:t>
            </a:r>
          </a:p>
          <a:p>
            <a:pPr lvl="2"/>
            <a:r>
              <a:rPr lang="en-US" sz="2200" dirty="0" smtClean="0"/>
              <a:t>Inventory</a:t>
            </a:r>
          </a:p>
          <a:p>
            <a:pPr lvl="2"/>
            <a:r>
              <a:rPr lang="en-US" sz="2200" dirty="0" smtClean="0"/>
              <a:t>Accounts receivable</a:t>
            </a:r>
          </a:p>
          <a:p>
            <a:pPr lvl="2"/>
            <a:r>
              <a:rPr lang="en-US" sz="2200" dirty="0" smtClean="0"/>
              <a:t>Equipment</a:t>
            </a:r>
          </a:p>
          <a:p>
            <a:pPr lvl="2"/>
            <a:r>
              <a:rPr lang="en-US" sz="2200" dirty="0" smtClean="0"/>
              <a:t>Buildings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8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Product Development- Part II: Web Applications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Intelligence- </a:t>
            </a:r>
            <a:r>
              <a:rPr lang="en-US" sz="3200" dirty="0" smtClean="0"/>
              <a:t>Part 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PS3 </a:t>
            </a:r>
            <a:r>
              <a:rPr lang="en-US" sz="3200" dirty="0" smtClean="0"/>
              <a:t>is due on </a:t>
            </a:r>
            <a:r>
              <a:rPr lang="en-US" sz="3200" dirty="0" smtClean="0"/>
              <a:t>April 9 by midnight</a:t>
            </a:r>
            <a:endParaRPr lang="en-US" sz="3200" dirty="0"/>
          </a:p>
          <a:p>
            <a:pPr lvl="1"/>
            <a:r>
              <a:rPr lang="en-US" sz="3200" dirty="0" smtClean="0"/>
              <a:t>Project’s milestone 4 is due on April 14 by midnight (we shared the rubric over Piazza)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</a:rPr>
              <a:t>Quiz II is on Tuesday, April 16 during the class time</a:t>
            </a: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r>
              <a:rPr lang="en-US" sz="3200" dirty="0" smtClean="0"/>
              <a:t>Final exam is on Wednesday, May 1 from 1:30 to 4:30 in Room 1030 </a:t>
            </a:r>
            <a:endParaRPr lang="en-US" sz="32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Liabilities</a:t>
            </a:r>
            <a:r>
              <a:rPr lang="en-US" dirty="0" smtClean="0"/>
              <a:t> are dollar-specific obligations to pay or repay, and other obligations to provide products or services to others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sz="2400" dirty="0" smtClean="0"/>
              <a:t>Bank debt</a:t>
            </a:r>
          </a:p>
          <a:p>
            <a:pPr lvl="2"/>
            <a:r>
              <a:rPr lang="en-US" sz="2400" dirty="0" smtClean="0"/>
              <a:t>Accounts payable (i.e., amount owed to suppliers)</a:t>
            </a:r>
          </a:p>
          <a:p>
            <a:pPr lvl="2"/>
            <a:r>
              <a:rPr lang="en-US" sz="2400" dirty="0" smtClean="0"/>
              <a:t>Prepaid accounts </a:t>
            </a:r>
            <a:r>
              <a:rPr lang="en-US" sz="2400" dirty="0" smtClean="0"/>
              <a:t>or “deferred revenues” (i.e</a:t>
            </a:r>
            <a:r>
              <a:rPr lang="en-US" sz="2400" dirty="0" smtClean="0"/>
              <a:t>., advances from customers to deliver products or services)</a:t>
            </a:r>
          </a:p>
          <a:p>
            <a:pPr lvl="2"/>
            <a:r>
              <a:rPr lang="en-US" sz="2400" dirty="0" smtClean="0"/>
              <a:t>Taxes owed (or </a:t>
            </a:r>
            <a:r>
              <a:rPr lang="en-US" sz="2400" i="1" dirty="0" smtClean="0"/>
              <a:t>taxes payable</a:t>
            </a:r>
            <a:r>
              <a:rPr lang="en-US" sz="2400" dirty="0" smtClean="0"/>
              <a:t>)</a:t>
            </a:r>
          </a:p>
          <a:p>
            <a:pPr lvl="2"/>
            <a:r>
              <a:rPr lang="en-US" sz="2400" dirty="0" smtClean="0"/>
              <a:t>Wages owed to employees (or </a:t>
            </a:r>
            <a:r>
              <a:rPr lang="en-US" sz="2400" i="1" dirty="0" smtClean="0"/>
              <a:t>wages payable</a:t>
            </a:r>
            <a:r>
              <a:rPr lang="en-US" sz="2400" dirty="0" smtClean="0"/>
              <a:t>)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5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Owner’s equity </a:t>
            </a:r>
            <a:r>
              <a:rPr lang="en-US" dirty="0" smtClean="0"/>
              <a:t>is the accumulated dollar measure of the investments made by the owners in the company</a:t>
            </a:r>
          </a:p>
          <a:p>
            <a:pPr lvl="1"/>
            <a:r>
              <a:rPr lang="en-US" dirty="0" smtClean="0"/>
              <a:t>Examples (</a:t>
            </a:r>
            <a:r>
              <a:rPr lang="en-US" i="1" dirty="0" smtClean="0"/>
              <a:t>more on </a:t>
            </a:r>
            <a:r>
              <a:rPr lang="en-US" i="1" dirty="0" smtClean="0"/>
              <a:t>these </a:t>
            </a:r>
            <a:r>
              <a:rPr lang="en-US" i="1" dirty="0" smtClean="0"/>
              <a:t>later</a:t>
            </a:r>
            <a:r>
              <a:rPr lang="en-US" dirty="0" smtClean="0"/>
              <a:t>)</a:t>
            </a:r>
          </a:p>
          <a:p>
            <a:pPr lvl="2"/>
            <a:r>
              <a:rPr lang="en-US" sz="2400" dirty="0" smtClean="0"/>
              <a:t>Common stock </a:t>
            </a:r>
          </a:p>
          <a:p>
            <a:pPr lvl="2"/>
            <a:r>
              <a:rPr lang="en-US" sz="2400" dirty="0" smtClean="0"/>
              <a:t>Paid-in-capital (i.e., the funds raised by the company from equity and not from ongoing operations)</a:t>
            </a:r>
          </a:p>
          <a:p>
            <a:pPr lvl="2"/>
            <a:r>
              <a:rPr lang="en-US" sz="2400" dirty="0" smtClean="0"/>
              <a:t>Retained earnings (i.e., reinvestment of earnings)</a:t>
            </a:r>
          </a:p>
          <a:p>
            <a:pPr lvl="2"/>
            <a:endParaRPr lang="en-US" sz="2400" dirty="0"/>
          </a:p>
          <a:p>
            <a:r>
              <a:rPr lang="en-US" dirty="0" smtClean="0"/>
              <a:t>As its name implies, the balance sheet is a “balance” sheet, where: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Assets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C00000"/>
                </a:solidFill>
              </a:rPr>
              <a:t>Liabilities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dirty="0" smtClean="0"/>
              <a:t>)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00B050"/>
                </a:solidFill>
              </a:rPr>
              <a:t>Owner’s Equity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OE</a:t>
            </a:r>
            <a:r>
              <a:rPr lang="en-US" dirty="0" smtClean="0"/>
              <a:t>)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8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58974"/>
              </p:ext>
            </p:extLst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8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20" grpId="0" animBg="1"/>
      <p:bldP spid="22" grpId="0"/>
      <p:bldP spid="23" grpId="0"/>
      <p:bldP spid="24" grpId="0"/>
      <p:bldP spid="25" grpId="0"/>
      <p:bldP spid="26" grpId="0" animBg="1"/>
      <p:bldP spid="29" grpId="0"/>
      <p:bldP spid="34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328057" y="4994253"/>
            <a:ext cx="9551037" cy="167230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balance sheet is a snapshot of a company’s holdings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at a given time</a:t>
            </a:r>
            <a:r>
              <a:rPr lang="en-US" sz="2400" dirty="0" smtClean="0">
                <a:solidFill>
                  <a:schemeClr val="tx1"/>
                </a:solidFill>
              </a:rPr>
              <a:t>, while the income statement shows the “flow” of activities and transactions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over a specific period of time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Intelligence- </a:t>
            </a:r>
            <a:r>
              <a:rPr lang="en-US" dirty="0" smtClean="0"/>
              <a:t>Part II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2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Financial </a:t>
            </a:r>
            <a:r>
              <a:rPr lang="en-US" dirty="0" smtClean="0"/>
              <a:t>Intelligence?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352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Finance and accounting </a:t>
            </a:r>
            <a:r>
              <a:rPr lang="en-US" dirty="0" smtClean="0"/>
              <a:t>together make </a:t>
            </a:r>
            <a:r>
              <a:rPr lang="en-US" dirty="0" smtClean="0"/>
              <a:t>the </a:t>
            </a:r>
            <a:r>
              <a:rPr lang="en-US" dirty="0" smtClean="0"/>
              <a:t>language of business</a:t>
            </a:r>
          </a:p>
          <a:p>
            <a:endParaRPr lang="en-US" dirty="0"/>
          </a:p>
          <a:p>
            <a:r>
              <a:rPr lang="en-US" dirty="0" smtClean="0"/>
              <a:t>They</a:t>
            </a:r>
            <a:r>
              <a:rPr lang="en-US" dirty="0" smtClean="0"/>
              <a:t> allow </a:t>
            </a:r>
            <a:r>
              <a:rPr lang="en-US" dirty="0" smtClean="0"/>
              <a:t>you to answer basic questions, alongside </a:t>
            </a:r>
            <a:r>
              <a:rPr lang="en-US" i="1" dirty="0" smtClean="0"/>
              <a:t>controlling</a:t>
            </a:r>
            <a:r>
              <a:rPr lang="en-US" dirty="0" smtClean="0"/>
              <a:t>, </a:t>
            </a:r>
            <a:r>
              <a:rPr lang="en-US" i="1" dirty="0" smtClean="0"/>
              <a:t>evaluating</a:t>
            </a:r>
            <a:r>
              <a:rPr lang="en-US" dirty="0" smtClean="0"/>
              <a:t>, and </a:t>
            </a:r>
            <a:r>
              <a:rPr lang="en-US" i="1" dirty="0" smtClean="0"/>
              <a:t>planning</a:t>
            </a:r>
            <a:r>
              <a:rPr lang="en-US" dirty="0" smtClean="0"/>
              <a:t> operations</a:t>
            </a:r>
          </a:p>
          <a:p>
            <a:pPr lvl="1"/>
            <a:r>
              <a:rPr lang="en-US" sz="2600" dirty="0" smtClean="0"/>
              <a:t>What does my company own?</a:t>
            </a:r>
          </a:p>
          <a:p>
            <a:pPr lvl="1"/>
            <a:r>
              <a:rPr lang="en-US" sz="2600" dirty="0" smtClean="0"/>
              <a:t>How much does it owe others?</a:t>
            </a:r>
          </a:p>
          <a:p>
            <a:pPr lvl="1"/>
            <a:r>
              <a:rPr lang="en-US" sz="2600" dirty="0" smtClean="0"/>
              <a:t>How well did </a:t>
            </a:r>
            <a:r>
              <a:rPr lang="en-US" sz="2600" dirty="0" smtClean="0"/>
              <a:t>(or will) its </a:t>
            </a:r>
            <a:r>
              <a:rPr lang="en-US" sz="2600" dirty="0" smtClean="0"/>
              <a:t>operations go?</a:t>
            </a:r>
          </a:p>
          <a:p>
            <a:pPr lvl="1"/>
            <a:r>
              <a:rPr lang="en-US" sz="2600" dirty="0" smtClean="0"/>
              <a:t>How does it </a:t>
            </a:r>
            <a:r>
              <a:rPr lang="en-US" sz="2600" dirty="0" smtClean="0"/>
              <a:t>(or should) get </a:t>
            </a:r>
            <a:r>
              <a:rPr lang="en-US" sz="2600" dirty="0" smtClean="0"/>
              <a:t>the cash to fund itself?</a:t>
            </a:r>
          </a:p>
          <a:p>
            <a:endParaRPr lang="en-US" dirty="0"/>
          </a:p>
          <a:p>
            <a:r>
              <a:rPr lang="en-US" dirty="0" smtClean="0"/>
              <a:t>You need to </a:t>
            </a:r>
            <a:r>
              <a:rPr lang="en-US" dirty="0" smtClean="0"/>
              <a:t>be able to at least </a:t>
            </a:r>
            <a:r>
              <a:rPr lang="en-US" u="sng" dirty="0" smtClean="0"/>
              <a:t>interpret</a:t>
            </a:r>
            <a:r>
              <a:rPr lang="en-US" dirty="0" smtClean="0"/>
              <a:t> </a:t>
            </a:r>
            <a:r>
              <a:rPr lang="en-US" i="1" dirty="0" smtClean="0"/>
              <a:t>core financial </a:t>
            </a:r>
            <a:r>
              <a:rPr lang="en-US" i="1" dirty="0" smtClean="0"/>
              <a:t>statements, </a:t>
            </a:r>
            <a:r>
              <a:rPr lang="en-US" dirty="0" smtClean="0"/>
              <a:t>which will enable you to</a:t>
            </a:r>
            <a:r>
              <a:rPr lang="en-US" i="1" dirty="0" smtClean="0"/>
              <a:t> </a:t>
            </a:r>
            <a:r>
              <a:rPr lang="en-US" dirty="0" smtClean="0"/>
              <a:t>control</a:t>
            </a:r>
            <a:r>
              <a:rPr lang="en-US" dirty="0" smtClean="0"/>
              <a:t>, evaluate, and plan operations </a:t>
            </a:r>
            <a:r>
              <a:rPr lang="en-US" dirty="0" smtClean="0"/>
              <a:t>accordingly</a:t>
            </a:r>
            <a:endParaRPr lang="en-US" dirty="0" smtClean="0"/>
          </a:p>
          <a:p>
            <a:pPr lvl="1"/>
            <a:r>
              <a:rPr lang="en-US" sz="2600" dirty="0" smtClean="0"/>
              <a:t>We will refer to this process as </a:t>
            </a:r>
            <a:r>
              <a:rPr lang="en-US" sz="2600" i="1" dirty="0" smtClean="0">
                <a:solidFill>
                  <a:srgbClr val="00B050"/>
                </a:solidFill>
              </a:rPr>
              <a:t>financial intelligence</a:t>
            </a:r>
            <a:endParaRPr lang="en-US" sz="2600" i="1" dirty="0" smtClean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2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8887" cy="4351338"/>
          </a:xfrm>
        </p:spPr>
        <p:txBody>
          <a:bodyPr/>
          <a:lstStyle/>
          <a:p>
            <a:r>
              <a:rPr lang="en-US" dirty="0" smtClean="0"/>
              <a:t>There are two types of accounting: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Accrual accounting</a:t>
            </a:r>
          </a:p>
          <a:p>
            <a:pPr lvl="2"/>
            <a:r>
              <a:rPr lang="en-US" sz="2400" dirty="0" smtClean="0"/>
              <a:t>It captures </a:t>
            </a:r>
            <a:r>
              <a:rPr lang="en-US" sz="2400" i="1" dirty="0" smtClean="0">
                <a:solidFill>
                  <a:srgbClr val="00B050"/>
                </a:solidFill>
              </a:rPr>
              <a:t>business activities </a:t>
            </a:r>
            <a:r>
              <a:rPr lang="en-US" sz="2400" dirty="0" smtClean="0"/>
              <a:t>irrespective of </a:t>
            </a:r>
            <a:r>
              <a:rPr lang="en-US" sz="2400" i="1" dirty="0" smtClean="0">
                <a:solidFill>
                  <a:srgbClr val="7030A0"/>
                </a:solidFill>
              </a:rPr>
              <a:t>cash movement </a:t>
            </a:r>
          </a:p>
          <a:p>
            <a:pPr lvl="2"/>
            <a:r>
              <a:rPr lang="en-US" sz="2400" dirty="0" smtClean="0"/>
              <a:t>More precisely, </a:t>
            </a:r>
            <a:r>
              <a:rPr lang="en-US" sz="2400" dirty="0"/>
              <a:t>t</a:t>
            </a:r>
            <a:r>
              <a:rPr lang="en-US" sz="2400" dirty="0" smtClean="0"/>
              <a:t>ransactions are recorded when activities are performed</a:t>
            </a:r>
          </a:p>
          <a:p>
            <a:pPr lvl="2"/>
            <a:r>
              <a:rPr lang="en-US" sz="2400" dirty="0" smtClean="0"/>
              <a:t>E.g., HP sold your startup a rack of servers in March </a:t>
            </a:r>
            <a:r>
              <a:rPr lang="en-US" sz="2400" dirty="0" smtClean="0"/>
              <a:t>2019, </a:t>
            </a:r>
            <a:r>
              <a:rPr lang="en-US" sz="2400" dirty="0" smtClean="0"/>
              <a:t>but your startup will pay HP in February </a:t>
            </a:r>
            <a:r>
              <a:rPr lang="en-US" sz="2400" dirty="0" smtClean="0"/>
              <a:t>2020</a:t>
            </a:r>
            <a:endParaRPr lang="en-US" sz="2400" dirty="0" smtClean="0"/>
          </a:p>
          <a:p>
            <a:pPr lvl="3"/>
            <a:r>
              <a:rPr lang="en-US" sz="2200" dirty="0" smtClean="0"/>
              <a:t>HP </a:t>
            </a:r>
            <a:r>
              <a:rPr lang="en-US" sz="2200" dirty="0" smtClean="0"/>
              <a:t>will record the </a:t>
            </a:r>
            <a:r>
              <a:rPr lang="en-US" sz="2200" dirty="0" smtClean="0"/>
              <a:t>sale (as </a:t>
            </a:r>
            <a:r>
              <a:rPr lang="en-US" sz="2200" i="1" dirty="0" smtClean="0"/>
              <a:t>accounts receivable</a:t>
            </a:r>
            <a:r>
              <a:rPr lang="en-US" sz="2200" dirty="0" smtClean="0"/>
              <a:t>), </a:t>
            </a:r>
            <a:r>
              <a:rPr lang="en-US" sz="2200" dirty="0" smtClean="0"/>
              <a:t>match it against its related cost, and compute </a:t>
            </a:r>
            <a:r>
              <a:rPr lang="en-US" sz="2200" dirty="0" smtClean="0"/>
              <a:t>the profit/loss </a:t>
            </a:r>
            <a:r>
              <a:rPr lang="en-US" sz="2200" dirty="0" smtClean="0"/>
              <a:t>in </a:t>
            </a:r>
            <a:r>
              <a:rPr lang="en-US" sz="2200" dirty="0" smtClean="0"/>
              <a:t>2019, although it will receive the money from you in 2020</a:t>
            </a:r>
            <a:endParaRPr lang="en-US" sz="2200" dirty="0" smtClean="0"/>
          </a:p>
          <a:p>
            <a:pPr lvl="3"/>
            <a:r>
              <a:rPr lang="en-US" sz="2200" dirty="0" smtClean="0"/>
              <a:t>Your </a:t>
            </a:r>
            <a:r>
              <a:rPr lang="en-US" sz="2200" dirty="0" smtClean="0"/>
              <a:t>startup will </a:t>
            </a:r>
            <a:r>
              <a:rPr lang="en-US" sz="2200" dirty="0" smtClean="0"/>
              <a:t>record the sale (as </a:t>
            </a:r>
            <a:r>
              <a:rPr lang="en-US" sz="2200" i="1" dirty="0" smtClean="0"/>
              <a:t>accounts payable</a:t>
            </a:r>
            <a:r>
              <a:rPr lang="en-US" sz="2200" dirty="0" smtClean="0"/>
              <a:t>) and </a:t>
            </a:r>
            <a:r>
              <a:rPr lang="en-US" sz="2200" i="1" dirty="0" smtClean="0"/>
              <a:t>accrue</a:t>
            </a:r>
            <a:r>
              <a:rPr lang="en-US" sz="2200" dirty="0" smtClean="0"/>
              <a:t> </a:t>
            </a:r>
            <a:r>
              <a:rPr lang="en-US" sz="2200" dirty="0" smtClean="0"/>
              <a:t>(or </a:t>
            </a:r>
            <a:r>
              <a:rPr lang="en-US" sz="2200" i="1" dirty="0" smtClean="0"/>
              <a:t>allocate</a:t>
            </a:r>
            <a:r>
              <a:rPr lang="en-US" sz="2200" dirty="0" smtClean="0"/>
              <a:t>) the cost of the rack over its useful time</a:t>
            </a:r>
          </a:p>
          <a:p>
            <a:pPr lvl="3"/>
            <a:endParaRPr lang="en-US" sz="2200" dirty="0" smtClean="0"/>
          </a:p>
          <a:p>
            <a:pPr lvl="2"/>
            <a:endParaRPr lang="en-US" sz="2400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3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types of accounting: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Cash basis accounting</a:t>
            </a:r>
          </a:p>
          <a:p>
            <a:pPr lvl="2"/>
            <a:r>
              <a:rPr lang="en-US" sz="2400" dirty="0" smtClean="0"/>
              <a:t>It captures </a:t>
            </a:r>
            <a:r>
              <a:rPr lang="en-US" sz="2400" i="1" dirty="0" smtClean="0">
                <a:solidFill>
                  <a:srgbClr val="7030A0"/>
                </a:solidFill>
              </a:rPr>
              <a:t>cash movement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/>
              <a:t>without regard to </a:t>
            </a:r>
            <a:r>
              <a:rPr lang="en-US" sz="2400" i="1" dirty="0" smtClean="0">
                <a:solidFill>
                  <a:srgbClr val="00B050"/>
                </a:solidFill>
              </a:rPr>
              <a:t>business activities</a:t>
            </a:r>
          </a:p>
          <a:p>
            <a:pPr lvl="2"/>
            <a:r>
              <a:rPr lang="en-US" sz="2400" dirty="0" smtClean="0"/>
              <a:t>More precisely, transactions are recorded </a:t>
            </a:r>
            <a:r>
              <a:rPr lang="en-US" sz="2400" i="1" dirty="0" smtClean="0"/>
              <a:t>only</a:t>
            </a:r>
            <a:r>
              <a:rPr lang="en-US" sz="2400" dirty="0" smtClean="0"/>
              <a:t> when cash changes hands</a:t>
            </a:r>
          </a:p>
          <a:p>
            <a:pPr lvl="3"/>
            <a:r>
              <a:rPr lang="en-US" sz="2400" dirty="0" smtClean="0"/>
              <a:t>Anytime you get cash from a customer, you call that </a:t>
            </a:r>
            <a:r>
              <a:rPr lang="en-US" sz="2400" i="1" dirty="0" smtClean="0"/>
              <a:t>revenue</a:t>
            </a:r>
            <a:r>
              <a:rPr lang="en-US" sz="2400" dirty="0" smtClean="0"/>
              <a:t>, even if the product or service is not delivered at that time</a:t>
            </a:r>
          </a:p>
          <a:p>
            <a:pPr lvl="3"/>
            <a:r>
              <a:rPr lang="en-US" sz="2400" dirty="0" smtClean="0"/>
              <a:t>Anytime you spend cash you call that </a:t>
            </a:r>
            <a:r>
              <a:rPr lang="en-US" sz="2400" i="1" dirty="0" smtClean="0"/>
              <a:t>expense</a:t>
            </a:r>
          </a:p>
          <a:p>
            <a:pPr lvl="4"/>
            <a:r>
              <a:rPr lang="en-US" sz="2400" dirty="0" smtClean="0"/>
              <a:t>E.g., If you pay a 2-year rent in </a:t>
            </a:r>
            <a:r>
              <a:rPr lang="en-US" sz="2400" dirty="0" smtClean="0"/>
              <a:t>2019, </a:t>
            </a:r>
            <a:r>
              <a:rPr lang="en-US" sz="2400" dirty="0" smtClean="0"/>
              <a:t>all the rent cost will be recorded as an expense in </a:t>
            </a:r>
            <a:r>
              <a:rPr lang="en-US" sz="2400" dirty="0" smtClean="0"/>
              <a:t>2019 </a:t>
            </a:r>
            <a:r>
              <a:rPr lang="en-US" sz="2400" dirty="0" smtClean="0"/>
              <a:t>and NOT over a period of 2 years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  <a:p>
            <a:pPr lvl="1"/>
            <a:r>
              <a:rPr lang="en-US" dirty="0" smtClean="0"/>
              <a:t>You offer a service to a customer where the cost to you is $100.</a:t>
            </a:r>
          </a:p>
          <a:p>
            <a:pPr lvl="1"/>
            <a:r>
              <a:rPr lang="en-US" dirty="0" smtClean="0"/>
              <a:t>The customer pays you $200 for your service.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08812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75738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46294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49036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7875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06284" y="4014439"/>
            <a:ext cx="3444135" cy="1089319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99678" y="5103758"/>
            <a:ext cx="278781" cy="5610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234184" y="5664820"/>
            <a:ext cx="9515331" cy="99719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can be viewed as an oversimplified “Income </a:t>
            </a:r>
            <a:r>
              <a:rPr lang="en-US" sz="2400" dirty="0"/>
              <a:t>S</a:t>
            </a:r>
            <a:r>
              <a:rPr lang="en-US" sz="2400" dirty="0" smtClean="0"/>
              <a:t>tatement” (with no taxes, no debt, no interest, etc.), </a:t>
            </a:r>
            <a:r>
              <a:rPr lang="en-US" sz="2400" i="1" dirty="0" smtClean="0"/>
              <a:t>one of the three core financial statements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2567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583933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1720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8330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2116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4984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114870" y="510246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907902" y="5102462"/>
            <a:ext cx="438540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>
            <a:off x="4738398" y="5279744"/>
            <a:ext cx="169504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888721" y="4739950"/>
            <a:ext cx="1623528" cy="3345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365105" y="5107127"/>
            <a:ext cx="384107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749213" y="5074469"/>
            <a:ext cx="223936" cy="1040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86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3: </a:t>
            </a:r>
          </a:p>
          <a:p>
            <a:pPr lvl="1"/>
            <a:r>
              <a:rPr lang="en-US" dirty="0" smtClean="0"/>
              <a:t>You receive $400 from the customer you offered the service to last month.</a:t>
            </a:r>
          </a:p>
          <a:p>
            <a:pPr lvl="1"/>
            <a:r>
              <a:rPr lang="en-US" dirty="0" smtClean="0"/>
              <a:t>You receive $200 in advance from a customer that you have to offer a service to next month.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01935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34150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27954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6146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65309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79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4: </a:t>
            </a:r>
          </a:p>
          <a:p>
            <a:pPr lvl="1"/>
            <a:r>
              <a:rPr lang="en-US" dirty="0" smtClean="0"/>
              <a:t>You offer your service to the customer who paid you last month.</a:t>
            </a:r>
          </a:p>
          <a:p>
            <a:pPr lvl="1"/>
            <a:r>
              <a:rPr lang="en-US" dirty="0" smtClean="0"/>
              <a:t>The service costed you $100.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56261" y="5691861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Profitable</a:t>
            </a:r>
            <a:endParaRPr lang="en-US" i="1" dirty="0">
              <a:solidFill>
                <a:srgbClr val="00B05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03259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16068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95112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798154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90556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3106188" y="4739795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253563" y="5102462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53416" y="5682160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Non-Profitable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03343" y="4730094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882331" y="5084657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31156" y="5682160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Profitable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681083" y="4730094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647698" y="5092761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23832" y="5699965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Non-Profitable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458823" y="4747899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8489235" y="5110566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234184" y="6140466"/>
            <a:ext cx="9515331" cy="52154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The business is steadier than what the above seems to imply!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42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 animBg="1"/>
      <p:bldP spid="19" grpId="0"/>
      <p:bldP spid="20" grpId="0" animBg="1"/>
      <p:bldP spid="22" grpId="0"/>
      <p:bldP spid="23" grpId="0" animBg="1"/>
      <p:bldP spid="25" grpId="0"/>
      <p:bldP spid="26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4004</Words>
  <Application>Microsoft Office PowerPoint</Application>
  <PresentationFormat>Widescreen</PresentationFormat>
  <Paragraphs>1471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Why Financial Intelligence?</vt:lpstr>
      <vt:lpstr>Types of Accounting</vt:lpstr>
      <vt:lpstr>Types of Accounting</vt:lpstr>
      <vt:lpstr>Example: Cash Basis Accounting</vt:lpstr>
      <vt:lpstr>Example: Cash Basis Accounting</vt:lpstr>
      <vt:lpstr>Example: Cash Basis Accounting</vt:lpstr>
      <vt:lpstr>Example: Cash Basis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The Balance Sheet</vt:lpstr>
      <vt:lpstr>The Balance Sheet</vt:lpstr>
      <vt:lpstr>The Balance Sheet</vt:lpstr>
      <vt:lpstr>Very Simple Example</vt:lpstr>
      <vt:lpstr>Very Simple Example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152</cp:revision>
  <dcterms:created xsi:type="dcterms:W3CDTF">2018-03-17T11:58:24Z</dcterms:created>
  <dcterms:modified xsi:type="dcterms:W3CDTF">2019-04-07T11:24:57Z</dcterms:modified>
</cp:coreProperties>
</file>