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393" r:id="rId2"/>
    <p:sldId id="394" r:id="rId3"/>
    <p:sldId id="313" r:id="rId4"/>
    <p:sldId id="329" r:id="rId5"/>
    <p:sldId id="347" r:id="rId6"/>
    <p:sldId id="387" r:id="rId7"/>
    <p:sldId id="335" r:id="rId8"/>
    <p:sldId id="352" r:id="rId9"/>
    <p:sldId id="354" r:id="rId10"/>
    <p:sldId id="356" r:id="rId11"/>
    <p:sldId id="357" r:id="rId12"/>
    <p:sldId id="388" r:id="rId13"/>
    <p:sldId id="363" r:id="rId14"/>
    <p:sldId id="364" r:id="rId15"/>
    <p:sldId id="372" r:id="rId16"/>
    <p:sldId id="373" r:id="rId17"/>
    <p:sldId id="367" r:id="rId18"/>
    <p:sldId id="368" r:id="rId19"/>
    <p:sldId id="369" r:id="rId20"/>
    <p:sldId id="375" r:id="rId21"/>
    <p:sldId id="389" r:id="rId22"/>
    <p:sldId id="371" r:id="rId23"/>
    <p:sldId id="376" r:id="rId24"/>
    <p:sldId id="377" r:id="rId25"/>
    <p:sldId id="386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9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35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79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25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3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23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35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83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2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3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14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51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76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31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8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4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Lean Approach</a:t>
            </a:r>
            <a:endParaRPr lang="en-US" sz="2800" b="1" dirty="0"/>
          </a:p>
          <a:p>
            <a:r>
              <a:rPr lang="en-US" sz="2800" dirty="0"/>
              <a:t>Lecture </a:t>
            </a:r>
            <a:r>
              <a:rPr lang="en-US" sz="2800" dirty="0" smtClean="0"/>
              <a:t>17, </a:t>
            </a:r>
            <a:r>
              <a:rPr lang="en-US" sz="2800" dirty="0"/>
              <a:t>March </a:t>
            </a:r>
            <a:r>
              <a:rPr lang="en-US" sz="2800" dirty="0" smtClean="0"/>
              <a:t>31, </a:t>
            </a:r>
            <a:r>
              <a:rPr lang="en-US" sz="2800" dirty="0"/>
              <a:t>2019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27505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of MVP: Dropbox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video was a 3-minute demonstration of the technology as it is meant to work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was narrated by Drew himself (</a:t>
            </a:r>
            <a:r>
              <a:rPr lang="en-US" i="1" dirty="0" smtClean="0"/>
              <a:t>it was really banal!</a:t>
            </a:r>
            <a:r>
              <a:rPr 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targeted </a:t>
            </a:r>
            <a:r>
              <a:rPr lang="en-US" b="1" i="1" dirty="0">
                <a:solidFill>
                  <a:srgbClr val="92D050"/>
                </a:solidFill>
              </a:rPr>
              <a:t>early adopters</a:t>
            </a:r>
            <a:r>
              <a:rPr lang="en-US" dirty="0"/>
              <a:t>, </a:t>
            </a:r>
            <a:r>
              <a:rPr lang="en-US" dirty="0" smtClean="0"/>
              <a:t>who do </a:t>
            </a:r>
            <a:r>
              <a:rPr lang="en-US" dirty="0"/>
              <a:t>not need a perfect solution to </a:t>
            </a:r>
            <a:r>
              <a:rPr lang="en-US" dirty="0" smtClean="0"/>
              <a:t>get intrigued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Drew recounted: “It drove hundreds of thousands of people to the website. Our beta waiting list went from 5000 people to 75000 people literally overnight. It totally blew us away.”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Today, Dropbox is worth more than $10 billion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Build Phase: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Deciding how complex a MVP cannot be done formulaically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requires judgment!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in doubt, simplify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Avoid overbuilding and overpromising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Any additional work beyond what needs to get you starting the loop might be a waste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MVP does not only </a:t>
            </a:r>
            <a:r>
              <a:rPr lang="en-US" dirty="0" smtClean="0"/>
              <a:t>speak to </a:t>
            </a:r>
            <a:r>
              <a:rPr lang="en-US" dirty="0"/>
              <a:t>product design </a:t>
            </a:r>
            <a:r>
              <a:rPr lang="en-US" dirty="0" smtClean="0"/>
              <a:t>and </a:t>
            </a:r>
            <a:r>
              <a:rPr lang="en-US" dirty="0"/>
              <a:t>technical </a:t>
            </a:r>
            <a:r>
              <a:rPr lang="en-US" dirty="0" smtClean="0"/>
              <a:t>questions, but also serves in testing </a:t>
            </a:r>
            <a:r>
              <a:rPr lang="en-US" i="1" dirty="0">
                <a:solidFill>
                  <a:srgbClr val="0070C0"/>
                </a:solidFill>
              </a:rPr>
              <a:t>fundamental business </a:t>
            </a:r>
            <a:r>
              <a:rPr lang="en-US" i="1" dirty="0" smtClean="0">
                <a:solidFill>
                  <a:srgbClr val="0070C0"/>
                </a:solidFill>
              </a:rPr>
              <a:t>hypotheses</a:t>
            </a:r>
          </a:p>
          <a:p>
            <a:pPr lvl="1"/>
            <a:r>
              <a:rPr lang="en-US" dirty="0" smtClean="0"/>
              <a:t>It provides </a:t>
            </a:r>
            <a:r>
              <a:rPr lang="en-US" dirty="0"/>
              <a:t>a needed dose of </a:t>
            </a:r>
            <a:r>
              <a:rPr lang="en-US" dirty="0" smtClean="0"/>
              <a:t>reality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often </a:t>
            </a:r>
            <a:r>
              <a:rPr lang="en-US" dirty="0" smtClean="0"/>
              <a:t>results </a:t>
            </a:r>
            <a:r>
              <a:rPr lang="en-US" dirty="0"/>
              <a:t>in </a:t>
            </a:r>
            <a:r>
              <a:rPr lang="en-US" dirty="0" smtClean="0"/>
              <a:t>seemingly bad (</a:t>
            </a:r>
            <a:r>
              <a:rPr lang="en-US" i="1" dirty="0" smtClean="0"/>
              <a:t>but actually good!</a:t>
            </a:r>
            <a:r>
              <a:rPr lang="en-US" dirty="0" smtClean="0"/>
              <a:t>) news initially</a:t>
            </a:r>
            <a:endParaRPr lang="en-US" dirty="0"/>
          </a:p>
          <a:p>
            <a:pPr lvl="1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030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7194368" y="60174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36888" y="5998950"/>
            <a:ext cx="3686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Experimentation Phase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767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Leap-of-Faith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riskiest elements of a startup’s plan (i.e., the parts on which everything depends) are called </a:t>
            </a:r>
            <a:r>
              <a:rPr lang="en-US" i="1" dirty="0" smtClean="0">
                <a:solidFill>
                  <a:srgbClr val="0070C0"/>
                </a:solidFill>
              </a:rPr>
              <a:t>leap-of-faith assumptions</a:t>
            </a:r>
          </a:p>
          <a:p>
            <a:endParaRPr lang="en-US" dirty="0"/>
          </a:p>
          <a:p>
            <a:r>
              <a:rPr lang="en-US" dirty="0" smtClean="0"/>
              <a:t>E.g., What was the main leap-of-faith assumption of Dropbox?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File </a:t>
            </a:r>
            <a:r>
              <a:rPr lang="en-US" dirty="0"/>
              <a:t>synchronization is a problem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92D050"/>
                </a:solidFill>
              </a:rPr>
              <a:t>Note</a:t>
            </a:r>
            <a:r>
              <a:rPr lang="en-US" dirty="0" smtClean="0"/>
              <a:t>: </a:t>
            </a:r>
            <a:r>
              <a:rPr lang="en-US" dirty="0"/>
              <a:t>M</a:t>
            </a:r>
            <a:r>
              <a:rPr lang="en-US" dirty="0" smtClean="0"/>
              <a:t>ost people do not </a:t>
            </a:r>
            <a:r>
              <a:rPr lang="en-US" dirty="0"/>
              <a:t>know about </a:t>
            </a:r>
            <a:r>
              <a:rPr lang="en-US" dirty="0" smtClean="0"/>
              <a:t>a certain solution (or even a problem); but once they </a:t>
            </a:r>
            <a:r>
              <a:rPr lang="en-US" dirty="0"/>
              <a:t>experience </a:t>
            </a:r>
            <a:r>
              <a:rPr lang="en-US" dirty="0" smtClean="0"/>
              <a:t>the solution, they </a:t>
            </a:r>
            <a:r>
              <a:rPr lang="en-US" dirty="0"/>
              <a:t>cannot imagine how </a:t>
            </a:r>
            <a:r>
              <a:rPr lang="en-US" dirty="0" smtClean="0"/>
              <a:t>they ever </a:t>
            </a:r>
            <a:r>
              <a:rPr lang="en-US" dirty="0"/>
              <a:t>lived without it!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8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Leap-of-Faith </a:t>
            </a:r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two most important assumptions of any startup are the</a:t>
            </a:r>
            <a:r>
              <a:rPr lang="en-US" i="1" dirty="0" smtClean="0">
                <a:solidFill>
                  <a:srgbClr val="0070C0"/>
                </a:solidFill>
              </a:rPr>
              <a:t> value hypothesis</a:t>
            </a:r>
            <a:r>
              <a:rPr lang="en-US" dirty="0" smtClean="0"/>
              <a:t> and the</a:t>
            </a:r>
            <a:r>
              <a:rPr lang="en-US" i="1" dirty="0" smtClean="0">
                <a:solidFill>
                  <a:srgbClr val="0070C0"/>
                </a:solidFill>
              </a:rPr>
              <a:t> growth hypothesis</a:t>
            </a:r>
          </a:p>
          <a:p>
            <a:endParaRPr lang="en-US" dirty="0" smtClean="0"/>
          </a:p>
          <a:p>
            <a:r>
              <a:rPr lang="en-US" dirty="0" smtClean="0"/>
              <a:t>The value hypothesis:</a:t>
            </a:r>
          </a:p>
          <a:p>
            <a:pPr lvl="1"/>
            <a:r>
              <a:rPr lang="en-US" dirty="0" smtClean="0"/>
              <a:t>It tests whether the product is really delivering value to customers </a:t>
            </a:r>
            <a:r>
              <a:rPr lang="en-US" i="1" dirty="0" smtClean="0"/>
              <a:t>after</a:t>
            </a:r>
            <a:r>
              <a:rPr lang="en-US" dirty="0" smtClean="0"/>
              <a:t> they start using it</a:t>
            </a:r>
          </a:p>
          <a:p>
            <a:pPr lvl="1"/>
            <a:r>
              <a:rPr lang="en-US" dirty="0" smtClean="0"/>
              <a:t>A testing metric: </a:t>
            </a:r>
            <a:r>
              <a:rPr lang="en-US" b="1" i="1" dirty="0" smtClean="0">
                <a:solidFill>
                  <a:srgbClr val="92D050"/>
                </a:solidFill>
              </a:rPr>
              <a:t>retention rate</a:t>
            </a:r>
          </a:p>
          <a:p>
            <a:pPr lvl="1"/>
            <a:endParaRPr lang="en-US" dirty="0"/>
          </a:p>
          <a:p>
            <a:r>
              <a:rPr lang="en-US" dirty="0" smtClean="0"/>
              <a:t>The growth hypothesis:</a:t>
            </a:r>
          </a:p>
          <a:p>
            <a:pPr lvl="1"/>
            <a:r>
              <a:rPr lang="en-US" dirty="0" smtClean="0"/>
              <a:t>It tests how new customers will discover the product</a:t>
            </a:r>
          </a:p>
          <a:p>
            <a:pPr lvl="1"/>
            <a:r>
              <a:rPr lang="en-US" dirty="0" smtClean="0"/>
              <a:t>A testing metric: </a:t>
            </a:r>
            <a:r>
              <a:rPr lang="en-US" b="1" i="1" dirty="0" smtClean="0">
                <a:solidFill>
                  <a:srgbClr val="92D050"/>
                </a:solidFill>
              </a:rPr>
              <a:t>referral rate</a:t>
            </a:r>
            <a:endParaRPr lang="en-US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9619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In 2004, Facebook had 150,000 registered users </a:t>
            </a:r>
            <a:br>
              <a:rPr lang="en-US" sz="3000" dirty="0" smtClean="0"/>
            </a:br>
            <a:r>
              <a:rPr lang="en-US" sz="3000" dirty="0" smtClean="0"/>
              <a:t>with very little revenue </a:t>
            </a:r>
          </a:p>
          <a:p>
            <a:endParaRPr lang="en-US" sz="3000" dirty="0"/>
          </a:p>
          <a:p>
            <a:r>
              <a:rPr lang="en-US" sz="3000" dirty="0" smtClean="0"/>
              <a:t>Yet, that summer they raised their first $500,000 in venture capital</a:t>
            </a:r>
          </a:p>
          <a:p>
            <a:endParaRPr lang="en-US" sz="3000" dirty="0"/>
          </a:p>
          <a:p>
            <a:r>
              <a:rPr lang="en-US" sz="3000" dirty="0" smtClean="0"/>
              <a:t>Less than a year later, they raised an additional $12.7 million </a:t>
            </a:r>
          </a:p>
          <a:p>
            <a:endParaRPr lang="en-US" sz="3000" dirty="0"/>
          </a:p>
          <a:p>
            <a:r>
              <a:rPr lang="en-US" sz="3000" dirty="0" smtClean="0"/>
              <a:t>How Facebook was able to raise so much money when its actual usage was small?</a:t>
            </a:r>
            <a:endParaRPr lang="en-US" sz="3000" dirty="0"/>
          </a:p>
        </p:txBody>
      </p:sp>
      <p:pic>
        <p:nvPicPr>
          <p:cNvPr id="2050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Facebook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To answer this question, it suffices to look at </a:t>
            </a:r>
            <a:br>
              <a:rPr lang="en-US" dirty="0" smtClean="0"/>
            </a:br>
            <a:r>
              <a:rPr lang="en-US" dirty="0" smtClean="0"/>
              <a:t>Facebook’s value and growth hypotheses:</a:t>
            </a:r>
          </a:p>
          <a:p>
            <a:pPr lvl="1"/>
            <a:r>
              <a:rPr lang="en-US" sz="2800" i="1" dirty="0" smtClean="0">
                <a:solidFill>
                  <a:srgbClr val="0070C0"/>
                </a:solidFill>
              </a:rPr>
              <a:t>Validated</a:t>
            </a:r>
            <a:r>
              <a:rPr lang="en-US" sz="2800" dirty="0" smtClean="0">
                <a:solidFill>
                  <a:srgbClr val="0070C0"/>
                </a:solidFill>
              </a:rPr>
              <a:t> value hypothesis</a:t>
            </a:r>
            <a:r>
              <a:rPr lang="en-US" sz="2800" dirty="0" smtClean="0"/>
              <a:t>: </a:t>
            </a:r>
          </a:p>
          <a:p>
            <a:pPr lvl="2"/>
            <a:r>
              <a:rPr lang="en-US" sz="2800" dirty="0" smtClean="0"/>
              <a:t>More than half of the users came back to the site every single day</a:t>
            </a:r>
          </a:p>
          <a:p>
            <a:pPr lvl="1"/>
            <a:endParaRPr lang="en-US" sz="2800" i="1" dirty="0" smtClean="0">
              <a:solidFill>
                <a:srgbClr val="0070C0"/>
              </a:solidFill>
            </a:endParaRPr>
          </a:p>
          <a:p>
            <a:pPr lvl="1"/>
            <a:r>
              <a:rPr lang="en-US" sz="2800" i="1" dirty="0" smtClean="0">
                <a:solidFill>
                  <a:srgbClr val="0070C0"/>
                </a:solidFill>
              </a:rPr>
              <a:t>Validated</a:t>
            </a:r>
            <a:r>
              <a:rPr lang="en-US" sz="2800" dirty="0" smtClean="0">
                <a:solidFill>
                  <a:srgbClr val="0070C0"/>
                </a:solidFill>
              </a:rPr>
              <a:t> growth hypothesis</a:t>
            </a:r>
            <a:r>
              <a:rPr lang="en-US" sz="2800" dirty="0" smtClean="0"/>
              <a:t>: </a:t>
            </a:r>
          </a:p>
          <a:p>
            <a:pPr lvl="2"/>
            <a:r>
              <a:rPr lang="en-US" sz="2800" dirty="0" smtClean="0"/>
              <a:t>Facebook launched on Feb 4, 2004, and by the end of that month, almost ¾ of Harvard’s undergraduates were using it (</a:t>
            </a:r>
            <a:r>
              <a:rPr lang="en-US" sz="2800" i="1" dirty="0" smtClean="0"/>
              <a:t>without spending a dollar on marketing or advertising!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1523542"/>
            <a:ext cx="3160709" cy="11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1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Experimenting: Aardvark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Google excels at answering </a:t>
            </a:r>
            <a:r>
              <a:rPr lang="en-US" i="1" dirty="0" smtClean="0">
                <a:solidFill>
                  <a:srgbClr val="0070C0"/>
                </a:solidFill>
              </a:rPr>
              <a:t>factual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is the tallest mountain in the world?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Who was the twenty third president of United States?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Google struggles with answering </a:t>
            </a:r>
            <a:r>
              <a:rPr lang="en-US" i="1" dirty="0" smtClean="0">
                <a:solidFill>
                  <a:srgbClr val="0070C0"/>
                </a:solidFill>
              </a:rPr>
              <a:t>subjective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is a good place to go out with a friend after </a:t>
            </a:r>
            <a:r>
              <a:rPr lang="en-US" dirty="0"/>
              <a:t>a</a:t>
            </a:r>
            <a:r>
              <a:rPr lang="en-US" dirty="0" smtClean="0"/>
              <a:t> football game in my city?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Subjective questions are relatively easy for a </a:t>
            </a:r>
            <a:r>
              <a:rPr lang="en-US" i="1" dirty="0" smtClean="0"/>
              <a:t>person</a:t>
            </a:r>
            <a:r>
              <a:rPr lang="en-US" dirty="0" smtClean="0"/>
              <a:t> to answer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Imagine being at a cocktail party surrounded by friends; how likely would it be to get a high-quality answer for a subjective question?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Very high!</a:t>
            </a:r>
            <a:endParaRPr lang="en-US" sz="2400" dirty="0"/>
          </a:p>
        </p:txBody>
      </p:sp>
      <p:pic>
        <p:nvPicPr>
          <p:cNvPr id="307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1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“technically” solve this problem, Max </a:t>
            </a:r>
            <a:r>
              <a:rPr lang="en-US" dirty="0" err="1" smtClean="0"/>
              <a:t>Ventilla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Damon Horowitz created a product called Aardvark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Max and Damon built a very basic prototype with an instant messaging (IM) front-end and a </a:t>
            </a:r>
            <a:r>
              <a:rPr lang="en-US" i="1" dirty="0" smtClean="0"/>
              <a:t>human-driven </a:t>
            </a:r>
            <a:r>
              <a:rPr lang="en-US" dirty="0" smtClean="0"/>
              <a:t>back-end (NOT an AI-based engine)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customer can send Aardvark questions via 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Aardvark will tap into the customer’s social network via seeking out to the customer’s friends and friends-of-friends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 question about restaurants in San Francisco should not be routed to someone in Seattle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Once Aardvark gets a suitable answer, it reports back to the customer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Experimenting: Aardvark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technique used by Aardvark is called </a:t>
            </a:r>
            <a:r>
              <a:rPr lang="en-US" b="1" i="1" dirty="0" smtClean="0">
                <a:solidFill>
                  <a:srgbClr val="92D050"/>
                </a:solidFill>
              </a:rPr>
              <a:t>Wizard of Oz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I.e., Customers believe they are interacting with the actual product, but behind the scenes human beings are doing the actual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basic technique simply allowed </a:t>
            </a:r>
            <a:r>
              <a:rPr lang="en-US" dirty="0"/>
              <a:t>Max </a:t>
            </a:r>
            <a:r>
              <a:rPr lang="en-US" dirty="0" smtClean="0"/>
              <a:t>and Damon to test their value and growth hypotheses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the tough technical problems behind this artificial-intelligence-centric product can be solved, will people use and keep using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people tell their friends about it?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Aardvark was acquired for a reported $50 million by Google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5122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125" y="4833871"/>
            <a:ext cx="1769770" cy="185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6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 smtClean="0"/>
              <a:t>COCA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 smtClean="0"/>
              <a:t>The Lean Approach 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  <a:endParaRPr lang="en-US" sz="3600" dirty="0"/>
          </a:p>
          <a:p>
            <a:pPr lvl="1"/>
            <a:r>
              <a:rPr lang="en-US" sz="3200" dirty="0" smtClean="0"/>
              <a:t>PS3 is out. It is due on April 9 by midnight</a:t>
            </a:r>
          </a:p>
          <a:p>
            <a:pPr lvl="1"/>
            <a:r>
              <a:rPr lang="en-US" sz="3200" dirty="0" smtClean="0"/>
              <a:t>Milestone 4 of the project is due on April 14 by </a:t>
            </a:r>
            <a:r>
              <a:rPr lang="en-US" sz="3200" dirty="0" smtClean="0"/>
              <a:t>midnight</a:t>
            </a:r>
          </a:p>
          <a:p>
            <a:pPr lvl="1"/>
            <a:r>
              <a:rPr lang="en-US" sz="3200" dirty="0" smtClean="0"/>
              <a:t>Next lecture’s case study is “Away”</a:t>
            </a:r>
            <a:endParaRPr lang="en-US" sz="32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A/B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Another famous experimentation technique is called </a:t>
            </a:r>
            <a:r>
              <a:rPr lang="en-US" b="1" i="1" dirty="0" smtClean="0">
                <a:solidFill>
                  <a:srgbClr val="0070C0"/>
                </a:solidFill>
              </a:rPr>
              <a:t>A/B </a:t>
            </a:r>
            <a:r>
              <a:rPr lang="en-US" dirty="0" smtClean="0"/>
              <a:t>(or</a:t>
            </a:r>
            <a:r>
              <a:rPr lang="en-US" b="1" i="1" dirty="0" smtClean="0">
                <a:solidFill>
                  <a:srgbClr val="0070C0"/>
                </a:solidFill>
              </a:rPr>
              <a:t> split</a:t>
            </a:r>
            <a:r>
              <a:rPr lang="en-US" dirty="0" smtClean="0"/>
              <a:t>)</a:t>
            </a:r>
            <a:r>
              <a:rPr lang="en-US" b="1" i="1" dirty="0" smtClean="0">
                <a:solidFill>
                  <a:srgbClr val="0070C0"/>
                </a:solidFill>
              </a:rPr>
              <a:t> testing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Different versions of a product (or feature) are offered to two different groups of customers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Changes in behavior are observed between the two groups and inferences are made about the impact of the different versions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an extra feature does not change customer behavior, it gets questioned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A/B testing </a:t>
            </a:r>
            <a:r>
              <a:rPr lang="en-US" dirty="0"/>
              <a:t>allows you to refine your understanding of what customers want and do not </a:t>
            </a:r>
            <a:r>
              <a:rPr lang="en-US" dirty="0" smtClean="0"/>
              <a:t>want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57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2050448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0550" y="2884579"/>
            <a:ext cx="1824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Learning</a:t>
            </a:r>
            <a:br>
              <a:rPr lang="en-US" sz="2400" b="1" dirty="0" smtClean="0"/>
            </a:br>
            <a:r>
              <a:rPr lang="en-US" sz="2400" b="1" dirty="0" smtClean="0"/>
              <a:t> Phase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30610" y="5789719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983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Learning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Question</a:t>
            </a:r>
            <a:r>
              <a:rPr lang="en-US" dirty="0" smtClean="0"/>
              <a:t>: What do you want to learn?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 want to learn what customers really want, and NOT what they say they want or what you think they would want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Building a MVP and experimenting with it allows collecting real data, which can reveal the current status (or </a:t>
            </a:r>
            <a:r>
              <a:rPr lang="en-US" i="1" dirty="0" smtClean="0">
                <a:solidFill>
                  <a:srgbClr val="C00000"/>
                </a:solidFill>
              </a:rPr>
              <a:t>baseline</a:t>
            </a:r>
            <a:r>
              <a:rPr lang="en-US" dirty="0" smtClean="0"/>
              <a:t>) of your company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a clear-eyed picture of your company’s baseline, you cannot begin to track your progress and tune/alter your startup’s engine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07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Learning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baseline could be </a:t>
            </a:r>
            <a:r>
              <a:rPr lang="en-US" i="1" dirty="0" smtClean="0"/>
              <a:t>zero</a:t>
            </a:r>
            <a:r>
              <a:rPr lang="en-US" dirty="0" smtClean="0"/>
              <a:t>, but it will allow you to create the motivation, context, and space for more qualitative and/or quantitative research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ideas will be generated, which can be incorporated and tested again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process repeats until reaching a decision point: </a:t>
            </a:r>
            <a:r>
              <a:rPr lang="en-US" b="1" i="1" dirty="0">
                <a:solidFill>
                  <a:srgbClr val="C00000"/>
                </a:solidFill>
              </a:rPr>
              <a:t>pivot</a:t>
            </a:r>
            <a:r>
              <a:rPr lang="en-US" dirty="0"/>
              <a:t> or </a:t>
            </a:r>
            <a:r>
              <a:rPr lang="en-US" b="1" i="1" dirty="0">
                <a:solidFill>
                  <a:srgbClr val="C00000"/>
                </a:solidFill>
              </a:rPr>
              <a:t>persevere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example, pivot can involve changing the: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Product</a:t>
            </a:r>
            <a:r>
              <a:rPr lang="en-US" dirty="0" smtClean="0"/>
              <a:t> (e.g., zoom-in or zoom-out pivots)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Customer segment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Business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Engine of growth </a:t>
            </a:r>
            <a:r>
              <a:rPr lang="en-US" dirty="0" smtClean="0"/>
              <a:t>(e.g., paid, sticky, or viral)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877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2009, David </a:t>
            </a:r>
            <a:r>
              <a:rPr lang="en-US" dirty="0" err="1" smtClean="0"/>
              <a:t>Binetti</a:t>
            </a:r>
            <a:r>
              <a:rPr lang="en-US" dirty="0" smtClean="0"/>
              <a:t> started </a:t>
            </a:r>
            <a:r>
              <a:rPr lang="en-US" dirty="0" err="1" smtClean="0"/>
              <a:t>Votizen</a:t>
            </a:r>
            <a:r>
              <a:rPr lang="en-US" dirty="0" smtClean="0"/>
              <a:t>, a </a:t>
            </a:r>
            <a:r>
              <a:rPr lang="en-US" i="1" dirty="0" smtClean="0"/>
              <a:t>specialized</a:t>
            </a:r>
            <a:r>
              <a:rPr lang="en-US" dirty="0" smtClean="0"/>
              <a:t> social </a:t>
            </a:r>
            <a:br>
              <a:rPr lang="en-US" dirty="0" smtClean="0"/>
            </a:br>
            <a:r>
              <a:rPr lang="en-US" dirty="0" smtClean="0"/>
              <a:t>network for verified voters to learn </a:t>
            </a:r>
            <a:r>
              <a:rPr lang="en-US" dirty="0"/>
              <a:t>about </a:t>
            </a:r>
            <a:r>
              <a:rPr lang="en-US" dirty="0" smtClean="0"/>
              <a:t>political issues and</a:t>
            </a:r>
            <a:br>
              <a:rPr lang="en-US" dirty="0" smtClean="0"/>
            </a:br>
            <a:r>
              <a:rPr lang="en-US" dirty="0" smtClean="0"/>
              <a:t>take collective actions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built a MVP that costed over $1200 in ~3 months and launched it with an attempt to test 4 major </a:t>
            </a:r>
            <a:r>
              <a:rPr lang="en-US" i="1" dirty="0" smtClean="0"/>
              <a:t>leap-of-faith 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Customers would be interested in </a:t>
            </a:r>
            <a:r>
              <a:rPr lang="en-US" dirty="0" err="1" smtClean="0"/>
              <a:t>Votizen</a:t>
            </a:r>
            <a:r>
              <a:rPr lang="en-US" dirty="0" smtClean="0"/>
              <a:t> and sign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registration 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Votizen</a:t>
            </a:r>
            <a:r>
              <a:rPr lang="en-US" dirty="0" smtClean="0"/>
              <a:t> will be able to verify them as registered voters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activation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3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2009, David </a:t>
            </a:r>
            <a:r>
              <a:rPr lang="en-US" dirty="0" err="1"/>
              <a:t>Binetti</a:t>
            </a:r>
            <a:r>
              <a:rPr lang="en-US" dirty="0"/>
              <a:t> started </a:t>
            </a:r>
            <a:r>
              <a:rPr lang="en-US" dirty="0" err="1"/>
              <a:t>Votizen</a:t>
            </a:r>
            <a:r>
              <a:rPr lang="en-US" dirty="0"/>
              <a:t>, a </a:t>
            </a:r>
            <a:r>
              <a:rPr lang="en-US" i="1" dirty="0"/>
              <a:t>specialized</a:t>
            </a:r>
            <a:r>
              <a:rPr lang="en-US" dirty="0"/>
              <a:t> social </a:t>
            </a:r>
            <a:br>
              <a:rPr lang="en-US" dirty="0"/>
            </a:br>
            <a:r>
              <a:rPr lang="en-US" dirty="0"/>
              <a:t>network for verified voters to learn about political issues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take </a:t>
            </a:r>
            <a:r>
              <a:rPr lang="en-US" dirty="0"/>
              <a:t>collective actions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built a MVP that costed over $1200 in ~3 months and launched it with an attempt to test 4 major </a:t>
            </a:r>
            <a:r>
              <a:rPr lang="en-US" i="1" dirty="0" smtClean="0"/>
              <a:t>leap-of-faith assumptions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Verified customers would engage over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retention rate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Engaged customers would invite friends to join them into civic causes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referral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months after launching, the results were very low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spent another $5000 optimizing and split testing the usability aspects of the platform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40109"/>
              </p:ext>
            </p:extLst>
          </p:nvPr>
        </p:nvGraphicFramePr>
        <p:xfrm>
          <a:off x="1697149" y="261286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 MVP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6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months after these optimizations,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knew he had to do more; hence, he talked to more customers, held focused group discussions, and did countless A/B experiments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86218"/>
              </p:ext>
            </p:extLst>
          </p:nvPr>
        </p:nvGraphicFramePr>
        <p:xfrm>
          <a:off x="1697149" y="2690134"/>
          <a:ext cx="8127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 MVP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75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months later, the results nudged up only slightly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platform was not living up to the growth model David has hoped for!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to </a:t>
            </a:r>
            <a:r>
              <a:rPr lang="en-US" b="1" i="1" dirty="0" smtClean="0">
                <a:solidFill>
                  <a:srgbClr val="C00000"/>
                </a:solidFill>
              </a:rPr>
              <a:t>pivot</a:t>
            </a:r>
            <a:r>
              <a:rPr lang="en-US" dirty="0" smtClean="0"/>
              <a:t> or </a:t>
            </a:r>
            <a:r>
              <a:rPr lang="en-US" b="1" i="1" dirty="0" smtClean="0">
                <a:solidFill>
                  <a:srgbClr val="C00000"/>
                </a:solidFill>
              </a:rPr>
              <a:t>persevere</a:t>
            </a:r>
            <a:r>
              <a:rPr lang="en-US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22330"/>
              </p:ext>
            </p:extLst>
          </p:nvPr>
        </p:nvGraphicFramePr>
        <p:xfrm>
          <a:off x="1419538" y="25865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1</a:t>
                      </a:r>
                      <a:r>
                        <a:rPr lang="en-US" sz="2400" baseline="30000" dirty="0" smtClean="0"/>
                        <a:t>st</a:t>
                      </a:r>
                      <a:r>
                        <a:rPr lang="en-US" sz="2400" dirty="0" smtClean="0"/>
                        <a:t>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8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David’s direct contact with customers provided the following feedback: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“I always wanted to get more involved; this makes it so much easier”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“The fact that you prove I’m a voter matters”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“There’s no one here. What’s the point of coming back?”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undertake a </a:t>
            </a:r>
            <a:r>
              <a:rPr lang="en-US" i="1" dirty="0" smtClean="0">
                <a:solidFill>
                  <a:srgbClr val="C00000"/>
                </a:solidFill>
              </a:rPr>
              <a:t>zoom-in pivot</a:t>
            </a:r>
            <a:r>
              <a:rPr lang="en-US" dirty="0" smtClean="0"/>
              <a:t>, refocusing the platform on what previously was considered a feature of a larger whole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Customers can contact elected representatives digitally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Votizen</a:t>
            </a:r>
            <a:r>
              <a:rPr lang="en-US" dirty="0" smtClean="0"/>
              <a:t> translates that digital contact into old-fashioned printed letters and petitions, and mails them to representatives at Congress</a:t>
            </a:r>
          </a:p>
        </p:txBody>
      </p:sp>
    </p:spTree>
    <p:extLst>
      <p:ext uri="{BB962C8B-B14F-4D97-AF65-F5344CB8AC3E}">
        <p14:creationId xmlns:p14="http://schemas.microsoft.com/office/powerpoint/2010/main" val="334534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Value vs.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Question</a:t>
            </a:r>
            <a:r>
              <a:rPr lang="en-US" dirty="0" smtClean="0"/>
              <a:t>: Which of our efforts are value-creating and which are wasteful?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C00000"/>
                </a:solidFill>
              </a:rPr>
              <a:t>Lean thinking </a:t>
            </a:r>
            <a:r>
              <a:rPr lang="en-US" dirty="0" smtClean="0"/>
              <a:t>defines value-creation as providing benefits to the customers; anything else is a waste!</a:t>
            </a:r>
          </a:p>
          <a:p>
            <a:endParaRPr lang="en-US" dirty="0"/>
          </a:p>
          <a:p>
            <a:r>
              <a:rPr lang="en-US" dirty="0" smtClean="0"/>
              <a:t>But, how can you know whether you are providing benefits (i.e., creating value) to your potential customers?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True startup productivity </a:t>
            </a:r>
            <a:r>
              <a:rPr lang="en-US" dirty="0" smtClean="0"/>
              <a:t>CANNOT be measured in </a:t>
            </a:r>
            <a:r>
              <a:rPr lang="en-US" dirty="0"/>
              <a:t>terms of how much </a:t>
            </a:r>
            <a:r>
              <a:rPr lang="en-US" dirty="0" smtClean="0"/>
              <a:t>you </a:t>
            </a:r>
            <a:r>
              <a:rPr lang="en-US" dirty="0"/>
              <a:t>are building </a:t>
            </a:r>
            <a:r>
              <a:rPr lang="en-US" dirty="0" smtClean="0"/>
              <a:t>every day, but </a:t>
            </a:r>
            <a:r>
              <a:rPr lang="en-US" dirty="0"/>
              <a:t>rather </a:t>
            </a:r>
            <a:r>
              <a:rPr lang="en-US" dirty="0" smtClean="0"/>
              <a:t>in terms of systematically </a:t>
            </a:r>
            <a:r>
              <a:rPr lang="en-US" dirty="0"/>
              <a:t>figuring out the right </a:t>
            </a:r>
            <a:r>
              <a:rPr lang="en-US" dirty="0" smtClean="0"/>
              <a:t>thing </a:t>
            </a:r>
            <a:r>
              <a:rPr lang="en-US" dirty="0"/>
              <a:t>to </a:t>
            </a:r>
            <a:r>
              <a:rPr lang="en-US" dirty="0" smtClean="0"/>
              <a:t>build every day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Four months later and another $30,000,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was stuck in an age-old entrepreneurial trap- i.e., metrics and product were improving, but not fast enough!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41678"/>
              </p:ext>
            </p:extLst>
          </p:nvPr>
        </p:nvGraphicFramePr>
        <p:xfrm>
          <a:off x="1272146" y="2599982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Before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undertake a </a:t>
            </a:r>
            <a:r>
              <a:rPr lang="en-US" i="1" dirty="0" smtClean="0">
                <a:solidFill>
                  <a:srgbClr val="C00000"/>
                </a:solidFill>
              </a:rPr>
              <a:t>customer segment pivot</a:t>
            </a:r>
            <a:r>
              <a:rPr lang="en-US" dirty="0" smtClean="0"/>
              <a:t>, keeping the functionality of his platform the same but changing the audience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contacted large companies and professional fundraisers who have professional or business interests in political campaigning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companies seemed extremely eager and David quickly signed Letters-of-Intent (</a:t>
            </a:r>
            <a:r>
              <a:rPr lang="en-US" dirty="0" err="1" smtClean="0"/>
              <a:t>LoI</a:t>
            </a:r>
            <a:r>
              <a:rPr lang="en-US" dirty="0" smtClean="0"/>
              <a:t>) to build the functionality they 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the basis of </a:t>
            </a:r>
            <a:r>
              <a:rPr lang="en-US" dirty="0" err="1" smtClean="0"/>
              <a:t>LoI</a:t>
            </a:r>
            <a:r>
              <a:rPr lang="en-US" dirty="0" smtClean="0"/>
              <a:t>, David increased his head count and built all the required functionality in 3 months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went back to the companies, but none of them closed a real sale!</a:t>
            </a:r>
          </a:p>
        </p:txBody>
      </p:sp>
    </p:spTree>
    <p:extLst>
      <p:ext uri="{BB962C8B-B14F-4D97-AF65-F5344CB8AC3E}">
        <p14:creationId xmlns:p14="http://schemas.microsoft.com/office/powerpoint/2010/main" val="7394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fire some staff and undertake a </a:t>
            </a:r>
            <a:r>
              <a:rPr lang="en-US" i="1" dirty="0" smtClean="0">
                <a:solidFill>
                  <a:srgbClr val="C00000"/>
                </a:solidFill>
              </a:rPr>
              <a:t>business-model pivot</a:t>
            </a:r>
            <a:r>
              <a:rPr lang="en-US" dirty="0" smtClean="0"/>
              <a:t>, allowing anyone to become a paid customer with just a credit card and rally any group of people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month later, metrics started increasing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86444"/>
              </p:ext>
            </p:extLst>
          </p:nvPr>
        </p:nvGraphicFramePr>
        <p:xfrm>
          <a:off x="1419538" y="41297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Before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0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Votizen’s</a:t>
            </a:r>
            <a:r>
              <a:rPr lang="en-US" dirty="0" smtClean="0"/>
              <a:t> system can now process voter identities in real time for &gt; 47 states and has delivered 10s of thousands of messages to Congress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Startup Visa campaign used </a:t>
            </a:r>
            <a:r>
              <a:rPr lang="en-US" dirty="0" err="1" smtClean="0"/>
              <a:t>Votizen’s</a:t>
            </a:r>
            <a:r>
              <a:rPr lang="en-US" dirty="0" smtClean="0"/>
              <a:t> tools to introduce the Startup Visa Act (S.565)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was the first legislation introduced into the USA Senate solely as a result of </a:t>
            </a:r>
            <a:r>
              <a:rPr lang="en-US" i="1" dirty="0" smtClean="0"/>
              <a:t>social lobbying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January 10, 2013, </a:t>
            </a:r>
            <a:r>
              <a:rPr lang="en-US" dirty="0" err="1"/>
              <a:t>Votizen</a:t>
            </a:r>
            <a:r>
              <a:rPr lang="en-US" dirty="0"/>
              <a:t> was acquired by </a:t>
            </a:r>
            <a:r>
              <a:rPr lang="en-US" dirty="0" smtClean="0"/>
              <a:t>Causes</a:t>
            </a:r>
            <a:r>
              <a:rPr lang="en-US" dirty="0"/>
              <a:t>, an online civic engagement platform founded by Sean Parker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948" y="5688995"/>
            <a:ext cx="3429000" cy="857250"/>
          </a:xfrm>
          <a:prstGeom prst="rect">
            <a:avLst/>
          </a:prstGeom>
        </p:spPr>
      </p:pic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4280504" y="199189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2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</a:t>
            </a:r>
            <a:r>
              <a:rPr lang="en-US" dirty="0" smtClean="0"/>
              <a:t>Lecture…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Product Development: Designing and Building Multi-tier </a:t>
            </a:r>
            <a:r>
              <a:rPr lang="en-US" dirty="0" smtClean="0"/>
              <a:t>(with front-end and back-end tiers) Systems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49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Towards Value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Success is not </a:t>
            </a:r>
            <a:r>
              <a:rPr lang="en-US" dirty="0" smtClean="0"/>
              <a:t>about delivering </a:t>
            </a:r>
            <a:r>
              <a:rPr lang="en-US" dirty="0"/>
              <a:t>a </a:t>
            </a:r>
            <a:r>
              <a:rPr lang="en-US" dirty="0" smtClean="0"/>
              <a:t>product; </a:t>
            </a:r>
            <a:r>
              <a:rPr lang="en-US" dirty="0"/>
              <a:t>success is </a:t>
            </a:r>
            <a:r>
              <a:rPr lang="en-US" dirty="0" smtClean="0"/>
              <a:t>about delivering </a:t>
            </a:r>
            <a:r>
              <a:rPr lang="en-US" dirty="0"/>
              <a:t>a </a:t>
            </a:r>
            <a:r>
              <a:rPr lang="en-US" dirty="0" smtClean="0"/>
              <a:t>product (or a feature of a product) that </a:t>
            </a:r>
            <a:r>
              <a:rPr lang="en-US" dirty="0"/>
              <a:t>customers will </a:t>
            </a:r>
            <a:r>
              <a:rPr lang="en-US" dirty="0" smtClean="0"/>
              <a:t>use</a:t>
            </a:r>
          </a:p>
          <a:p>
            <a:endParaRPr lang="en-US" dirty="0"/>
          </a:p>
          <a:p>
            <a:r>
              <a:rPr lang="en-US" dirty="0" smtClean="0"/>
              <a:t>The way to do this is to continuously align your efforts with your customer’s </a:t>
            </a:r>
            <a:r>
              <a:rPr lang="en-US" i="1" dirty="0" smtClean="0"/>
              <a:t>real</a:t>
            </a:r>
            <a:r>
              <a:rPr lang="en-US" dirty="0" smtClean="0"/>
              <a:t> needs</a:t>
            </a:r>
          </a:p>
          <a:p>
            <a:pPr lvl="1"/>
            <a:r>
              <a:rPr lang="en-US" b="1" dirty="0">
                <a:solidFill>
                  <a:srgbClr val="92D050"/>
                </a:solidFill>
              </a:rPr>
              <a:t>Note</a:t>
            </a:r>
            <a:r>
              <a:rPr lang="en-US" dirty="0"/>
              <a:t>: </a:t>
            </a:r>
            <a:r>
              <a:rPr lang="en-US" dirty="0" smtClean="0"/>
              <a:t>This </a:t>
            </a:r>
            <a:r>
              <a:rPr lang="en-US" dirty="0"/>
              <a:t>is not about asking your customers what they need because customers typically do not know what they </a:t>
            </a:r>
            <a:r>
              <a:rPr lang="en-US" dirty="0" smtClean="0"/>
              <a:t>need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0070C0"/>
                </a:solidFill>
              </a:rPr>
              <a:t>Build-Experiment-Learn feedback loop </a:t>
            </a:r>
            <a:r>
              <a:rPr lang="en-US" dirty="0" smtClean="0"/>
              <a:t>allows you to discover your customers’ needs and methodically align with them</a:t>
            </a:r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5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8717911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460431" y="3103350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Build Phase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802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Build Phase: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 smtClean="0"/>
              <a:t>The build phase can be entered as quickly as possible with a </a:t>
            </a:r>
            <a:r>
              <a:rPr lang="en-US" b="1" i="1" dirty="0" smtClean="0">
                <a:solidFill>
                  <a:srgbClr val="0070C0"/>
                </a:solidFill>
              </a:rPr>
              <a:t>Minimum Viable Product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(MVP)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MVP ranges </a:t>
            </a:r>
            <a:r>
              <a:rPr lang="en-US" dirty="0"/>
              <a:t>in complexity from </a:t>
            </a:r>
            <a:r>
              <a:rPr lang="en-US" dirty="0" smtClean="0"/>
              <a:t>extremely </a:t>
            </a:r>
            <a:r>
              <a:rPr lang="en-US" dirty="0"/>
              <a:t>simple </a:t>
            </a:r>
            <a:r>
              <a:rPr lang="en-US" i="1" dirty="0"/>
              <a:t>smoke tests </a:t>
            </a:r>
            <a:r>
              <a:rPr lang="en-US" dirty="0"/>
              <a:t>(little more than an advertisement) to </a:t>
            </a:r>
            <a:r>
              <a:rPr lang="en-US" dirty="0" smtClean="0"/>
              <a:t>early prototypes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2264228" y="4858541"/>
            <a:ext cx="7162800" cy="950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910541" y="4336253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rgbClr val="C00000"/>
                </a:solidFill>
              </a:rPr>
              <a:t>Prototypes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353299" y="5906866"/>
            <a:ext cx="327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0" indent="-6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/>
            <a:r>
              <a:rPr lang="en-US" altLang="en-US" sz="2000" b="1" dirty="0" smtClean="0"/>
              <a:t>A product with problems and missing features</a:t>
            </a:r>
            <a:endParaRPr lang="en-US" altLang="en-US" sz="2000" b="1" dirty="0"/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545771" y="4357007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rgbClr val="C00000"/>
                </a:solidFill>
              </a:rPr>
              <a:t>Smoke Tests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230085" y="6041977"/>
            <a:ext cx="3133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 dirty="0" smtClean="0"/>
              <a:t>No product is built yet!</a:t>
            </a:r>
            <a:endParaRPr lang="en-US" altLang="en-US" sz="2000" b="1" dirty="0"/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629" y="4237829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0.3 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1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 0.00185 L 0.05495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MVP: 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Dropbox is an easy-to-use file sharing (or </a:t>
            </a:r>
            <a:r>
              <a:rPr lang="en-US" i="1" dirty="0" smtClean="0"/>
              <a:t>synchronization</a:t>
            </a:r>
            <a:r>
              <a:rPr lang="en-US" dirty="0" smtClean="0"/>
              <a:t>) tool, which uses a </a:t>
            </a:r>
            <a:r>
              <a:rPr lang="en-US" i="1" dirty="0" smtClean="0"/>
              <a:t>push-based</a:t>
            </a:r>
            <a:r>
              <a:rPr lang="en-US" dirty="0" smtClean="0"/>
              <a:t> </a:t>
            </a:r>
            <a:r>
              <a:rPr lang="en-US" dirty="0"/>
              <a:t>caching (or </a:t>
            </a:r>
            <a:r>
              <a:rPr lang="en-US" i="1" dirty="0">
                <a:solidFill>
                  <a:srgbClr val="0070C0"/>
                </a:solidFill>
              </a:rPr>
              <a:t>full replication</a:t>
            </a:r>
            <a:r>
              <a:rPr lang="en-US" dirty="0"/>
              <a:t>) technique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32" name="Picture 8" descr="Image result for windows pc drop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279" y="2936383"/>
            <a:ext cx="4777033" cy="364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08" y="2728848"/>
            <a:ext cx="2302112" cy="172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iphone 10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452" y="5612446"/>
            <a:ext cx="1104966" cy="107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android samsu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225" y="4652448"/>
            <a:ext cx="1332429" cy="108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 rot="20299985">
            <a:off x="6036559" y="4181190"/>
            <a:ext cx="1689306" cy="353244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108622" y="5052298"/>
            <a:ext cx="2609442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788328">
            <a:off x="6049423" y="5883130"/>
            <a:ext cx="1637875" cy="356616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34893" y="2764385"/>
            <a:ext cx="24142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Push immediately to </a:t>
            </a:r>
            <a:br>
              <a:rPr lang="en-US" sz="2000" b="1" i="1" dirty="0" smtClean="0">
                <a:solidFill>
                  <a:srgbClr val="C00000"/>
                </a:solidFill>
              </a:rPr>
            </a:br>
            <a:r>
              <a:rPr lang="en-US" sz="2000" b="1" i="1" dirty="0" smtClean="0">
                <a:solidFill>
                  <a:srgbClr val="C00000"/>
                </a:solidFill>
              </a:rPr>
              <a:t>Dropbox service &amp;</a:t>
            </a:r>
            <a:br>
              <a:rPr lang="en-US" sz="2000" b="1" i="1" dirty="0" smtClean="0">
                <a:solidFill>
                  <a:srgbClr val="C00000"/>
                </a:solidFill>
              </a:rPr>
            </a:br>
            <a:r>
              <a:rPr lang="en-US" sz="2000" b="1" i="1" dirty="0" smtClean="0">
                <a:solidFill>
                  <a:srgbClr val="C00000"/>
                </a:solidFill>
              </a:rPr>
              <a:t>all sharing devices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9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 of MVP: 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Dropbox requires integration with a variety of computer platforms and OSs: Windows, Macintosh, iPhone, Android, and so 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also necessitates deep distributed systems expertise (caching, replication, consistency, reliability, availability, etc.)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avoid the risk of waking up after years of development with a product that nobody wanted, Drew </a:t>
            </a:r>
            <a:r>
              <a:rPr lang="en-US" dirty="0" smtClean="0"/>
              <a:t>Houston (founder &amp; CEO of Dropbox) did </a:t>
            </a:r>
            <a:r>
              <a:rPr lang="en-US" dirty="0"/>
              <a:t>something unexpectedly easy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He made a video!</a:t>
            </a:r>
          </a:p>
        </p:txBody>
      </p:sp>
    </p:spTree>
    <p:extLst>
      <p:ext uri="{BB962C8B-B14F-4D97-AF65-F5344CB8AC3E}">
        <p14:creationId xmlns:p14="http://schemas.microsoft.com/office/powerpoint/2010/main" val="277508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14498</TotalTime>
  <Words>1892</Words>
  <Application>Microsoft Office PowerPoint</Application>
  <PresentationFormat>Widescreen</PresentationFormat>
  <Paragraphs>356</Paragraphs>
  <Slides>34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Value vs. Waste</vt:lpstr>
      <vt:lpstr>Towards Value Creation</vt:lpstr>
      <vt:lpstr>Build-Experiment-Learn Feedback Loop</vt:lpstr>
      <vt:lpstr>Build-Experiment-Learn Feedback Loop</vt:lpstr>
      <vt:lpstr>The Build Phase: MVP</vt:lpstr>
      <vt:lpstr>Example of MVP: Dropbox</vt:lpstr>
      <vt:lpstr>Example of MVP: Dropbox</vt:lpstr>
      <vt:lpstr>Example of MVP: Dropbox</vt:lpstr>
      <vt:lpstr>The Build Phase: MVP</vt:lpstr>
      <vt:lpstr>Build-Experiment-Learn Feedback Loop</vt:lpstr>
      <vt:lpstr>Leap-of-Faith Assumptions</vt:lpstr>
      <vt:lpstr>Leap-of-Faith Assumptions</vt:lpstr>
      <vt:lpstr>Example: Facebook</vt:lpstr>
      <vt:lpstr>Example: Facebook</vt:lpstr>
      <vt:lpstr>Experimenting: Aardvark</vt:lpstr>
      <vt:lpstr>Experimenting: Aardvark</vt:lpstr>
      <vt:lpstr>Experimenting: Aardvark</vt:lpstr>
      <vt:lpstr>A/B Testing</vt:lpstr>
      <vt:lpstr>Build-Experiment-Learn Feedback Loop</vt:lpstr>
      <vt:lpstr>The Learning Phase</vt:lpstr>
      <vt:lpstr>The Learning Phase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517</cp:revision>
  <dcterms:created xsi:type="dcterms:W3CDTF">2017-12-27T09:59:59Z</dcterms:created>
  <dcterms:modified xsi:type="dcterms:W3CDTF">2019-03-31T18:15:19Z</dcterms:modified>
</cp:coreProperties>
</file>