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403" r:id="rId2"/>
    <p:sldId id="404" r:id="rId3"/>
    <p:sldId id="390" r:id="rId4"/>
    <p:sldId id="393" r:id="rId5"/>
    <p:sldId id="329" r:id="rId6"/>
    <p:sldId id="394" r:id="rId7"/>
    <p:sldId id="396" r:id="rId8"/>
    <p:sldId id="395" r:id="rId9"/>
    <p:sldId id="397" r:id="rId10"/>
    <p:sldId id="399" r:id="rId11"/>
    <p:sldId id="400" r:id="rId12"/>
    <p:sldId id="401" r:id="rId13"/>
    <p:sldId id="398" r:id="rId14"/>
    <p:sldId id="402" r:id="rId15"/>
    <p:sldId id="408" r:id="rId16"/>
    <p:sldId id="412" r:id="rId17"/>
    <p:sldId id="413" r:id="rId18"/>
    <p:sldId id="414" r:id="rId19"/>
    <p:sldId id="405" r:id="rId20"/>
    <p:sldId id="41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1"/>
  </p:normalViewPr>
  <p:slideViewPr>
    <p:cSldViewPr snapToGrid="0" snapToObjects="1">
      <p:cViewPr varScale="1">
        <p:scale>
          <a:sx n="91" d="100"/>
          <a:sy n="91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Sheet1!$D$5</c:f>
              <c:strCache>
                <c:ptCount val="1"/>
                <c:pt idx="0">
                  <c:v>COCA</c:v>
                </c:pt>
              </c:strCache>
            </c:strRef>
          </c:tx>
          <c:spPr>
            <a:ln w="317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Sheet1!$D$6:$D$8</c:f>
              <c:numCache>
                <c:formatCode>General</c:formatCode>
                <c:ptCount val="3"/>
                <c:pt idx="0">
                  <c:v>394000</c:v>
                </c:pt>
                <c:pt idx="1">
                  <c:v>229666.6</c:v>
                </c:pt>
                <c:pt idx="2">
                  <c:v>138928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1FA-8E46-941D-BC6AFEC996CB}"/>
            </c:ext>
          </c:extLst>
        </c:ser>
        <c:ser>
          <c:idx val="1"/>
          <c:order val="1"/>
          <c:tx>
            <c:strRef>
              <c:f>Sheet1!$E$5</c:f>
              <c:strCache>
                <c:ptCount val="1"/>
                <c:pt idx="0">
                  <c:v>TMSE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Sheet1!$E$6:$E$8</c:f>
              <c:numCache>
                <c:formatCode>General</c:formatCode>
                <c:ptCount val="3"/>
                <c:pt idx="0">
                  <c:v>394000</c:v>
                </c:pt>
                <c:pt idx="1">
                  <c:v>709000</c:v>
                </c:pt>
                <c:pt idx="2">
                  <c:v>1032500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1FA-8E46-941D-BC6AFEC996CB}"/>
            </c:ext>
          </c:extLst>
        </c:ser>
        <c:ser>
          <c:idx val="2"/>
          <c:order val="2"/>
          <c:tx>
            <c:strRef>
              <c:f>Sheet1!$F$5</c:f>
              <c:strCache>
                <c:ptCount val="1"/>
                <c:pt idx="0">
                  <c:v>IBSE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Sheet1!$F$6:$F$8</c:f>
              <c:numCache>
                <c:formatCode>General</c:formatCode>
                <c:ptCount val="3"/>
                <c:pt idx="0">
                  <c:v>0</c:v>
                </c:pt>
                <c:pt idx="1">
                  <c:v>20000</c:v>
                </c:pt>
                <c:pt idx="2">
                  <c:v>60000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1FA-8E46-941D-BC6AFEC996CB}"/>
            </c:ext>
          </c:extLst>
        </c:ser>
        <c:ser>
          <c:idx val="3"/>
          <c:order val="3"/>
          <c:tx>
            <c:strRef>
              <c:f>Sheet1!$G$5</c:f>
              <c:strCache>
                <c:ptCount val="1"/>
                <c:pt idx="0">
                  <c:v>NC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Sheet1!$G$6:$G$8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91FA-8E46-941D-BC6AFEC996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439824"/>
        <c:axId val="344346592"/>
      </c:lineChart>
      <c:catAx>
        <c:axId val="345439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Period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346592"/>
        <c:crosses val="autoZero"/>
        <c:auto val="1"/>
        <c:lblAlgn val="ctr"/>
        <c:lblOffset val="100"/>
        <c:noMultiLvlLbl val="0"/>
      </c:catAx>
      <c:valAx>
        <c:axId val="34434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</a:rPr>
                  <a:t>$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43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Groupon is about group</a:t>
            </a:r>
            <a:r>
              <a:rPr lang="en-US" baseline="0" dirty="0"/>
              <a:t> buying to receive group discounts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82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47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3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87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6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COCA</a:t>
            </a:r>
          </a:p>
          <a:p>
            <a:r>
              <a:rPr lang="en-US" sz="2800" dirty="0"/>
              <a:t>Lecture </a:t>
            </a:r>
            <a:r>
              <a:rPr lang="en-US" sz="2800" dirty="0" smtClean="0"/>
              <a:t>16, </a:t>
            </a:r>
            <a:r>
              <a:rPr lang="en-US" sz="2800" dirty="0"/>
              <a:t>March 26, 2019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301147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Years 2 &amp; 3 Plans</a:t>
            </a:r>
            <a:r>
              <a:rPr lang="en-US" dirty="0"/>
              <a:t>:</a:t>
            </a:r>
          </a:p>
          <a:p>
            <a:pPr lvl="1"/>
            <a:r>
              <a:rPr lang="en-US" sz="2800" dirty="0"/>
              <a:t>“Fire” the consultant since all regulatory issues will be resolved by then, let alone that the hardest sale (i.e., the first sale) will be done</a:t>
            </a:r>
          </a:p>
          <a:p>
            <a:pPr lvl="1"/>
            <a:r>
              <a:rPr lang="en-US" sz="2800" dirty="0"/>
              <a:t>Hire one extra salesperson and another tech support person every year to </a:t>
            </a:r>
            <a:r>
              <a:rPr lang="en-US" sz="2800" dirty="0" smtClean="0"/>
              <a:t>increase </a:t>
            </a:r>
            <a:r>
              <a:rPr lang="en-US" sz="2800" dirty="0"/>
              <a:t>sales</a:t>
            </a:r>
          </a:p>
          <a:p>
            <a:pPr lvl="1"/>
            <a:r>
              <a:rPr lang="en-US" sz="2800" dirty="0"/>
              <a:t>Increase spending on travel, ad material, trade shows, and website maintenance</a:t>
            </a:r>
          </a:p>
          <a:p>
            <a:pPr lvl="1"/>
            <a:r>
              <a:rPr lang="en-US" sz="2800" dirty="0"/>
              <a:t>Expected numbers of customers are 3 &amp; 7 in years 2 &amp; 3, respectively</a:t>
            </a:r>
          </a:p>
          <a:p>
            <a:pPr lvl="1"/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68409" y="5602309"/>
            <a:ext cx="10055181" cy="5666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We will assume three time periods over only 3 years</a:t>
            </a:r>
          </a:p>
        </p:txBody>
      </p:sp>
    </p:spTree>
    <p:extLst>
      <p:ext uri="{BB962C8B-B14F-4D97-AF65-F5344CB8AC3E}">
        <p14:creationId xmlns:p14="http://schemas.microsoft.com/office/powerpoint/2010/main" val="211886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Calculation:</a:t>
            </a:r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861771"/>
              </p:ext>
            </p:extLst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261863"/>
              </p:ext>
            </p:extLst>
          </p:nvPr>
        </p:nvGraphicFramePr>
        <p:xfrm>
          <a:off x="750201" y="247252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462961"/>
              </p:ext>
            </p:extLst>
          </p:nvPr>
        </p:nvGraphicFramePr>
        <p:xfrm>
          <a:off x="750201" y="247249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012221"/>
              </p:ext>
            </p:extLst>
          </p:nvPr>
        </p:nvGraphicFramePr>
        <p:xfrm>
          <a:off x="750201" y="247247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47041"/>
              </p:ext>
            </p:extLst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561638"/>
              </p:ext>
            </p:extLst>
          </p:nvPr>
        </p:nvGraphicFramePr>
        <p:xfrm>
          <a:off x="750201" y="24724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609069"/>
              </p:ext>
            </p:extLst>
          </p:nvPr>
        </p:nvGraphicFramePr>
        <p:xfrm>
          <a:off x="750201" y="247242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86197"/>
              </p:ext>
            </p:extLst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80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Calculation:</a:t>
            </a:r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198157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679286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14651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16434"/>
              </p:ext>
            </p:extLst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10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654220"/>
              </p:ext>
            </p:extLst>
          </p:nvPr>
        </p:nvGraphicFramePr>
        <p:xfrm>
          <a:off x="2213019" y="2057400"/>
          <a:ext cx="7765961" cy="3841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68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While very powerful, use direct sales judiciously as it is very expensive</a:t>
            </a:r>
          </a:p>
          <a:p>
            <a:pPr lvl="1"/>
            <a:r>
              <a:rPr lang="en-US" sz="2400" dirty="0"/>
              <a:t>Hiring a team to do direct sales may be necessary to start, but it is expensive</a:t>
            </a:r>
          </a:p>
          <a:p>
            <a:pPr lvl="1"/>
            <a:r>
              <a:rPr lang="en-US" dirty="0"/>
              <a:t>Consider investing in </a:t>
            </a:r>
            <a:r>
              <a:rPr lang="en-US" i="1" dirty="0"/>
              <a:t>technological enablers</a:t>
            </a:r>
            <a:r>
              <a:rPr lang="en-US" dirty="0"/>
              <a:t> (e.g., telemarketing, effective web presence, social media, etc.,)</a:t>
            </a:r>
          </a:p>
          <a:p>
            <a:pPr lvl="1"/>
            <a:r>
              <a:rPr lang="en-US" dirty="0"/>
              <a:t>Automate as much as possible via creating </a:t>
            </a:r>
            <a:r>
              <a:rPr lang="en-US" i="1" dirty="0"/>
              <a:t>incentive schemes</a:t>
            </a:r>
            <a:r>
              <a:rPr lang="en-US" dirty="0"/>
              <a:t> for your users to recruit others (</a:t>
            </a:r>
            <a:r>
              <a:rPr lang="en-US" sz="2400" dirty="0"/>
              <a:t>e.g., Groupon &amp; Uber)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Multi-Level Marketing </a:t>
            </a:r>
            <a:r>
              <a:rPr lang="en-US" dirty="0"/>
              <a:t>(MLM), whereby a company makes revenue from </a:t>
            </a:r>
            <a:r>
              <a:rPr lang="en-US" i="1" dirty="0"/>
              <a:t>non-salaried workforce</a:t>
            </a:r>
            <a:r>
              <a:rPr lang="en-US" dirty="0"/>
              <a:t> (called </a:t>
            </a:r>
            <a:r>
              <a:rPr lang="en-US" i="1" dirty="0"/>
              <a:t>participants</a:t>
            </a:r>
            <a:r>
              <a:rPr lang="en-US" dirty="0"/>
              <a:t>), who sell its products and earn via a pyramid-shaped </a:t>
            </a:r>
            <a:r>
              <a:rPr lang="en-US" i="1" dirty="0"/>
              <a:t>commission system</a:t>
            </a:r>
            <a:r>
              <a:rPr lang="en-US" dirty="0"/>
              <a:t> is controversial (</a:t>
            </a:r>
            <a:r>
              <a:rPr lang="en-US" sz="2400" dirty="0"/>
              <a:t>e.g., Avon)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831248" y="5315569"/>
            <a:ext cx="190122" cy="1920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4"/>
            <a:endCxn id="11" idx="0"/>
          </p:cNvCxnSpPr>
          <p:nvPr/>
        </p:nvCxnSpPr>
        <p:spPr>
          <a:xfrm flipH="1">
            <a:off x="7434703" y="5507593"/>
            <a:ext cx="491606" cy="1529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4"/>
            <a:endCxn id="12" idx="0"/>
          </p:cNvCxnSpPr>
          <p:nvPr/>
        </p:nvCxnSpPr>
        <p:spPr>
          <a:xfrm>
            <a:off x="7926309" y="5507593"/>
            <a:ext cx="526907" cy="1529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339642" y="5660571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58155" y="5660571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1" idx="4"/>
            <a:endCxn id="22" idx="0"/>
          </p:cNvCxnSpPr>
          <p:nvPr/>
        </p:nvCxnSpPr>
        <p:spPr>
          <a:xfrm flipH="1">
            <a:off x="7011344" y="5852595"/>
            <a:ext cx="423359" cy="1859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4"/>
            <a:endCxn id="23" idx="0"/>
          </p:cNvCxnSpPr>
          <p:nvPr/>
        </p:nvCxnSpPr>
        <p:spPr>
          <a:xfrm>
            <a:off x="7434703" y="5852595"/>
            <a:ext cx="340864" cy="1861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16283" y="6038535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80506" y="6038736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2" idx="4"/>
            <a:endCxn id="26" idx="0"/>
          </p:cNvCxnSpPr>
          <p:nvPr/>
        </p:nvCxnSpPr>
        <p:spPr>
          <a:xfrm flipH="1">
            <a:off x="8072911" y="5852595"/>
            <a:ext cx="380305" cy="1819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4"/>
            <a:endCxn id="27" idx="0"/>
          </p:cNvCxnSpPr>
          <p:nvPr/>
        </p:nvCxnSpPr>
        <p:spPr>
          <a:xfrm>
            <a:off x="8453216" y="5852595"/>
            <a:ext cx="446716" cy="188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7977850" y="6034574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804871" y="6040839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8313943" y="5186259"/>
            <a:ext cx="122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Participant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73024" y="5584228"/>
            <a:ext cx="2120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Recruited Downline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Distributors</a:t>
            </a:r>
          </a:p>
        </p:txBody>
      </p:sp>
      <p:sp>
        <p:nvSpPr>
          <p:cNvPr id="30" name="Right Brace 29"/>
          <p:cNvSpPr/>
          <p:nvPr/>
        </p:nvSpPr>
        <p:spPr>
          <a:xfrm>
            <a:off x="8132468" y="5246438"/>
            <a:ext cx="95061" cy="246009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>
            <a:off x="9319492" y="5699052"/>
            <a:ext cx="100042" cy="516946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731112" y="5404143"/>
            <a:ext cx="5076967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/>
              <a:t>Two revenue streams:</a:t>
            </a:r>
          </a:p>
          <a:p>
            <a:r>
              <a:rPr lang="en-US" b="1" dirty="0"/>
              <a:t>1) Commissions on their sales</a:t>
            </a:r>
          </a:p>
          <a:p>
            <a:r>
              <a:rPr lang="en-US" b="1" dirty="0"/>
              <a:t>2) Commission on their downline distributors' sales</a:t>
            </a:r>
          </a:p>
        </p:txBody>
      </p:sp>
      <p:cxnSp>
        <p:nvCxnSpPr>
          <p:cNvPr id="46" name="Straight Arrow Connector 45"/>
          <p:cNvCxnSpPr>
            <a:stCxn id="5" idx="2"/>
          </p:cNvCxnSpPr>
          <p:nvPr/>
        </p:nvCxnSpPr>
        <p:spPr>
          <a:xfrm flipH="1">
            <a:off x="6557630" y="5411581"/>
            <a:ext cx="1273618" cy="287471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" idx="1"/>
          </p:cNvCxnSpPr>
          <p:nvPr/>
        </p:nvCxnSpPr>
        <p:spPr>
          <a:xfrm flipH="1" flipV="1">
            <a:off x="6557630" y="5740352"/>
            <a:ext cx="661835" cy="178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2"/>
          </p:cNvCxnSpPr>
          <p:nvPr/>
        </p:nvCxnSpPr>
        <p:spPr>
          <a:xfrm>
            <a:off x="7983967" y="6264961"/>
            <a:ext cx="88944" cy="146348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339642" y="6385083"/>
            <a:ext cx="3993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Receive commission on ONLY their sales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219465" y="5597993"/>
            <a:ext cx="1465229" cy="28828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850438" y="5976677"/>
            <a:ext cx="2267058" cy="28828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9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22" grpId="0" animBg="1"/>
      <p:bldP spid="23" grpId="0" animBg="1"/>
      <p:bldP spid="26" grpId="0" animBg="1"/>
      <p:bldP spid="27" grpId="0" animBg="1"/>
      <p:bldP spid="29" grpId="0"/>
      <p:bldP spid="31" grpId="0"/>
      <p:bldP spid="30" grpId="0" animBg="1"/>
      <p:bldP spid="33" grpId="0" animBg="1"/>
      <p:bldP spid="44" grpId="0"/>
      <p:bldP spid="53" grpId="0"/>
      <p:bldP spid="4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Improve </a:t>
            </a:r>
            <a:r>
              <a:rPr lang="en-US" i="1" dirty="0">
                <a:solidFill>
                  <a:srgbClr val="0070C0"/>
                </a:solidFill>
              </a:rPr>
              <a:t>conversion rate </a:t>
            </a:r>
            <a:r>
              <a:rPr lang="en-US" dirty="0"/>
              <a:t>in sales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every desired deal is closed, although (huge) cost is usually associated with every chased deal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Increasing your rate of closing deals (e.g., improving your conversion rate) compensates for costs and opens up the funnel for more deals to get through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achieve this is to decrease the cost and enhance the quality of </a:t>
            </a:r>
            <a:r>
              <a:rPr lang="en-US" i="1" dirty="0"/>
              <a:t>leads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Choose your business model with COCA in mind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Your business model might make it easier to sell your product to customers; hence, decreasing the </a:t>
            </a:r>
            <a:r>
              <a:rPr lang="en-US" i="1" dirty="0"/>
              <a:t>sales cycle length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63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 </a:t>
            </a:r>
            <a:r>
              <a:rPr lang="en-US" dirty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/>
            </a:pPr>
            <a:r>
              <a:rPr lang="en-US" sz="2400" b="1" dirty="0">
                <a:solidFill>
                  <a:srgbClr val="92D050"/>
                </a:solidFill>
              </a:rPr>
              <a:t>Promoters</a:t>
            </a:r>
            <a:r>
              <a:rPr lang="en-US" sz="2400" dirty="0"/>
              <a:t> (score 9-10) are loyal enthusiasts who will keep buying and refer others, fueling growth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3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 </a:t>
            </a:r>
            <a:r>
              <a:rPr lang="en-US" dirty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 startAt="2"/>
            </a:pPr>
            <a:r>
              <a:rPr lang="en-US" sz="2400" b="1" dirty="0">
                <a:solidFill>
                  <a:srgbClr val="92D050"/>
                </a:solidFill>
              </a:rPr>
              <a:t>Passives</a:t>
            </a:r>
            <a:r>
              <a:rPr lang="en-US" sz="2400" dirty="0"/>
              <a:t> (score 7-8) are satisfied but unenthusiastic customers who are vulnerable to competitive offerings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8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 </a:t>
            </a:r>
            <a:r>
              <a:rPr lang="en-US" dirty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 startAt="3"/>
            </a:pPr>
            <a:r>
              <a:rPr lang="en-US" sz="2400" b="1" dirty="0">
                <a:solidFill>
                  <a:srgbClr val="92D050"/>
                </a:solidFill>
              </a:rPr>
              <a:t>Detractors</a:t>
            </a:r>
            <a:r>
              <a:rPr lang="en-US" sz="2400" dirty="0"/>
              <a:t> (score 0-6) are unhappy customers who can damage your brand and impede growth through negative word-of-mouth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NPS </a:t>
            </a:r>
            <a:r>
              <a:rPr lang="en-US" sz="2400" dirty="0"/>
              <a:t>= % of Promoters - % of Detractors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8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9100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LTV and COCA allow you to determine whether the financials of your business will work</a:t>
            </a:r>
          </a:p>
          <a:p>
            <a:endParaRPr lang="en-US" sz="2800" dirty="0"/>
          </a:p>
          <a:p>
            <a:r>
              <a:rPr lang="en-US" dirty="0"/>
              <a:t>They highlight the importance of keeping an eye on key factors to make your business profitable</a:t>
            </a:r>
          </a:p>
          <a:p>
            <a:endParaRPr lang="en-US" sz="2800" dirty="0"/>
          </a:p>
          <a:p>
            <a:r>
              <a:rPr lang="en-US" dirty="0"/>
              <a:t>They provide simple scoreboard than the three core financial statements (</a:t>
            </a:r>
            <a:r>
              <a:rPr lang="en-US" i="1" dirty="0"/>
              <a:t>which we will cover later in the semester</a:t>
            </a:r>
            <a:r>
              <a:rPr lang="en-US" dirty="0"/>
              <a:t>)</a:t>
            </a:r>
          </a:p>
          <a:p>
            <a:endParaRPr lang="en-US" sz="2800" dirty="0"/>
          </a:p>
          <a:p>
            <a:r>
              <a:rPr lang="en-US" b="1" dirty="0">
                <a:solidFill>
                  <a:srgbClr val="92D050"/>
                </a:solidFill>
              </a:rPr>
              <a:t>Recommendation</a:t>
            </a:r>
            <a:r>
              <a:rPr lang="en-US" dirty="0"/>
              <a:t>: Do not let your optimism blind your from doing the right calculations of and using LTV and COCA</a:t>
            </a:r>
            <a:endParaRPr lang="en-US" sz="28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9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Elijah’s Talk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COCA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Announcement</a:t>
            </a:r>
            <a:r>
              <a:rPr lang="en-US" sz="3600" dirty="0"/>
              <a:t>:</a:t>
            </a:r>
          </a:p>
          <a:p>
            <a:pPr lvl="1"/>
            <a:r>
              <a:rPr lang="en-US" sz="3200" dirty="0"/>
              <a:t>Milestone 3 of the project is due on </a:t>
            </a:r>
            <a:r>
              <a:rPr lang="en-US" sz="3200" dirty="0" smtClean="0"/>
              <a:t>Thursday, March </a:t>
            </a:r>
            <a:r>
              <a:rPr lang="en-US" sz="3200" dirty="0"/>
              <a:t>28 by midnight</a:t>
            </a:r>
            <a:endParaRPr lang="en-US" sz="3200" i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Product development: the lean approach</a:t>
            </a:r>
            <a:endParaRPr lang="en-US" sz="28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8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222421" y="2663551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Mine is more </a:t>
            </a:r>
            <a:br>
              <a:rPr lang="en-US" b="1" i="1" dirty="0">
                <a:solidFill>
                  <a:schemeClr val="bg1"/>
                </a:solidFill>
              </a:rPr>
            </a:br>
            <a:r>
              <a:rPr lang="en-US" b="1" i="1" dirty="0">
                <a:solidFill>
                  <a:schemeClr val="bg1"/>
                </a:solidFill>
              </a:rPr>
              <a:t>awesome than yours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22828" y="2628313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Mine is $5!!!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83565" y="2571218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My COCA 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</a:rPr>
              <a:t>is $10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Cost of Customer Acquisition (COCA)</a:t>
            </a:r>
          </a:p>
        </p:txBody>
      </p:sp>
      <p:pic>
        <p:nvPicPr>
          <p:cNvPr id="1026" name="Picture 2" descr="Image result for coca entrepren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6" y="1690688"/>
            <a:ext cx="5124450" cy="408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246913" y="1472328"/>
            <a:ext cx="3537857" cy="11993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365943" y="2786443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85375" y="2571218"/>
            <a:ext cx="1763970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18010" y="2698100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46886" y="2646635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/>
              <a:t>My COCA </a:t>
            </a:r>
          </a:p>
          <a:p>
            <a:pPr algn="ctr"/>
            <a:r>
              <a:rPr lang="en-US" b="1" i="1" dirty="0"/>
              <a:t>is $10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42889" y="2720646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Mine is $5!!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34205" y="2649709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/>
              <a:t>Mine is more </a:t>
            </a:r>
            <a:br>
              <a:rPr lang="en-US" b="1" i="1" dirty="0"/>
            </a:br>
            <a:r>
              <a:rPr lang="en-US" b="1" i="1" dirty="0"/>
              <a:t>awesome than yours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28246" y="3264878"/>
            <a:ext cx="130629" cy="4689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770455" y="3082831"/>
            <a:ext cx="130629" cy="4689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175906" y="3217549"/>
            <a:ext cx="130629" cy="234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2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10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222421" y="2663551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Mine is more </a:t>
            </a:r>
            <a:br>
              <a:rPr lang="en-US" b="1" i="1" dirty="0">
                <a:solidFill>
                  <a:schemeClr val="bg1"/>
                </a:solidFill>
              </a:rPr>
            </a:br>
            <a:r>
              <a:rPr lang="en-US" b="1" i="1" dirty="0">
                <a:solidFill>
                  <a:schemeClr val="bg1"/>
                </a:solidFill>
              </a:rPr>
              <a:t>awesome than yours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22828" y="2628313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Mine is $5!!!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83565" y="2571218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My COCA 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</a:rPr>
              <a:t>is $10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Cost of Customer Acquisition (COCA)</a:t>
            </a:r>
          </a:p>
        </p:txBody>
      </p:sp>
      <p:pic>
        <p:nvPicPr>
          <p:cNvPr id="1026" name="Picture 2" descr="Image result for coca entrepren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46" y="1690688"/>
            <a:ext cx="5124450" cy="408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663486" y="1376402"/>
            <a:ext cx="333591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00B050"/>
                </a:solidFill>
              </a:rPr>
              <a:t>This always happens. 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I will get them out of here and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back to reality tomorrow</a:t>
            </a:r>
          </a:p>
          <a:p>
            <a:pPr algn="ctr"/>
            <a:r>
              <a:rPr lang="en-US" b="1" i="1" dirty="0">
                <a:solidFill>
                  <a:srgbClr val="00B050"/>
                </a:solidFill>
              </a:rPr>
              <a:t>when they sober up.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65943" y="2786443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85375" y="2571218"/>
            <a:ext cx="1763970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18010" y="2698100"/>
            <a:ext cx="1118972" cy="48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46886" y="2646635"/>
            <a:ext cx="113839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i="1" dirty="0"/>
              <a:t>My COCA </a:t>
            </a:r>
          </a:p>
          <a:p>
            <a:pPr algn="ctr"/>
            <a:r>
              <a:rPr lang="en-US" b="1" i="1" dirty="0"/>
              <a:t>is $10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42889" y="2720646"/>
            <a:ext cx="15137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Mine is $5!!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34205" y="2649709"/>
            <a:ext cx="2037601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b="1" i="1" dirty="0"/>
              <a:t>Mine is more </a:t>
            </a:r>
            <a:br>
              <a:rPr lang="en-US" b="1" i="1" dirty="0"/>
            </a:br>
            <a:r>
              <a:rPr lang="en-US" b="1" i="1" dirty="0"/>
              <a:t>awesome than yours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53793" y="5868397"/>
            <a:ext cx="11024314" cy="867254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i="1" dirty="0">
                <a:solidFill>
                  <a:schemeClr val="tx1"/>
                </a:solidFill>
              </a:rPr>
              <a:t>Optimism is good, but be careful not to blind you from the </a:t>
            </a:r>
            <a:r>
              <a:rPr lang="en-US" sz="2100" i="1" u="sng" dirty="0">
                <a:solidFill>
                  <a:schemeClr val="tx1"/>
                </a:solidFill>
              </a:rPr>
              <a:t>real</a:t>
            </a:r>
            <a:r>
              <a:rPr lang="en-US" sz="2100" i="1" dirty="0">
                <a:solidFill>
                  <a:schemeClr val="tx1"/>
                </a:solidFill>
              </a:rPr>
              <a:t> cost of customer acquisition. It is essential that you do realistic calculations and then make appropriate adjustments over time.</a:t>
            </a:r>
          </a:p>
        </p:txBody>
      </p:sp>
    </p:spTree>
    <p:extLst>
      <p:ext uri="{BB962C8B-B14F-4D97-AF65-F5344CB8AC3E}">
        <p14:creationId xmlns:p14="http://schemas.microsoft.com/office/powerpoint/2010/main" val="369447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Cost of Customer Acquisition (COCA)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How much does it cost you to bring a new customer to your product?</a:t>
            </a:r>
          </a:p>
          <a:p>
            <a:pPr lvl="1"/>
            <a:r>
              <a:rPr lang="en-US" dirty="0"/>
              <a:t>In other words, how much is your COCA?</a:t>
            </a:r>
          </a:p>
          <a:p>
            <a:pPr lvl="1"/>
            <a:endParaRPr lang="en-US" dirty="0"/>
          </a:p>
          <a:p>
            <a:r>
              <a:rPr lang="en-US" dirty="0"/>
              <a:t>In calculating your COCA, you must quantify </a:t>
            </a:r>
            <a:r>
              <a:rPr lang="en-US" i="1" u="sng" dirty="0"/>
              <a:t>all</a:t>
            </a:r>
            <a:r>
              <a:rPr lang="en-US" dirty="0"/>
              <a:t> the sales and marketing costs involved in acquiring a </a:t>
            </a:r>
            <a:r>
              <a:rPr lang="en-US" i="1" u="sng" dirty="0"/>
              <a:t>single average</a:t>
            </a:r>
            <a:r>
              <a:rPr lang="en-US" i="1" dirty="0"/>
              <a:t> </a:t>
            </a:r>
            <a:r>
              <a:rPr lang="en-US" dirty="0"/>
              <a:t>customer in steady state</a:t>
            </a:r>
          </a:p>
          <a:p>
            <a:pPr lvl="1"/>
            <a:r>
              <a:rPr lang="en-US" dirty="0"/>
              <a:t>Examples of sales and marking costs include salesmen salaries, admin support, travel, entertainment, trade shows, </a:t>
            </a:r>
            <a:r>
              <a:rPr lang="en-US" dirty="0" smtClean="0"/>
              <a:t>phones, </a:t>
            </a:r>
            <a:r>
              <a:rPr lang="en-US" dirty="0"/>
              <a:t>Internet, website developments, computers, etc.,</a:t>
            </a:r>
          </a:p>
          <a:p>
            <a:pPr lvl="1"/>
            <a:r>
              <a:rPr lang="en-US" dirty="0"/>
              <a:t>This necessitates that you understand your sales process very well!</a:t>
            </a:r>
          </a:p>
          <a:p>
            <a:pPr lvl="1"/>
            <a:r>
              <a:rPr lang="en-US" dirty="0"/>
              <a:t>Production, R &amp; D, finance and administrations, and any other overhead costs are not included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7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COCA vs. LTV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For almost all new ventures, COCA will start very high and decrease over time (</a:t>
            </a:r>
            <a:r>
              <a:rPr lang="en-US" i="1" dirty="0"/>
              <a:t>opposite to LTV</a:t>
            </a:r>
            <a:r>
              <a:rPr lang="en-US" dirty="0"/>
              <a:t>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13656" y="5396248"/>
            <a:ext cx="5692462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013656" y="3039414"/>
            <a:ext cx="0" cy="235683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rot="10800000">
            <a:off x="3116686" y="1249251"/>
            <a:ext cx="10912718" cy="3908736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endCxn id="8" idx="2"/>
          </p:cNvCxnSpPr>
          <p:nvPr/>
        </p:nvCxnSpPr>
        <p:spPr>
          <a:xfrm>
            <a:off x="3013656" y="3203619"/>
            <a:ext cx="10303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26532" y="5209504"/>
            <a:ext cx="5576555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3013656" y="4155583"/>
            <a:ext cx="5200920" cy="815662"/>
            <a:chOff x="3013656" y="4155583"/>
            <a:chExt cx="5200920" cy="81566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013656" y="4971245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4314423" y="4700789"/>
              <a:ext cx="0" cy="270456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314423" y="4698642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613042" y="4428186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913809" y="4157730"/>
              <a:ext cx="0" cy="270456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913809" y="4155583"/>
              <a:ext cx="1300767" cy="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615190" y="4430333"/>
              <a:ext cx="0" cy="270456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8062175" y="3580847"/>
            <a:ext cx="700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LTV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00464" y="4618816"/>
            <a:ext cx="1023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COCA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896281" y="5428357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Time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02345" y="406212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$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24637" y="4501155"/>
            <a:ext cx="2120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Cash-flow Positive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07118" y="4241227"/>
            <a:ext cx="1292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Cash-flow </a:t>
            </a:r>
          </a:p>
          <a:p>
            <a:r>
              <a:rPr lang="en-US" sz="2000" b="1" i="1" dirty="0"/>
              <a:t>Negative</a:t>
            </a:r>
          </a:p>
        </p:txBody>
      </p:sp>
      <p:sp>
        <p:nvSpPr>
          <p:cNvPr id="4" name="Oval 3"/>
          <p:cNvSpPr/>
          <p:nvPr/>
        </p:nvSpPr>
        <p:spPr>
          <a:xfrm>
            <a:off x="4989484" y="4608881"/>
            <a:ext cx="162963" cy="179521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4096" y="3574155"/>
            <a:ext cx="2356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00B050"/>
                </a:solidFill>
              </a:rPr>
              <a:t>Point of Equilibrium </a:t>
            </a:r>
          </a:p>
        </p:txBody>
      </p:sp>
      <p:cxnSp>
        <p:nvCxnSpPr>
          <p:cNvPr id="11" name="Straight Arrow Connector 10"/>
          <p:cNvCxnSpPr>
            <a:stCxn id="6" idx="2"/>
            <a:endCxn id="4" idx="0"/>
          </p:cNvCxnSpPr>
          <p:nvPr/>
        </p:nvCxnSpPr>
        <p:spPr>
          <a:xfrm flipH="1">
            <a:off x="5070966" y="3974265"/>
            <a:ext cx="221177" cy="634616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40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6" grpId="0"/>
      <p:bldP spid="28" grpId="0"/>
      <p:bldP spid="29" grpId="0"/>
      <p:bldP spid="30" grpId="0"/>
      <p:bldP spid="31" grpId="0"/>
      <p:bldP spid="32" grpId="0"/>
      <p:bldP spid="4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Calculate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503237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calculate COCA, you need three metrics: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Total Marketing and Sales Expenses over Time or </a:t>
            </a:r>
            <a:r>
              <a:rPr lang="en-US" b="1" dirty="0">
                <a:solidFill>
                  <a:srgbClr val="0070C0"/>
                </a:solidFill>
              </a:rPr>
              <a:t>TMSE(t)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Install Base Support Expense over Time or </a:t>
            </a:r>
            <a:r>
              <a:rPr lang="en-US" b="1" dirty="0">
                <a:solidFill>
                  <a:srgbClr val="FF0000"/>
                </a:solidFill>
              </a:rPr>
              <a:t>IBSE(t)</a:t>
            </a:r>
            <a:r>
              <a:rPr lang="en-US" b="1" dirty="0">
                <a:solidFill>
                  <a:srgbClr val="0070C0"/>
                </a:solidFill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is the cost to retain existing customers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New Customers over Time or </a:t>
            </a:r>
            <a:r>
              <a:rPr lang="en-US" b="1" dirty="0">
                <a:solidFill>
                  <a:srgbClr val="92D050"/>
                </a:solidFill>
              </a:rPr>
              <a:t>NC(t)</a:t>
            </a:r>
          </a:p>
          <a:p>
            <a:pPr marL="914400" lvl="1" indent="-457200">
              <a:buFont typeface="+mj-lt"/>
              <a:buAutoNum type="arabicPeriod"/>
            </a:pPr>
            <a:endParaRPr lang="en-US" b="1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= (</a:t>
            </a:r>
            <a:r>
              <a:rPr lang="en-US" b="1" dirty="0">
                <a:solidFill>
                  <a:srgbClr val="0070C0"/>
                </a:solidFill>
              </a:rPr>
              <a:t>TMSE(t)</a:t>
            </a:r>
            <a:r>
              <a:rPr lang="en-US" dirty="0"/>
              <a:t> – </a:t>
            </a:r>
            <a:r>
              <a:rPr lang="en-US" b="1" dirty="0">
                <a:solidFill>
                  <a:srgbClr val="FF0000"/>
                </a:solidFill>
              </a:rPr>
              <a:t>IBSE(t)</a:t>
            </a:r>
            <a:r>
              <a:rPr lang="en-US" dirty="0"/>
              <a:t>)/</a:t>
            </a:r>
            <a:r>
              <a:rPr lang="en-US" b="1" dirty="0">
                <a:solidFill>
                  <a:srgbClr val="92D050"/>
                </a:solidFill>
              </a:rPr>
              <a:t>NC(t)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is typically calculated over 3 consecutive time periods, namely, </a:t>
            </a:r>
            <a:r>
              <a:rPr lang="en-US" i="1" dirty="0"/>
              <a:t>short-term</a:t>
            </a:r>
            <a:r>
              <a:rPr lang="en-US" dirty="0"/>
              <a:t> (e.g., 1</a:t>
            </a:r>
            <a:r>
              <a:rPr lang="en-US" baseline="30000" dirty="0"/>
              <a:t>st</a:t>
            </a:r>
            <a:r>
              <a:rPr lang="en-US" dirty="0"/>
              <a:t> year of sales), </a:t>
            </a:r>
            <a:r>
              <a:rPr lang="en-US" i="1" dirty="0"/>
              <a:t>medium-term</a:t>
            </a:r>
            <a:r>
              <a:rPr lang="en-US" dirty="0"/>
              <a:t> (e.g.,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years of sales), and </a:t>
            </a:r>
            <a:r>
              <a:rPr lang="en-US" i="1" dirty="0"/>
              <a:t>long-term</a:t>
            </a:r>
            <a:r>
              <a:rPr lang="en-US" dirty="0"/>
              <a:t> (e.g., 4</a:t>
            </a:r>
            <a:r>
              <a:rPr lang="en-US" baseline="30000" dirty="0"/>
              <a:t>th</a:t>
            </a:r>
            <a:r>
              <a:rPr lang="en-US" dirty="0"/>
              <a:t> and 5</a:t>
            </a:r>
            <a:r>
              <a:rPr lang="en-US" baseline="30000" dirty="0"/>
              <a:t>th</a:t>
            </a:r>
            <a:r>
              <a:rPr lang="en-US" dirty="0"/>
              <a:t> years of sales)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Depending on your venture, these time periods may be different!</a:t>
            </a:r>
          </a:p>
        </p:txBody>
      </p:sp>
    </p:spTree>
    <p:extLst>
      <p:ext uri="{BB962C8B-B14F-4D97-AF65-F5344CB8AC3E}">
        <p14:creationId xmlns:p14="http://schemas.microsoft.com/office/powerpoint/2010/main" val="189407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Oil drilling typically produces “associated gas” as well, which is costly to deal with and problematic for the environment</a:t>
            </a:r>
          </a:p>
          <a:p>
            <a:endParaRPr lang="en-US" dirty="0"/>
          </a:p>
          <a:p>
            <a:r>
              <a:rPr lang="en-US" dirty="0"/>
              <a:t>Assume a new venture, namely, Associated Gas Energy, with a GTL (Gas To Liquid) technology to convert “associated gas” into crude oil at a cost of $70 to a </a:t>
            </a:r>
            <a:r>
              <a:rPr lang="en-US" i="1" dirty="0"/>
              <a:t>conservative</a:t>
            </a:r>
            <a:r>
              <a:rPr lang="en-US" dirty="0"/>
              <a:t> customer</a:t>
            </a:r>
          </a:p>
          <a:p>
            <a:endParaRPr lang="en-US" dirty="0"/>
          </a:p>
          <a:p>
            <a:r>
              <a:rPr lang="en-US" dirty="0"/>
              <a:t>The customer can be convinced to buy using old-fashioned </a:t>
            </a:r>
            <a:r>
              <a:rPr lang="en-US" i="1" dirty="0"/>
              <a:t>direct sales methods</a:t>
            </a:r>
            <a:r>
              <a:rPr lang="en-US" dirty="0"/>
              <a:t>, especially at the beginning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1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Year 1 Plan</a:t>
            </a:r>
            <a:r>
              <a:rPr lang="en-US" dirty="0"/>
              <a:t>:</a:t>
            </a:r>
          </a:p>
          <a:p>
            <a:pPr lvl="1"/>
            <a:r>
              <a:rPr lang="en-US" sz="2800" dirty="0"/>
              <a:t>Hire an experienced sales person (say, full package at $175K/year)</a:t>
            </a:r>
          </a:p>
          <a:p>
            <a:pPr lvl="1"/>
            <a:r>
              <a:rPr lang="en-US" sz="2800" dirty="0"/>
              <a:t>Hire a tech sales support person (say, full package at $125K/year)</a:t>
            </a:r>
          </a:p>
          <a:p>
            <a:pPr lvl="1"/>
            <a:r>
              <a:rPr lang="en-US" sz="2800" dirty="0"/>
              <a:t>Hire a consultant to help break through the initial customer inertia and to get all regulatory issues taken care of (say, full package at $150K/year)</a:t>
            </a:r>
          </a:p>
          <a:p>
            <a:pPr lvl="1"/>
            <a:r>
              <a:rPr lang="en-US" sz="2800" dirty="0"/>
              <a:t>Spend on travel (say, $24K), develop ad material (say, $15K), conduct a trade show (say, $30K), and develop a website (say, $10K)</a:t>
            </a:r>
          </a:p>
          <a:p>
            <a:pPr lvl="1"/>
            <a:r>
              <a:rPr lang="en-US" sz="2800" dirty="0"/>
              <a:t>Expected number of customers is 1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5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14062</TotalTime>
  <Words>2552</Words>
  <Application>Microsoft Office PowerPoint</Application>
  <PresentationFormat>Widescreen</PresentationFormat>
  <Paragraphs>550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Cost of Customer Acquisition (COCA)</vt:lpstr>
      <vt:lpstr>Cost of Customer Acquisition (COCA)</vt:lpstr>
      <vt:lpstr>Cost of Customer Acquisition (COCA)</vt:lpstr>
      <vt:lpstr>COCA vs. LTV</vt:lpstr>
      <vt:lpstr>How to Calculate COCA?</vt:lpstr>
      <vt:lpstr>Example: Associated Gas Energy</vt:lpstr>
      <vt:lpstr>Example: Associated Gas Energy</vt:lpstr>
      <vt:lpstr>Example: Associated Gas Energy</vt:lpstr>
      <vt:lpstr>Example: Associated Gas Energy</vt:lpstr>
      <vt:lpstr>Example: Associated Gas Energy</vt:lpstr>
      <vt:lpstr>Example: Associated Gas Energy</vt:lpstr>
      <vt:lpstr>How To Reduce COCA?</vt:lpstr>
      <vt:lpstr>How To Reduce COCA?</vt:lpstr>
      <vt:lpstr>How To Reduce COCA?</vt:lpstr>
      <vt:lpstr>How To Reduce COCA?</vt:lpstr>
      <vt:lpstr>How To Reduce COCA?</vt:lpstr>
      <vt:lpstr>Summary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573</cp:revision>
  <dcterms:created xsi:type="dcterms:W3CDTF">2017-12-27T09:59:59Z</dcterms:created>
  <dcterms:modified xsi:type="dcterms:W3CDTF">2019-03-26T15:28:07Z</dcterms:modified>
</cp:coreProperties>
</file>