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306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40" r:id="rId12"/>
    <p:sldId id="331" r:id="rId13"/>
    <p:sldId id="332" r:id="rId14"/>
    <p:sldId id="333" r:id="rId15"/>
    <p:sldId id="334" r:id="rId16"/>
    <p:sldId id="335" r:id="rId17"/>
    <p:sldId id="336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2"/>
  </p:normalViewPr>
  <p:slideViewPr>
    <p:cSldViewPr snapToGrid="0" snapToObjects="1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6623-70FD-1147-B309-7FCFA024096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B7CB-4FDA-2D49-AB39-B3F6D6A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B794-24C6-4D4C-94A4-5DF58B8B017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Entrepreneurship for Computer </a:t>
            </a:r>
            <a:r>
              <a:rPr lang="en-US" dirty="0" smtClean="0">
                <a:solidFill>
                  <a:srgbClr val="0070C0"/>
                </a:solidFill>
              </a:rPr>
              <a:t>Science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CS 15-390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4895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Models- Part I</a:t>
            </a:r>
          </a:p>
          <a:p>
            <a:r>
              <a:rPr lang="en-US" sz="2800" dirty="0" smtClean="0"/>
              <a:t>Lecture </a:t>
            </a:r>
            <a:r>
              <a:rPr lang="en-US" sz="2800" dirty="0" smtClean="0"/>
              <a:t>10</a:t>
            </a:r>
            <a:r>
              <a:rPr lang="en-US" sz="2800" dirty="0" smtClean="0"/>
              <a:t>, February 19, 2019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Mohammad Hammoud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Usage-Based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7475"/>
          </a:xfrm>
        </p:spPr>
        <p:txBody>
          <a:bodyPr>
            <a:normAutofit/>
          </a:bodyPr>
          <a:lstStyle/>
          <a:p>
            <a:r>
              <a:rPr lang="en-US" dirty="0" smtClean="0"/>
              <a:t>The usage-based model is similar to how electric and water utilities are metered (i.e., </a:t>
            </a:r>
            <a:r>
              <a:rPr lang="en-US" i="1" dirty="0" smtClean="0"/>
              <a:t>pay-as-you-go a </a:t>
            </a:r>
            <a:r>
              <a:rPr lang="en-US" i="1" dirty="0" smtClean="0">
                <a:solidFill>
                  <a:srgbClr val="0070C0"/>
                </a:solidFill>
              </a:rPr>
              <a:t>service fee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Cloud </a:t>
            </a:r>
            <a:r>
              <a:rPr lang="en-US" dirty="0"/>
              <a:t>Computing services like Amazon </a:t>
            </a:r>
            <a:r>
              <a:rPr lang="en-US" dirty="0" smtClean="0"/>
              <a:t>EC2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56711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6942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6224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20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82496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1075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Usage-Based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5"/>
          </a:xfrm>
        </p:spPr>
        <p:txBody>
          <a:bodyPr>
            <a:normAutofit/>
          </a:bodyPr>
          <a:lstStyle/>
          <a:p>
            <a:r>
              <a:rPr lang="en-US" dirty="0" smtClean="0"/>
              <a:t>The usage-based model is similar to how electric and water utilities are metered (i.e., </a:t>
            </a:r>
            <a:r>
              <a:rPr lang="en-US" i="1" dirty="0" smtClean="0"/>
              <a:t>pay-as-you-go a </a:t>
            </a:r>
            <a:r>
              <a:rPr lang="en-US" i="1" dirty="0" smtClean="0">
                <a:solidFill>
                  <a:srgbClr val="0070C0"/>
                </a:solidFill>
              </a:rPr>
              <a:t>service fee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Cloud </a:t>
            </a:r>
            <a:r>
              <a:rPr lang="en-US" dirty="0"/>
              <a:t>Computing services like Amazon </a:t>
            </a:r>
            <a:r>
              <a:rPr lang="en-US" dirty="0" smtClean="0"/>
              <a:t>EC2</a:t>
            </a:r>
          </a:p>
          <a:p>
            <a:endParaRPr lang="en-US" dirty="0"/>
          </a:p>
          <a:p>
            <a:r>
              <a:rPr lang="en-US" dirty="0" smtClean="0"/>
              <a:t>The service fee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typically constant and </a:t>
            </a:r>
            <a:r>
              <a:rPr lang="en-US" dirty="0" smtClean="0"/>
              <a:t>NO </a:t>
            </a:r>
            <a:r>
              <a:rPr lang="en-US" dirty="0"/>
              <a:t>up-front (or </a:t>
            </a:r>
            <a:r>
              <a:rPr lang="en-US" i="1" dirty="0" smtClean="0"/>
              <a:t>base or subscription</a:t>
            </a:r>
            <a:r>
              <a:rPr lang="en-US" dirty="0" smtClean="0"/>
              <a:t>) </a:t>
            </a:r>
            <a:r>
              <a:rPr lang="en-US" dirty="0"/>
              <a:t>fee is </a:t>
            </a:r>
            <a:r>
              <a:rPr lang="en-US" dirty="0" smtClean="0"/>
              <a:t>incurred</a:t>
            </a:r>
          </a:p>
          <a:p>
            <a:pPr lvl="1"/>
            <a:r>
              <a:rPr lang="en-US" dirty="0" smtClean="0"/>
              <a:t>This makes the model </a:t>
            </a:r>
            <a:r>
              <a:rPr lang="en-US" i="1" dirty="0" smtClean="0"/>
              <a:t>flexible</a:t>
            </a:r>
            <a:r>
              <a:rPr lang="en-US" dirty="0" smtClean="0"/>
              <a:t>, but</a:t>
            </a:r>
            <a:r>
              <a:rPr lang="en-US" i="1" dirty="0" smtClean="0"/>
              <a:t> unpredictable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model provides </a:t>
            </a:r>
            <a:r>
              <a:rPr lang="en-US" i="1" dirty="0" smtClean="0"/>
              <a:t>control</a:t>
            </a:r>
            <a:r>
              <a:rPr lang="en-US" dirty="0" smtClean="0"/>
              <a:t> to customers over their expenses because they only pay for the amount of resources they use (</a:t>
            </a:r>
            <a:r>
              <a:rPr lang="en-US" i="1" dirty="0" smtClean="0"/>
              <a:t>rather than paying for extra capacity they do not use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“Cell-Phone”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This is a variant of the usage-based model</a:t>
            </a:r>
          </a:p>
          <a:p>
            <a:pPr lvl="1"/>
            <a:r>
              <a:rPr lang="en-US" dirty="0" smtClean="0"/>
              <a:t>Pay a </a:t>
            </a:r>
            <a:r>
              <a:rPr lang="en-US" i="1" dirty="0" smtClean="0"/>
              <a:t>base fee </a:t>
            </a:r>
            <a:r>
              <a:rPr lang="en-US" dirty="0" smtClean="0"/>
              <a:t>in exchange for a certain amount of usage</a:t>
            </a:r>
          </a:p>
          <a:p>
            <a:pPr lvl="1"/>
            <a:r>
              <a:rPr lang="en-US" dirty="0" smtClean="0"/>
              <a:t>Pay </a:t>
            </a:r>
            <a:r>
              <a:rPr lang="en-US" i="1" dirty="0" smtClean="0"/>
              <a:t>additional fee</a:t>
            </a:r>
            <a:r>
              <a:rPr lang="en-US" dirty="0" smtClean="0"/>
              <a:t> (often at much higher marginal rates) if you use more than your allotted amount</a:t>
            </a:r>
          </a:p>
          <a:p>
            <a:pPr lvl="1"/>
            <a:endParaRPr lang="en-US" dirty="0"/>
          </a:p>
          <a:p>
            <a:r>
              <a:rPr lang="en-US" dirty="0" smtClean="0"/>
              <a:t>Both sellers and buyers get </a:t>
            </a:r>
            <a:r>
              <a:rPr lang="en-US" i="1" dirty="0" smtClean="0"/>
              <a:t>predictability</a:t>
            </a:r>
            <a:r>
              <a:rPr lang="en-US" dirty="0" smtClean="0"/>
              <a:t> from the base charge</a:t>
            </a:r>
          </a:p>
          <a:p>
            <a:endParaRPr lang="en-US" dirty="0"/>
          </a:p>
          <a:p>
            <a:r>
              <a:rPr lang="en-US" dirty="0" smtClean="0"/>
              <a:t>Customers get </a:t>
            </a:r>
            <a:r>
              <a:rPr lang="en-US" i="1" dirty="0" smtClean="0"/>
              <a:t>flexibility</a:t>
            </a:r>
            <a:r>
              <a:rPr lang="en-US" dirty="0" smtClean="0"/>
              <a:t> via being able to obtain additional resources if needed (</a:t>
            </a:r>
            <a:r>
              <a:rPr lang="en-US" i="1" dirty="0" smtClean="0"/>
              <a:t>although at a somehow large cost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4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Subscription or Leasing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customer pays a </a:t>
            </a:r>
            <a:r>
              <a:rPr lang="en-US" i="1" dirty="0" smtClean="0">
                <a:solidFill>
                  <a:srgbClr val="00B050"/>
                </a:solidFill>
              </a:rPr>
              <a:t>subscription fee</a:t>
            </a:r>
            <a:r>
              <a:rPr lang="en-US" dirty="0" smtClean="0"/>
              <a:t> at the end of every predetermined </a:t>
            </a:r>
            <a:r>
              <a:rPr lang="en-US" dirty="0"/>
              <a:t>time </a:t>
            </a:r>
            <a:r>
              <a:rPr lang="en-US" dirty="0" smtClean="0"/>
              <a:t>period (e.g., bi-weekly, monthly, annually, etc.) for obtaining your service or product</a:t>
            </a:r>
          </a:p>
          <a:p>
            <a:pPr lvl="1"/>
            <a:r>
              <a:rPr lang="en-US" dirty="0" smtClean="0"/>
              <a:t>E.g., Netflix </a:t>
            </a:r>
          </a:p>
          <a:p>
            <a:pPr lvl="1"/>
            <a:endParaRPr lang="en-US" dirty="0"/>
          </a:p>
          <a:p>
            <a:r>
              <a:rPr lang="en-US" dirty="0" smtClean="0"/>
              <a:t>Typically, you can extract higher payments over shorter periods of time (e.g., monthly vs. yearly)</a:t>
            </a:r>
          </a:p>
          <a:p>
            <a:endParaRPr lang="en-US" dirty="0" smtClean="0"/>
          </a:p>
          <a:p>
            <a:r>
              <a:rPr lang="en-US" dirty="0" smtClean="0"/>
              <a:t>The model provides </a:t>
            </a:r>
            <a:r>
              <a:rPr lang="en-US" i="1" dirty="0" smtClean="0"/>
              <a:t>flexibility </a:t>
            </a:r>
            <a:r>
              <a:rPr lang="en-US" dirty="0" smtClean="0"/>
              <a:t>to customers (assuming they can unsubscribe at anytime) with </a:t>
            </a:r>
            <a:r>
              <a:rPr lang="en-US" i="1" dirty="0" smtClean="0"/>
              <a:t>predictable</a:t>
            </a:r>
            <a:r>
              <a:rPr lang="en-US" dirty="0" smtClean="0"/>
              <a:t>, fixed payments for businesses over agreed-upon periods of time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4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Licensing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783722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You can license your product (or your intellectual property if it is very strong) and receive a </a:t>
            </a:r>
            <a:r>
              <a:rPr lang="en-US" sz="3000" i="1" dirty="0" smtClean="0">
                <a:solidFill>
                  <a:srgbClr val="00B050"/>
                </a:solidFill>
              </a:rPr>
              <a:t>royalty</a:t>
            </a:r>
            <a:r>
              <a:rPr lang="en-US" sz="3000" dirty="0" smtClean="0"/>
              <a:t> on sales (</a:t>
            </a:r>
            <a:r>
              <a:rPr lang="en-US" sz="3000" i="1" dirty="0" smtClean="0">
                <a:solidFill>
                  <a:srgbClr val="C00000"/>
                </a:solidFill>
              </a:rPr>
              <a:t>dynamic revenue</a:t>
            </a:r>
            <a:r>
              <a:rPr lang="en-US" sz="3000" dirty="0" smtClean="0"/>
              <a:t>) or a regular fixed amount of money</a:t>
            </a:r>
            <a:r>
              <a:rPr lang="en-US" dirty="0" smtClean="0"/>
              <a:t>	(</a:t>
            </a:r>
            <a:r>
              <a:rPr lang="en-US" sz="3000" i="1" dirty="0" smtClean="0">
                <a:solidFill>
                  <a:srgbClr val="C00000"/>
                </a:solidFill>
              </a:rPr>
              <a:t>static revenue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 smtClean="0"/>
              <a:t>Royalty rates are typically one-twentieth or less of the revenue per sale (5% royalty is about the best you can hope for)</a:t>
            </a:r>
          </a:p>
          <a:p>
            <a:endParaRPr lang="en-US" dirty="0"/>
          </a:p>
          <a:p>
            <a:r>
              <a:rPr lang="en-US" sz="3000" dirty="0" smtClean="0"/>
              <a:t>Consequently, you avoid making big investments in production and distribution capabilities</a:t>
            </a:r>
          </a:p>
          <a:p>
            <a:endParaRPr lang="en-US" sz="3000" dirty="0"/>
          </a:p>
          <a:p>
            <a:r>
              <a:rPr lang="en-US" sz="3000" dirty="0" smtClean="0"/>
              <a:t>But, you would rely on other companies to sell your product</a:t>
            </a:r>
          </a:p>
          <a:p>
            <a:pPr lvl="1"/>
            <a:r>
              <a:rPr lang="en-US" sz="2600" dirty="0" smtClean="0"/>
              <a:t>This limits your ability to continually invent (you cannot learn from end-users!)     </a:t>
            </a:r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9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Consumable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customer pays for your product, but also pays </a:t>
            </a:r>
            <a:r>
              <a:rPr lang="en-US" sz="3000" i="1" dirty="0" smtClean="0">
                <a:solidFill>
                  <a:srgbClr val="00B050"/>
                </a:solidFill>
              </a:rPr>
              <a:t>ongoing fees</a:t>
            </a:r>
            <a:r>
              <a:rPr lang="en-US" sz="3000" dirty="0" smtClean="0"/>
              <a:t> for using it</a:t>
            </a:r>
          </a:p>
          <a:p>
            <a:pPr lvl="1"/>
            <a:r>
              <a:rPr lang="en-US" sz="2600" dirty="0" smtClean="0"/>
              <a:t>E.g., The razor-razorblade model of Gillette</a:t>
            </a:r>
          </a:p>
          <a:p>
            <a:pPr lvl="1"/>
            <a:r>
              <a:rPr lang="en-US" sz="2600" dirty="0" smtClean="0"/>
              <a:t>E.g., HP printers (actually almost all if not all HP’s profit on printers comes from selling inkjet cartridges)</a:t>
            </a:r>
          </a:p>
          <a:p>
            <a:endParaRPr lang="en-US" sz="3000" dirty="0"/>
          </a:p>
          <a:p>
            <a:r>
              <a:rPr lang="en-US" sz="3000" dirty="0" smtClean="0"/>
              <a:t>The model allows you to:</a:t>
            </a:r>
          </a:p>
          <a:p>
            <a:pPr lvl="1"/>
            <a:r>
              <a:rPr lang="en-US" sz="2600" dirty="0" smtClean="0"/>
              <a:t>Reduce the friction to capture new customers</a:t>
            </a:r>
          </a:p>
          <a:p>
            <a:pPr lvl="1"/>
            <a:r>
              <a:rPr lang="en-US" sz="2600" dirty="0" smtClean="0"/>
              <a:t>Get some up-front cash </a:t>
            </a:r>
          </a:p>
          <a:p>
            <a:pPr lvl="1"/>
            <a:r>
              <a:rPr lang="en-US" sz="2600" dirty="0" smtClean="0"/>
              <a:t>Secure a recurring revenue stream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5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Upsell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You can sell your product at a very low margin, but increase your  overall margin via selling add-on products and/or charging for necessary future services</a:t>
            </a:r>
          </a:p>
          <a:p>
            <a:pPr lvl="1"/>
            <a:r>
              <a:rPr lang="en-US" dirty="0" smtClean="0"/>
              <a:t>E.g., Consumer electronics (e.g., cameras) and automobiles (add-ons include warranty extensions, accessories, etc.)</a:t>
            </a:r>
          </a:p>
          <a:p>
            <a:pPr lvl="1"/>
            <a:endParaRPr lang="en-US" dirty="0"/>
          </a:p>
          <a:p>
            <a:r>
              <a:rPr lang="en-US" dirty="0" smtClean="0"/>
              <a:t>Attractive for customers </a:t>
            </a:r>
          </a:p>
          <a:p>
            <a:pPr lvl="1"/>
            <a:r>
              <a:rPr lang="en-US" dirty="0" smtClean="0"/>
              <a:t>Initially, they might not pay much</a:t>
            </a:r>
          </a:p>
          <a:p>
            <a:pPr lvl="1"/>
            <a:endParaRPr lang="en-US" dirty="0"/>
          </a:p>
          <a:p>
            <a:r>
              <a:rPr lang="en-US" dirty="0" smtClean="0"/>
              <a:t>Profitable for businesses </a:t>
            </a:r>
          </a:p>
          <a:p>
            <a:pPr lvl="1"/>
            <a:r>
              <a:rPr lang="en-US" dirty="0" smtClean="0"/>
              <a:t>They usually incur large margins on add-ons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3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Freemium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customer pays zero money for a basic functionality of your product, but pays for obtaining </a:t>
            </a:r>
            <a:r>
              <a:rPr lang="en-US" i="1" dirty="0" smtClean="0">
                <a:solidFill>
                  <a:srgbClr val="C00000"/>
                </a:solidFill>
              </a:rPr>
              <a:t>premium features</a:t>
            </a:r>
          </a:p>
          <a:p>
            <a:endParaRPr lang="en-US" dirty="0"/>
          </a:p>
          <a:p>
            <a:r>
              <a:rPr lang="en-US" dirty="0" smtClean="0"/>
              <a:t>Many people can try your product  </a:t>
            </a:r>
          </a:p>
          <a:p>
            <a:pPr lvl="1"/>
            <a:r>
              <a:rPr lang="en-US" sz="2600" dirty="0" smtClean="0"/>
              <a:t>However, will these </a:t>
            </a:r>
            <a:r>
              <a:rPr lang="en-US" sz="2600" i="1" u="sng" dirty="0" smtClean="0"/>
              <a:t>people</a:t>
            </a:r>
            <a:r>
              <a:rPr lang="en-US" sz="2600" dirty="0" smtClean="0"/>
              <a:t> (</a:t>
            </a:r>
            <a:r>
              <a:rPr lang="en-US" sz="2600" i="1" dirty="0" smtClean="0"/>
              <a:t>they are not customers until they pay</a:t>
            </a:r>
            <a:r>
              <a:rPr lang="en-US" sz="2600" dirty="0" smtClean="0"/>
              <a:t>) pay for the extra features available in your product?  </a:t>
            </a:r>
          </a:p>
          <a:p>
            <a:pPr lvl="1"/>
            <a:endParaRPr lang="en-US" sz="2600" dirty="0" smtClean="0"/>
          </a:p>
          <a:p>
            <a:r>
              <a:rPr lang="en-US" dirty="0" smtClean="0">
                <a:solidFill>
                  <a:srgbClr val="7EC234"/>
                </a:solidFill>
              </a:rPr>
              <a:t>Caveat</a:t>
            </a:r>
            <a:r>
              <a:rPr lang="en-US" dirty="0" smtClean="0"/>
              <a:t>: If people do not pay for your extra features, you do not have a business (</a:t>
            </a:r>
            <a:r>
              <a:rPr lang="en-US" i="1" dirty="0" smtClean="0"/>
              <a:t>recall the solo condition for having a business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 freemium a business model?</a:t>
            </a:r>
          </a:p>
          <a:p>
            <a:pPr lvl="1"/>
            <a:r>
              <a:rPr lang="en-US" dirty="0" smtClean="0"/>
              <a:t>Can you not offer premium features and make money through a third party?</a:t>
            </a:r>
          </a:p>
        </p:txBody>
      </p:sp>
    </p:spTree>
    <p:extLst>
      <p:ext uri="{BB962C8B-B14F-4D97-AF65-F5344CB8AC3E}">
        <p14:creationId xmlns:p14="http://schemas.microsoft.com/office/powerpoint/2010/main" val="25161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Business Models- Part II</a:t>
            </a:r>
          </a:p>
          <a:p>
            <a:r>
              <a:rPr lang="en-US" dirty="0" smtClean="0"/>
              <a:t>Pricing Frameworks</a:t>
            </a:r>
          </a:p>
        </p:txBody>
      </p:sp>
    </p:spTree>
    <p:extLst>
      <p:ext uri="{BB962C8B-B14F-4D97-AF65-F5344CB8AC3E}">
        <p14:creationId xmlns:p14="http://schemas.microsoft.com/office/powerpoint/2010/main" val="8223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20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Last Session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Beachhead markets &amp; revenue projections (</a:t>
            </a:r>
            <a:r>
              <a:rPr lang="en-US" sz="3200" i="1" dirty="0"/>
              <a:t>c</a:t>
            </a:r>
            <a:r>
              <a:rPr lang="en-US" sz="3200" i="1" dirty="0" smtClean="0"/>
              <a:t>ontinued</a:t>
            </a:r>
            <a:r>
              <a:rPr lang="en-US" sz="3200" dirty="0" smtClean="0"/>
              <a:t>)</a:t>
            </a:r>
          </a:p>
          <a:p>
            <a:pPr lvl="1"/>
            <a:endParaRPr lang="en-US" sz="3200" dirty="0"/>
          </a:p>
          <a:p>
            <a:r>
              <a:rPr lang="en-US" sz="3200" dirty="0" smtClean="0">
                <a:solidFill>
                  <a:srgbClr val="0070C0"/>
                </a:solidFill>
              </a:rPr>
              <a:t>Today’s Session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Business models- Part I</a:t>
            </a:r>
          </a:p>
          <a:p>
            <a:pPr lvl="1"/>
            <a:endParaRPr lang="en-US" sz="3200" dirty="0"/>
          </a:p>
          <a:p>
            <a:r>
              <a:rPr lang="en-US" sz="3200" dirty="0" smtClean="0">
                <a:solidFill>
                  <a:srgbClr val="0070C0"/>
                </a:solidFill>
              </a:rPr>
              <a:t>Announcement</a:t>
            </a:r>
            <a:r>
              <a:rPr lang="en-US" sz="3600" dirty="0" smtClean="0"/>
              <a:t>:</a:t>
            </a:r>
            <a:endParaRPr lang="en-US" sz="3600" dirty="0" smtClean="0"/>
          </a:p>
          <a:p>
            <a:pPr lvl="1"/>
            <a:r>
              <a:rPr lang="en-US" sz="3200" dirty="0" smtClean="0"/>
              <a:t>PS2 is out. It is </a:t>
            </a:r>
            <a:r>
              <a:rPr lang="en-US" sz="3200" dirty="0" smtClean="0"/>
              <a:t>due </a:t>
            </a:r>
            <a:r>
              <a:rPr lang="en-US" sz="3200" dirty="0" smtClean="0"/>
              <a:t>on March 02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Value Creation vs. Value Capture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68286" y="1596442"/>
            <a:ext cx="8316686" cy="4768130"/>
            <a:chOff x="2068286" y="1596442"/>
            <a:chExt cx="8316686" cy="4768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818" y="1856436"/>
              <a:ext cx="7204364" cy="44421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05744" y="3131328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Amount of time spent on </a:t>
              </a:r>
            </a:p>
            <a:p>
              <a:r>
                <a:rPr lang="en-US" sz="2000" b="1" i="1" dirty="0" smtClean="0">
                  <a:solidFill>
                    <a:srgbClr val="0070C0"/>
                  </a:solidFill>
                </a:rPr>
                <a:t>value creation </a:t>
              </a:r>
              <a:r>
                <a:rPr lang="en-US" sz="2000" b="1" i="1" dirty="0" smtClean="0"/>
                <a:t>innovation</a:t>
              </a:r>
              <a:endParaRPr lang="en-US" sz="20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1" y="1596442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Amount of time spent on </a:t>
              </a:r>
            </a:p>
            <a:p>
              <a:r>
                <a:rPr lang="en-US" sz="2000" b="1" i="1" dirty="0" smtClean="0">
                  <a:solidFill>
                    <a:srgbClr val="C00000"/>
                  </a:solidFill>
                </a:rPr>
                <a:t>value capture </a:t>
              </a:r>
              <a:r>
                <a:rPr lang="en-US" sz="2000" b="1" i="1" dirty="0" smtClean="0"/>
                <a:t>innovation</a:t>
              </a:r>
              <a:endParaRPr lang="en-US" sz="20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8286" y="5902907"/>
              <a:ext cx="83166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Methinks you need to get things more in balance!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6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business model is a </a:t>
            </a:r>
            <a:r>
              <a:rPr lang="en-US" i="1" dirty="0" smtClean="0"/>
              <a:t>“value capture framework”</a:t>
            </a:r>
            <a:r>
              <a:rPr lang="en-US" dirty="0" smtClean="0"/>
              <a:t> via which you monetize your product or service based on the </a:t>
            </a:r>
            <a:r>
              <a:rPr lang="en-US" i="1" dirty="0" smtClean="0"/>
              <a:t>value</a:t>
            </a:r>
            <a:r>
              <a:rPr lang="en-US" dirty="0" smtClean="0"/>
              <a:t> it creates for your customers</a:t>
            </a:r>
          </a:p>
          <a:p>
            <a:pPr lvl="1"/>
            <a:r>
              <a:rPr lang="en-US" dirty="0" smtClean="0"/>
              <a:t>Hence, it is </a:t>
            </a:r>
            <a:r>
              <a:rPr lang="en-US" i="1" dirty="0" smtClean="0">
                <a:solidFill>
                  <a:srgbClr val="C00000"/>
                </a:solidFill>
              </a:rPr>
              <a:t>value-based</a:t>
            </a:r>
            <a:r>
              <a:rPr lang="en-US" dirty="0" smtClean="0"/>
              <a:t> and NOT </a:t>
            </a:r>
            <a:r>
              <a:rPr lang="en-US" i="1" dirty="0" smtClean="0">
                <a:solidFill>
                  <a:srgbClr val="0070C0"/>
                </a:solidFill>
              </a:rPr>
              <a:t>cost-based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There is no one universally right business model, as it depends on your specific situation</a:t>
            </a:r>
          </a:p>
          <a:p>
            <a:endParaRPr lang="en-US" dirty="0"/>
          </a:p>
          <a:p>
            <a:r>
              <a:rPr lang="en-US" dirty="0" smtClean="0"/>
              <a:t>It helps to think through some common types of business models, hence, we will discuss a taxonomy of famous models</a:t>
            </a:r>
          </a:p>
          <a:p>
            <a:pPr lvl="1"/>
            <a:endParaRPr lang="en-US" i="1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29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Up-Front Charge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1543" cy="4814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customer pays a </a:t>
            </a:r>
            <a:r>
              <a:rPr lang="en-US" i="1" dirty="0" smtClean="0"/>
              <a:t>large one-time up-front </a:t>
            </a:r>
            <a:r>
              <a:rPr lang="en-US" dirty="0" smtClean="0"/>
              <a:t>amount of money to obtain a product/service</a:t>
            </a:r>
          </a:p>
          <a:p>
            <a:pPr lvl="1"/>
            <a:r>
              <a:rPr lang="en-US" sz="2600" dirty="0" smtClean="0"/>
              <a:t>The payment might come out from a “capital budget”, which might necessitate a long and formal approval process (especially, if the </a:t>
            </a:r>
            <a:r>
              <a:rPr lang="en-US" sz="2600" i="1" dirty="0" smtClean="0"/>
              <a:t>end-user</a:t>
            </a:r>
            <a:r>
              <a:rPr lang="en-US" sz="2600" dirty="0" smtClean="0"/>
              <a:t> is not the </a:t>
            </a:r>
            <a:r>
              <a:rPr lang="en-US" sz="2600" i="1" dirty="0" smtClean="0"/>
              <a:t>economic-buyer</a:t>
            </a:r>
            <a:r>
              <a:rPr lang="en-US" sz="2600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Typically, the customer can also secure ongoing upgrades or maintenance of the product for a </a:t>
            </a:r>
            <a:r>
              <a:rPr lang="en-US" i="1" dirty="0" smtClean="0">
                <a:solidFill>
                  <a:srgbClr val="00B050"/>
                </a:solidFill>
              </a:rPr>
              <a:t>recurring fee</a:t>
            </a:r>
          </a:p>
          <a:p>
            <a:pPr lvl="1"/>
            <a:r>
              <a:rPr lang="en-US" sz="2600" dirty="0" smtClean="0"/>
              <a:t>The fee </a:t>
            </a:r>
            <a:r>
              <a:rPr lang="en-US" sz="2600" dirty="0"/>
              <a:t>m</a:t>
            </a:r>
            <a:r>
              <a:rPr lang="en-US" sz="2600" dirty="0" smtClean="0"/>
              <a:t>ight come out from an “operating budget”</a:t>
            </a:r>
          </a:p>
          <a:p>
            <a:endParaRPr lang="en-US" dirty="0"/>
          </a:p>
          <a:p>
            <a:r>
              <a:rPr lang="en-US" dirty="0" smtClean="0"/>
              <a:t>The model can serve in a large up-front infusion of cash to your business, but might impact your ability to secure a good enough recurring revenue stream</a:t>
            </a:r>
          </a:p>
        </p:txBody>
      </p:sp>
    </p:spTree>
    <p:extLst>
      <p:ext uri="{BB962C8B-B14F-4D97-AF65-F5344CB8AC3E}">
        <p14:creationId xmlns:p14="http://schemas.microsoft.com/office/powerpoint/2010/main" val="3309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Transaction Fee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Online retailers often pay or receive a </a:t>
            </a:r>
            <a:r>
              <a:rPr lang="en-US" i="1" dirty="0" smtClean="0">
                <a:solidFill>
                  <a:srgbClr val="00B050"/>
                </a:solidFill>
              </a:rPr>
              <a:t>commission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fee</a:t>
            </a:r>
            <a:r>
              <a:rPr lang="en-US" dirty="0" smtClean="0"/>
              <a:t> for referrals that lead to sales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Ebay</a:t>
            </a:r>
            <a:r>
              <a:rPr lang="en-US" dirty="0" smtClean="0"/>
              <a:t> receives a fee from each successful auction, paid by the seller</a:t>
            </a:r>
          </a:p>
          <a:p>
            <a:pPr lvl="1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model is similar to how credit/debit card companies work, where a percentage of each transaction goes to the credit/debit card company</a:t>
            </a:r>
          </a:p>
        </p:txBody>
      </p:sp>
    </p:spTree>
    <p:extLst>
      <p:ext uri="{BB962C8B-B14F-4D97-AF65-F5344CB8AC3E}">
        <p14:creationId xmlns:p14="http://schemas.microsoft.com/office/powerpoint/2010/main" val="33012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MasterCard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Visa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B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E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Processor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Generic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E-commerce Site 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2183" y="2276171"/>
            <a:ext cx="36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Alice gets a Credit Card from Bank A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401890" y="4103246"/>
            <a:ext cx="277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Alice buys an item with </a:t>
            </a:r>
            <a:br>
              <a:rPr lang="en-US" b="1" dirty="0" smtClean="0"/>
            </a:br>
            <a:r>
              <a:rPr lang="en-US" b="1" dirty="0" smtClean="0"/>
              <a:t>a value of $100 from Site S </a:t>
            </a:r>
          </a:p>
          <a:p>
            <a:pPr algn="ctr"/>
            <a:r>
              <a:rPr lang="en-US" b="1" dirty="0" smtClean="0"/>
              <a:t>using her Credit Card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928533" y="4360441"/>
            <a:ext cx="106406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257800" y="3679371"/>
            <a:ext cx="538618" cy="58782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257800" y="2731650"/>
            <a:ext cx="528790" cy="513423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24673" y="3881748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Authorize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52121" y="2063180"/>
            <a:ext cx="123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Authorized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Issuer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Acquirer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9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MasterCard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B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E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Processor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Generic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E-commerce Site 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4744" y="2177559"/>
            <a:ext cx="453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A cuts an </a:t>
            </a:r>
            <a:r>
              <a:rPr lang="en-US" b="1" i="1" dirty="0" smtClean="0">
                <a:solidFill>
                  <a:schemeClr val="accent2"/>
                </a:solidFill>
              </a:rPr>
              <a:t>interchange fee </a:t>
            </a:r>
            <a:r>
              <a:rPr lang="en-US" b="1" dirty="0" smtClean="0"/>
              <a:t>(say, $1.6) </a:t>
            </a:r>
            <a:br>
              <a:rPr lang="en-US" b="1" dirty="0" smtClean="0"/>
            </a:br>
            <a:r>
              <a:rPr lang="en-US" b="1" dirty="0" smtClean="0"/>
              <a:t>and pays the rest to the MasterCard company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633472" y="5139556"/>
            <a:ext cx="4130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Bank B cuts an </a:t>
            </a:r>
            <a:r>
              <a:rPr lang="en-US" b="1" i="1" dirty="0" smtClean="0">
                <a:solidFill>
                  <a:srgbClr val="0070C0"/>
                </a:solidFill>
              </a:rPr>
              <a:t>interchange fee</a:t>
            </a:r>
            <a:r>
              <a:rPr lang="en-US" b="1" dirty="0" smtClean="0"/>
              <a:t> (say, $0.3)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nd pays the rest to Site S 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9098478">
            <a:off x="4833834" y="23550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$98.4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Issuer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Acquirer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439" y="3164848"/>
            <a:ext cx="329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MasterCard cuts a </a:t>
            </a:r>
            <a:r>
              <a:rPr lang="en-US" b="1" i="1" dirty="0" smtClean="0">
                <a:solidFill>
                  <a:srgbClr val="C00000"/>
                </a:solidFill>
              </a:rPr>
              <a:t>commission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fee </a:t>
            </a:r>
            <a:r>
              <a:rPr lang="en-US" b="1" dirty="0" smtClean="0"/>
              <a:t>(say, $0.1) and pays the rest </a:t>
            </a:r>
          </a:p>
          <a:p>
            <a:pPr algn="ctr"/>
            <a:r>
              <a:rPr lang="en-US" b="1" dirty="0" smtClean="0"/>
              <a:t>to Bank B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2772617">
            <a:off x="4746680" y="419557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$98.3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44332" y="48221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473914" y="3667942"/>
            <a:ext cx="2544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Site S charges </a:t>
            </a:r>
            <a:r>
              <a:rPr lang="en-US" b="1" i="1" u="sng" dirty="0" smtClean="0"/>
              <a:t>the actual </a:t>
            </a:r>
          </a:p>
          <a:p>
            <a:pPr algn="ctr"/>
            <a:r>
              <a:rPr lang="en-US" b="1" i="1" u="sng" dirty="0"/>
              <a:t>s</a:t>
            </a:r>
            <a:r>
              <a:rPr lang="en-US" b="1" i="1" u="sng" dirty="0" smtClean="0"/>
              <a:t>eller</a:t>
            </a:r>
            <a:r>
              <a:rPr lang="en-US" b="1" dirty="0" smtClean="0"/>
              <a:t> (assuming </a:t>
            </a:r>
            <a:r>
              <a:rPr lang="en-US" b="1" dirty="0"/>
              <a:t>S</a:t>
            </a:r>
            <a:r>
              <a:rPr lang="en-US" b="1" dirty="0" smtClean="0"/>
              <a:t> does </a:t>
            </a:r>
            <a:br>
              <a:rPr lang="en-US" b="1" dirty="0" smtClean="0"/>
            </a:br>
            <a:r>
              <a:rPr lang="en-US" b="1" dirty="0" smtClean="0"/>
              <a:t>not own the inventory) 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i="1" dirty="0" smtClean="0">
                <a:solidFill>
                  <a:srgbClr val="7030A0"/>
                </a:solidFill>
              </a:rPr>
              <a:t>commission fee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(e.g., 5- 15% of the </a:t>
            </a:r>
            <a:br>
              <a:rPr lang="en-US" b="1" dirty="0" smtClean="0"/>
            </a:br>
            <a:r>
              <a:rPr lang="en-US" b="1" dirty="0" smtClean="0"/>
              <a:t>transaction cost)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“Parking Meter”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Parking meters charge </a:t>
            </a:r>
            <a:r>
              <a:rPr lang="en-US" i="1" dirty="0" smtClean="0">
                <a:solidFill>
                  <a:srgbClr val="C00000"/>
                </a:solidFill>
              </a:rPr>
              <a:t>low</a:t>
            </a:r>
            <a:r>
              <a:rPr lang="en-US" dirty="0" smtClean="0"/>
              <a:t> hourly parking rates (e.g., $0.25)</a:t>
            </a:r>
          </a:p>
          <a:p>
            <a:pPr lvl="1"/>
            <a:r>
              <a:rPr lang="en-US" dirty="0" smtClean="0"/>
              <a:t>This seems to defy the logic of having large and expensive parking meters (let alone official people collecting quarters)</a:t>
            </a:r>
          </a:p>
          <a:p>
            <a:pPr lvl="1"/>
            <a:endParaRPr lang="en-US" dirty="0"/>
          </a:p>
          <a:p>
            <a:r>
              <a:rPr lang="en-US" dirty="0" smtClean="0"/>
              <a:t>However, the city charges </a:t>
            </a:r>
            <a:r>
              <a:rPr lang="en-US" i="1" dirty="0" smtClean="0">
                <a:solidFill>
                  <a:srgbClr val="C00000"/>
                </a:solidFill>
              </a:rPr>
              <a:t>high</a:t>
            </a:r>
            <a:r>
              <a:rPr lang="en-US" dirty="0" smtClean="0"/>
              <a:t> for parking tickets that become even higher if someone does not pay in an X (e.g., 10) number of days</a:t>
            </a:r>
          </a:p>
          <a:p>
            <a:pPr lvl="1"/>
            <a:r>
              <a:rPr lang="en-US" dirty="0" smtClean="0"/>
              <a:t>No wonder cities have so many parking enforcement people!</a:t>
            </a:r>
          </a:p>
          <a:p>
            <a:pPr lvl="1"/>
            <a:r>
              <a:rPr lang="en-US" dirty="0" smtClean="0"/>
              <a:t>Is not this aspect of the model akin to the one used by credit/debit card companies against defaulters?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EC234"/>
                </a:solidFill>
              </a:rPr>
              <a:t>Caveat</a:t>
            </a:r>
            <a:r>
              <a:rPr lang="en-US" dirty="0" smtClean="0"/>
              <a:t>: loyal customers might become alienated by late fees (discovered by Blockbuster and precluded by Netflix)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5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1420</Words>
  <Application>Microsoft Office PowerPoint</Application>
  <PresentationFormat>Widescreen</PresentationFormat>
  <Paragraphs>211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Entrepreneurship for Computer Science CS 15-390</vt:lpstr>
      <vt:lpstr>Today…</vt:lpstr>
      <vt:lpstr>Value Creation vs. Value Capture</vt:lpstr>
      <vt:lpstr>Business Models</vt:lpstr>
      <vt:lpstr>The Up-Front Charge Model</vt:lpstr>
      <vt:lpstr>The Transaction Fee Model</vt:lpstr>
      <vt:lpstr>The Transaction Fee Model</vt:lpstr>
      <vt:lpstr>The Transaction Fee Model</vt:lpstr>
      <vt:lpstr>The “Parking Meter” Model</vt:lpstr>
      <vt:lpstr>The Usage-Based Model</vt:lpstr>
      <vt:lpstr>The Usage-Based Model</vt:lpstr>
      <vt:lpstr>The “Cell-Phone” Model</vt:lpstr>
      <vt:lpstr>The Subscription or Leasing Model</vt:lpstr>
      <vt:lpstr>The Licensing Model</vt:lpstr>
      <vt:lpstr>The Consumable Model</vt:lpstr>
      <vt:lpstr>The Upsell Model</vt:lpstr>
      <vt:lpstr>The Freemium Model</vt:lpstr>
      <vt:lpstr>Next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270</cp:revision>
  <dcterms:created xsi:type="dcterms:W3CDTF">2017-12-27T09:59:59Z</dcterms:created>
  <dcterms:modified xsi:type="dcterms:W3CDTF">2019-02-25T14:10:05Z</dcterms:modified>
</cp:coreProperties>
</file>