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3" r:id="rId2"/>
    <p:sldId id="306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75" r:id="rId18"/>
    <p:sldId id="370" r:id="rId19"/>
    <p:sldId id="371" r:id="rId20"/>
    <p:sldId id="372" r:id="rId21"/>
    <p:sldId id="373" r:id="rId22"/>
    <p:sldId id="374" r:id="rId23"/>
    <p:sldId id="35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LTV- Part </a:t>
            </a:r>
            <a:r>
              <a:rPr lang="en-US" sz="2800" b="1" dirty="0" smtClean="0"/>
              <a:t>I</a:t>
            </a:r>
            <a:endParaRPr lang="en-US" sz="2800" b="1" dirty="0" smtClean="0"/>
          </a:p>
          <a:p>
            <a:r>
              <a:rPr lang="en-US" sz="2800" dirty="0" smtClean="0"/>
              <a:t>Lecture </a:t>
            </a:r>
            <a:r>
              <a:rPr lang="en-US" sz="2800" dirty="0"/>
              <a:t>9</a:t>
            </a:r>
            <a:r>
              <a:rPr lang="en-US" sz="2800" dirty="0" smtClean="0"/>
              <a:t>, February 04,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trick of </a:t>
            </a:r>
            <a:r>
              <a:rPr lang="en-US" i="1" dirty="0" smtClean="0"/>
              <a:t>period</a:t>
            </a:r>
            <a:r>
              <a:rPr lang="en-US" dirty="0" smtClean="0"/>
              <a:t> and the magical </a:t>
            </a:r>
            <a:r>
              <a:rPr lang="en-US" i="1" dirty="0" smtClean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interest rate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 YEAR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1.5×1.5= 1×1.5</a:t>
            </a:r>
            <a:r>
              <a:rPr lang="en-US" b="1" baseline="30000" dirty="0" smtClean="0"/>
              <a:t>2</a:t>
            </a:r>
            <a:r>
              <a:rPr lang="en-US" b="1" dirty="0" smtClean="0"/>
              <a:t> = $2.25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1×1.5= $1.5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1×1.083= $1.083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</a:t>
            </a:r>
            <a:r>
              <a:rPr lang="en-US" b="1" baseline="30000" dirty="0" smtClean="0"/>
              <a:t>12</a:t>
            </a:r>
            <a:r>
              <a:rPr lang="en-US" b="1" dirty="0" smtClean="0"/>
              <a:t>= $2.6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1×(1+1/1)</a:t>
            </a:r>
            <a:r>
              <a:rPr lang="en-US" b="1" baseline="30000" dirty="0" smtClean="0"/>
              <a:t>1 </a:t>
            </a:r>
            <a:r>
              <a:rPr lang="en-US" b="1" dirty="0" smtClean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1×(1+1/2)</a:t>
            </a:r>
            <a:r>
              <a:rPr lang="en-US" b="1" baseline="30000" dirty="0" smtClean="0"/>
              <a:t>2 </a:t>
            </a:r>
            <a:r>
              <a:rPr lang="en-US" b="1" dirty="0" smtClean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1×(1+1/12)</a:t>
            </a:r>
            <a:r>
              <a:rPr lang="en-US" b="1" baseline="30000" dirty="0" smtClean="0"/>
              <a:t>12 </a:t>
            </a:r>
            <a:r>
              <a:rPr lang="en-US" b="1" dirty="0" smtClean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1×1.00273= $1.00273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1×(1+1/365)</a:t>
            </a:r>
            <a:r>
              <a:rPr lang="en-US" b="1" baseline="30000" dirty="0" smtClean="0"/>
              <a:t>365 </a:t>
            </a:r>
            <a:r>
              <a:rPr lang="en-US" b="1" dirty="0" smtClean="0"/>
              <a:t>= $2.714 = </a:t>
            </a:r>
            <a:r>
              <a:rPr lang="en-US" b="1" i="1" dirty="0" smtClean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</a:t>
            </a:r>
            <a:r>
              <a:rPr lang="en-US" b="1" baseline="30000" dirty="0" smtClean="0"/>
              <a:t>365</a:t>
            </a:r>
            <a:r>
              <a:rPr lang="en-US" b="1" dirty="0" smtClean="0"/>
              <a:t> = $2.7</a:t>
            </a:r>
            <a:endParaRPr lang="en-US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Semi-annually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Compound Monthly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Daily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1×2= $2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Interest Rate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Period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8574" y="2227811"/>
            <a:ext cx="5901944" cy="452067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tx1"/>
                </a:solidFill>
              </a:rPr>
              <a:t>Most banks compound interest monthly or daily (this is referred to as </a:t>
            </a:r>
            <a:r>
              <a:rPr lang="en-US" sz="3200" b="1" i="1" u="sng" dirty="0" smtClean="0">
                <a:solidFill>
                  <a:schemeClr val="tx1"/>
                </a:solidFill>
              </a:rPr>
              <a:t>continuous</a:t>
            </a:r>
            <a:r>
              <a:rPr lang="en-US" sz="3200" b="1" i="1" dirty="0" smtClean="0">
                <a:solidFill>
                  <a:schemeClr val="tx1"/>
                </a:solidFill>
              </a:rPr>
              <a:t> compounding</a:t>
            </a:r>
            <a:r>
              <a:rPr lang="en-US" sz="3200" i="1" dirty="0" smtClean="0">
                <a:solidFill>
                  <a:schemeClr val="tx1"/>
                </a:solidFill>
              </a:rPr>
              <a:t>)</a:t>
            </a:r>
            <a:endParaRPr lang="en-US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68419" y="4118164"/>
            <a:ext cx="2924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</p:spTree>
    <p:extLst>
      <p:ext uri="{BB962C8B-B14F-4D97-AF65-F5344CB8AC3E}">
        <p14:creationId xmlns:p14="http://schemas.microsoft.com/office/powerpoint/2010/main" val="11453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65915" y="5771545"/>
            <a:ext cx="10362127" cy="88864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Discounting is the </a:t>
            </a:r>
            <a:r>
              <a:rPr lang="en-US" sz="2400" i="1" dirty="0" smtClean="0">
                <a:solidFill>
                  <a:schemeClr val="tx1"/>
                </a:solidFill>
              </a:rPr>
              <a:t>opposite</a:t>
            </a:r>
            <a:r>
              <a:rPr lang="en-US" sz="2400" dirty="0" smtClean="0">
                <a:solidFill>
                  <a:schemeClr val="tx1"/>
                </a:solidFill>
              </a:rPr>
              <a:t> of </a:t>
            </a:r>
            <a:r>
              <a:rPr lang="en-US" sz="2400" dirty="0" smtClean="0">
                <a:solidFill>
                  <a:schemeClr val="tx1"/>
                </a:solidFill>
              </a:rPr>
              <a:t>compounding; </a:t>
            </a:r>
            <a:r>
              <a:rPr lang="en-US" sz="2400" dirty="0" smtClean="0">
                <a:solidFill>
                  <a:schemeClr val="tx1"/>
                </a:solidFill>
              </a:rPr>
              <a:t>In compounding you </a:t>
            </a:r>
            <a:r>
              <a:rPr lang="en-US" sz="2400" i="1" dirty="0" smtClean="0">
                <a:solidFill>
                  <a:schemeClr val="tx1"/>
                </a:solidFill>
              </a:rPr>
              <a:t>multiply </a:t>
            </a:r>
            <a:r>
              <a:rPr lang="en-US" sz="2400" dirty="0" smtClean="0">
                <a:solidFill>
                  <a:schemeClr val="tx1"/>
                </a:solidFill>
              </a:rPr>
              <a:t>by (1 + interest rate), but in discounting you </a:t>
            </a:r>
            <a:r>
              <a:rPr lang="en-US" sz="2400" i="1" dirty="0" smtClean="0">
                <a:solidFill>
                  <a:schemeClr val="tx1"/>
                </a:solidFill>
              </a:rPr>
              <a:t>divide </a:t>
            </a:r>
            <a:r>
              <a:rPr lang="en-US" sz="2400" dirty="0" smtClean="0">
                <a:solidFill>
                  <a:schemeClr val="tx1"/>
                </a:solidFill>
              </a:rPr>
              <a:t>by (1 + discount rate).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Present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$110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Future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$100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4936" y="5782835"/>
            <a:ext cx="10362127" cy="888642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“Present Value” concept in one of the fundamental and most useful concepts in finance!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Present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$110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Future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$100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6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, $110 </a:t>
            </a:r>
            <a:r>
              <a:rPr lang="en-US" u="sng" dirty="0" smtClean="0"/>
              <a:t>in 2 years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($30 today, $30 in a year, and $40 in 2 years)</a:t>
            </a:r>
          </a:p>
          <a:p>
            <a:pPr lvl="1"/>
            <a:r>
              <a:rPr lang="en-US" dirty="0" smtClean="0"/>
              <a:t>Which option would you select, assuming </a:t>
            </a:r>
            <a:r>
              <a:rPr lang="en-US" dirty="0" smtClean="0">
                <a:solidFill>
                  <a:srgbClr val="FF0000"/>
                </a:solidFill>
              </a:rPr>
              <a:t>5% </a:t>
            </a:r>
            <a:r>
              <a:rPr lang="en-US" i="1" dirty="0" smtClean="0"/>
              <a:t>discount</a:t>
            </a:r>
            <a:r>
              <a:rPr lang="en-US" dirty="0" smtClean="0"/>
              <a:t> </a:t>
            </a:r>
            <a:r>
              <a:rPr lang="en-US" i="1" dirty="0" smtClean="0"/>
              <a:t>rate</a:t>
            </a:r>
            <a:r>
              <a:rPr lang="en-US" dirty="0" smtClean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dirty="0" smtClean="0"/>
              <a:t> = $99.77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</a:t>
            </a:r>
            <a:endParaRPr lang="en-US" sz="20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$30/1.05</a:t>
            </a:r>
            <a:endParaRPr lang="en-US" sz="2000" b="1" dirty="0"/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$40/1.05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</a:t>
            </a:r>
            <a:endParaRPr lang="en-US" sz="20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$40/1.05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= 94.85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599048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9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, $110 </a:t>
            </a:r>
            <a:r>
              <a:rPr lang="en-US" u="sng" dirty="0" smtClean="0"/>
              <a:t>in 2 years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($30 today, $30 in a year, and $40 in 2 years)</a:t>
            </a:r>
          </a:p>
          <a:p>
            <a:pPr lvl="1"/>
            <a:r>
              <a:rPr lang="en-US" dirty="0" smtClean="0"/>
              <a:t>Which option would you select, assuming </a:t>
            </a:r>
            <a:r>
              <a:rPr lang="en-US" dirty="0" smtClean="0">
                <a:solidFill>
                  <a:srgbClr val="FF0000"/>
                </a:solidFill>
              </a:rPr>
              <a:t>4% </a:t>
            </a:r>
            <a:r>
              <a:rPr lang="en-US" i="1" dirty="0" smtClean="0"/>
              <a:t>discount rate</a:t>
            </a:r>
            <a:r>
              <a:rPr lang="en-US" dirty="0" smtClean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$110/1.04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dirty="0" smtClean="0"/>
              <a:t> = $101.7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</a:t>
            </a:r>
            <a:endParaRPr lang="en-US" sz="20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$30/1.04</a:t>
            </a:r>
            <a:endParaRPr lang="en-US" sz="2000" b="1" dirty="0"/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$40/1.04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$110/1.04</a:t>
            </a:r>
            <a:endParaRPr lang="en-US" sz="20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$40/1.04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= 95.82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42433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068228" y="6216680"/>
            <a:ext cx="10362127" cy="49387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 the discount rate decreases, the present value increases and vice versa.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1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</a:rPr>
              <a:t>Present value </a:t>
            </a:r>
            <a:r>
              <a:rPr lang="en-US" dirty="0" smtClean="0"/>
              <a:t>is the result of discounting </a:t>
            </a:r>
            <a:r>
              <a:rPr lang="en-US" i="1" dirty="0" smtClean="0">
                <a:solidFill>
                  <a:srgbClr val="C00000"/>
                </a:solidFill>
              </a:rPr>
              <a:t>future value </a:t>
            </a:r>
            <a:r>
              <a:rPr lang="en-US" dirty="0" smtClean="0"/>
              <a:t>to the present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general, its formula can be stated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PV = FV/(1+r)</a:t>
            </a:r>
            <a:r>
              <a:rPr lang="en-US" baseline="30000" dirty="0" smtClean="0"/>
              <a:t>n</a:t>
            </a:r>
            <a:r>
              <a:rPr lang="en-US" dirty="0" smtClean="0"/>
              <a:t>, 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PV = Present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FV = Future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 = Discount Rate (or </a:t>
            </a:r>
            <a:r>
              <a:rPr lang="en-US" i="1" dirty="0" smtClean="0"/>
              <a:t>rate of return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 = Number of Periods, which could be in years, months, weeks, etc. </a:t>
            </a:r>
          </a:p>
          <a:p>
            <a:endParaRPr lang="en-US" dirty="0" smtClean="0"/>
          </a:p>
          <a:p>
            <a:r>
              <a:rPr lang="en-US" dirty="0" smtClean="0"/>
              <a:t>Related to the concept of the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resent value</a:t>
            </a:r>
            <a:r>
              <a:rPr lang="en-US" i="1" dirty="0" smtClean="0"/>
              <a:t> </a:t>
            </a:r>
            <a:r>
              <a:rPr lang="en-US" dirty="0" smtClean="0"/>
              <a:t>is the </a:t>
            </a:r>
            <a:r>
              <a:rPr lang="en-US" b="1" i="1" dirty="0">
                <a:solidFill>
                  <a:srgbClr val="92D050"/>
                </a:solidFill>
              </a:rPr>
              <a:t>n</a:t>
            </a:r>
            <a:r>
              <a:rPr lang="en-US" b="1" i="1" dirty="0" smtClean="0">
                <a:solidFill>
                  <a:srgbClr val="92D050"/>
                </a:solidFill>
              </a:rPr>
              <a:t>et present </a:t>
            </a:r>
            <a:r>
              <a:rPr lang="en-US" b="1" i="1" dirty="0">
                <a:solidFill>
                  <a:srgbClr val="92D050"/>
                </a:solidFill>
              </a:rPr>
              <a:t>v</a:t>
            </a:r>
            <a:r>
              <a:rPr lang="en-US" b="1" i="1" dirty="0" smtClean="0">
                <a:solidFill>
                  <a:srgbClr val="92D050"/>
                </a:solidFill>
              </a:rPr>
              <a:t>alue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199799" y="4410909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041608" y="5243002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815899" y="6091780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5" idx="4"/>
          </p:cNvCxnSpPr>
          <p:nvPr/>
        </p:nvCxnSpPr>
        <p:spPr>
          <a:xfrm>
            <a:off x="4697034" y="4919729"/>
            <a:ext cx="0" cy="224839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661750" y="5144568"/>
            <a:ext cx="5086780" cy="155060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There is a </a:t>
            </a:r>
            <a:r>
              <a:rPr lang="en-US" sz="2000" b="1" i="1" dirty="0" smtClean="0">
                <a:solidFill>
                  <a:schemeClr val="tx1"/>
                </a:solidFill>
              </a:rPr>
              <a:t>Time Value of Money </a:t>
            </a:r>
            <a:r>
              <a:rPr lang="en-US" sz="2000" dirty="0" smtClean="0">
                <a:solidFill>
                  <a:schemeClr val="tx1"/>
                </a:solidFill>
              </a:rPr>
              <a:t>(e.g., $10 today worth more than $10 in a year) because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inflation and </a:t>
            </a:r>
            <a:r>
              <a:rPr lang="en-US" sz="2000" dirty="0">
                <a:solidFill>
                  <a:schemeClr val="tx1"/>
                </a:solidFill>
              </a:rPr>
              <a:t>earnings that could </a:t>
            </a:r>
            <a:r>
              <a:rPr lang="en-US" sz="2000" dirty="0" smtClean="0">
                <a:solidFill>
                  <a:schemeClr val="tx1"/>
                </a:solidFill>
              </a:rPr>
              <a:t>be potentially made </a:t>
            </a:r>
            <a:r>
              <a:rPr lang="en-US" sz="2000" dirty="0">
                <a:solidFill>
                  <a:schemeClr val="tx1"/>
                </a:solidFill>
              </a:rPr>
              <a:t>using the money during the intervening </a:t>
            </a:r>
            <a:r>
              <a:rPr lang="en-US" sz="2000" dirty="0" smtClean="0">
                <a:solidFill>
                  <a:schemeClr val="tx1"/>
                </a:solidFill>
              </a:rPr>
              <a:t>time; hence, </a:t>
            </a:r>
            <a:r>
              <a:rPr lang="en-US" sz="2000" i="1" dirty="0" smtClean="0">
                <a:solidFill>
                  <a:schemeClr val="tx1"/>
                </a:solidFill>
              </a:rPr>
              <a:t>discount</a:t>
            </a:r>
            <a:r>
              <a:rPr lang="en-US" sz="2000" dirty="0" smtClean="0">
                <a:solidFill>
                  <a:schemeClr val="tx1"/>
                </a:solidFill>
              </a:rPr>
              <a:t>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>
            <a:stCxn id="77" idx="2"/>
          </p:cNvCxnSpPr>
          <p:nvPr/>
        </p:nvCxnSpPr>
        <p:spPr>
          <a:xfrm flipH="1">
            <a:off x="6748530" y="6346190"/>
            <a:ext cx="3067369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2"/>
          </p:cNvCxnSpPr>
          <p:nvPr/>
        </p:nvCxnSpPr>
        <p:spPr>
          <a:xfrm flipH="1">
            <a:off x="6748530" y="5497412"/>
            <a:ext cx="293078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9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9" grpId="0"/>
      <p:bldP spid="40" grpId="0"/>
      <p:bldP spid="54" grpId="0"/>
      <p:bldP spid="55" grpId="0"/>
      <p:bldP spid="70" grpId="0"/>
      <p:bldP spid="71" grpId="0"/>
      <p:bldP spid="72" grpId="0"/>
      <p:bldP spid="75" grpId="0" animBg="1"/>
      <p:bldP spid="76" grpId="0" animBg="1"/>
      <p:bldP spid="77" grpId="0" animBg="1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0" idx="0"/>
          </p:cNvCxnSpPr>
          <p:nvPr/>
        </p:nvCxnSpPr>
        <p:spPr>
          <a:xfrm>
            <a:off x="4684156" y="4003429"/>
            <a:ext cx="0" cy="4589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352482" y="3614937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3,000/1.05 </a:t>
            </a:r>
            <a:r>
              <a:rPr lang="en-US" sz="2000" b="1" dirty="0">
                <a:solidFill>
                  <a:srgbClr val="0070C0"/>
                </a:solidFill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$2857.14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59284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$4,000/1.05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= $</a:t>
            </a:r>
            <a:r>
              <a:rPr lang="en-US" sz="2000" b="1" dirty="0" smtClean="0">
                <a:solidFill>
                  <a:srgbClr val="0070C0"/>
                </a:solidFill>
              </a:rPr>
              <a:t>3628.11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538844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982635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$5,000/1.05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= $</a:t>
            </a:r>
            <a:r>
              <a:rPr lang="en-US" sz="2000" b="1" dirty="0" smtClean="0">
                <a:solidFill>
                  <a:srgbClr val="0070C0"/>
                </a:solidFill>
              </a:rPr>
              <a:t>4319.18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031313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6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Business models- Part </a:t>
            </a:r>
            <a:r>
              <a:rPr lang="en-US" sz="3200" dirty="0" smtClean="0"/>
              <a:t>III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Lifetime value of an acquired customer (LTV)- Part 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PS2 is due on Feb 11 by midnight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Quiz 1 is on Feb 18</a:t>
            </a:r>
          </a:p>
          <a:p>
            <a:pPr lvl="1"/>
            <a:r>
              <a:rPr lang="en-US" sz="3200" dirty="0" smtClean="0"/>
              <a:t>CP1 is due on Feb 27 by midnight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320355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9644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6517766" y="529750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806735" y="609404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52963" y="3614937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$2857.14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23497" y="360331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$3628.11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959295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596445" y="361265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$4319.18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4418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72047" y="4015047"/>
            <a:ext cx="0" cy="491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404533" y="361151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8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57213" y="3614937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05122" y="3614937"/>
            <a:ext cx="3400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 </a:t>
            </a:r>
            <a:r>
              <a:rPr lang="en-US" sz="2000" b="1" dirty="0" smtClean="0"/>
              <a:t>–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$10,000 </a:t>
            </a:r>
            <a:r>
              <a:rPr lang="en-US" sz="2000" b="1" dirty="0">
                <a:solidFill>
                  <a:srgbClr val="00B050"/>
                </a:solidFill>
              </a:rPr>
              <a:t>= 804.44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0320" y="4458502"/>
            <a:ext cx="6709893" cy="56123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1"/>
                </a:solidFill>
              </a:rPr>
              <a:t>YES, you can pay off your investment in 3 years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 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𝑶𝒖𝒕𝒇𝒍𝒐𝒘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Net Present </a:t>
                </a:r>
                <a:r>
                  <a:rPr lang="en-US" dirty="0"/>
                  <a:t>V</a:t>
                </a:r>
                <a:r>
                  <a:rPr lang="en-US" dirty="0" smtClean="0"/>
                  <a:t>alue (NPV) is a 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capital budgeting tool </a:t>
                </a:r>
                <a:r>
                  <a:rPr lang="en-US" dirty="0" smtClean="0"/>
                  <a:t>that can be used to analyze </a:t>
                </a:r>
                <a:r>
                  <a:rPr lang="en-US" dirty="0"/>
                  <a:t>the profitability of a projected investment or </a:t>
                </a:r>
                <a:r>
                  <a:rPr lang="en-US" dirty="0" smtClean="0"/>
                  <a:t>project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NPV = </a:t>
                </a:r>
                <a:r>
                  <a:rPr lang="en-US" dirty="0" smtClean="0"/>
                  <a:t>PV(All Cash </a:t>
                </a:r>
                <a:r>
                  <a:rPr lang="en-US" dirty="0" smtClean="0"/>
                  <a:t>Inflows) – </a:t>
                </a:r>
                <a:r>
                  <a:rPr lang="en-US" dirty="0" smtClean="0"/>
                  <a:t>PV(Cash Outflow)</a:t>
                </a: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NPV &gt; 0 accept; otherwise, reject!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More formally, 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where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 = Number of time periods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</a:t>
                </a:r>
                <a:r>
                  <a:rPr lang="en-US" baseline="-25000" dirty="0" smtClean="0"/>
                  <a:t>n</a:t>
                </a:r>
                <a:r>
                  <a:rPr lang="en-US" dirty="0" smtClean="0"/>
                  <a:t> = Net cash inflow during period </a:t>
                </a:r>
                <a:r>
                  <a:rPr lang="en-US" i="1" dirty="0" smtClean="0"/>
                  <a:t>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</a:t>
                </a:r>
                <a:r>
                  <a:rPr lang="en-US" baseline="-25000" dirty="0" smtClean="0"/>
                  <a:t>0 </a:t>
                </a:r>
                <a:r>
                  <a:rPr lang="en-US" dirty="0" smtClean="0"/>
                  <a:t>= Net cash outflow (or total initial investment)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= Discount rate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  <a:blipFill rotWithShape="0">
                <a:blip r:embed="rId2"/>
                <a:stretch>
                  <a:fillRect l="-940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0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Is your venture sustainable and attractive from a microeconomic standpoint?</a:t>
            </a:r>
          </a:p>
          <a:p>
            <a:pPr lvl="1"/>
            <a:r>
              <a:rPr lang="en-US" dirty="0" smtClean="0"/>
              <a:t>Yes, if Lifetime Value of an Acquired Customer (LTV) &gt; Cost of Customer Acquisition (COCA)</a:t>
            </a:r>
          </a:p>
          <a:p>
            <a:pPr lvl="2"/>
            <a:r>
              <a:rPr lang="en-US" b="1" dirty="0">
                <a:solidFill>
                  <a:srgbClr val="92D050"/>
                </a:solidFill>
              </a:rPr>
              <a:t>R</a:t>
            </a:r>
            <a:r>
              <a:rPr lang="en-US" b="1" dirty="0" smtClean="0">
                <a:solidFill>
                  <a:srgbClr val="92D050"/>
                </a:solidFill>
              </a:rPr>
              <a:t>ule of thumb</a:t>
            </a:r>
            <a:r>
              <a:rPr lang="en-US" dirty="0" smtClean="0"/>
              <a:t>: LTV &gt; 3 × COCA</a:t>
            </a:r>
          </a:p>
          <a:p>
            <a:pPr lvl="1"/>
            <a:r>
              <a:rPr lang="en-US" dirty="0" smtClean="0"/>
              <a:t>In other words, yes, if you can acquire customers at a cost that is substantially less than their value to your venture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92D050"/>
                </a:solidFill>
              </a:rPr>
              <a:t>Objective of any business</a:t>
            </a:r>
            <a:r>
              <a:rPr lang="en-US" dirty="0" smtClean="0"/>
              <a:t>: increase LTV and decrease COCA</a:t>
            </a:r>
          </a:p>
          <a:p>
            <a:pPr lvl="1"/>
            <a:r>
              <a:rPr lang="en-US" dirty="0" smtClean="0"/>
              <a:t>Failure to do this leads to detrimental outcomes (e.g., Pets.com)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9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</a:t>
            </a:r>
            <a:r>
              <a:rPr lang="en-US" dirty="0" smtClean="0"/>
              <a:t>Economics: Pets.com as a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09713"/>
            <a:ext cx="11113395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Pets.com</a:t>
            </a:r>
          </a:p>
          <a:p>
            <a:pPr lvl="1"/>
            <a:r>
              <a:rPr lang="en-US" dirty="0" smtClean="0"/>
              <a:t>Founded in 1998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Concept</a:t>
            </a:r>
            <a:r>
              <a:rPr lang="en-US" dirty="0" smtClean="0"/>
              <a:t>: sell pets products over the Internet</a:t>
            </a:r>
          </a:p>
          <a:p>
            <a:pPr lvl="1"/>
            <a:r>
              <a:rPr lang="en-US" dirty="0" smtClean="0"/>
              <a:t>Easily raised millions of dollars from investors</a:t>
            </a:r>
          </a:p>
          <a:p>
            <a:pPr lvl="1"/>
            <a:r>
              <a:rPr lang="en-US" dirty="0" smtClean="0"/>
              <a:t>Aggressively advertised its website, including a high-profile Super Bowl commercial in 2000</a:t>
            </a:r>
          </a:p>
          <a:p>
            <a:pPr lvl="1"/>
            <a:r>
              <a:rPr lang="en-US" dirty="0" smtClean="0"/>
              <a:t>It was losing money with each customer it captured</a:t>
            </a:r>
          </a:p>
          <a:p>
            <a:pPr lvl="1"/>
            <a:r>
              <a:rPr lang="en-US" dirty="0" smtClean="0"/>
              <a:t>Its management assumed it is a matter of volume (with a huge customer base, the company would become cash-flow positive)</a:t>
            </a:r>
          </a:p>
          <a:p>
            <a:pPr lvl="1"/>
            <a:r>
              <a:rPr lang="en-US" dirty="0" smtClean="0"/>
              <a:t>Realized late that LTV </a:t>
            </a:r>
            <a:r>
              <a:rPr lang="en-US" dirty="0"/>
              <a:t>&lt; COCA</a:t>
            </a:r>
            <a:endParaRPr lang="en-US" dirty="0" smtClean="0"/>
          </a:p>
          <a:p>
            <a:pPr lvl="1"/>
            <a:r>
              <a:rPr lang="en-US" dirty="0" smtClean="0"/>
              <a:t>In November 2000, it shutdown (300 million dollars of investors’ money were lost!)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78794" y="6040191"/>
            <a:ext cx="10573555" cy="68258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$300 million educational lesson</a:t>
            </a:r>
            <a:r>
              <a:rPr lang="en-US" sz="2200" dirty="0" smtClean="0">
                <a:solidFill>
                  <a:schemeClr val="tx1"/>
                </a:solidFill>
              </a:rPr>
              <a:t>: disciplined analysis and intellectual honesty about unit economics are crucial factors for success!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Economics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24520" y="1690688"/>
            <a:ext cx="4532335" cy="4954810"/>
            <a:chOff x="1842706" y="1540896"/>
            <a:chExt cx="4532335" cy="5104602"/>
          </a:xfrm>
        </p:grpSpPr>
        <p:pic>
          <p:nvPicPr>
            <p:cNvPr id="1026" name="Picture 2" descr="Image result for don't worry entrepreneurial math is much simpl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706" y="2254215"/>
              <a:ext cx="4532335" cy="4391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935903" y="1540896"/>
              <a:ext cx="3408177" cy="230832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 smtClean="0"/>
                <a:t>Don’t worry, </a:t>
              </a:r>
            </a:p>
            <a:p>
              <a:pPr algn="ctr"/>
              <a:r>
                <a:rPr lang="en-US" sz="2400" b="1" i="1" dirty="0" smtClean="0"/>
                <a:t>entrepreneurial math </a:t>
              </a:r>
            </a:p>
            <a:p>
              <a:pPr algn="ctr"/>
              <a:r>
                <a:rPr lang="en-US" sz="2400" b="1" i="1" dirty="0" smtClean="0"/>
                <a:t>is much simpler. </a:t>
              </a:r>
            </a:p>
            <a:p>
              <a:pPr algn="ctr"/>
              <a:r>
                <a:rPr lang="en-US" sz="2400" b="1" i="1" dirty="0" smtClean="0"/>
                <a:t>If the LTV does not equal </a:t>
              </a:r>
            </a:p>
            <a:p>
              <a:pPr algn="ctr"/>
              <a:r>
                <a:rPr lang="en-US" sz="2400" b="1" i="1" dirty="0" smtClean="0"/>
                <a:t>3 times the COCA, </a:t>
              </a:r>
            </a:p>
            <a:p>
              <a:pPr algn="ctr"/>
              <a:r>
                <a:rPr lang="en-US" sz="2400" b="1" i="1" dirty="0" smtClean="0"/>
                <a:t>none of this matters!</a:t>
              </a:r>
              <a:endParaRPr lang="en-US" sz="2400" b="1" i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979357" y="1716858"/>
            <a:ext cx="576952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We will first learn how to calculate </a:t>
            </a:r>
            <a:br>
              <a:rPr lang="en-US" sz="2800" dirty="0" smtClean="0"/>
            </a:br>
            <a:r>
              <a:rPr lang="en-US" sz="2800" dirty="0" smtClean="0"/>
              <a:t>LTV then COCA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However, to calculate LTV, we need </a:t>
            </a:r>
            <a:br>
              <a:rPr lang="en-US" sz="2800" dirty="0" smtClean="0"/>
            </a:br>
            <a:r>
              <a:rPr lang="en-US" sz="2800" dirty="0" smtClean="0"/>
              <a:t>to build a foundation on some basic </a:t>
            </a:r>
            <a:br>
              <a:rPr lang="en-US" sz="2800" dirty="0" smtClean="0"/>
            </a:br>
            <a:r>
              <a:rPr lang="en-US" sz="2800" dirty="0" smtClean="0"/>
              <a:t>finance concepts, namely, </a:t>
            </a:r>
            <a:r>
              <a:rPr lang="en-US" sz="2800" b="1" i="1" dirty="0" smtClean="0">
                <a:solidFill>
                  <a:srgbClr val="92D050"/>
                </a:solidFill>
              </a:rPr>
              <a:t/>
            </a:r>
            <a:br>
              <a:rPr lang="en-US" sz="2800" b="1" i="1" dirty="0" smtClean="0">
                <a:solidFill>
                  <a:srgbClr val="92D050"/>
                </a:solidFill>
              </a:rPr>
            </a:br>
            <a:r>
              <a:rPr lang="en-US" sz="2800" b="1" i="1" dirty="0" smtClean="0">
                <a:solidFill>
                  <a:srgbClr val="92D050"/>
                </a:solidFill>
              </a:rPr>
              <a:t>compounding and discounting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7369088" y="5114620"/>
            <a:ext cx="3026535" cy="108011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chemeClr val="tx1"/>
                </a:solidFill>
              </a:rPr>
              <a:t>Let us get started!</a:t>
            </a:r>
          </a:p>
        </p:txBody>
      </p:sp>
    </p:spTree>
    <p:extLst>
      <p:ext uri="{BB962C8B-B14F-4D97-AF65-F5344CB8AC3E}">
        <p14:creationId xmlns:p14="http://schemas.microsoft.com/office/powerpoint/2010/main" val="20547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Assume you want to deposit $100 in a bank that offers a 10% interest rate that is </a:t>
            </a:r>
            <a:r>
              <a:rPr lang="en-US" i="1" dirty="0" smtClean="0"/>
              <a:t>compounded </a:t>
            </a:r>
            <a:r>
              <a:rPr lang="en-US" i="1" u="sng" dirty="0" smtClean="0"/>
              <a:t>annually</a:t>
            </a:r>
          </a:p>
          <a:p>
            <a:pPr lvl="1"/>
            <a:r>
              <a:rPr lang="en-US" dirty="0" smtClean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894749" y="3923197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7572" y="4290116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8435662" y="4137716"/>
            <a:ext cx="1571223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</p:cNvCxnSpPr>
          <p:nvPr/>
        </p:nvCxnSpPr>
        <p:spPr>
          <a:xfrm flipV="1">
            <a:off x="3679270" y="4352235"/>
            <a:ext cx="6327615" cy="712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006885" y="3208985"/>
            <a:ext cx="1957590" cy="185583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Interest is accrued on interest; hence, the name </a:t>
            </a:r>
            <a:r>
              <a:rPr lang="en-US" sz="2000" b="1" i="1" dirty="0" smtClean="0">
                <a:solidFill>
                  <a:schemeClr val="bg1"/>
                </a:solidFill>
              </a:rPr>
              <a:t>compounded</a:t>
            </a:r>
            <a:r>
              <a:rPr lang="en-US" sz="2000" b="1" dirty="0" smtClean="0">
                <a:solidFill>
                  <a:schemeClr val="bg1"/>
                </a:solidFill>
              </a:rPr>
              <a:t>!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5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756244"/>
          </a:xfrm>
        </p:spPr>
        <p:txBody>
          <a:bodyPr>
            <a:normAutofit/>
          </a:bodyPr>
          <a:lstStyle/>
          <a:p>
            <a:r>
              <a:rPr lang="en-US" dirty="0" smtClean="0"/>
              <a:t>Assume you want to deposit $100 in a bank that offers a 10% interest rate that is </a:t>
            </a:r>
            <a:r>
              <a:rPr lang="en-US" i="1" dirty="0" smtClean="0"/>
              <a:t>compounded </a:t>
            </a:r>
            <a:r>
              <a:rPr lang="en-US" i="1" u="sng" dirty="0" smtClean="0"/>
              <a:t>annually</a:t>
            </a:r>
          </a:p>
          <a:p>
            <a:pPr lvl="1"/>
            <a:r>
              <a:rPr lang="en-US" dirty="0" smtClean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1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long would it take to </a:t>
            </a:r>
            <a:r>
              <a:rPr lang="en-US" i="1" u="sng" dirty="0" smtClean="0"/>
              <a:t>double</a:t>
            </a:r>
            <a:r>
              <a:rPr lang="en-US" dirty="0" smtClean="0"/>
              <a:t> your $100, assuming 10% interest rate?</a:t>
            </a:r>
          </a:p>
          <a:p>
            <a:pPr lvl="1"/>
            <a:r>
              <a:rPr lang="en-US" dirty="0" smtClean="0"/>
              <a:t>$100 × 1.1</a:t>
            </a:r>
            <a:r>
              <a:rPr lang="en-US" b="1" i="1" baseline="30000" dirty="0" smtClean="0">
                <a:solidFill>
                  <a:srgbClr val="92D050"/>
                </a:solidFill>
              </a:rPr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= $200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 smtClean="0"/>
              <a:t> 1.1</a:t>
            </a:r>
            <a:r>
              <a:rPr lang="en-US" sz="2400" b="1" i="1" baseline="30000" dirty="0" smtClean="0">
                <a:solidFill>
                  <a:srgbClr val="92D050"/>
                </a:solidFill>
              </a:rPr>
              <a:t>n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= $2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</a:t>
            </a:r>
            <a:r>
              <a:rPr lang="en-US" sz="2400" b="1" i="1" dirty="0" smtClean="0">
                <a:solidFill>
                  <a:srgbClr val="92D050"/>
                </a:solidFill>
              </a:rPr>
              <a:t>n</a:t>
            </a:r>
            <a:r>
              <a:rPr lang="en-US" sz="2400" dirty="0" smtClean="0"/>
              <a:t> = log</a:t>
            </a:r>
            <a:r>
              <a:rPr lang="en-US" sz="2400" baseline="-25000" dirty="0" smtClean="0"/>
              <a:t>1.1</a:t>
            </a:r>
            <a:r>
              <a:rPr lang="en-US" sz="2400" dirty="0" smtClean="0"/>
              <a:t> 2 = log 2 / log 1.1 = 7.272</a:t>
            </a:r>
          </a:p>
          <a:p>
            <a:pPr lvl="2">
              <a:buFont typeface="Wingdings" panose="05000000000000000000" pitchFamily="2" charset="2"/>
              <a:buChar char="è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Another way to calculate this quickly is to divide 72 by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72/10 = 7.2, which is very close to 7.272 calculated above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This is referred to as the </a:t>
            </a:r>
            <a:r>
              <a:rPr lang="en-US" sz="2400" i="1" dirty="0" smtClean="0">
                <a:solidFill>
                  <a:srgbClr val="0070C0"/>
                </a:solidFill>
              </a:rPr>
              <a:t>“rule of 72”</a:t>
            </a:r>
            <a:r>
              <a:rPr lang="en-US" sz="2400" dirty="0" smtClean="0"/>
              <a:t>, which entails dividing 72 by the given interest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long would it take to double your $233, assuming 7% interest rate?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72/7 = 10.28 years (or log 2 / log 1.07 = 10.244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trick of </a:t>
            </a:r>
            <a:r>
              <a:rPr lang="en-US" i="1" dirty="0" smtClean="0"/>
              <a:t>period</a:t>
            </a:r>
            <a:r>
              <a:rPr lang="en-US" dirty="0" smtClean="0"/>
              <a:t> and the magical </a:t>
            </a:r>
            <a:r>
              <a:rPr lang="en-US" i="1" dirty="0" smtClean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interest rate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 YEAR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1.5×1.5= 1×1.5</a:t>
            </a:r>
            <a:r>
              <a:rPr lang="en-US" b="1" baseline="30000" dirty="0" smtClean="0"/>
              <a:t>2</a:t>
            </a:r>
            <a:r>
              <a:rPr lang="en-US" b="1" dirty="0" smtClean="0"/>
              <a:t> = $2.25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1×1.5= $1.5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1×1.083= $1.083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</a:t>
            </a:r>
            <a:r>
              <a:rPr lang="en-US" b="1" baseline="30000" dirty="0" smtClean="0"/>
              <a:t>12</a:t>
            </a:r>
            <a:r>
              <a:rPr lang="en-US" b="1" dirty="0" smtClean="0"/>
              <a:t>= $2.6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1×(1+1/1)</a:t>
            </a:r>
            <a:r>
              <a:rPr lang="en-US" b="1" baseline="30000" dirty="0" smtClean="0"/>
              <a:t>1 </a:t>
            </a:r>
            <a:r>
              <a:rPr lang="en-US" b="1" dirty="0" smtClean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1×(1+1/2)</a:t>
            </a:r>
            <a:r>
              <a:rPr lang="en-US" b="1" baseline="30000" dirty="0" smtClean="0"/>
              <a:t>2 </a:t>
            </a:r>
            <a:r>
              <a:rPr lang="en-US" b="1" dirty="0" smtClean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1×(1+1/12)</a:t>
            </a:r>
            <a:r>
              <a:rPr lang="en-US" b="1" baseline="30000" dirty="0" smtClean="0"/>
              <a:t>12 </a:t>
            </a:r>
            <a:r>
              <a:rPr lang="en-US" b="1" dirty="0" smtClean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1×1.00273= $1.00273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1×(1+1/365)</a:t>
            </a:r>
            <a:r>
              <a:rPr lang="en-US" b="1" baseline="30000" dirty="0" smtClean="0"/>
              <a:t>365 </a:t>
            </a:r>
            <a:r>
              <a:rPr lang="en-US" b="1" dirty="0" smtClean="0"/>
              <a:t>= $2.714 = </a:t>
            </a:r>
            <a:r>
              <a:rPr lang="en-US" b="1" i="1" dirty="0" smtClean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</a:t>
            </a:r>
            <a:r>
              <a:rPr lang="en-US" b="1" baseline="30000" dirty="0" smtClean="0"/>
              <a:t>365</a:t>
            </a:r>
            <a:r>
              <a:rPr lang="en-US" b="1" dirty="0" smtClean="0"/>
              <a:t> = $2.7</a:t>
            </a:r>
            <a:endParaRPr lang="en-US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Semi-annually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Compound Monthly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Daily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1×2= $2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Interest Rate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Period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5" grpId="0"/>
      <p:bldP spid="26" grpId="0"/>
      <p:bldP spid="29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  <p:bldP spid="56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5" grpId="0"/>
      <p:bldP spid="76" grpId="0" animBg="1"/>
      <p:bldP spid="77" grpId="0" animBg="1"/>
      <p:bldP spid="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15824</TotalTime>
  <Words>2228</Words>
  <Application>Microsoft Office PowerPoint</Application>
  <PresentationFormat>Widescreen</PresentationFormat>
  <Paragraphs>450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Mathematica1</vt:lpstr>
      <vt:lpstr>Wingdings</vt:lpstr>
      <vt:lpstr>Office Theme</vt:lpstr>
      <vt:lpstr>Entrepreneurship for Computer Science CS 15-390</vt:lpstr>
      <vt:lpstr>Today…</vt:lpstr>
      <vt:lpstr>Unit Economics</vt:lpstr>
      <vt:lpstr>Unit Economics: Pets.com as a Case Study</vt:lpstr>
      <vt:lpstr>Unit Economics</vt:lpstr>
      <vt:lpstr>The Compounding Process</vt:lpstr>
      <vt:lpstr>The Compounding Process</vt:lpstr>
      <vt:lpstr>The Compounding Process</vt:lpstr>
      <vt:lpstr>The Compounding Process</vt:lpstr>
      <vt:lpstr>The Compounding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Present Value</vt:lpstr>
      <vt:lpstr>Net Present Value</vt:lpstr>
      <vt:lpstr>Net Present Value</vt:lpstr>
      <vt:lpstr>Net Present Value</vt:lpstr>
      <vt:lpstr>Net Present Value</vt:lpstr>
      <vt:lpstr>Net Present Value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328</cp:revision>
  <dcterms:created xsi:type="dcterms:W3CDTF">2017-12-27T09:59:59Z</dcterms:created>
  <dcterms:modified xsi:type="dcterms:W3CDTF">2018-02-11T08:14:34Z</dcterms:modified>
</cp:coreProperties>
</file>