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303" r:id="rId2"/>
    <p:sldId id="306" r:id="rId3"/>
    <p:sldId id="351" r:id="rId4"/>
    <p:sldId id="336" r:id="rId5"/>
    <p:sldId id="337" r:id="rId6"/>
    <p:sldId id="338" r:id="rId7"/>
    <p:sldId id="339" r:id="rId8"/>
    <p:sldId id="354" r:id="rId9"/>
    <p:sldId id="341" r:id="rId10"/>
    <p:sldId id="342" r:id="rId11"/>
    <p:sldId id="352" r:id="rId12"/>
    <p:sldId id="343" r:id="rId13"/>
    <p:sldId id="344" r:id="rId14"/>
    <p:sldId id="345" r:id="rId15"/>
    <p:sldId id="346" r:id="rId16"/>
    <p:sldId id="347" r:id="rId17"/>
    <p:sldId id="348" r:id="rId18"/>
    <p:sldId id="349" r:id="rId19"/>
    <p:sldId id="350" r:id="rId20"/>
    <p:sldId id="35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C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2"/>
  </p:normalViewPr>
  <p:slideViewPr>
    <p:cSldViewPr snapToGrid="0" snapToObjects="1">
      <p:cViewPr varScale="1">
        <p:scale>
          <a:sx n="91" d="100"/>
          <a:sy n="91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Business Models- Part III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Pricing Framework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B1C5220A-0328-46B8-8E11-6A8425B42431}" type="presOf" srcId="{09ED5544-C181-4B8D-BD58-FB971909C7CF}" destId="{2941F6EB-5BD4-408D-9674-E35A4BD28D9B}" srcOrd="0" destOrd="0" presId="urn:microsoft.com/office/officeart/2008/layout/VerticalCurvedList"/>
    <dgm:cxn modelId="{93BF2A79-C886-433C-A7FC-C151D4EB81F9}" type="presOf" srcId="{1639CA94-34C3-4B9C-92E1-C13864A4BA19}" destId="{0E8E8CAC-8A02-46F6-8C6B-75E3BA86EFCF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F69A1523-B747-4CFD-8F09-D884673916F9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BA7CBDE8-247C-44DF-8BF6-D19DC55EC255}" type="presOf" srcId="{9B5CF5B4-C56A-4B27-B438-A8CF699CAF14}" destId="{C56633DC-E658-46D8-BE63-7CB1CCD3C8DC}" srcOrd="0" destOrd="0" presId="urn:microsoft.com/office/officeart/2008/layout/VerticalCurvedList"/>
    <dgm:cxn modelId="{8F58DDB2-D9D1-47B2-B455-EE1FE87A4399}" type="presParOf" srcId="{8D4BB782-D1CB-4178-BD6C-378E667E109F}" destId="{30E5EA73-69FE-4C99-B7E6-D2785DA2F8C5}" srcOrd="0" destOrd="0" presId="urn:microsoft.com/office/officeart/2008/layout/VerticalCurvedList"/>
    <dgm:cxn modelId="{078517DE-3F87-4F88-BED8-B23240CD6773}" type="presParOf" srcId="{30E5EA73-69FE-4C99-B7E6-D2785DA2F8C5}" destId="{147482D8-F793-4B63-AC92-2D2E108DBAA0}" srcOrd="0" destOrd="0" presId="urn:microsoft.com/office/officeart/2008/layout/VerticalCurvedList"/>
    <dgm:cxn modelId="{4E118304-06C7-4201-9505-7235B413DBFA}" type="presParOf" srcId="{147482D8-F793-4B63-AC92-2D2E108DBAA0}" destId="{F2410933-DB5E-4543-A714-4AF5A203C95C}" srcOrd="0" destOrd="0" presId="urn:microsoft.com/office/officeart/2008/layout/VerticalCurvedList"/>
    <dgm:cxn modelId="{F0042E89-FEAB-4D87-A6E1-7F834D094A63}" type="presParOf" srcId="{147482D8-F793-4B63-AC92-2D2E108DBAA0}" destId="{C56633DC-E658-46D8-BE63-7CB1CCD3C8DC}" srcOrd="1" destOrd="0" presId="urn:microsoft.com/office/officeart/2008/layout/VerticalCurvedList"/>
    <dgm:cxn modelId="{84909829-F210-4506-AF8B-D439CB196B18}" type="presParOf" srcId="{147482D8-F793-4B63-AC92-2D2E108DBAA0}" destId="{82F03708-A2AD-459B-AB59-7BBD9EB44E67}" srcOrd="2" destOrd="0" presId="urn:microsoft.com/office/officeart/2008/layout/VerticalCurvedList"/>
    <dgm:cxn modelId="{B8142301-DD30-4C6A-A99C-896B16C15547}" type="presParOf" srcId="{147482D8-F793-4B63-AC92-2D2E108DBAA0}" destId="{9C6C1869-E7B2-4FB9-A22B-16BADC04A189}" srcOrd="3" destOrd="0" presId="urn:microsoft.com/office/officeart/2008/layout/VerticalCurvedList"/>
    <dgm:cxn modelId="{186AD552-C3C0-4139-8AFF-4FEBC94EB096}" type="presParOf" srcId="{30E5EA73-69FE-4C99-B7E6-D2785DA2F8C5}" destId="{0E8E8CAC-8A02-46F6-8C6B-75E3BA86EFCF}" srcOrd="1" destOrd="0" presId="urn:microsoft.com/office/officeart/2008/layout/VerticalCurvedList"/>
    <dgm:cxn modelId="{927BBF81-17D2-467E-BEF1-01BAD72BF9EB}" type="presParOf" srcId="{30E5EA73-69FE-4C99-B7E6-D2785DA2F8C5}" destId="{19B8B250-84B4-4941-9592-F7E89229D31C}" srcOrd="2" destOrd="0" presId="urn:microsoft.com/office/officeart/2008/layout/VerticalCurvedList"/>
    <dgm:cxn modelId="{18F4D030-05D6-4D94-87AF-E5EBB52A5CB8}" type="presParOf" srcId="{19B8B250-84B4-4941-9592-F7E89229D31C}" destId="{485F26A9-AA94-4ADA-AC54-FB58E0E0ED28}" srcOrd="0" destOrd="0" presId="urn:microsoft.com/office/officeart/2008/layout/VerticalCurvedList"/>
    <dgm:cxn modelId="{11116EF9-B1D3-4AFE-813C-4ADA531D16D9}" type="presParOf" srcId="{30E5EA73-69FE-4C99-B7E6-D2785DA2F8C5}" destId="{2941F6EB-5BD4-408D-9674-E35A4BD28D9B}" srcOrd="3" destOrd="0" presId="urn:microsoft.com/office/officeart/2008/layout/VerticalCurvedList"/>
    <dgm:cxn modelId="{860D0F1F-563F-41B3-B551-DEFD246A40E0}" type="presParOf" srcId="{30E5EA73-69FE-4C99-B7E6-D2785DA2F8C5}" destId="{9C391D84-A6A9-4795-BCB8-AF9A38F15632}" srcOrd="4" destOrd="0" presId="urn:microsoft.com/office/officeart/2008/layout/VerticalCurvedList"/>
    <dgm:cxn modelId="{F665ACF8-E75C-4F5C-B39E-1148C2143500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Business Models- Part III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Pricing Framework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50C3DAD8-F725-4264-A4EA-6B20316A65E1}" type="presOf" srcId="{BE1645D6-1611-4DF4-8DF3-EEC32D8C4F8A}" destId="{8D4BB782-D1CB-4178-BD6C-378E667E109F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A524E576-86CA-4234-A57E-B5B8EE369856}" type="presOf" srcId="{9B5CF5B4-C56A-4B27-B438-A8CF699CAF14}" destId="{C56633DC-E658-46D8-BE63-7CB1CCD3C8DC}" srcOrd="0" destOrd="0" presId="urn:microsoft.com/office/officeart/2008/layout/VerticalCurvedList"/>
    <dgm:cxn modelId="{08B54159-1F54-4E57-87D2-D8C433618F46}" type="presOf" srcId="{1639CA94-34C3-4B9C-92E1-C13864A4BA19}" destId="{0E8E8CAC-8A02-46F6-8C6B-75E3BA86EFCF}" srcOrd="0" destOrd="0" presId="urn:microsoft.com/office/officeart/2008/layout/VerticalCurvedList"/>
    <dgm:cxn modelId="{FAA4CADD-1376-41E7-AC50-68A7621BC746}" type="presOf" srcId="{09ED5544-C181-4B8D-BD58-FB971909C7CF}" destId="{2941F6EB-5BD4-408D-9674-E35A4BD28D9B}" srcOrd="0" destOrd="0" presId="urn:microsoft.com/office/officeart/2008/layout/VerticalCurvedList"/>
    <dgm:cxn modelId="{B086DAD7-1777-416F-87D3-B9C2BAB7AC39}" type="presParOf" srcId="{8D4BB782-D1CB-4178-BD6C-378E667E109F}" destId="{30E5EA73-69FE-4C99-B7E6-D2785DA2F8C5}" srcOrd="0" destOrd="0" presId="urn:microsoft.com/office/officeart/2008/layout/VerticalCurvedList"/>
    <dgm:cxn modelId="{C92ED4D4-79C4-4512-847A-61658298EC1C}" type="presParOf" srcId="{30E5EA73-69FE-4C99-B7E6-D2785DA2F8C5}" destId="{147482D8-F793-4B63-AC92-2D2E108DBAA0}" srcOrd="0" destOrd="0" presId="urn:microsoft.com/office/officeart/2008/layout/VerticalCurvedList"/>
    <dgm:cxn modelId="{551B517F-EDBC-49E4-9070-C04476D55A3E}" type="presParOf" srcId="{147482D8-F793-4B63-AC92-2D2E108DBAA0}" destId="{F2410933-DB5E-4543-A714-4AF5A203C95C}" srcOrd="0" destOrd="0" presId="urn:microsoft.com/office/officeart/2008/layout/VerticalCurvedList"/>
    <dgm:cxn modelId="{2CA57014-0871-4050-A18C-6210A1CE035A}" type="presParOf" srcId="{147482D8-F793-4B63-AC92-2D2E108DBAA0}" destId="{C56633DC-E658-46D8-BE63-7CB1CCD3C8DC}" srcOrd="1" destOrd="0" presId="urn:microsoft.com/office/officeart/2008/layout/VerticalCurvedList"/>
    <dgm:cxn modelId="{8FBF5283-038A-488D-B324-CA0DE8DE9EC5}" type="presParOf" srcId="{147482D8-F793-4B63-AC92-2D2E108DBAA0}" destId="{82F03708-A2AD-459B-AB59-7BBD9EB44E67}" srcOrd="2" destOrd="0" presId="urn:microsoft.com/office/officeart/2008/layout/VerticalCurvedList"/>
    <dgm:cxn modelId="{2C8F0687-E037-428E-8446-04881678999C}" type="presParOf" srcId="{147482D8-F793-4B63-AC92-2D2E108DBAA0}" destId="{9C6C1869-E7B2-4FB9-A22B-16BADC04A189}" srcOrd="3" destOrd="0" presId="urn:microsoft.com/office/officeart/2008/layout/VerticalCurvedList"/>
    <dgm:cxn modelId="{6A9E6147-91CC-4118-9F8A-7ED22A753EEB}" type="presParOf" srcId="{30E5EA73-69FE-4C99-B7E6-D2785DA2F8C5}" destId="{0E8E8CAC-8A02-46F6-8C6B-75E3BA86EFCF}" srcOrd="1" destOrd="0" presId="urn:microsoft.com/office/officeart/2008/layout/VerticalCurvedList"/>
    <dgm:cxn modelId="{124B1A4E-A308-4BDA-B4BD-BABA2823E404}" type="presParOf" srcId="{30E5EA73-69FE-4C99-B7E6-D2785DA2F8C5}" destId="{19B8B250-84B4-4941-9592-F7E89229D31C}" srcOrd="2" destOrd="0" presId="urn:microsoft.com/office/officeart/2008/layout/VerticalCurvedList"/>
    <dgm:cxn modelId="{23CDE47F-CC4B-401F-9C7E-834C280ED663}" type="presParOf" srcId="{19B8B250-84B4-4941-9592-F7E89229D31C}" destId="{485F26A9-AA94-4ADA-AC54-FB58E0E0ED28}" srcOrd="0" destOrd="0" presId="urn:microsoft.com/office/officeart/2008/layout/VerticalCurvedList"/>
    <dgm:cxn modelId="{5340C479-0F88-49C0-93E2-94D529947A57}" type="presParOf" srcId="{30E5EA73-69FE-4C99-B7E6-D2785DA2F8C5}" destId="{2941F6EB-5BD4-408D-9674-E35A4BD28D9B}" srcOrd="3" destOrd="0" presId="urn:microsoft.com/office/officeart/2008/layout/VerticalCurvedList"/>
    <dgm:cxn modelId="{877A268A-902A-4AC0-A54B-F0F990EA859D}" type="presParOf" srcId="{30E5EA73-69FE-4C99-B7E6-D2785DA2F8C5}" destId="{9C391D84-A6A9-4795-BCB8-AF9A38F15632}" srcOrd="4" destOrd="0" presId="urn:microsoft.com/office/officeart/2008/layout/VerticalCurvedList"/>
    <dgm:cxn modelId="{9DF85413-4B37-4B20-9686-B1A79926D8AE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the article</a:t>
            </a:r>
            <a:r>
              <a:rPr lang="en-US" baseline="0" dirty="0" smtClean="0"/>
              <a:t> that refers to the above study: https://www.entrepreneur.com/article/202330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9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49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Business Models- Part III</a:t>
            </a:r>
          </a:p>
          <a:p>
            <a:r>
              <a:rPr lang="en-US" sz="2800" dirty="0" smtClean="0"/>
              <a:t>Lecture </a:t>
            </a:r>
            <a:r>
              <a:rPr lang="en-US" sz="2800" dirty="0"/>
              <a:t>8</a:t>
            </a:r>
            <a:r>
              <a:rPr lang="en-US" sz="2800" dirty="0" smtClean="0"/>
              <a:t>, January 30, 2018</a:t>
            </a:r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40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Taxonomy of Business Models: Summary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140613"/>
              </p:ext>
            </p:extLst>
          </p:nvPr>
        </p:nvGraphicFramePr>
        <p:xfrm>
          <a:off x="613541" y="1984978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/>
                <a:gridCol w="79878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76123"/>
              </p:ext>
            </p:extLst>
          </p:nvPr>
        </p:nvGraphicFramePr>
        <p:xfrm>
          <a:off x="613541" y="1984978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/>
                <a:gridCol w="79878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47322"/>
              </p:ext>
            </p:extLst>
          </p:nvPr>
        </p:nvGraphicFramePr>
        <p:xfrm>
          <a:off x="613541" y="1983501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/>
                <a:gridCol w="79878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34853"/>
              </p:ext>
            </p:extLst>
          </p:nvPr>
        </p:nvGraphicFramePr>
        <p:xfrm>
          <a:off x="613541" y="1984978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/>
                <a:gridCol w="79878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407670"/>
              </p:ext>
            </p:extLst>
          </p:nvPr>
        </p:nvGraphicFramePr>
        <p:xfrm>
          <a:off x="613541" y="1984978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/>
                <a:gridCol w="79878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889654"/>
              </p:ext>
            </p:extLst>
          </p:nvPr>
        </p:nvGraphicFramePr>
        <p:xfrm>
          <a:off x="613541" y="1984978"/>
          <a:ext cx="1096491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57"/>
                <a:gridCol w="79878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(8) The Consumable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 customer pays an</a:t>
                      </a:r>
                      <a:r>
                        <a:rPr lang="en-US" sz="1800" baseline="0" dirty="0" smtClean="0"/>
                        <a:t> up-front amount of money </a:t>
                      </a:r>
                      <a:r>
                        <a:rPr lang="en-US" sz="1800" dirty="0" smtClean="0"/>
                        <a:t>for a product, but also pays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ongoing fees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dk1"/>
                          </a:solidFill>
                        </a:rPr>
                        <a:t>while</a:t>
                      </a:r>
                      <a:r>
                        <a:rPr lang="en-US" sz="1800" dirty="0" smtClean="0"/>
                        <a:t> using 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(9) The Upsell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low-margin fee </a:t>
                      </a:r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for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 a product and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high-margin fee </a:t>
                      </a:r>
                      <a:r>
                        <a:rPr lang="en-US" i="0" baseline="0" dirty="0" smtClean="0">
                          <a:solidFill>
                            <a:schemeClr val="tx1"/>
                          </a:solidFill>
                        </a:rPr>
                        <a:t>for corresponding add-on products</a:t>
                      </a:r>
                      <a:endParaRPr lang="en-US" i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(10)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The Freemium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zero money for a basic functionality of a product, but high fee for obtaining its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premium features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(11) The Advertising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 customer (typically a third party) pays for having Ads directed and shown for a desirable demographic (or what is referred to as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targeted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Ads)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(12) The Reselling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for obtaining analytics/reports generated from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user data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(13) The 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Franchise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 customer pays a percentage of sales and/or a (large) initial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startup fee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in return of obtaining a permission to use a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known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brand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81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571924411"/>
              </p:ext>
            </p:extLst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4090368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987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Pricing Framework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903854" y="1690688"/>
            <a:ext cx="4384292" cy="5058869"/>
            <a:chOff x="3903854" y="1690688"/>
            <a:chExt cx="4384292" cy="5058869"/>
          </a:xfrm>
        </p:grpSpPr>
        <p:pic>
          <p:nvPicPr>
            <p:cNvPr id="1026" name="Picture 2" descr="Image result for improving pricing can have a big effect on profit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9088" y="1690688"/>
              <a:ext cx="3601698" cy="50588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3903854" y="5426117"/>
              <a:ext cx="4384292" cy="132343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/>
                <a:t>Improving pricing </a:t>
              </a:r>
            </a:p>
            <a:p>
              <a:pPr algn="ctr"/>
              <a:r>
                <a:rPr lang="en-US" sz="2000" b="1" dirty="0" smtClean="0"/>
                <a:t>can have a big effect on profits…</a:t>
              </a:r>
            </a:p>
            <a:p>
              <a:pPr algn="ctr"/>
              <a:r>
                <a:rPr lang="en-US" sz="2000" b="1" dirty="0"/>
                <a:t>b</a:t>
              </a:r>
              <a:r>
                <a:rPr lang="en-US" sz="2000" b="1" dirty="0" smtClean="0"/>
                <a:t>ut be patient until the market </a:t>
              </a:r>
            </a:p>
            <a:p>
              <a:pPr algn="ctr"/>
              <a:r>
                <a:rPr lang="en-US" sz="2000" b="1" dirty="0" smtClean="0"/>
                <a:t>matures and you have enough info</a:t>
              </a:r>
              <a:endParaRPr lang="en-US" sz="20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129087" y="4035456"/>
              <a:ext cx="73289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C00000"/>
                  </a:solidFill>
                </a:rPr>
                <a:t>PRICE</a:t>
              </a:r>
              <a:endParaRPr lang="en-US" b="1" i="1" dirty="0">
                <a:solidFill>
                  <a:srgbClr val="C0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447897" y="4083707"/>
              <a:ext cx="978088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b="1" i="1" dirty="0" smtClean="0">
                  <a:solidFill>
                    <a:srgbClr val="00B050"/>
                  </a:solidFill>
                </a:rPr>
                <a:t>PROFITS</a:t>
              </a:r>
              <a:endParaRPr lang="en-US" b="1" i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211497" y="2852555"/>
            <a:ext cx="3692357" cy="1366196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bg1"/>
                </a:solidFill>
              </a:rPr>
              <a:t>A price that is 1% higher, leads to 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</a:rPr>
              <a:t>an 11% increase in overall profits 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</a:rPr>
              <a:t>(“The 1% Windfall” by </a:t>
            </a:r>
            <a:br>
              <a:rPr lang="en-US" sz="2000" b="1" i="1" dirty="0">
                <a:solidFill>
                  <a:schemeClr val="bg1"/>
                </a:solidFill>
              </a:rPr>
            </a:br>
            <a:r>
              <a:rPr lang="en-US" sz="2000" b="1" i="1" dirty="0">
                <a:solidFill>
                  <a:schemeClr val="bg1"/>
                </a:solidFill>
              </a:rPr>
              <a:t>Rafi Mohammed)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203416" y="2850489"/>
            <a:ext cx="3692357" cy="1366196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 smtClean="0">
                <a:solidFill>
                  <a:schemeClr val="bg1"/>
                </a:solidFill>
              </a:rPr>
              <a:t>Fine-tuning your pricing strategy can have a huge impact on your earnings!</a:t>
            </a:r>
            <a:endParaRPr lang="en-US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78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Pricing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015749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Pricing is set based on your business model</a:t>
            </a:r>
          </a:p>
          <a:p>
            <a:pPr lvl="1"/>
            <a:r>
              <a:rPr lang="en-US" dirty="0" smtClean="0"/>
              <a:t>Business model is </a:t>
            </a:r>
            <a:r>
              <a:rPr lang="en-US" dirty="0" smtClean="0">
                <a:solidFill>
                  <a:srgbClr val="0070C0"/>
                </a:solidFill>
              </a:rPr>
              <a:t>“static” </a:t>
            </a:r>
            <a:r>
              <a:rPr lang="en-US" dirty="0" smtClean="0"/>
              <a:t>(i.e., it rarely changes)</a:t>
            </a:r>
          </a:p>
          <a:p>
            <a:pPr lvl="1"/>
            <a:r>
              <a:rPr lang="en-US" dirty="0" smtClean="0"/>
              <a:t>Pricing framework is </a:t>
            </a:r>
            <a:r>
              <a:rPr lang="en-US" dirty="0" smtClean="0">
                <a:solidFill>
                  <a:srgbClr val="0070C0"/>
                </a:solidFill>
              </a:rPr>
              <a:t>“dynamic” </a:t>
            </a:r>
          </a:p>
          <a:p>
            <a:pPr lvl="2"/>
            <a:r>
              <a:rPr lang="en-US" sz="2400" dirty="0" smtClean="0"/>
              <a:t>Some businesses change pricing on a </a:t>
            </a:r>
            <a:r>
              <a:rPr lang="en-US" sz="2400" i="1" dirty="0" smtClean="0"/>
              <a:t>daily basis </a:t>
            </a:r>
            <a:r>
              <a:rPr lang="en-US" sz="2400" dirty="0" smtClean="0"/>
              <a:t>(e.g., gas stations)</a:t>
            </a:r>
          </a:p>
          <a:p>
            <a:pPr lvl="2"/>
            <a:r>
              <a:rPr lang="en-US" sz="2400" dirty="0" smtClean="0"/>
              <a:t>Some businesses even change pricing on a </a:t>
            </a:r>
            <a:r>
              <a:rPr lang="en-US" sz="2400" i="1" dirty="0" smtClean="0"/>
              <a:t>real-time basis</a:t>
            </a:r>
            <a:r>
              <a:rPr lang="en-US" sz="2400" dirty="0" smtClean="0"/>
              <a:t> (e.g., airline tickets)</a:t>
            </a:r>
          </a:p>
          <a:p>
            <a:pPr lvl="2"/>
            <a:endParaRPr lang="en-US" sz="2400" dirty="0"/>
          </a:p>
          <a:p>
            <a:r>
              <a:rPr lang="en-US" dirty="0" smtClean="0"/>
              <a:t>Getting pricing right is an </a:t>
            </a:r>
            <a:r>
              <a:rPr lang="en-US" i="1" dirty="0" smtClean="0"/>
              <a:t>iterative</a:t>
            </a:r>
            <a:r>
              <a:rPr lang="en-US" dirty="0" smtClean="0"/>
              <a:t> and </a:t>
            </a:r>
            <a:r>
              <a:rPr lang="en-US" i="1" dirty="0" smtClean="0"/>
              <a:t>ongoing</a:t>
            </a:r>
            <a:r>
              <a:rPr lang="en-US" dirty="0" smtClean="0"/>
              <a:t> process!</a:t>
            </a:r>
          </a:p>
          <a:p>
            <a:pPr lvl="1"/>
            <a:r>
              <a:rPr lang="en-US" dirty="0" smtClean="0"/>
              <a:t>Start at some point that is the best guess for the moment, then spiral closer and closer to a better answer</a:t>
            </a:r>
          </a:p>
          <a:p>
            <a:pPr lvl="1"/>
            <a:r>
              <a:rPr lang="en-US" b="1" dirty="0" smtClean="0">
                <a:solidFill>
                  <a:srgbClr val="92D050"/>
                </a:solidFill>
              </a:rPr>
              <a:t>Objective</a:t>
            </a:r>
            <a:r>
              <a:rPr lang="en-US" dirty="0" smtClean="0"/>
              <a:t>: strike a balance between maximizing revenue and maximizing customer base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123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Pricing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not use cost as a factor in deciding the price of your product</a:t>
            </a:r>
          </a:p>
          <a:p>
            <a:pPr lvl="1"/>
            <a:r>
              <a:rPr lang="en-US" dirty="0" smtClean="0"/>
              <a:t>Set your price based on the value that the customer gets from your product (which stems from your business model)</a:t>
            </a:r>
          </a:p>
          <a:p>
            <a:pPr lvl="2"/>
            <a:r>
              <a:rPr lang="en-US" sz="2400" dirty="0" smtClean="0"/>
              <a:t>E.g., a subscription model allows pricing higher than an up-front charge model</a:t>
            </a:r>
          </a:p>
          <a:p>
            <a:pPr lvl="1"/>
            <a:r>
              <a:rPr lang="en-US" dirty="0" smtClean="0"/>
              <a:t>Cost-based strategies almost always leave money on the table</a:t>
            </a:r>
          </a:p>
          <a:p>
            <a:pPr lvl="2"/>
            <a:r>
              <a:rPr lang="en-US" sz="2400" dirty="0" smtClean="0"/>
              <a:t>In software, the </a:t>
            </a:r>
            <a:r>
              <a:rPr lang="en-US" sz="2400" i="1" dirty="0" smtClean="0">
                <a:solidFill>
                  <a:srgbClr val="0070C0"/>
                </a:solidFill>
              </a:rPr>
              <a:t>marginal cost </a:t>
            </a:r>
            <a:r>
              <a:rPr lang="en-US" sz="2400" dirty="0" smtClean="0"/>
              <a:t>(the cost of producing one more copy of the software) is almost zero; hence, pricing based on cost would make it difficult to make any money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40904" y="5393634"/>
            <a:ext cx="10906539" cy="1033669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 dirty="0" smtClean="0">
                <a:solidFill>
                  <a:schemeClr val="tx1"/>
                </a:solidFill>
              </a:rPr>
              <a:t>“My business is very simple. My customers give me $2 and they get back $10. That is why we are so successful” by Steve </a:t>
            </a:r>
            <a:r>
              <a:rPr lang="en-US" sz="2400" b="1" i="1" dirty="0" err="1" smtClean="0">
                <a:solidFill>
                  <a:schemeClr val="tx1"/>
                </a:solidFill>
              </a:rPr>
              <a:t>Walske</a:t>
            </a:r>
            <a:endParaRPr lang="en-US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9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Pricing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105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Use the </a:t>
            </a:r>
            <a:r>
              <a:rPr lang="en-US" i="1" dirty="0" smtClean="0"/>
              <a:t>Decision-Making Unit </a:t>
            </a:r>
            <a:r>
              <a:rPr lang="en-US" dirty="0" smtClean="0"/>
              <a:t>(DMU) and the </a:t>
            </a:r>
            <a:r>
              <a:rPr lang="en-US" i="1" dirty="0" smtClean="0"/>
              <a:t>process to acquire a paying customer</a:t>
            </a:r>
            <a:r>
              <a:rPr lang="en-US" dirty="0" smtClean="0"/>
              <a:t> as a way to identify key price points </a:t>
            </a:r>
          </a:p>
          <a:p>
            <a:pPr lvl="1"/>
            <a:r>
              <a:rPr lang="en-US" dirty="0" smtClean="0"/>
              <a:t>Example: </a:t>
            </a:r>
            <a:r>
              <a:rPr lang="en-US" dirty="0" err="1" smtClean="0"/>
              <a:t>Kinova</a:t>
            </a:r>
            <a:r>
              <a:rPr lang="en-US" dirty="0" smtClean="0"/>
              <a:t> Robotics</a:t>
            </a:r>
          </a:p>
          <a:p>
            <a:pPr lvl="2"/>
            <a:r>
              <a:rPr lang="en-US" sz="2200" dirty="0" smtClean="0">
                <a:solidFill>
                  <a:srgbClr val="00B050"/>
                </a:solidFill>
              </a:rPr>
              <a:t>Business Branch</a:t>
            </a:r>
            <a:r>
              <a:rPr lang="en-US" sz="2200" dirty="0" smtClean="0"/>
              <a:t>: Selling </a:t>
            </a:r>
            <a:r>
              <a:rPr lang="en-US" sz="2200" dirty="0" err="1" smtClean="0"/>
              <a:t>Jaco</a:t>
            </a:r>
            <a:r>
              <a:rPr lang="en-US" sz="2200" dirty="0" smtClean="0"/>
              <a:t> assistive robotic arm</a:t>
            </a:r>
          </a:p>
          <a:p>
            <a:pPr lvl="2"/>
            <a:r>
              <a:rPr lang="en-US" sz="2200" dirty="0" smtClean="0">
                <a:solidFill>
                  <a:srgbClr val="00B050"/>
                </a:solidFill>
              </a:rPr>
              <a:t>One Market</a:t>
            </a:r>
            <a:r>
              <a:rPr lang="en-US" sz="2200" dirty="0" smtClean="0"/>
              <a:t>: Netherlands</a:t>
            </a:r>
          </a:p>
          <a:p>
            <a:pPr lvl="2"/>
            <a:r>
              <a:rPr lang="en-US" sz="2200" dirty="0" smtClean="0">
                <a:solidFill>
                  <a:srgbClr val="00B050"/>
                </a:solidFill>
              </a:rPr>
              <a:t>Primary Market </a:t>
            </a:r>
            <a:r>
              <a:rPr lang="en-US" sz="2200" dirty="0">
                <a:solidFill>
                  <a:srgbClr val="00B050"/>
                </a:solidFill>
              </a:rPr>
              <a:t>R</a:t>
            </a:r>
            <a:r>
              <a:rPr lang="en-US" sz="2200" dirty="0" smtClean="0">
                <a:solidFill>
                  <a:srgbClr val="00B050"/>
                </a:solidFill>
              </a:rPr>
              <a:t>esearch</a:t>
            </a:r>
            <a:r>
              <a:rPr lang="en-US" sz="2200" dirty="0" smtClean="0"/>
              <a:t>: </a:t>
            </a:r>
          </a:p>
          <a:p>
            <a:pPr lvl="3"/>
            <a:r>
              <a:rPr lang="en-US" sz="2200" dirty="0" smtClean="0">
                <a:solidFill>
                  <a:srgbClr val="C00000"/>
                </a:solidFill>
              </a:rPr>
              <a:t>End-users</a:t>
            </a:r>
            <a:r>
              <a:rPr lang="en-US" sz="2200" dirty="0" smtClean="0"/>
              <a:t>: disabled people on wheelchairs</a:t>
            </a:r>
          </a:p>
          <a:p>
            <a:pPr lvl="3"/>
            <a:r>
              <a:rPr lang="en-US" sz="2200" dirty="0" smtClean="0">
                <a:solidFill>
                  <a:srgbClr val="C00000"/>
                </a:solidFill>
              </a:rPr>
              <a:t>Economic-buyers</a:t>
            </a:r>
            <a:r>
              <a:rPr lang="en-US" sz="2200" dirty="0" smtClean="0"/>
              <a:t>: mainly health insurance companies, which reimburse up to only 28,000 </a:t>
            </a:r>
            <a:r>
              <a:rPr lang="en-US" sz="2200" dirty="0"/>
              <a:t>euros </a:t>
            </a:r>
            <a:endParaRPr lang="en-US" sz="2200" dirty="0" smtClean="0"/>
          </a:p>
          <a:p>
            <a:pPr lvl="2"/>
            <a:r>
              <a:rPr lang="en-US" sz="2200" dirty="0" smtClean="0">
                <a:solidFill>
                  <a:srgbClr val="00B050"/>
                </a:solidFill>
              </a:rPr>
              <a:t>Decided Pricing</a:t>
            </a:r>
            <a:r>
              <a:rPr lang="en-US" sz="2200" dirty="0" smtClean="0"/>
              <a:t>: 28,000 euros</a:t>
            </a:r>
          </a:p>
          <a:p>
            <a:pPr lvl="2"/>
            <a:r>
              <a:rPr lang="en-US" sz="2200" dirty="0" smtClean="0">
                <a:solidFill>
                  <a:srgbClr val="00B050"/>
                </a:solidFill>
              </a:rPr>
              <a:t>Results</a:t>
            </a:r>
            <a:r>
              <a:rPr lang="en-US" sz="2200" dirty="0" smtClean="0"/>
              <a:t>: Sales cycle length &amp; Cost of Customer Acquisition (COCA) were dramatically decreased, which allowed </a:t>
            </a:r>
            <a:r>
              <a:rPr lang="en-US" sz="2200" dirty="0" err="1" smtClean="0"/>
              <a:t>Kinova</a:t>
            </a:r>
            <a:r>
              <a:rPr lang="en-US" sz="2200" dirty="0" smtClean="0"/>
              <a:t> to quickly ramp up sales and enjoy a large market share 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pic>
        <p:nvPicPr>
          <p:cNvPr id="2052" name="Picture 4" descr="Image result for Kino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7684" y="2643447"/>
            <a:ext cx="3219392" cy="1679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5083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Pricing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Understand the prices of your customer’s alternatives</a:t>
            </a:r>
          </a:p>
          <a:p>
            <a:pPr lvl="1"/>
            <a:r>
              <a:rPr lang="en-US" dirty="0" smtClean="0"/>
              <a:t>Are there alternative products available?</a:t>
            </a:r>
          </a:p>
          <a:p>
            <a:pPr lvl="1"/>
            <a:r>
              <a:rPr lang="en-US" dirty="0" smtClean="0"/>
              <a:t>If so, how much the customer would pay for each?</a:t>
            </a:r>
          </a:p>
          <a:p>
            <a:pPr lvl="1"/>
            <a:r>
              <a:rPr lang="en-US" dirty="0" smtClean="0"/>
              <a:t>What distinguishes your product from the available alternatives? </a:t>
            </a:r>
          </a:p>
          <a:p>
            <a:pPr lvl="1"/>
            <a:r>
              <a:rPr lang="en-US" dirty="0" smtClean="0"/>
              <a:t>It might be better NOT to set the price of your product </a:t>
            </a:r>
            <a:r>
              <a:rPr lang="en-US" i="1" dirty="0" smtClean="0"/>
              <a:t>higher</a:t>
            </a:r>
            <a:r>
              <a:rPr lang="en-US" dirty="0" smtClean="0"/>
              <a:t> (not even initially!) than alternatives, although it might be more advanced</a:t>
            </a:r>
          </a:p>
          <a:p>
            <a:pPr lvl="1"/>
            <a:endParaRPr lang="en-US" sz="2000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It is always easier to </a:t>
            </a:r>
            <a:r>
              <a:rPr lang="en-US" i="1" dirty="0" smtClean="0"/>
              <a:t>drop</a:t>
            </a:r>
            <a:r>
              <a:rPr lang="en-US" dirty="0" smtClean="0"/>
              <a:t> rather than to </a:t>
            </a:r>
            <a:r>
              <a:rPr lang="en-US" i="1" dirty="0" smtClean="0"/>
              <a:t>raise</a:t>
            </a:r>
            <a:r>
              <a:rPr lang="en-US" dirty="0" smtClean="0"/>
              <a:t> the price</a:t>
            </a:r>
          </a:p>
          <a:p>
            <a:pPr lvl="1"/>
            <a:r>
              <a:rPr lang="en-US" dirty="0" smtClean="0"/>
              <a:t>It is best to price high and offer discounts initially, rather than price too low and raise later </a:t>
            </a:r>
          </a:p>
          <a:p>
            <a:pPr lvl="2"/>
            <a:r>
              <a:rPr lang="en-US" sz="2200" b="1" dirty="0" smtClean="0">
                <a:solidFill>
                  <a:srgbClr val="92D050"/>
                </a:solidFill>
              </a:rPr>
              <a:t>In Reality</a:t>
            </a:r>
            <a:r>
              <a:rPr lang="en-US" sz="2200" dirty="0"/>
              <a:t>:</a:t>
            </a:r>
            <a:r>
              <a:rPr lang="en-US" sz="2200" dirty="0" smtClean="0"/>
              <a:t> each left segment in the “technology adoption life cycle” is willing to pay more than its neighboring right segment</a:t>
            </a:r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266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Pricing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dirty="0"/>
          </a:p>
          <a:p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1895298" y="1496261"/>
            <a:ext cx="7913716" cy="5068512"/>
            <a:chOff x="1712423" y="1363261"/>
            <a:chExt cx="7913716" cy="5068512"/>
          </a:xfrm>
        </p:grpSpPr>
        <p:pic>
          <p:nvPicPr>
            <p:cNvPr id="4102" name="Picture 6" descr="Image result for crossing the chas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12423" y="1746957"/>
              <a:ext cx="7913716" cy="45086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3386249" y="2478477"/>
              <a:ext cx="1989712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</a:rPr>
                <a:t>“THE CHASM”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802288" y="4005348"/>
              <a:ext cx="1870192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INNOVATORS</a:t>
              </a:r>
            </a:p>
            <a:p>
              <a:pPr algn="ctr"/>
              <a:r>
                <a:rPr lang="en-US" sz="2400" b="1" i="1" dirty="0" smtClean="0"/>
                <a:t>“techies”</a:t>
              </a:r>
              <a:endParaRPr lang="en-US" sz="2400" b="1" i="1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151523" y="5600776"/>
              <a:ext cx="2392514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EARLY ADOPTERS</a:t>
              </a:r>
            </a:p>
            <a:p>
              <a:pPr algn="ctr"/>
              <a:r>
                <a:rPr lang="en-US" sz="2400" b="1" i="1" dirty="0" smtClean="0"/>
                <a:t>“visionaries”</a:t>
              </a:r>
              <a:endParaRPr lang="en-US" sz="2400" b="1" i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544037" y="5598498"/>
              <a:ext cx="2360583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EARLY MAJORITY</a:t>
              </a:r>
            </a:p>
            <a:p>
              <a:pPr algn="ctr"/>
              <a:r>
                <a:rPr lang="en-US" sz="2400" b="1" i="1" dirty="0" smtClean="0"/>
                <a:t>“pragmatists”</a:t>
              </a:r>
              <a:endParaRPr lang="en-US" sz="2400" b="1" i="1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568365" y="5578710"/>
              <a:ext cx="1586716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LAGGARDS</a:t>
              </a:r>
            </a:p>
            <a:p>
              <a:pPr algn="ctr"/>
              <a:r>
                <a:rPr lang="en-US" sz="2400" b="1" i="1" dirty="0" smtClean="0"/>
                <a:t>“skeptics”</a:t>
              </a:r>
              <a:endParaRPr lang="en-US" sz="2400" b="1" i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756452" y="1363261"/>
              <a:ext cx="2186240" cy="83099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dirty="0" smtClean="0"/>
                <a:t>LATE MAJORITY</a:t>
              </a:r>
            </a:p>
            <a:p>
              <a:pPr algn="ctr"/>
              <a:r>
                <a:rPr lang="en-US" sz="2400" b="1" i="1" dirty="0" smtClean="0"/>
                <a:t>“conservatives”</a:t>
              </a:r>
              <a:endParaRPr lang="en-US" sz="2400" b="1" i="1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883537" y="2194258"/>
              <a:ext cx="133003" cy="7181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>
              <a:off x="6883537" y="2194258"/>
              <a:ext cx="0" cy="68580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488989" y="2940142"/>
              <a:ext cx="332393" cy="12328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>
              <a:off x="4542235" y="2945565"/>
              <a:ext cx="0" cy="1227424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2510443" y="4819720"/>
              <a:ext cx="282633" cy="4339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2726576" y="4767344"/>
              <a:ext cx="0" cy="54864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3386249" y="5411276"/>
              <a:ext cx="658955" cy="206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V="1">
              <a:off x="3725726" y="5310562"/>
              <a:ext cx="0" cy="32004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5161048" y="5411276"/>
              <a:ext cx="658955" cy="206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flipV="1">
              <a:off x="5500525" y="5310562"/>
              <a:ext cx="0" cy="32004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angle 44"/>
            <p:cNvSpPr/>
            <p:nvPr/>
          </p:nvSpPr>
          <p:spPr>
            <a:xfrm>
              <a:off x="8012122" y="5424477"/>
              <a:ext cx="658955" cy="20612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Arrow Connector 45"/>
            <p:cNvCxnSpPr/>
            <p:nvPr/>
          </p:nvCxnSpPr>
          <p:spPr>
            <a:xfrm flipV="1">
              <a:off x="8351599" y="5323763"/>
              <a:ext cx="0" cy="32004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ounded Rectangle 41"/>
          <p:cNvSpPr/>
          <p:nvPr/>
        </p:nvSpPr>
        <p:spPr>
          <a:xfrm>
            <a:off x="500164" y="1613958"/>
            <a:ext cx="2771025" cy="1198838"/>
          </a:xfrm>
          <a:prstGeom prst="round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i="1">
                <a:solidFill>
                  <a:schemeClr val="tx1"/>
                </a:solidFill>
              </a:rPr>
              <a:t>The Technology Adoption Life Cycle</a:t>
            </a:r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006966" y="3046170"/>
            <a:ext cx="38832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Different types of customers </a:t>
            </a:r>
          </a:p>
          <a:p>
            <a:r>
              <a:rPr lang="en-US" sz="2400" b="1" i="1" dirty="0" smtClean="0"/>
              <a:t>will pay different prices!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401025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Basic Pricing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Be </a:t>
            </a:r>
            <a:r>
              <a:rPr lang="en-US" i="1" dirty="0" smtClean="0"/>
              <a:t>flexible </a:t>
            </a:r>
            <a:r>
              <a:rPr lang="en-US" dirty="0" smtClean="0"/>
              <a:t>with pricing for early adopters and “lighthouse customers”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i="1" dirty="0" smtClean="0"/>
              <a:t>On one hand</a:t>
            </a:r>
            <a:r>
              <a:rPr lang="en-US" sz="2600" dirty="0" smtClean="0"/>
              <a:t>, these customers can help you cross the chasm!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i="1" dirty="0" smtClean="0"/>
              <a:t>On the other hand</a:t>
            </a:r>
            <a:r>
              <a:rPr lang="en-US" sz="2600" dirty="0" smtClean="0"/>
              <a:t>, you do not want your early one-time-only deals to define your general pricing strategy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92D050"/>
                </a:solidFill>
              </a:rPr>
              <a:t>Options</a:t>
            </a:r>
            <a:r>
              <a:rPr lang="en-US" sz="2600" dirty="0" smtClean="0"/>
              <a:t>: Offer them discounts on up-front charges, or free or low-cost trial period; but have them sign an agreement where their pricing terms be kept confidential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2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63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Pricing is primarily about determining how much value your customer gets from your product and, accordingly, capturing a fraction of that value back for your business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You can charge higher price to early customers as opposed to later customers, but be flexible in offering special, one-time-only discounts to early testers and lighthouse customers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Unlike your business model, pricing will continually change (e.g., in response to market conditions)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2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931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/>
              <a:t>Business models- Part </a:t>
            </a:r>
            <a:r>
              <a:rPr lang="en-US" sz="3200" dirty="0" smtClean="0"/>
              <a:t>II</a:t>
            </a:r>
            <a:endParaRPr lang="en-US" sz="3200" dirty="0"/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Business models- Part III</a:t>
            </a:r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200" dirty="0"/>
              <a:t>PS1 grades </a:t>
            </a:r>
            <a:r>
              <a:rPr lang="en-US" sz="3200" dirty="0" smtClean="0"/>
              <a:t>are out</a:t>
            </a:r>
          </a:p>
          <a:p>
            <a:pPr lvl="1"/>
            <a:r>
              <a:rPr lang="en-US" sz="3200" dirty="0" smtClean="0"/>
              <a:t>PS2 is due on Feb 11 by midnight</a:t>
            </a:r>
          </a:p>
          <a:p>
            <a:pPr lvl="1"/>
            <a:r>
              <a:rPr lang="en-US" sz="3200" dirty="0" smtClean="0">
                <a:solidFill>
                  <a:srgbClr val="FF0000"/>
                </a:solidFill>
              </a:rPr>
              <a:t>Quiz 1 will be on Feb 18</a:t>
            </a:r>
          </a:p>
          <a:p>
            <a:pPr lvl="1"/>
            <a:r>
              <a:rPr lang="en-US" sz="3200" dirty="0" smtClean="0"/>
              <a:t>CP1 is due on Feb 27 by midnight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780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Calculate the Lifetime Value (LTV) of an Acquired Customer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2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34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46578676"/>
              </p:ext>
            </p:extLst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234565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495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Freemium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A customer pays zero money for a basic functionality of your product, but pays for obtaining </a:t>
            </a:r>
            <a:r>
              <a:rPr lang="en-US" i="1" dirty="0" smtClean="0">
                <a:solidFill>
                  <a:srgbClr val="C00000"/>
                </a:solidFill>
              </a:rPr>
              <a:t>premium features</a:t>
            </a:r>
          </a:p>
          <a:p>
            <a:endParaRPr lang="en-US" dirty="0"/>
          </a:p>
          <a:p>
            <a:r>
              <a:rPr lang="en-US" dirty="0" smtClean="0"/>
              <a:t>Many people can try your product  </a:t>
            </a:r>
          </a:p>
          <a:p>
            <a:pPr lvl="1"/>
            <a:r>
              <a:rPr lang="en-US" sz="2600" dirty="0" smtClean="0"/>
              <a:t>However, will these </a:t>
            </a:r>
            <a:r>
              <a:rPr lang="en-US" sz="2600" i="1" u="sng" dirty="0" smtClean="0"/>
              <a:t>people</a:t>
            </a:r>
            <a:r>
              <a:rPr lang="en-US" sz="2600" dirty="0" smtClean="0"/>
              <a:t> (</a:t>
            </a:r>
            <a:r>
              <a:rPr lang="en-US" sz="2600" i="1" dirty="0" smtClean="0"/>
              <a:t>they are not customers until they pay</a:t>
            </a:r>
            <a:r>
              <a:rPr lang="en-US" sz="2600" dirty="0" smtClean="0"/>
              <a:t>) pay for the extra features available in your product?  </a:t>
            </a:r>
          </a:p>
          <a:p>
            <a:pPr lvl="1"/>
            <a:endParaRPr lang="en-US" sz="2600" dirty="0" smtClean="0"/>
          </a:p>
          <a:p>
            <a:r>
              <a:rPr lang="en-US" dirty="0" smtClean="0">
                <a:solidFill>
                  <a:srgbClr val="7EC234"/>
                </a:solidFill>
              </a:rPr>
              <a:t>Caveat</a:t>
            </a:r>
            <a:r>
              <a:rPr lang="en-US" dirty="0" smtClean="0"/>
              <a:t>: If people do not pay for your extra features, you do not have a business (</a:t>
            </a:r>
            <a:r>
              <a:rPr lang="en-US" i="1" dirty="0" smtClean="0"/>
              <a:t>recall the solo condition for having a business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freemium a </a:t>
            </a:r>
            <a:r>
              <a:rPr lang="en-US" i="1" u="sng" dirty="0" smtClean="0"/>
              <a:t>business</a:t>
            </a:r>
            <a:r>
              <a:rPr lang="en-US" dirty="0" smtClean="0"/>
              <a:t> model?</a:t>
            </a:r>
          </a:p>
          <a:p>
            <a:pPr lvl="1"/>
            <a:r>
              <a:rPr lang="en-US" dirty="0" smtClean="0"/>
              <a:t>Can you not offer premium features and make money through a third party?</a:t>
            </a:r>
          </a:p>
        </p:txBody>
      </p:sp>
    </p:spTree>
    <p:extLst>
      <p:ext uri="{BB962C8B-B14F-4D97-AF65-F5344CB8AC3E}">
        <p14:creationId xmlns:p14="http://schemas.microsoft.com/office/powerpoint/2010/main" val="2516110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Advertising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You can make your product free, but monetize your ability to attract and retain a desirable demographic via providing Ads for third parties who want access to them</a:t>
            </a:r>
          </a:p>
          <a:p>
            <a:pPr lvl="1"/>
            <a:r>
              <a:rPr lang="en-US" dirty="0" smtClean="0"/>
              <a:t>E.g., Google’s AdWords</a:t>
            </a:r>
          </a:p>
          <a:p>
            <a:pPr lvl="1"/>
            <a:endParaRPr lang="en-US" dirty="0"/>
          </a:p>
          <a:p>
            <a:r>
              <a:rPr lang="en-US" dirty="0" smtClean="0"/>
              <a:t>Appealing to users and third parties, especially that Ads are seamless (</a:t>
            </a:r>
            <a:r>
              <a:rPr lang="en-US" i="1" dirty="0" smtClean="0"/>
              <a:t>no banners!</a:t>
            </a:r>
            <a:r>
              <a:rPr lang="en-US" dirty="0" smtClean="0"/>
              <a:t>) and targeted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7EC234"/>
                </a:solidFill>
              </a:rPr>
              <a:t>Caveat</a:t>
            </a:r>
            <a:r>
              <a:rPr lang="en-US" dirty="0" smtClean="0"/>
              <a:t>: many startups have fallen substantially short when they relied </a:t>
            </a:r>
            <a:r>
              <a:rPr lang="en-US" i="1" dirty="0" smtClean="0"/>
              <a:t>solely</a:t>
            </a:r>
            <a:r>
              <a:rPr lang="en-US" dirty="0" smtClean="0"/>
              <a:t> on Ads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168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Reselling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sz="3000" dirty="0" smtClean="0"/>
              <a:t>You can make your product free, but monetize your ability to collect data via </a:t>
            </a:r>
            <a:r>
              <a:rPr lang="en-US" sz="3000" i="1" dirty="0" smtClean="0"/>
              <a:t>reselling</a:t>
            </a:r>
            <a:r>
              <a:rPr lang="en-US" sz="3000" dirty="0" smtClean="0"/>
              <a:t> data itself or</a:t>
            </a:r>
            <a:r>
              <a:rPr lang="en-US" sz="3000" i="1" dirty="0" smtClean="0"/>
              <a:t> </a:t>
            </a:r>
            <a:r>
              <a:rPr lang="en-US" sz="3000" dirty="0" smtClean="0"/>
              <a:t>corresponding analytics to third parties</a:t>
            </a:r>
          </a:p>
          <a:p>
            <a:pPr lvl="1"/>
            <a:r>
              <a:rPr lang="en-US" dirty="0" smtClean="0"/>
              <a:t>E.g., LinkedIn’s recruiters package</a:t>
            </a:r>
          </a:p>
          <a:p>
            <a:pPr lvl="1"/>
            <a:endParaRPr lang="en-US" dirty="0"/>
          </a:p>
          <a:p>
            <a:r>
              <a:rPr lang="en-US" dirty="0" smtClean="0"/>
              <a:t>Transparency is critical!</a:t>
            </a:r>
          </a:p>
          <a:p>
            <a:pPr lvl="1"/>
            <a:r>
              <a:rPr lang="en-US" dirty="0" smtClean="0"/>
              <a:t>Users should know that some analytics or data about them are being sold to third parties</a:t>
            </a:r>
          </a:p>
          <a:p>
            <a:pPr lvl="1"/>
            <a:r>
              <a:rPr lang="en-US" dirty="0" smtClean="0"/>
              <a:t>Interestingly, users might use your product just for this specific purpose (e.g., LinkedIn users)</a:t>
            </a:r>
          </a:p>
        </p:txBody>
      </p:sp>
    </p:spTree>
    <p:extLst>
      <p:ext uri="{BB962C8B-B14F-4D97-AF65-F5344CB8AC3E}">
        <p14:creationId xmlns:p14="http://schemas.microsoft.com/office/powerpoint/2010/main" val="202702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Franchise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0996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/>
              <a:t>You can obtain a percentage of sales (</a:t>
            </a:r>
            <a:r>
              <a:rPr lang="en-US" sz="3000" i="1" dirty="0" smtClean="0">
                <a:solidFill>
                  <a:srgbClr val="C00000"/>
                </a:solidFill>
              </a:rPr>
              <a:t>dynamic revenue</a:t>
            </a:r>
            <a:r>
              <a:rPr lang="en-US" sz="3000" dirty="0" smtClean="0"/>
              <a:t>) and/or a large initial startup fee</a:t>
            </a:r>
            <a:r>
              <a:rPr lang="en-US" sz="3000" i="1" dirty="0" smtClean="0">
                <a:solidFill>
                  <a:srgbClr val="00B050"/>
                </a:solidFill>
              </a:rPr>
              <a:t> </a:t>
            </a:r>
            <a:r>
              <a:rPr lang="en-US" sz="3000" dirty="0" smtClean="0"/>
              <a:t>(</a:t>
            </a:r>
            <a:r>
              <a:rPr lang="en-US" sz="3000" i="1" dirty="0" smtClean="0">
                <a:solidFill>
                  <a:srgbClr val="C00000"/>
                </a:solidFill>
              </a:rPr>
              <a:t>static revenue</a:t>
            </a:r>
            <a:r>
              <a:rPr lang="en-US" sz="3000" dirty="0" smtClean="0"/>
              <a:t>)</a:t>
            </a:r>
            <a:r>
              <a:rPr lang="en-US" sz="3000" i="1" dirty="0" smtClean="0"/>
              <a:t> </a:t>
            </a:r>
            <a:r>
              <a:rPr lang="en-US" sz="3000" dirty="0" smtClean="0"/>
              <a:t>in return of providing your knowledge and permission to use your </a:t>
            </a:r>
            <a:r>
              <a:rPr lang="en-US" sz="3000" i="1" dirty="0" smtClean="0"/>
              <a:t>known </a:t>
            </a:r>
            <a:r>
              <a:rPr lang="en-US" sz="3000" dirty="0" smtClean="0"/>
              <a:t>brand</a:t>
            </a:r>
          </a:p>
          <a:p>
            <a:pPr lvl="1"/>
            <a:r>
              <a:rPr lang="en-US" sz="2600" dirty="0" smtClean="0"/>
              <a:t>Expand without investing on the ground!</a:t>
            </a:r>
          </a:p>
          <a:p>
            <a:endParaRPr lang="en-US" sz="3000" dirty="0"/>
          </a:p>
          <a:p>
            <a:r>
              <a:rPr lang="en-US" sz="3000" dirty="0" smtClean="0"/>
              <a:t>You can also make money via selling your brand-name products to the franchisees to be distributed</a:t>
            </a:r>
          </a:p>
          <a:p>
            <a:endParaRPr lang="en-US" sz="3000" dirty="0"/>
          </a:p>
          <a:p>
            <a:r>
              <a:rPr lang="en-US" sz="3000" dirty="0" smtClean="0"/>
              <a:t>Quality control might become a concern, </a:t>
            </a:r>
            <a:r>
              <a:rPr lang="en-US" sz="3000" i="1" dirty="0" smtClean="0"/>
              <a:t>but if done rightly, it can improve quality</a:t>
            </a:r>
            <a:r>
              <a:rPr lang="en-US" sz="3000" dirty="0" smtClean="0"/>
              <a:t>!</a:t>
            </a:r>
          </a:p>
          <a:p>
            <a:pPr lvl="1"/>
            <a:r>
              <a:rPr lang="en-US" sz="2600" dirty="0"/>
              <a:t>One study </a:t>
            </a:r>
            <a:r>
              <a:rPr lang="en-US" sz="2600" dirty="0" smtClean="0"/>
              <a:t>showed </a:t>
            </a:r>
            <a:r>
              <a:rPr lang="en-US" sz="2600" dirty="0"/>
              <a:t>that franchisees outperformed their company-owned counterparts by an average of </a:t>
            </a:r>
            <a:r>
              <a:rPr lang="en-US" sz="2600" dirty="0" smtClean="0"/>
              <a:t>10% to 30%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725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Franchise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/>
              <a:t>From a franchisor's standpoint, there are four pillars of </a:t>
            </a:r>
            <a:r>
              <a:rPr lang="en-US" dirty="0" smtClean="0"/>
              <a:t>quality: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Franchisee Selection</a:t>
            </a:r>
          </a:p>
          <a:p>
            <a:pPr lvl="2"/>
            <a:r>
              <a:rPr lang="en-US" sz="2400" i="1" dirty="0" smtClean="0"/>
              <a:t>Here is where quality starts!</a:t>
            </a:r>
            <a:endParaRPr lang="en-US" sz="24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Franchisee Training</a:t>
            </a:r>
          </a:p>
          <a:p>
            <a:pPr lvl="2"/>
            <a:r>
              <a:rPr lang="en-US" sz="2400" dirty="0" smtClean="0"/>
              <a:t>Not one-time (initially), but rather continuous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Ongoing Support</a:t>
            </a:r>
          </a:p>
          <a:p>
            <a:pPr lvl="2"/>
            <a:r>
              <a:rPr lang="en-US" sz="2400" dirty="0" smtClean="0"/>
              <a:t>This shall span multiple domains, including marketing, public relations, and technology, among others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</a:rPr>
              <a:t>Compliance</a:t>
            </a:r>
          </a:p>
          <a:p>
            <a:pPr lvl="2"/>
            <a:r>
              <a:rPr lang="en-US" sz="2400" dirty="0" smtClean="0"/>
              <a:t>A franchisor </a:t>
            </a:r>
            <a:r>
              <a:rPr lang="en-US" sz="2400" dirty="0"/>
              <a:t>cannot fire </a:t>
            </a:r>
            <a:r>
              <a:rPr lang="en-US" sz="2400" dirty="0" smtClean="0"/>
              <a:t>a franchisee </a:t>
            </a:r>
            <a:r>
              <a:rPr lang="en-US" sz="2400" dirty="0"/>
              <a:t>the way that </a:t>
            </a:r>
            <a:r>
              <a:rPr lang="en-US" sz="2400" dirty="0" smtClean="0"/>
              <a:t>she/he </a:t>
            </a:r>
            <a:r>
              <a:rPr lang="en-US" sz="2400" dirty="0"/>
              <a:t>could fire an employee</a:t>
            </a:r>
          </a:p>
          <a:p>
            <a:pPr lvl="2"/>
            <a:r>
              <a:rPr lang="en-US" sz="2400" dirty="0" smtClean="0"/>
              <a:t>However, she/he can enforce compliance via a well-crafted contract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640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Taxonomy of Business Models: Summary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644667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/>
                <a:gridCol w="78262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252287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/>
                <a:gridCol w="78262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485320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/>
                <a:gridCol w="78262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84917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/>
                <a:gridCol w="78262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579667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/>
                <a:gridCol w="78262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450057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/>
                <a:gridCol w="78262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746099"/>
              </p:ext>
            </p:extLst>
          </p:nvPr>
        </p:nvGraphicFramePr>
        <p:xfrm>
          <a:off x="613541" y="1984978"/>
          <a:ext cx="10964918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8652"/>
                <a:gridCol w="78262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Business Model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(1) The Up-Front Charge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 customer pays a large </a:t>
                      </a:r>
                      <a:r>
                        <a:rPr lang="en-US" i="1" dirty="0" smtClean="0"/>
                        <a:t>one-time, up-front</a:t>
                      </a:r>
                      <a:r>
                        <a:rPr lang="en-US" dirty="0" smtClean="0"/>
                        <a:t> amount of money to obtain a product/service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(2) The Transaction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Fee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commission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referral that leads to a sale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(3) The Parking Meter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small fee for a limited duration and “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fined”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high if she/he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exceeds that duration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(4) The Usage-Based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pays only for what she/he uses (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no base or subscription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(5) The Cell Phone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base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for a limited amount of usage and high additiona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l </a:t>
                      </a:r>
                      <a:r>
                        <a:rPr lang="en-US" i="1" baseline="0" dirty="0" smtClean="0">
                          <a:solidFill>
                            <a:schemeClr val="tx1"/>
                          </a:solidFill>
                        </a:rPr>
                        <a:t>usage-based fee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for exceeding that amount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(6) The Subscription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 customer pays a </a:t>
                      </a:r>
                      <a:r>
                        <a:rPr lang="en-US" i="1" dirty="0" smtClean="0">
                          <a:solidFill>
                            <a:schemeClr val="tx1"/>
                          </a:solidFill>
                        </a:rPr>
                        <a:t>subscription fee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at the end of every predetermined time period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(7) The Licensing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A seller licenses her/his product (or strong IP) to a business and receives in return a </a:t>
                      </a:r>
                      <a:r>
                        <a:rPr lang="en-US" sz="1800" i="1" dirty="0" smtClean="0">
                          <a:solidFill>
                            <a:schemeClr val="tx1"/>
                          </a:solidFill>
                        </a:rPr>
                        <a:t>royalty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on sales or a regular fixed amount of money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806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8661</TotalTime>
  <Words>3433</Words>
  <Application>Microsoft Office PowerPoint</Application>
  <PresentationFormat>Widescreen</PresentationFormat>
  <Paragraphs>348</Paragraphs>
  <Slides>20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Outline</vt:lpstr>
      <vt:lpstr>The Freemium Model</vt:lpstr>
      <vt:lpstr>The Advertising Model</vt:lpstr>
      <vt:lpstr>The Reselling Model</vt:lpstr>
      <vt:lpstr>The Franchise Model</vt:lpstr>
      <vt:lpstr>The Franchise Model</vt:lpstr>
      <vt:lpstr>A Taxonomy of Business Models: Summary</vt:lpstr>
      <vt:lpstr>A Taxonomy of Business Models: Summary</vt:lpstr>
      <vt:lpstr>Outline</vt:lpstr>
      <vt:lpstr>Pricing Framework</vt:lpstr>
      <vt:lpstr>Pricing Framework</vt:lpstr>
      <vt:lpstr>Basic Pricing Concepts</vt:lpstr>
      <vt:lpstr>Basic Pricing Concepts</vt:lpstr>
      <vt:lpstr>Basic Pricing Concepts</vt:lpstr>
      <vt:lpstr>Basic Pricing Concepts</vt:lpstr>
      <vt:lpstr>Basic Pricing Concepts</vt:lpstr>
      <vt:lpstr>Summary</vt:lpstr>
      <vt:lpstr>Next 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315</cp:revision>
  <dcterms:created xsi:type="dcterms:W3CDTF">2017-12-27T09:59:59Z</dcterms:created>
  <dcterms:modified xsi:type="dcterms:W3CDTF">2018-01-30T15:51:49Z</dcterms:modified>
</cp:coreProperties>
</file>