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3" r:id="rId2"/>
    <p:sldId id="306" r:id="rId3"/>
    <p:sldId id="322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40" r:id="rId12"/>
    <p:sldId id="331" r:id="rId13"/>
    <p:sldId id="332" r:id="rId14"/>
    <p:sldId id="333" r:id="rId15"/>
    <p:sldId id="334" r:id="rId16"/>
    <p:sldId id="335" r:id="rId17"/>
    <p:sldId id="336" r:id="rId18"/>
    <p:sldId id="34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2"/>
  </p:normalViewPr>
  <p:slideViewPr>
    <p:cSldViewPr snapToGrid="0" snapToObjects="1">
      <p:cViewPr varScale="1">
        <p:scale>
          <a:sx n="91" d="100"/>
          <a:sy n="91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6623-70FD-1147-B309-7FCFA0240961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B7CB-4FDA-2D49-AB39-B3F6D6AF6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5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4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4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BB794-24C6-4D4C-94A4-5DF58B8B0176}" type="datetimeFigureOut">
              <a:rPr lang="en-US" smtClean="0"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483D-DCC7-D34A-B28E-69A71BBBA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Entrepreneurship for Computer </a:t>
            </a:r>
            <a:r>
              <a:rPr lang="en-US" dirty="0" smtClean="0">
                <a:solidFill>
                  <a:srgbClr val="0070C0"/>
                </a:solidFill>
              </a:rPr>
              <a:t>Science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CS 15-390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4895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Business </a:t>
            </a:r>
            <a:r>
              <a:rPr lang="en-US" sz="2800" b="1" dirty="0" smtClean="0"/>
              <a:t>Models- Part I</a:t>
            </a:r>
            <a:endParaRPr lang="en-US" sz="2800" b="1" dirty="0" smtClean="0"/>
          </a:p>
          <a:p>
            <a:r>
              <a:rPr lang="en-US" sz="2800" dirty="0" smtClean="0"/>
              <a:t>Lecture </a:t>
            </a:r>
            <a:r>
              <a:rPr lang="en-US" sz="2800" dirty="0"/>
              <a:t>6</a:t>
            </a:r>
            <a:r>
              <a:rPr lang="en-US" sz="2800" dirty="0" smtClean="0"/>
              <a:t>, January 23, 2018</a:t>
            </a:r>
          </a:p>
          <a:p>
            <a:endParaRPr lang="en-US" dirty="0"/>
          </a:p>
          <a:p>
            <a:r>
              <a:rPr lang="en-US" sz="2800" dirty="0" smtClean="0"/>
              <a:t>Mohammad Hammoud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0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Usage-Based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7475"/>
          </a:xfrm>
        </p:spPr>
        <p:txBody>
          <a:bodyPr>
            <a:normAutofit/>
          </a:bodyPr>
          <a:lstStyle/>
          <a:p>
            <a:r>
              <a:rPr lang="en-US" dirty="0" smtClean="0"/>
              <a:t>The usage-based model is similar to how electric and water utilities are metered (i.e., </a:t>
            </a:r>
            <a:r>
              <a:rPr lang="en-US" i="1" dirty="0" smtClean="0"/>
              <a:t>pay-as-you-go a </a:t>
            </a:r>
            <a:r>
              <a:rPr lang="en-US" i="1" dirty="0" smtClean="0">
                <a:solidFill>
                  <a:srgbClr val="0070C0"/>
                </a:solidFill>
              </a:rPr>
              <a:t>service fee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Cloud </a:t>
            </a:r>
            <a:r>
              <a:rPr lang="en-US" dirty="0"/>
              <a:t>Computing services like Amazon </a:t>
            </a:r>
            <a:r>
              <a:rPr lang="en-US" dirty="0" smtClean="0"/>
              <a:t>EC2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56711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6942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6224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420"/>
              </p:ext>
            </p:extLst>
          </p:nvPr>
        </p:nvGraphicFramePr>
        <p:xfrm>
          <a:off x="1186123" y="3369749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82496"/>
              </p:ext>
            </p:extLst>
          </p:nvPr>
        </p:nvGraphicFramePr>
        <p:xfrm>
          <a:off x="1186123" y="3370932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81075"/>
              </p:ext>
            </p:extLst>
          </p:nvPr>
        </p:nvGraphicFramePr>
        <p:xfrm>
          <a:off x="1186123" y="3370932"/>
          <a:ext cx="9678034" cy="261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017"/>
                <a:gridCol w="4839017"/>
              </a:tblGrid>
              <a:tr h="4754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Conventional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Cloud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Computing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Buy</a:t>
                      </a:r>
                      <a:r>
                        <a:rPr lang="en-US" sz="2000" baseline="0" dirty="0" smtClean="0"/>
                        <a:t> and own (hardware, system software, etc.)- Pay $$$$ (High Cost)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Subscribe (</a:t>
                      </a: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for free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319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Install,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configure, test, verify, evaluate, and manage- Pay $$$$ (High Cost)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541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Pay $ for what you 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Usage-Based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84775"/>
          </a:xfrm>
        </p:spPr>
        <p:txBody>
          <a:bodyPr>
            <a:normAutofit/>
          </a:bodyPr>
          <a:lstStyle/>
          <a:p>
            <a:r>
              <a:rPr lang="en-US" dirty="0" smtClean="0"/>
              <a:t>The usage-based model is similar to how electric and water utilities are metered (i.e., </a:t>
            </a:r>
            <a:r>
              <a:rPr lang="en-US" i="1" dirty="0" smtClean="0"/>
              <a:t>pay-as-you-go a </a:t>
            </a:r>
            <a:r>
              <a:rPr lang="en-US" i="1" dirty="0" smtClean="0">
                <a:solidFill>
                  <a:srgbClr val="0070C0"/>
                </a:solidFill>
              </a:rPr>
              <a:t>service fee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Cloud </a:t>
            </a:r>
            <a:r>
              <a:rPr lang="en-US" dirty="0"/>
              <a:t>Computing services like Amazon </a:t>
            </a:r>
            <a:r>
              <a:rPr lang="en-US" dirty="0" smtClean="0"/>
              <a:t>EC2</a:t>
            </a:r>
          </a:p>
          <a:p>
            <a:endParaRPr lang="en-US" dirty="0"/>
          </a:p>
          <a:p>
            <a:r>
              <a:rPr lang="en-US" dirty="0" smtClean="0"/>
              <a:t>The service fee</a:t>
            </a:r>
            <a:r>
              <a:rPr lang="en-US" i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typically constant and </a:t>
            </a:r>
            <a:r>
              <a:rPr lang="en-US" dirty="0" smtClean="0"/>
              <a:t>NO </a:t>
            </a:r>
            <a:r>
              <a:rPr lang="en-US" dirty="0"/>
              <a:t>up-front (or </a:t>
            </a:r>
            <a:r>
              <a:rPr lang="en-US" i="1" dirty="0" smtClean="0"/>
              <a:t>base or subscription</a:t>
            </a:r>
            <a:r>
              <a:rPr lang="en-US" dirty="0" smtClean="0"/>
              <a:t>) </a:t>
            </a:r>
            <a:r>
              <a:rPr lang="en-US" dirty="0"/>
              <a:t>fee is </a:t>
            </a:r>
            <a:r>
              <a:rPr lang="en-US" dirty="0" smtClean="0"/>
              <a:t>incurred</a:t>
            </a:r>
          </a:p>
          <a:p>
            <a:pPr lvl="1"/>
            <a:r>
              <a:rPr lang="en-US" dirty="0" smtClean="0"/>
              <a:t>This makes the model </a:t>
            </a:r>
            <a:r>
              <a:rPr lang="en-US" i="1" dirty="0" smtClean="0"/>
              <a:t>flexible</a:t>
            </a:r>
            <a:r>
              <a:rPr lang="en-US" dirty="0" smtClean="0"/>
              <a:t>, but</a:t>
            </a:r>
            <a:r>
              <a:rPr lang="en-US" i="1" dirty="0" smtClean="0"/>
              <a:t> unpredictable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model provides </a:t>
            </a:r>
            <a:r>
              <a:rPr lang="en-US" i="1" dirty="0" smtClean="0"/>
              <a:t>control</a:t>
            </a:r>
            <a:r>
              <a:rPr lang="en-US" dirty="0" smtClean="0"/>
              <a:t> to customers over their expenses because they only pay for the amount of resources they use (</a:t>
            </a:r>
            <a:r>
              <a:rPr lang="en-US" i="1" dirty="0" smtClean="0"/>
              <a:t>rather than paying for extra capacity they do not use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07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“Cell-Phone”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This is a variant of the usage-based model</a:t>
            </a:r>
          </a:p>
          <a:p>
            <a:pPr lvl="1"/>
            <a:r>
              <a:rPr lang="en-US" dirty="0" smtClean="0"/>
              <a:t>Pay a </a:t>
            </a:r>
            <a:r>
              <a:rPr lang="en-US" i="1" dirty="0" smtClean="0"/>
              <a:t>base fee </a:t>
            </a:r>
            <a:r>
              <a:rPr lang="en-US" dirty="0" smtClean="0"/>
              <a:t>in exchange for a certain amount of usage</a:t>
            </a:r>
          </a:p>
          <a:p>
            <a:pPr lvl="1"/>
            <a:r>
              <a:rPr lang="en-US" dirty="0" smtClean="0"/>
              <a:t>Pay </a:t>
            </a:r>
            <a:r>
              <a:rPr lang="en-US" i="1" dirty="0" smtClean="0"/>
              <a:t>additional fee</a:t>
            </a:r>
            <a:r>
              <a:rPr lang="en-US" dirty="0" smtClean="0"/>
              <a:t> (often at much higher marginal rates) if you use more than your allotted amount</a:t>
            </a:r>
          </a:p>
          <a:p>
            <a:pPr lvl="1"/>
            <a:endParaRPr lang="en-US" dirty="0"/>
          </a:p>
          <a:p>
            <a:r>
              <a:rPr lang="en-US" dirty="0" smtClean="0"/>
              <a:t>Both sellers and buyers get </a:t>
            </a:r>
            <a:r>
              <a:rPr lang="en-US" i="1" dirty="0" smtClean="0"/>
              <a:t>predictability</a:t>
            </a:r>
            <a:r>
              <a:rPr lang="en-US" dirty="0" smtClean="0"/>
              <a:t> from the base charge</a:t>
            </a:r>
          </a:p>
          <a:p>
            <a:endParaRPr lang="en-US" dirty="0"/>
          </a:p>
          <a:p>
            <a:r>
              <a:rPr lang="en-US" dirty="0" smtClean="0"/>
              <a:t>Customers get </a:t>
            </a:r>
            <a:r>
              <a:rPr lang="en-US" i="1" dirty="0" smtClean="0"/>
              <a:t>flexibility</a:t>
            </a:r>
            <a:r>
              <a:rPr lang="en-US" dirty="0" smtClean="0"/>
              <a:t> via being able to obtain additional resources if needed (</a:t>
            </a:r>
            <a:r>
              <a:rPr lang="en-US" i="1" dirty="0" smtClean="0"/>
              <a:t>although at a somehow large cost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04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Subscription or Leasing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A customer pays a </a:t>
            </a:r>
            <a:r>
              <a:rPr lang="en-US" i="1" dirty="0" smtClean="0">
                <a:solidFill>
                  <a:srgbClr val="00B050"/>
                </a:solidFill>
              </a:rPr>
              <a:t>subscription fee</a:t>
            </a:r>
            <a:r>
              <a:rPr lang="en-US" dirty="0" smtClean="0"/>
              <a:t> at the end of every predetermined </a:t>
            </a:r>
            <a:r>
              <a:rPr lang="en-US" dirty="0"/>
              <a:t>time </a:t>
            </a:r>
            <a:r>
              <a:rPr lang="en-US" dirty="0" smtClean="0"/>
              <a:t>period (e.g., bi-weekly, monthly, annually, etc.) for obtaining your service or product</a:t>
            </a:r>
          </a:p>
          <a:p>
            <a:pPr lvl="1"/>
            <a:r>
              <a:rPr lang="en-US" dirty="0" smtClean="0"/>
              <a:t>E.g., Netflix </a:t>
            </a:r>
          </a:p>
          <a:p>
            <a:pPr lvl="1"/>
            <a:endParaRPr lang="en-US" dirty="0"/>
          </a:p>
          <a:p>
            <a:r>
              <a:rPr lang="en-US" dirty="0" smtClean="0"/>
              <a:t>Typically, you can extract higher payments over shorter periods of time (e.g., monthly vs. yearly)</a:t>
            </a:r>
          </a:p>
          <a:p>
            <a:endParaRPr lang="en-US" dirty="0" smtClean="0"/>
          </a:p>
          <a:p>
            <a:r>
              <a:rPr lang="en-US" dirty="0" smtClean="0"/>
              <a:t>The model provides </a:t>
            </a:r>
            <a:r>
              <a:rPr lang="en-US" i="1" dirty="0" smtClean="0"/>
              <a:t>flexibility </a:t>
            </a:r>
            <a:r>
              <a:rPr lang="en-US" dirty="0" smtClean="0"/>
              <a:t>to customers (assuming they can unsubscribe at anytime) with </a:t>
            </a:r>
            <a:r>
              <a:rPr lang="en-US" i="1" dirty="0" smtClean="0"/>
              <a:t>predictable</a:t>
            </a:r>
            <a:r>
              <a:rPr lang="en-US" dirty="0" smtClean="0"/>
              <a:t>, fixed payments for businesses over agreed-upon periods of time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43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Licensing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783722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You can license your product (or your intellectual property if it is very strong) and receive a </a:t>
            </a:r>
            <a:r>
              <a:rPr lang="en-US" sz="3000" i="1" dirty="0" smtClean="0">
                <a:solidFill>
                  <a:srgbClr val="00B050"/>
                </a:solidFill>
              </a:rPr>
              <a:t>royalty</a:t>
            </a:r>
            <a:r>
              <a:rPr lang="en-US" sz="3000" dirty="0" smtClean="0"/>
              <a:t> on sales (</a:t>
            </a:r>
            <a:r>
              <a:rPr lang="en-US" sz="3000" i="1" dirty="0" smtClean="0">
                <a:solidFill>
                  <a:srgbClr val="C00000"/>
                </a:solidFill>
              </a:rPr>
              <a:t>dynamic revenue</a:t>
            </a:r>
            <a:r>
              <a:rPr lang="en-US" sz="3000" dirty="0" smtClean="0"/>
              <a:t>) or a regular fixed amount of money</a:t>
            </a:r>
            <a:r>
              <a:rPr lang="en-US" dirty="0" smtClean="0"/>
              <a:t>	(</a:t>
            </a:r>
            <a:r>
              <a:rPr lang="en-US" sz="3000" i="1" dirty="0" smtClean="0">
                <a:solidFill>
                  <a:srgbClr val="C00000"/>
                </a:solidFill>
              </a:rPr>
              <a:t>static revenue</a:t>
            </a:r>
            <a:r>
              <a:rPr lang="en-US" dirty="0" smtClean="0"/>
              <a:t>)</a:t>
            </a:r>
          </a:p>
          <a:p>
            <a:pPr lvl="1"/>
            <a:r>
              <a:rPr lang="en-US" sz="2600" dirty="0" smtClean="0"/>
              <a:t>Royalty rates are typically one-twentieth or less of the revenue per sale (5% royalty is about the best you can hope for)</a:t>
            </a:r>
          </a:p>
          <a:p>
            <a:endParaRPr lang="en-US" dirty="0"/>
          </a:p>
          <a:p>
            <a:r>
              <a:rPr lang="en-US" sz="3000" dirty="0" smtClean="0"/>
              <a:t>Consequently, you avoid making big investments in production and distribution capabilities</a:t>
            </a:r>
          </a:p>
          <a:p>
            <a:endParaRPr lang="en-US" sz="3000" dirty="0"/>
          </a:p>
          <a:p>
            <a:r>
              <a:rPr lang="en-US" sz="3000" dirty="0" smtClean="0"/>
              <a:t>But, you would rely on other companies to sell your product</a:t>
            </a:r>
          </a:p>
          <a:p>
            <a:pPr lvl="1"/>
            <a:r>
              <a:rPr lang="en-US" sz="2600" dirty="0" smtClean="0"/>
              <a:t>This limits your ability to continually invent (you cannot learn from end-users!)     </a:t>
            </a:r>
            <a:endParaRPr lang="en-US" sz="2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9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Consumable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 customer pays for your product, but also pays </a:t>
            </a:r>
            <a:r>
              <a:rPr lang="en-US" sz="3000" i="1" dirty="0" smtClean="0">
                <a:solidFill>
                  <a:srgbClr val="00B050"/>
                </a:solidFill>
              </a:rPr>
              <a:t>ongoing fees</a:t>
            </a:r>
            <a:r>
              <a:rPr lang="en-US" sz="3000" dirty="0" smtClean="0"/>
              <a:t> for using it</a:t>
            </a:r>
          </a:p>
          <a:p>
            <a:pPr lvl="1"/>
            <a:r>
              <a:rPr lang="en-US" sz="2600" dirty="0" smtClean="0"/>
              <a:t>E.g., The razor-razorblade model of Gillette</a:t>
            </a:r>
          </a:p>
          <a:p>
            <a:pPr lvl="1"/>
            <a:r>
              <a:rPr lang="en-US" sz="2600" dirty="0" smtClean="0"/>
              <a:t>E.g., HP printers (actually almost all if not all HP’s profit on printers comes from selling inkjet cartridges)</a:t>
            </a:r>
          </a:p>
          <a:p>
            <a:endParaRPr lang="en-US" sz="3000" dirty="0"/>
          </a:p>
          <a:p>
            <a:r>
              <a:rPr lang="en-US" sz="3000" dirty="0" smtClean="0"/>
              <a:t>The model allows you to:</a:t>
            </a:r>
          </a:p>
          <a:p>
            <a:pPr lvl="1"/>
            <a:r>
              <a:rPr lang="en-US" sz="2600" dirty="0" smtClean="0"/>
              <a:t>Reduce the friction to capture new customers</a:t>
            </a:r>
          </a:p>
          <a:p>
            <a:pPr lvl="1"/>
            <a:r>
              <a:rPr lang="en-US" sz="2600" dirty="0" smtClean="0"/>
              <a:t>Get some up-front cash </a:t>
            </a:r>
          </a:p>
          <a:p>
            <a:pPr lvl="1"/>
            <a:r>
              <a:rPr lang="en-US" sz="2600" dirty="0" smtClean="0"/>
              <a:t>Secure a recurring revenue stream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75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Upsell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You can sell your product at a very low margin, but increase your  overall margin via selling add-on products and/or charging for necessary future services</a:t>
            </a:r>
          </a:p>
          <a:p>
            <a:pPr lvl="1"/>
            <a:r>
              <a:rPr lang="en-US" dirty="0" smtClean="0"/>
              <a:t>E.g., Consumer electronics (e.g., cameras) and automobiles (add-ons include warranty extensions, accessories, etc.)</a:t>
            </a:r>
          </a:p>
          <a:p>
            <a:pPr lvl="1"/>
            <a:endParaRPr lang="en-US" dirty="0"/>
          </a:p>
          <a:p>
            <a:r>
              <a:rPr lang="en-US" dirty="0" smtClean="0"/>
              <a:t>Attractive for customers </a:t>
            </a:r>
          </a:p>
          <a:p>
            <a:pPr lvl="1"/>
            <a:r>
              <a:rPr lang="en-US" dirty="0" smtClean="0"/>
              <a:t>Initially, they might not pay much</a:t>
            </a:r>
          </a:p>
          <a:p>
            <a:pPr lvl="1"/>
            <a:endParaRPr lang="en-US" dirty="0"/>
          </a:p>
          <a:p>
            <a:r>
              <a:rPr lang="en-US" dirty="0" smtClean="0"/>
              <a:t>Profitable for businesses </a:t>
            </a:r>
          </a:p>
          <a:p>
            <a:pPr lvl="1"/>
            <a:r>
              <a:rPr lang="en-US" dirty="0" smtClean="0"/>
              <a:t>They usually incur large margins on add-ons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43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Freemium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A customer pays zero money for a basic functionality of your product, but pays for obtaining </a:t>
            </a:r>
            <a:r>
              <a:rPr lang="en-US" i="1" dirty="0" smtClean="0">
                <a:solidFill>
                  <a:srgbClr val="C00000"/>
                </a:solidFill>
              </a:rPr>
              <a:t>premium features</a:t>
            </a:r>
          </a:p>
          <a:p>
            <a:endParaRPr lang="en-US" dirty="0"/>
          </a:p>
          <a:p>
            <a:r>
              <a:rPr lang="en-US" dirty="0" smtClean="0"/>
              <a:t>Many people can try your product  </a:t>
            </a:r>
          </a:p>
          <a:p>
            <a:pPr lvl="1"/>
            <a:r>
              <a:rPr lang="en-US" sz="2600" dirty="0" smtClean="0"/>
              <a:t>However, will these </a:t>
            </a:r>
            <a:r>
              <a:rPr lang="en-US" sz="2600" i="1" u="sng" dirty="0" smtClean="0"/>
              <a:t>people</a:t>
            </a:r>
            <a:r>
              <a:rPr lang="en-US" sz="2600" dirty="0" smtClean="0"/>
              <a:t> (</a:t>
            </a:r>
            <a:r>
              <a:rPr lang="en-US" sz="2600" i="1" dirty="0" smtClean="0"/>
              <a:t>they are not customers until they pay</a:t>
            </a:r>
            <a:r>
              <a:rPr lang="en-US" sz="2600" dirty="0" smtClean="0"/>
              <a:t>) pay for the extra features available in your product?  </a:t>
            </a:r>
          </a:p>
          <a:p>
            <a:pPr lvl="1"/>
            <a:endParaRPr lang="en-US" sz="2600" dirty="0" smtClean="0"/>
          </a:p>
          <a:p>
            <a:r>
              <a:rPr lang="en-US" dirty="0" smtClean="0">
                <a:solidFill>
                  <a:srgbClr val="7EC234"/>
                </a:solidFill>
              </a:rPr>
              <a:t>Caveat</a:t>
            </a:r>
            <a:r>
              <a:rPr lang="en-US" dirty="0" smtClean="0"/>
              <a:t>: If people do not pay for your extra features, you do not have a business (</a:t>
            </a:r>
            <a:r>
              <a:rPr lang="en-US" i="1" dirty="0" smtClean="0"/>
              <a:t>recall the solo condition for having a business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Is freemium a business model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you not offer premium features and make money through a third party?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61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Business Models- Part II</a:t>
            </a:r>
          </a:p>
          <a:p>
            <a:r>
              <a:rPr lang="en-US" dirty="0" smtClean="0"/>
              <a:t>Pricing Frameworks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23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202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Last Session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Beachhead markets &amp; revenue projections </a:t>
            </a:r>
            <a:r>
              <a:rPr lang="en-US" sz="3200" dirty="0" smtClean="0"/>
              <a:t>(</a:t>
            </a:r>
            <a:r>
              <a:rPr lang="en-US" sz="3200" i="1" dirty="0"/>
              <a:t>c</a:t>
            </a:r>
            <a:r>
              <a:rPr lang="en-US" sz="3200" i="1" dirty="0" smtClean="0"/>
              <a:t>ontinued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lvl="1"/>
            <a:endParaRPr lang="en-US" sz="3200" dirty="0"/>
          </a:p>
          <a:p>
            <a:r>
              <a:rPr lang="en-US" sz="3200" dirty="0" smtClean="0">
                <a:solidFill>
                  <a:srgbClr val="0070C0"/>
                </a:solidFill>
              </a:rPr>
              <a:t>Today’s Session</a:t>
            </a:r>
            <a:r>
              <a:rPr lang="en-US" sz="3200" dirty="0" smtClean="0"/>
              <a:t>:</a:t>
            </a:r>
          </a:p>
          <a:p>
            <a:pPr lvl="1"/>
            <a:r>
              <a:rPr lang="en-US" sz="3200" dirty="0" smtClean="0"/>
              <a:t>Business models- Part I</a:t>
            </a:r>
          </a:p>
          <a:p>
            <a:pPr lvl="1"/>
            <a:endParaRPr lang="en-US" sz="3200" dirty="0"/>
          </a:p>
          <a:p>
            <a:r>
              <a:rPr lang="en-US" sz="3200" dirty="0" smtClean="0">
                <a:solidFill>
                  <a:srgbClr val="0070C0"/>
                </a:solidFill>
              </a:rPr>
              <a:t>Announcements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PS1 is due today by midnight</a:t>
            </a:r>
            <a:endParaRPr lang="en-US" sz="3200" dirty="0" smtClean="0"/>
          </a:p>
          <a:p>
            <a:pPr lvl="1"/>
            <a:r>
              <a:rPr lang="en-US" sz="3200" dirty="0" smtClean="0"/>
              <a:t>CP1 is due on Feb 27 by midnight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Value Creation vs. Value Capture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68286" y="1596442"/>
            <a:ext cx="8316686" cy="4768130"/>
            <a:chOff x="2068286" y="1596442"/>
            <a:chExt cx="8316686" cy="47681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3818" y="1856436"/>
              <a:ext cx="7204364" cy="44421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05744" y="3131328"/>
              <a:ext cx="291464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Amount of time spent on </a:t>
              </a:r>
            </a:p>
            <a:p>
              <a:r>
                <a:rPr lang="en-US" sz="2000" b="1" i="1" dirty="0" smtClean="0">
                  <a:solidFill>
                    <a:srgbClr val="0070C0"/>
                  </a:solidFill>
                </a:rPr>
                <a:t>value creation </a:t>
              </a:r>
              <a:r>
                <a:rPr lang="en-US" sz="2000" b="1" i="1" dirty="0" smtClean="0"/>
                <a:t>innovation</a:t>
              </a:r>
              <a:endParaRPr lang="en-US" sz="2000" b="1" i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24601" y="1596442"/>
              <a:ext cx="291464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Amount of time spent on </a:t>
              </a:r>
            </a:p>
            <a:p>
              <a:r>
                <a:rPr lang="en-US" sz="2000" b="1" i="1" dirty="0" smtClean="0">
                  <a:solidFill>
                    <a:srgbClr val="C00000"/>
                  </a:solidFill>
                </a:rPr>
                <a:t>value capture </a:t>
              </a:r>
              <a:r>
                <a:rPr lang="en-US" sz="2000" b="1" i="1" dirty="0" smtClean="0"/>
                <a:t>innovation</a:t>
              </a:r>
              <a:endParaRPr lang="en-US" sz="2000" b="1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68286" y="5902907"/>
              <a:ext cx="831668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Methinks you need to get things more in balance!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716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Business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A business model is a </a:t>
            </a:r>
            <a:r>
              <a:rPr lang="en-US" i="1" dirty="0" smtClean="0"/>
              <a:t>“value capture framework”</a:t>
            </a:r>
            <a:r>
              <a:rPr lang="en-US" dirty="0" smtClean="0"/>
              <a:t> via which you monetize your product or service based on the </a:t>
            </a:r>
            <a:r>
              <a:rPr lang="en-US" i="1" dirty="0" smtClean="0"/>
              <a:t>value</a:t>
            </a:r>
            <a:r>
              <a:rPr lang="en-US" dirty="0" smtClean="0"/>
              <a:t> it creates for your customers</a:t>
            </a:r>
          </a:p>
          <a:p>
            <a:pPr lvl="1"/>
            <a:r>
              <a:rPr lang="en-US" dirty="0" smtClean="0"/>
              <a:t>Hence, it is </a:t>
            </a:r>
            <a:r>
              <a:rPr lang="en-US" i="1" dirty="0" smtClean="0">
                <a:solidFill>
                  <a:srgbClr val="C00000"/>
                </a:solidFill>
              </a:rPr>
              <a:t>value-based</a:t>
            </a:r>
            <a:r>
              <a:rPr lang="en-US" dirty="0" smtClean="0"/>
              <a:t> and NOT </a:t>
            </a:r>
            <a:r>
              <a:rPr lang="en-US" i="1" dirty="0" smtClean="0">
                <a:solidFill>
                  <a:srgbClr val="0070C0"/>
                </a:solidFill>
              </a:rPr>
              <a:t>cost-based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There is no one universally right business model, as it depends on your specific situation</a:t>
            </a:r>
          </a:p>
          <a:p>
            <a:endParaRPr lang="en-US" dirty="0"/>
          </a:p>
          <a:p>
            <a:r>
              <a:rPr lang="en-US" dirty="0" smtClean="0"/>
              <a:t>It helps to think through some common types of business models, hence, we will discuss a taxonomy of famous models</a:t>
            </a:r>
          </a:p>
          <a:p>
            <a:pPr lvl="1"/>
            <a:endParaRPr lang="en-US" i="1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2295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Up-Front Charge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11543" cy="48146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customer pays a </a:t>
            </a:r>
            <a:r>
              <a:rPr lang="en-US" i="1" dirty="0" smtClean="0"/>
              <a:t>large one-time up-front </a:t>
            </a:r>
            <a:r>
              <a:rPr lang="en-US" dirty="0" smtClean="0"/>
              <a:t>amount of money to obtain a product/service</a:t>
            </a:r>
          </a:p>
          <a:p>
            <a:pPr lvl="1"/>
            <a:r>
              <a:rPr lang="en-US" sz="2600" dirty="0" smtClean="0"/>
              <a:t>The payment might come out from a “capital budget”, which might necessitate a long and formal approval process (especially, if the </a:t>
            </a:r>
            <a:r>
              <a:rPr lang="en-US" sz="2600" i="1" dirty="0" smtClean="0"/>
              <a:t>end-user</a:t>
            </a:r>
            <a:r>
              <a:rPr lang="en-US" sz="2600" dirty="0" smtClean="0"/>
              <a:t> is not the </a:t>
            </a:r>
            <a:r>
              <a:rPr lang="en-US" sz="2600" i="1" dirty="0" smtClean="0"/>
              <a:t>economic-buyer</a:t>
            </a:r>
            <a:r>
              <a:rPr lang="en-US" sz="2600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Typically, the customer can also secure ongoing upgrades or maintenance of the product for a </a:t>
            </a:r>
            <a:r>
              <a:rPr lang="en-US" i="1" dirty="0" smtClean="0">
                <a:solidFill>
                  <a:srgbClr val="00B050"/>
                </a:solidFill>
              </a:rPr>
              <a:t>recurring fee</a:t>
            </a:r>
          </a:p>
          <a:p>
            <a:pPr lvl="1"/>
            <a:r>
              <a:rPr lang="en-US" sz="2600" dirty="0" smtClean="0"/>
              <a:t>The fee </a:t>
            </a:r>
            <a:r>
              <a:rPr lang="en-US" sz="2600" dirty="0"/>
              <a:t>m</a:t>
            </a:r>
            <a:r>
              <a:rPr lang="en-US" sz="2600" dirty="0" smtClean="0"/>
              <a:t>ight come out from an “operating budget”</a:t>
            </a:r>
          </a:p>
          <a:p>
            <a:endParaRPr lang="en-US" dirty="0"/>
          </a:p>
          <a:p>
            <a:r>
              <a:rPr lang="en-US" dirty="0" smtClean="0"/>
              <a:t>The model can serve in a large up-front infusion of cash to your business, but might impact your ability to secure a good enough recurring revenue stream</a:t>
            </a:r>
          </a:p>
        </p:txBody>
      </p:sp>
    </p:spTree>
    <p:extLst>
      <p:ext uri="{BB962C8B-B14F-4D97-AF65-F5344CB8AC3E}">
        <p14:creationId xmlns:p14="http://schemas.microsoft.com/office/powerpoint/2010/main" val="3309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Transaction Fee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/>
          </a:bodyPr>
          <a:lstStyle/>
          <a:p>
            <a:r>
              <a:rPr lang="en-US" dirty="0" smtClean="0"/>
              <a:t>Online retailers often pay or receive a </a:t>
            </a:r>
            <a:r>
              <a:rPr lang="en-US" i="1" dirty="0" smtClean="0">
                <a:solidFill>
                  <a:srgbClr val="00B050"/>
                </a:solidFill>
              </a:rPr>
              <a:t>commission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fee</a:t>
            </a:r>
            <a:r>
              <a:rPr lang="en-US" dirty="0" smtClean="0"/>
              <a:t> for referrals that lead to sales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Ebay</a:t>
            </a:r>
            <a:r>
              <a:rPr lang="en-US" dirty="0" smtClean="0"/>
              <a:t> receives a fee from each successful auction, paid by the seller</a:t>
            </a:r>
          </a:p>
          <a:p>
            <a:pPr lvl="1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model is similar to how credit/debit card companies work, where a percentage of each transaction goes to the credit/debit card company</a:t>
            </a:r>
          </a:p>
        </p:txBody>
      </p:sp>
    </p:spTree>
    <p:extLst>
      <p:ext uri="{BB962C8B-B14F-4D97-AF65-F5344CB8AC3E}">
        <p14:creationId xmlns:p14="http://schemas.microsoft.com/office/powerpoint/2010/main" val="33012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Transaction Fee Model</a:t>
            </a:r>
          </a:p>
        </p:txBody>
      </p:sp>
      <p:sp>
        <p:nvSpPr>
          <p:cNvPr id="4" name="Oval 3"/>
          <p:cNvSpPr/>
          <p:nvPr/>
        </p:nvSpPr>
        <p:spPr>
          <a:xfrm>
            <a:off x="3548304" y="3071711"/>
            <a:ext cx="1818345" cy="8238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MasterCard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2209363" y="4719441"/>
            <a:ext cx="1818345" cy="8238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Visa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796418" y="1994026"/>
            <a:ext cx="1132114" cy="107768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6418" y="4006264"/>
            <a:ext cx="1132114" cy="107768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Bank B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986421" y="1994026"/>
            <a:ext cx="1132114" cy="107768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1192" y="4592530"/>
            <a:ext cx="1132114" cy="1077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34535" y="5543306"/>
            <a:ext cx="1132114" cy="107768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Bank E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6" idx="1"/>
            <a:endCxn id="4" idx="7"/>
          </p:cNvCxnSpPr>
          <p:nvPr/>
        </p:nvCxnSpPr>
        <p:spPr>
          <a:xfrm flipH="1">
            <a:off x="5100359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4" idx="1"/>
          </p:cNvCxnSpPr>
          <p:nvPr/>
        </p:nvCxnSpPr>
        <p:spPr>
          <a:xfrm>
            <a:off x="3118535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1"/>
            <a:endCxn id="4" idx="5"/>
          </p:cNvCxnSpPr>
          <p:nvPr/>
        </p:nvCxnSpPr>
        <p:spPr>
          <a:xfrm flipH="1" flipV="1">
            <a:off x="5100359" y="3774924"/>
            <a:ext cx="696059" cy="770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  <a:endCxn id="5" idx="6"/>
          </p:cNvCxnSpPr>
          <p:nvPr/>
        </p:nvCxnSpPr>
        <p:spPr>
          <a:xfrm flipH="1">
            <a:off x="4027708" y="4545107"/>
            <a:ext cx="1768710" cy="586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5" idx="5"/>
          </p:cNvCxnSpPr>
          <p:nvPr/>
        </p:nvCxnSpPr>
        <p:spPr>
          <a:xfrm flipH="1" flipV="1">
            <a:off x="3761418" y="5422654"/>
            <a:ext cx="473117" cy="659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5" idx="2"/>
          </p:cNvCxnSpPr>
          <p:nvPr/>
        </p:nvCxnSpPr>
        <p:spPr>
          <a:xfrm>
            <a:off x="1643306" y="5131373"/>
            <a:ext cx="56605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4699" y="2702379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Processor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4801" y="438024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Processor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92594" y="4131816"/>
            <a:ext cx="1409296" cy="8265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Generic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E-commerce Site 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stCxn id="25" idx="1"/>
            <a:endCxn id="7" idx="3"/>
          </p:cNvCxnSpPr>
          <p:nvPr/>
        </p:nvCxnSpPr>
        <p:spPr>
          <a:xfrm flipH="1">
            <a:off x="6928532" y="4545106"/>
            <a:ext cx="10640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2183" y="2276171"/>
            <a:ext cx="361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Alice gets a Credit Card from Bank A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9401890" y="4103246"/>
            <a:ext cx="2778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Alice buys an item with </a:t>
            </a:r>
            <a:br>
              <a:rPr lang="en-US" b="1" dirty="0" smtClean="0"/>
            </a:br>
            <a:r>
              <a:rPr lang="en-US" b="1" dirty="0" smtClean="0"/>
              <a:t>a value of $100 from Site S </a:t>
            </a:r>
          </a:p>
          <a:p>
            <a:pPr algn="ctr"/>
            <a:r>
              <a:rPr lang="en-US" b="1" dirty="0" smtClean="0"/>
              <a:t>using her Credit Card</a:t>
            </a:r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6928533" y="4360441"/>
            <a:ext cx="1064061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257800" y="3679371"/>
            <a:ext cx="538618" cy="58782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257800" y="2731650"/>
            <a:ext cx="528790" cy="513423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24673" y="3881748"/>
            <a:ext cx="1114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Authorize</a:t>
            </a:r>
            <a:endParaRPr lang="en-US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871747" y="2276171"/>
            <a:ext cx="914844" cy="83605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71747" y="3827634"/>
            <a:ext cx="949142" cy="104641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924673" y="4838240"/>
            <a:ext cx="1067921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52121" y="2063180"/>
            <a:ext cx="123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Authorized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988013" y="16729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Issuer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6417" y="3648029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Acquirer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0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/>
      <p:bldP spid="40" grpId="0"/>
      <p:bldP spid="49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Transaction Fee Model</a:t>
            </a:r>
          </a:p>
        </p:txBody>
      </p:sp>
      <p:sp>
        <p:nvSpPr>
          <p:cNvPr id="4" name="Oval 3"/>
          <p:cNvSpPr/>
          <p:nvPr/>
        </p:nvSpPr>
        <p:spPr>
          <a:xfrm>
            <a:off x="3548304" y="3071711"/>
            <a:ext cx="1818345" cy="82386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/>
              <a:t>MasterCard</a:t>
            </a:r>
            <a:endParaRPr lang="en-US" sz="2000" b="1" dirty="0"/>
          </a:p>
        </p:txBody>
      </p:sp>
      <p:sp>
        <p:nvSpPr>
          <p:cNvPr id="5" name="Oval 4"/>
          <p:cNvSpPr/>
          <p:nvPr/>
        </p:nvSpPr>
        <p:spPr>
          <a:xfrm>
            <a:off x="2209363" y="4719441"/>
            <a:ext cx="1818345" cy="8238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Visa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6418" y="1994026"/>
            <a:ext cx="1132114" cy="1077685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96418" y="4006264"/>
            <a:ext cx="1132114" cy="107768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Bank B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986421" y="1994026"/>
            <a:ext cx="1132114" cy="107768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1192" y="4592530"/>
            <a:ext cx="1132114" cy="1077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Bank 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34535" y="5543306"/>
            <a:ext cx="1132114" cy="107768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Bank E</a:t>
            </a:r>
            <a:endParaRPr lang="en-US" b="1" dirty="0"/>
          </a:p>
        </p:txBody>
      </p:sp>
      <p:cxnSp>
        <p:nvCxnSpPr>
          <p:cNvPr id="12" name="Straight Connector 11"/>
          <p:cNvCxnSpPr>
            <a:stCxn id="6" idx="1"/>
            <a:endCxn id="4" idx="7"/>
          </p:cNvCxnSpPr>
          <p:nvPr/>
        </p:nvCxnSpPr>
        <p:spPr>
          <a:xfrm flipH="1">
            <a:off x="5100359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  <a:endCxn id="4" idx="1"/>
          </p:cNvCxnSpPr>
          <p:nvPr/>
        </p:nvCxnSpPr>
        <p:spPr>
          <a:xfrm>
            <a:off x="3118535" y="2532869"/>
            <a:ext cx="696059" cy="6594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1"/>
            <a:endCxn id="4" idx="5"/>
          </p:cNvCxnSpPr>
          <p:nvPr/>
        </p:nvCxnSpPr>
        <p:spPr>
          <a:xfrm flipH="1" flipV="1">
            <a:off x="5100359" y="3774924"/>
            <a:ext cx="696059" cy="770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1"/>
            <a:endCxn id="5" idx="6"/>
          </p:cNvCxnSpPr>
          <p:nvPr/>
        </p:nvCxnSpPr>
        <p:spPr>
          <a:xfrm flipH="1">
            <a:off x="4027708" y="4545107"/>
            <a:ext cx="1768710" cy="586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1"/>
            <a:endCxn id="5" idx="5"/>
          </p:cNvCxnSpPr>
          <p:nvPr/>
        </p:nvCxnSpPr>
        <p:spPr>
          <a:xfrm flipH="1" flipV="1">
            <a:off x="3761418" y="5422654"/>
            <a:ext cx="473117" cy="659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5" idx="2"/>
          </p:cNvCxnSpPr>
          <p:nvPr/>
        </p:nvCxnSpPr>
        <p:spPr>
          <a:xfrm>
            <a:off x="1643306" y="5131373"/>
            <a:ext cx="56605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4699" y="2702379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Processor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4801" y="4380245"/>
            <a:ext cx="110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Processor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92594" y="4131816"/>
            <a:ext cx="1409296" cy="8265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Generic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E-commerce Site S 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stCxn id="25" idx="1"/>
            <a:endCxn id="7" idx="3"/>
          </p:cNvCxnSpPr>
          <p:nvPr/>
        </p:nvCxnSpPr>
        <p:spPr>
          <a:xfrm flipH="1">
            <a:off x="6928532" y="4545106"/>
            <a:ext cx="10640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14744" y="2177559"/>
            <a:ext cx="453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Bank A cuts an </a:t>
            </a:r>
            <a:r>
              <a:rPr lang="en-US" b="1" i="1" dirty="0" smtClean="0">
                <a:solidFill>
                  <a:schemeClr val="accent2"/>
                </a:solidFill>
              </a:rPr>
              <a:t>interchange fee </a:t>
            </a:r>
            <a:r>
              <a:rPr lang="en-US" b="1" dirty="0" smtClean="0"/>
              <a:t>(say, $1.6) </a:t>
            </a:r>
            <a:br>
              <a:rPr lang="en-US" b="1" dirty="0" smtClean="0"/>
            </a:br>
            <a:r>
              <a:rPr lang="en-US" b="1" dirty="0" smtClean="0"/>
              <a:t>and pays the rest to the MasterCard company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633472" y="5139556"/>
            <a:ext cx="4130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Bank B cuts an </a:t>
            </a:r>
            <a:r>
              <a:rPr lang="en-US" b="1" i="1" dirty="0" smtClean="0">
                <a:solidFill>
                  <a:srgbClr val="0070C0"/>
                </a:solidFill>
              </a:rPr>
              <a:t>interchange fee</a:t>
            </a:r>
            <a:r>
              <a:rPr lang="en-US" b="1" dirty="0" smtClean="0"/>
              <a:t> (say, $0.3)</a:t>
            </a:r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nd pays the rest to Site S </a:t>
            </a:r>
            <a:endParaRPr lang="en-US" b="1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871747" y="2276171"/>
            <a:ext cx="914844" cy="836058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71747" y="3827634"/>
            <a:ext cx="949142" cy="1046419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924673" y="4838240"/>
            <a:ext cx="1067921" cy="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9098478">
            <a:off x="4833834" y="235500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$98.4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988013" y="16729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Issuer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6417" y="3648029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Acquirer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9439" y="3164848"/>
            <a:ext cx="329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MasterCard cuts a </a:t>
            </a:r>
            <a:r>
              <a:rPr lang="en-US" b="1" i="1" dirty="0" smtClean="0">
                <a:solidFill>
                  <a:srgbClr val="C00000"/>
                </a:solidFill>
              </a:rPr>
              <a:t>commission </a:t>
            </a:r>
            <a:br>
              <a:rPr lang="en-US" b="1" i="1" dirty="0" smtClean="0">
                <a:solidFill>
                  <a:srgbClr val="C00000"/>
                </a:solidFill>
              </a:rPr>
            </a:br>
            <a:r>
              <a:rPr lang="en-US" b="1" i="1" dirty="0" smtClean="0">
                <a:solidFill>
                  <a:srgbClr val="C00000"/>
                </a:solidFill>
              </a:rPr>
              <a:t>fee </a:t>
            </a:r>
            <a:r>
              <a:rPr lang="en-US" b="1" dirty="0" smtClean="0"/>
              <a:t>(say, $0.1) and pays the rest </a:t>
            </a:r>
          </a:p>
          <a:p>
            <a:pPr algn="ctr"/>
            <a:r>
              <a:rPr lang="en-US" b="1" dirty="0" smtClean="0"/>
              <a:t>to Bank B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 rot="2772617">
            <a:off x="4746680" y="419557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$98.3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144332" y="482215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$98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473914" y="3667942"/>
            <a:ext cx="25442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Site S charges </a:t>
            </a:r>
            <a:r>
              <a:rPr lang="en-US" b="1" i="1" u="sng" dirty="0" smtClean="0"/>
              <a:t>the actual </a:t>
            </a:r>
          </a:p>
          <a:p>
            <a:pPr algn="ctr"/>
            <a:r>
              <a:rPr lang="en-US" b="1" i="1" u="sng" dirty="0"/>
              <a:t>s</a:t>
            </a:r>
            <a:r>
              <a:rPr lang="en-US" b="1" i="1" u="sng" dirty="0" smtClean="0"/>
              <a:t>eller</a:t>
            </a:r>
            <a:r>
              <a:rPr lang="en-US" b="1" dirty="0" smtClean="0"/>
              <a:t> (assuming </a:t>
            </a:r>
            <a:r>
              <a:rPr lang="en-US" b="1" dirty="0"/>
              <a:t>S</a:t>
            </a:r>
            <a:r>
              <a:rPr lang="en-US" b="1" dirty="0" smtClean="0"/>
              <a:t> does </a:t>
            </a:r>
            <a:br>
              <a:rPr lang="en-US" b="1" dirty="0" smtClean="0"/>
            </a:br>
            <a:r>
              <a:rPr lang="en-US" b="1" dirty="0" smtClean="0"/>
              <a:t>not own the inventory) </a:t>
            </a:r>
            <a:br>
              <a:rPr lang="en-US" b="1" dirty="0" smtClean="0"/>
            </a:br>
            <a:r>
              <a:rPr lang="en-US" b="1" dirty="0" smtClean="0"/>
              <a:t>a </a:t>
            </a:r>
            <a:r>
              <a:rPr lang="en-US" b="1" i="1" dirty="0" smtClean="0">
                <a:solidFill>
                  <a:srgbClr val="7030A0"/>
                </a:solidFill>
              </a:rPr>
              <a:t>commission fee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(e.g., 5- 15% of the </a:t>
            </a:r>
            <a:br>
              <a:rPr lang="en-US" b="1" dirty="0" smtClean="0"/>
            </a:br>
            <a:r>
              <a:rPr lang="en-US" b="1" dirty="0" smtClean="0"/>
              <a:t>transaction cost)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46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2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“Parking Meter”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37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Parking meters charge </a:t>
            </a:r>
            <a:r>
              <a:rPr lang="en-US" i="1" dirty="0" smtClean="0">
                <a:solidFill>
                  <a:srgbClr val="C00000"/>
                </a:solidFill>
              </a:rPr>
              <a:t>low</a:t>
            </a:r>
            <a:r>
              <a:rPr lang="en-US" dirty="0" smtClean="0"/>
              <a:t> hourly parking rates (e.g., $0.25)</a:t>
            </a:r>
          </a:p>
          <a:p>
            <a:pPr lvl="1"/>
            <a:r>
              <a:rPr lang="en-US" dirty="0" smtClean="0"/>
              <a:t>This seems to defy the logic of having large and expensive parking meters (let alone official people collecting quarters)</a:t>
            </a:r>
          </a:p>
          <a:p>
            <a:pPr lvl="1"/>
            <a:endParaRPr lang="en-US" dirty="0"/>
          </a:p>
          <a:p>
            <a:r>
              <a:rPr lang="en-US" dirty="0" smtClean="0"/>
              <a:t>However, the city charges </a:t>
            </a:r>
            <a:r>
              <a:rPr lang="en-US" i="1" dirty="0" smtClean="0">
                <a:solidFill>
                  <a:srgbClr val="C00000"/>
                </a:solidFill>
              </a:rPr>
              <a:t>high</a:t>
            </a:r>
            <a:r>
              <a:rPr lang="en-US" dirty="0" smtClean="0"/>
              <a:t> for parking tickets that become even higher if someone does not pay in an X (e.g., 10) number of days</a:t>
            </a:r>
          </a:p>
          <a:p>
            <a:pPr lvl="1"/>
            <a:r>
              <a:rPr lang="en-US" dirty="0" smtClean="0"/>
              <a:t>No wonder cities have so many parking enforcement people!</a:t>
            </a:r>
          </a:p>
          <a:p>
            <a:pPr lvl="1"/>
            <a:r>
              <a:rPr lang="en-US" dirty="0" smtClean="0"/>
              <a:t>Is not this aspect of the model akin to the one used by credit/debit card companies against defaulters?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7EC234"/>
                </a:solidFill>
              </a:rPr>
              <a:t>Caveat</a:t>
            </a:r>
            <a:r>
              <a:rPr lang="en-US" dirty="0" smtClean="0"/>
              <a:t>: loyal customers might become alienated by late fees (discovered by Blockbuster and precluded by Netflix)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5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8470</TotalTime>
  <Words>1424</Words>
  <Application>Microsoft Office PowerPoint</Application>
  <PresentationFormat>Widescreen</PresentationFormat>
  <Paragraphs>212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Entrepreneurship for Computer Science CS 15-390</vt:lpstr>
      <vt:lpstr>Today…</vt:lpstr>
      <vt:lpstr>Value Creation vs. Value Capture</vt:lpstr>
      <vt:lpstr>Business Models</vt:lpstr>
      <vt:lpstr>The Up-Front Charge Model</vt:lpstr>
      <vt:lpstr>The Transaction Fee Model</vt:lpstr>
      <vt:lpstr>The Transaction Fee Model</vt:lpstr>
      <vt:lpstr>The Transaction Fee Model</vt:lpstr>
      <vt:lpstr>The “Parking Meter” Model</vt:lpstr>
      <vt:lpstr>The Usage-Based Model</vt:lpstr>
      <vt:lpstr>The Usage-Based Model</vt:lpstr>
      <vt:lpstr>The “Cell-Phone” Model</vt:lpstr>
      <vt:lpstr>The Subscription or Leasing Model</vt:lpstr>
      <vt:lpstr>The Licensing Model</vt:lpstr>
      <vt:lpstr>The Consumable Model</vt:lpstr>
      <vt:lpstr>The Upsell Model</vt:lpstr>
      <vt:lpstr>The Freemium Model</vt:lpstr>
      <vt:lpstr>Next Class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267</cp:revision>
  <dcterms:created xsi:type="dcterms:W3CDTF">2017-12-27T09:59:59Z</dcterms:created>
  <dcterms:modified xsi:type="dcterms:W3CDTF">2018-01-28T15:43:45Z</dcterms:modified>
</cp:coreProperties>
</file>