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03" r:id="rId2"/>
    <p:sldId id="306" r:id="rId3"/>
    <p:sldId id="318" r:id="rId4"/>
    <p:sldId id="319" r:id="rId5"/>
    <p:sldId id="320" r:id="rId6"/>
    <p:sldId id="321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2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hammou\Dropbox%20(CCL)\MHH\Courses\15-390-s18\Scratch\Lecture1-Business-Model-Cal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hammou\Dropbox%20(CCL)\MHH\Courses\15-390-s18\Scratch\Lecture1-Business-Model-Cal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Market Share</a:t>
            </a:r>
            <a:r>
              <a:rPr lang="en-US" sz="1600" b="1" baseline="0" dirty="0">
                <a:solidFill>
                  <a:schemeClr val="tx1"/>
                </a:solidFill>
              </a:rPr>
              <a:t> (</a:t>
            </a:r>
            <a:r>
              <a:rPr lang="el-GR" sz="1600" b="1" baseline="0" dirty="0">
                <a:solidFill>
                  <a:srgbClr val="00B050"/>
                </a:solidFill>
              </a:rPr>
              <a:t>α</a:t>
            </a:r>
            <a:r>
              <a:rPr lang="en-US" sz="1600" b="1" baseline="0" dirty="0">
                <a:solidFill>
                  <a:schemeClr val="tx1"/>
                </a:solidFill>
              </a:rPr>
              <a:t>) = 5%</a:t>
            </a:r>
            <a:endParaRPr lang="en-US" sz="16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plaid">
              <a:fgClr>
                <a:srgbClr val="C0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Sheet1!$E$6:$E$8</c:f>
              <c:numCache>
                <c:formatCode>General</c:formatCode>
                <c:ptCount val="3"/>
                <c:pt idx="0">
                  <c:v>0.08</c:v>
                </c:pt>
                <c:pt idx="1">
                  <c:v>0.1</c:v>
                </c:pt>
                <c:pt idx="2">
                  <c:v>0.15</c:v>
                </c:pt>
              </c:numCache>
            </c:numRef>
          </c:cat>
          <c:val>
            <c:numRef>
              <c:f>Sheet1!$H$6:$H$8</c:f>
              <c:numCache>
                <c:formatCode>General</c:formatCode>
                <c:ptCount val="3"/>
                <c:pt idx="0">
                  <c:v>390000.00000000006</c:v>
                </c:pt>
                <c:pt idx="1">
                  <c:v>425000</c:v>
                </c:pt>
                <c:pt idx="2">
                  <c:v>512500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2949800"/>
        <c:axId val="582948624"/>
      </c:barChart>
      <c:catAx>
        <c:axId val="5829498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Transaction Fee (</a:t>
                </a:r>
                <a:r>
                  <a:rPr lang="el-GR" sz="1400" b="1">
                    <a:solidFill>
                      <a:schemeClr val="tx1"/>
                    </a:solidFill>
                  </a:rPr>
                  <a:t>β</a:t>
                </a:r>
                <a:r>
                  <a:rPr lang="en-US" sz="1400" b="1">
                    <a:solidFill>
                      <a:schemeClr val="tx1"/>
                    </a:solidFill>
                  </a:rPr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2948624"/>
        <c:crosses val="autoZero"/>
        <c:auto val="1"/>
        <c:lblAlgn val="ctr"/>
        <c:lblOffset val="100"/>
        <c:noMultiLvlLbl val="0"/>
      </c:catAx>
      <c:valAx>
        <c:axId val="58294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Revenue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2949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solidFill>
                  <a:schemeClr val="tx1"/>
                </a:solidFill>
                <a:effectLst/>
              </a:rPr>
              <a:t>Market Share (</a:t>
            </a:r>
            <a:r>
              <a:rPr lang="el-GR" sz="1600" b="1" i="0" baseline="0" dirty="0">
                <a:solidFill>
                  <a:srgbClr val="00B050"/>
                </a:solidFill>
                <a:effectLst/>
              </a:rPr>
              <a:t>α</a:t>
            </a:r>
            <a:r>
              <a:rPr lang="en-US" sz="1600" b="1" i="0" baseline="0" dirty="0">
                <a:solidFill>
                  <a:schemeClr val="tx1"/>
                </a:solidFill>
                <a:effectLst/>
              </a:rPr>
              <a:t>) = 10%</a:t>
            </a:r>
            <a:endParaRPr lang="en-US" sz="1600" b="1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lgGrid">
              <a:fgClr>
                <a:srgbClr val="7030A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Sheet1!$E$6:$E$8</c:f>
              <c:numCache>
                <c:formatCode>General</c:formatCode>
                <c:ptCount val="3"/>
                <c:pt idx="0">
                  <c:v>0.08</c:v>
                </c:pt>
                <c:pt idx="1">
                  <c:v>0.1</c:v>
                </c:pt>
                <c:pt idx="2">
                  <c:v>0.15</c:v>
                </c:pt>
              </c:numCache>
            </c:numRef>
          </c:cat>
          <c:val>
            <c:numRef>
              <c:f>Sheet1!$H$30:$H$32</c:f>
              <c:numCache>
                <c:formatCode>General</c:formatCode>
                <c:ptCount val="3"/>
                <c:pt idx="0">
                  <c:v>780000.00000000012</c:v>
                </c:pt>
                <c:pt idx="1">
                  <c:v>850000</c:v>
                </c:pt>
                <c:pt idx="2">
                  <c:v>1025000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2951760"/>
        <c:axId val="582949408"/>
      </c:barChart>
      <c:catAx>
        <c:axId val="5829517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Transaction Fee (</a:t>
                </a:r>
                <a:r>
                  <a:rPr lang="el-GR" sz="1400" b="1">
                    <a:solidFill>
                      <a:schemeClr val="tx1"/>
                    </a:solidFill>
                  </a:rPr>
                  <a:t>β)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2949408"/>
        <c:crosses val="autoZero"/>
        <c:auto val="1"/>
        <c:lblAlgn val="ctr"/>
        <c:lblOffset val="100"/>
        <c:noMultiLvlLbl val="0"/>
      </c:catAx>
      <c:valAx>
        <c:axId val="58294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Revenue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295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Beachhead Markets &amp; Revenue Projections</a:t>
            </a:r>
          </a:p>
          <a:p>
            <a:r>
              <a:rPr lang="en-US" sz="2800" dirty="0" smtClean="0"/>
              <a:t>Lecture 4, January 16,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 Shoe E-Commerce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required factors:</a:t>
            </a:r>
          </a:p>
          <a:p>
            <a:pPr lvl="1"/>
            <a:r>
              <a:rPr lang="en-US" dirty="0" smtClean="0"/>
              <a:t>The estimated number of transactions over this shoe e-commerce platform (say, 1000, 000)</a:t>
            </a:r>
          </a:p>
          <a:p>
            <a:pPr lvl="1"/>
            <a:r>
              <a:rPr lang="en-US" dirty="0" smtClean="0"/>
              <a:t>The estimated cost of per package/transaction (say, $35)</a:t>
            </a:r>
          </a:p>
          <a:p>
            <a:pPr lvl="1"/>
            <a:endParaRPr lang="en-US" dirty="0"/>
          </a:p>
          <a:p>
            <a:r>
              <a:rPr lang="en-US" dirty="0" smtClean="0"/>
              <a:t>The first factor is </a:t>
            </a:r>
            <a:r>
              <a:rPr lang="en-US" dirty="0"/>
              <a:t>equal to the total number of people who buy shoes in </a:t>
            </a:r>
            <a:r>
              <a:rPr lang="en-US" dirty="0" smtClean="0"/>
              <a:t>the </a:t>
            </a:r>
            <a:r>
              <a:rPr lang="en-US" dirty="0"/>
              <a:t>selected market if they </a:t>
            </a:r>
            <a:r>
              <a:rPr lang="en-US" dirty="0" smtClean="0"/>
              <a:t>ALL </a:t>
            </a:r>
            <a:r>
              <a:rPr lang="en-US" dirty="0"/>
              <a:t>buy shoes via ONLY this e-commerce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This is an upper-bound, which is used in calculating TAM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chemeClr val="accent2"/>
                </a:solidFill>
              </a:rPr>
              <a:t>conservative percentage </a:t>
            </a:r>
            <a:r>
              <a:rPr lang="en-US" dirty="0" smtClean="0"/>
              <a:t>can be assumed for more realistic revenue projections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0070C0"/>
                </a:solidFill>
              </a:rPr>
              <a:t>sensitivity analysis </a:t>
            </a:r>
            <a:r>
              <a:rPr lang="en-US" dirty="0" smtClean="0"/>
              <a:t>can be performed assuming a range of percentages (</a:t>
            </a:r>
            <a:r>
              <a:rPr lang="en-US" i="1" dirty="0" smtClean="0"/>
              <a:t>more on this shortly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316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 Shoe E-Commerce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TAM = Estimated # of transactions × Estimated revenue per transaction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= 1000,000 × ((0.08 × 35) + 5))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= $7800,000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General Hints</a:t>
            </a:r>
            <a:r>
              <a:rPr lang="en-US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TAM &lt; $5 million, it is possible that your venture has not identified a big enough beachhead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$5 million &lt; TAM &lt; $100 million is usually a reasonable TAM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Anything over $1 billion certainly raises flags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Important Note</a:t>
            </a:r>
            <a:r>
              <a:rPr lang="en-US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Your advisors, partners, and investors know that these projections are only estimations (and most probably inaccurate), but they do still accept them because they give a good sense </a:t>
            </a:r>
            <a:r>
              <a:rPr lang="en-US" dirty="0"/>
              <a:t>o</a:t>
            </a:r>
            <a:r>
              <a:rPr lang="en-US" dirty="0" smtClean="0"/>
              <a:t>f your target market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3693814" y="2091350"/>
            <a:ext cx="2381061" cy="624689"/>
          </a:xfrm>
          <a:prstGeom prst="ellipse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15743" y="2716039"/>
            <a:ext cx="5854038" cy="707886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Note that the </a:t>
            </a:r>
            <a:r>
              <a:rPr lang="en-US" sz="2000" i="1" u="sng" dirty="0" smtClean="0"/>
              <a:t>business model</a:t>
            </a:r>
            <a:r>
              <a:rPr lang="en-US" sz="2000" i="1" dirty="0" smtClean="0"/>
              <a:t> was used in determining </a:t>
            </a:r>
          </a:p>
          <a:p>
            <a:r>
              <a:rPr lang="en-US" sz="2000" i="1" dirty="0"/>
              <a:t>t</a:t>
            </a:r>
            <a:r>
              <a:rPr lang="en-US" sz="2000" i="1" dirty="0" smtClean="0"/>
              <a:t>he final value of the second factor</a:t>
            </a:r>
            <a:endParaRPr lang="en-US" sz="2000" i="1" dirty="0"/>
          </a:p>
        </p:txBody>
      </p:sp>
      <p:cxnSp>
        <p:nvCxnSpPr>
          <p:cNvPr id="7" name="Straight Arrow Connector 6"/>
          <p:cNvCxnSpPr>
            <a:stCxn id="4" idx="6"/>
            <a:endCxn id="5" idx="0"/>
          </p:cNvCxnSpPr>
          <p:nvPr/>
        </p:nvCxnSpPr>
        <p:spPr>
          <a:xfrm>
            <a:off x="6074875" y="2403695"/>
            <a:ext cx="3067887" cy="312344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2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revenue projection process can be fully formalized (</a:t>
            </a:r>
            <a:r>
              <a:rPr lang="en-US" i="1" dirty="0" smtClean="0"/>
              <a:t>via developing a mathematical model</a:t>
            </a:r>
            <a:r>
              <a:rPr lang="en-US" dirty="0" smtClean="0"/>
              <a:t>) and conducted over multiple years</a:t>
            </a:r>
          </a:p>
          <a:p>
            <a:endParaRPr lang="en-US" dirty="0"/>
          </a:p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Estimated </a:t>
            </a:r>
            <a:r>
              <a:rPr lang="en-US" dirty="0"/>
              <a:t># of </a:t>
            </a:r>
            <a:r>
              <a:rPr lang="en-US" dirty="0" smtClean="0"/>
              <a:t>transactions = </a:t>
            </a:r>
            <a:r>
              <a:rPr lang="en-US" b="1" dirty="0" smtClean="0">
                <a:solidFill>
                  <a:srgbClr val="0070C0"/>
                </a:solidFill>
              </a:rPr>
              <a:t>N</a:t>
            </a:r>
          </a:p>
          <a:p>
            <a:pPr lvl="1"/>
            <a:r>
              <a:rPr lang="en-US" dirty="0" smtClean="0"/>
              <a:t>Market Share = </a:t>
            </a:r>
            <a:r>
              <a:rPr lang="el-GR" b="1" dirty="0" smtClean="0">
                <a:solidFill>
                  <a:srgbClr val="00B050"/>
                </a:solidFill>
              </a:rPr>
              <a:t>α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Transaction Cost =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endParaRPr lang="en-US" b="1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Transaction </a:t>
            </a:r>
            <a:r>
              <a:rPr lang="en-US" dirty="0"/>
              <a:t>Fee = </a:t>
            </a:r>
            <a:r>
              <a:rPr lang="el-GR" b="1" dirty="0">
                <a:solidFill>
                  <a:srgbClr val="FFC000"/>
                </a:solidFill>
              </a:rPr>
              <a:t>β</a:t>
            </a:r>
            <a:endParaRPr lang="en-US" b="1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Convenience Fee = </a:t>
            </a:r>
            <a:r>
              <a:rPr lang="en-US" b="1" dirty="0" smtClean="0"/>
              <a:t>δ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Mathematical Model = (</a:t>
            </a:r>
            <a:r>
              <a:rPr lang="el-GR" b="1" dirty="0" smtClean="0">
                <a:solidFill>
                  <a:srgbClr val="00B050"/>
                </a:solidFill>
              </a:rPr>
              <a:t>α</a:t>
            </a:r>
            <a:r>
              <a:rPr lang="en-US" dirty="0" smtClean="0"/>
              <a:t> × </a:t>
            </a:r>
            <a:r>
              <a:rPr lang="en-US" b="1" dirty="0" smtClean="0">
                <a:solidFill>
                  <a:srgbClr val="0070C0"/>
                </a:solidFill>
              </a:rPr>
              <a:t>N</a:t>
            </a:r>
            <a:r>
              <a:rPr lang="en-US" dirty="0" smtClean="0"/>
              <a:t>) × (</a:t>
            </a:r>
            <a:r>
              <a:rPr lang="el-GR" b="1" dirty="0">
                <a:solidFill>
                  <a:srgbClr val="FFC000"/>
                </a:solidFill>
              </a:rPr>
              <a:t>β</a:t>
            </a:r>
            <a:r>
              <a:rPr lang="en-US" dirty="0"/>
              <a:t> ×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b="1" dirty="0" smtClean="0"/>
              <a:t>δ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484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Alongside, you can vary the market share (</a:t>
            </a:r>
            <a:r>
              <a:rPr lang="el-GR" b="1" dirty="0" smtClean="0">
                <a:solidFill>
                  <a:srgbClr val="00B050"/>
                </a:solidFill>
              </a:rPr>
              <a:t>α</a:t>
            </a:r>
            <a:r>
              <a:rPr lang="en-US" dirty="0" smtClean="0"/>
              <a:t>) and observe how the projected revenue will change accordingly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fact, you can vary any variable in your model and observe how the projected revenue will change accordingly</a:t>
            </a:r>
          </a:p>
          <a:p>
            <a:pPr lvl="1"/>
            <a:r>
              <a:rPr lang="en-US" dirty="0" smtClean="0"/>
              <a:t>This study is called </a:t>
            </a:r>
            <a:r>
              <a:rPr lang="en-US" i="1" dirty="0" smtClean="0">
                <a:solidFill>
                  <a:srgbClr val="0070C0"/>
                </a:solidFill>
              </a:rPr>
              <a:t>sensitivity analysis</a:t>
            </a:r>
            <a:endParaRPr lang="en-US" i="1" dirty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747990"/>
              </p:ext>
            </p:extLst>
          </p:nvPr>
        </p:nvGraphicFramePr>
        <p:xfrm>
          <a:off x="1247554" y="2748805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/>
                <a:gridCol w="1556156"/>
                <a:gridCol w="1197736"/>
                <a:gridCol w="1120462"/>
                <a:gridCol w="1068946"/>
                <a:gridCol w="1287887"/>
                <a:gridCol w="2621121"/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Transactions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Market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 Fee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015072"/>
              </p:ext>
            </p:extLst>
          </p:nvPr>
        </p:nvGraphicFramePr>
        <p:xfrm>
          <a:off x="1247553" y="2748804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/>
                <a:gridCol w="1556156"/>
                <a:gridCol w="1197736"/>
                <a:gridCol w="1120462"/>
                <a:gridCol w="1068946"/>
                <a:gridCol w="1287887"/>
                <a:gridCol w="2621121"/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Transactions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Market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 Fee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715611"/>
              </p:ext>
            </p:extLst>
          </p:nvPr>
        </p:nvGraphicFramePr>
        <p:xfrm>
          <a:off x="1247554" y="2748805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/>
                <a:gridCol w="1556156"/>
                <a:gridCol w="1197736"/>
                <a:gridCol w="1120462"/>
                <a:gridCol w="1068946"/>
                <a:gridCol w="1287887"/>
                <a:gridCol w="2621121"/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Transactions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Market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 Fee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845716"/>
              </p:ext>
            </p:extLst>
          </p:nvPr>
        </p:nvGraphicFramePr>
        <p:xfrm>
          <a:off x="1247554" y="2748803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/>
                <a:gridCol w="1556156"/>
                <a:gridCol w="1197736"/>
                <a:gridCol w="1120462"/>
                <a:gridCol w="1068946"/>
                <a:gridCol w="1287887"/>
                <a:gridCol w="2621121"/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Transactions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Market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 Fee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76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Sensitivity Analysis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also do revenue projections over multiple years (typically you would increase your market share every year by a certain %)</a:t>
            </a:r>
            <a:r>
              <a:rPr lang="en-US" i="1" dirty="0" smtClean="0"/>
              <a:t>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122509"/>
              </p:ext>
            </p:extLst>
          </p:nvPr>
        </p:nvGraphicFramePr>
        <p:xfrm>
          <a:off x="1137906" y="2481127"/>
          <a:ext cx="4572000" cy="2496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80727"/>
              </p:ext>
            </p:extLst>
          </p:nvPr>
        </p:nvGraphicFramePr>
        <p:xfrm>
          <a:off x="6009612" y="2481127"/>
          <a:ext cx="4572000" cy="2496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774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China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You might be inclined to choose a </a:t>
            </a:r>
            <a:r>
              <a:rPr lang="en-US" i="1" dirty="0" smtClean="0"/>
              <a:t>huge</a:t>
            </a:r>
            <a:r>
              <a:rPr lang="en-US" dirty="0" smtClean="0"/>
              <a:t> existing market, assuming that you can easily acquire a </a:t>
            </a:r>
            <a:r>
              <a:rPr lang="en-US" i="1" dirty="0" smtClean="0"/>
              <a:t>tiny </a:t>
            </a:r>
            <a:r>
              <a:rPr lang="en-US" dirty="0" smtClean="0"/>
              <a:t>fraction of it, and reap the rewards!</a:t>
            </a:r>
          </a:p>
          <a:p>
            <a:pPr lvl="1"/>
            <a:r>
              <a:rPr lang="en-US" dirty="0"/>
              <a:t>This is referred to as the </a:t>
            </a:r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i="1" dirty="0" smtClean="0">
                <a:solidFill>
                  <a:srgbClr val="0070C0"/>
                </a:solidFill>
              </a:rPr>
              <a:t>China Syndrome”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instance, if you can acquire 0.1% of the toothbrush market in China (population 1.3 billion), would not you make a lot of money?</a:t>
            </a:r>
          </a:p>
          <a:p>
            <a:endParaRPr lang="en-US" dirty="0"/>
          </a:p>
          <a:p>
            <a:r>
              <a:rPr lang="en-US" dirty="0" smtClean="0"/>
              <a:t>How would the logic go?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218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China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logic goes as follows:</a:t>
            </a:r>
          </a:p>
          <a:p>
            <a:pPr lvl="1"/>
            <a:r>
              <a:rPr lang="en-US" dirty="0" smtClean="0"/>
              <a:t>A reputable site on the Internet says that China has over 1.3 billion people</a:t>
            </a:r>
          </a:p>
          <a:p>
            <a:pPr lvl="1"/>
            <a:r>
              <a:rPr lang="en-US" dirty="0" smtClean="0"/>
              <a:t>If all these people have teeth, the market size would be 1.3 billion customers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 can build a toothbrush for the Chinese market, and maybe </a:t>
            </a:r>
            <a:r>
              <a:rPr lang="en-US" dirty="0"/>
              <a:t>I</a:t>
            </a:r>
            <a:r>
              <a:rPr lang="en-US" dirty="0" smtClean="0"/>
              <a:t> will get 0.1% market share in the first year</a:t>
            </a:r>
          </a:p>
          <a:p>
            <a:pPr lvl="1"/>
            <a:r>
              <a:rPr lang="en-US" dirty="0" smtClean="0"/>
              <a:t>If each person buys 3 toothbrushes a year, I could sell 3.9 million toothbrushes per year</a:t>
            </a:r>
          </a:p>
          <a:p>
            <a:pPr lvl="1"/>
            <a:r>
              <a:rPr lang="en-US" dirty="0" smtClean="0"/>
              <a:t>If I sell each toothbrush for $1, I would have $3.9 million in sales the first year, with lots of room to grow!</a:t>
            </a:r>
          </a:p>
          <a:p>
            <a:pPr lvl="1"/>
            <a:endParaRPr lang="en-US" dirty="0"/>
          </a:p>
          <a:p>
            <a:r>
              <a:rPr lang="en-US" dirty="0" smtClean="0"/>
              <a:t>Is there any problem with this logic?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7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China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87000" cy="490174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logic has several problems such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did not demonstrate </a:t>
            </a:r>
            <a:r>
              <a:rPr lang="en-US" dirty="0"/>
              <a:t>in a compelling manner </a:t>
            </a:r>
            <a:r>
              <a:rPr lang="en-US" dirty="0" smtClean="0"/>
              <a:t>why people will buy your toothbrush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did not show why your market share would increase over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did not validate any of your assumptions by learning directly and/or indirectly from/about your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Perhaps, you have never been to China!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all, if entrepreneurship were this easy, would not everyone sell toothbrushes to China?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not get ensnared by “The China Syndrome”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your revenue projections ONLY after you do market segmentation, </a:t>
            </a:r>
            <a:r>
              <a:rPr lang="en-US" i="1" dirty="0"/>
              <a:t>and </a:t>
            </a:r>
            <a:r>
              <a:rPr lang="en-US" dirty="0"/>
              <a:t>primary and secondary market research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300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411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87000" cy="49017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Business Models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300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377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Market research 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Beachhead markets &amp; revenue projections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Beachhead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military operations, if an army wants to invade an enemy territory, the army may employ a </a:t>
            </a:r>
            <a:r>
              <a:rPr lang="en-US" i="1" dirty="0" smtClean="0">
                <a:solidFill>
                  <a:srgbClr val="0070C0"/>
                </a:solidFill>
              </a:rPr>
              <a:t>beachhead strategy</a:t>
            </a:r>
          </a:p>
          <a:p>
            <a:endParaRPr lang="en-US" dirty="0"/>
          </a:p>
          <a:p>
            <a:r>
              <a:rPr lang="en-US" dirty="0" smtClean="0"/>
              <a:t>A beachhead strategy entails planning and focusing all time and resources on wining a small strategic boarder area</a:t>
            </a:r>
          </a:p>
          <a:p>
            <a:pPr lvl="1"/>
            <a:r>
              <a:rPr lang="en-US" dirty="0" smtClean="0"/>
              <a:t>This small area is called </a:t>
            </a:r>
            <a:r>
              <a:rPr lang="en-US" i="1" dirty="0" smtClean="0">
                <a:solidFill>
                  <a:srgbClr val="0070C0"/>
                </a:solidFill>
              </a:rPr>
              <a:t>beachhead</a:t>
            </a:r>
          </a:p>
          <a:p>
            <a:endParaRPr lang="en-US" dirty="0"/>
          </a:p>
          <a:p>
            <a:r>
              <a:rPr lang="en-US" dirty="0" smtClean="0"/>
              <a:t>The beachhead market then becomes the stronghold to land troops and supplies for the bigger invasion to the enemy territory</a:t>
            </a:r>
          </a:p>
          <a:p>
            <a:endParaRPr lang="en-US" dirty="0"/>
          </a:p>
          <a:p>
            <a:r>
              <a:rPr lang="en-US" dirty="0" smtClean="0"/>
              <a:t>The 1944 invasion of Nazi-controlled Europe by the Allied forces is one of the most famous examples of a beachhead strategy</a:t>
            </a:r>
          </a:p>
        </p:txBody>
      </p:sp>
    </p:spTree>
    <p:extLst>
      <p:ext uri="{BB962C8B-B14F-4D97-AF65-F5344CB8AC3E}">
        <p14:creationId xmlns:p14="http://schemas.microsoft.com/office/powerpoint/2010/main" val="257026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Select a beachhead market via selecting just ONE market opportunity from your market segmentation matrix</a:t>
            </a:r>
          </a:p>
        </p:txBody>
      </p:sp>
      <p:pic>
        <p:nvPicPr>
          <p:cNvPr id="4" name="Picture 2" descr="Image result for selecting a beachhead mar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41" y="2897109"/>
            <a:ext cx="6343650" cy="355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02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many cases, there are multiple paths to success, hence, it is not imperative to choose the absolute best market</a:t>
            </a:r>
          </a:p>
          <a:p>
            <a:endParaRPr lang="en-US" dirty="0"/>
          </a:p>
          <a:p>
            <a:r>
              <a:rPr lang="en-US" dirty="0" smtClean="0"/>
              <a:t>Alongside, it is better to avoid selecting the largest or very large markets, even if they seem to be the best markets</a:t>
            </a:r>
          </a:p>
          <a:p>
            <a:endParaRPr lang="en-US" dirty="0"/>
          </a:p>
          <a:p>
            <a:r>
              <a:rPr lang="en-US" dirty="0" smtClean="0"/>
              <a:t>The first market you attack will be a significant learning experience (with perhaps a lot of failures) for you, so you are better off learning, </a:t>
            </a:r>
            <a:r>
              <a:rPr lang="en-US" i="1" dirty="0" smtClean="0"/>
              <a:t>persevering</a:t>
            </a:r>
            <a:r>
              <a:rPr lang="en-US" dirty="0" smtClean="0"/>
              <a:t> or </a:t>
            </a:r>
            <a:r>
              <a:rPr lang="en-US" i="1" dirty="0" smtClean="0"/>
              <a:t>pivoting</a:t>
            </a:r>
            <a:r>
              <a:rPr lang="en-US" dirty="0" smtClean="0"/>
              <a:t> in a smaller market</a:t>
            </a:r>
          </a:p>
          <a:p>
            <a:endParaRPr lang="en-US" dirty="0"/>
          </a:p>
          <a:p>
            <a:r>
              <a:rPr lang="en-US" dirty="0" smtClean="0"/>
              <a:t>But, what are the criteria to select a beachhead market?</a:t>
            </a:r>
          </a:p>
        </p:txBody>
      </p:sp>
    </p:spTree>
    <p:extLst>
      <p:ext uri="{BB962C8B-B14F-4D97-AF65-F5344CB8AC3E}">
        <p14:creationId xmlns:p14="http://schemas.microsoft.com/office/powerpoint/2010/main" val="124362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1428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Some criteria that may prove useful in choosing your beachhead market:</a:t>
            </a:r>
          </a:p>
          <a:p>
            <a:pPr lvl="1"/>
            <a:r>
              <a:rPr lang="en-US" dirty="0" smtClean="0"/>
              <a:t>Is the target customer well-funded? (</a:t>
            </a:r>
            <a:r>
              <a:rPr lang="en-US" i="1" dirty="0" smtClean="0">
                <a:solidFill>
                  <a:srgbClr val="C00000"/>
                </a:solidFill>
              </a:rPr>
              <a:t>affordability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target customer readily accessible to your sales force? (</a:t>
            </a:r>
            <a:r>
              <a:rPr lang="en-US" i="1" dirty="0" smtClean="0">
                <a:solidFill>
                  <a:srgbClr val="C00000"/>
                </a:solidFill>
              </a:rPr>
              <a:t>accessibility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the target customer have a compelling reason to buy? (</a:t>
            </a:r>
            <a:r>
              <a:rPr lang="en-US" i="1" dirty="0" smtClean="0">
                <a:solidFill>
                  <a:srgbClr val="C00000"/>
                </a:solidFill>
              </a:rPr>
              <a:t>motivational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you today, with the help of partners, deliver a whole product? (</a:t>
            </a:r>
            <a:r>
              <a:rPr lang="en-US" i="1" dirty="0" smtClean="0">
                <a:solidFill>
                  <a:srgbClr val="C00000"/>
                </a:solidFill>
              </a:rPr>
              <a:t>readiness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there entrenched competition that could block you? (</a:t>
            </a:r>
            <a:r>
              <a:rPr lang="en-US" i="1" dirty="0" smtClean="0">
                <a:solidFill>
                  <a:srgbClr val="C00000"/>
                </a:solidFill>
              </a:rPr>
              <a:t>competition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Are there entrenched legalities that can block you? (</a:t>
            </a:r>
            <a:r>
              <a:rPr lang="en-US" i="1" dirty="0" smtClean="0">
                <a:solidFill>
                  <a:srgbClr val="C00000"/>
                </a:solidFill>
              </a:rPr>
              <a:t>legality barrier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you win this segment, can you leverage it to enter additional segments (i.e., proceed to the bigger invasion)? (</a:t>
            </a:r>
            <a:r>
              <a:rPr lang="en-US" i="1" dirty="0" smtClean="0">
                <a:solidFill>
                  <a:srgbClr val="C00000"/>
                </a:solidFill>
              </a:rPr>
              <a:t>scale-up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market consistent with your passions, values, and goals? (</a:t>
            </a:r>
            <a:r>
              <a:rPr lang="en-US" i="1" dirty="0" smtClean="0">
                <a:solidFill>
                  <a:srgbClr val="C00000"/>
                </a:solidFill>
              </a:rPr>
              <a:t>adherence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is the </a:t>
            </a:r>
            <a:r>
              <a:rPr lang="en-US" i="1" dirty="0" smtClean="0">
                <a:solidFill>
                  <a:srgbClr val="0070C0"/>
                </a:solidFill>
              </a:rPr>
              <a:t>Total Addressable Market </a:t>
            </a:r>
            <a:r>
              <a:rPr lang="en-US" dirty="0" smtClean="0"/>
              <a:t>(TAM) size of this market? (</a:t>
            </a:r>
            <a:r>
              <a:rPr lang="en-US" i="1" dirty="0" smtClean="0">
                <a:solidFill>
                  <a:srgbClr val="C00000"/>
                </a:solidFill>
              </a:rPr>
              <a:t>TAM size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327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TAM?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TAM is the amount of annual revenue (in dollars) your company would earn if you achieved 100% market share in the chosen market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12731" y="2628066"/>
            <a:ext cx="5716969" cy="4011721"/>
            <a:chOff x="3312731" y="2628066"/>
            <a:chExt cx="5716969" cy="4011721"/>
          </a:xfrm>
        </p:grpSpPr>
        <p:pic>
          <p:nvPicPr>
            <p:cNvPr id="5122" name="Picture 2" descr="Image result for beachhead tam calculatio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731" y="2960482"/>
              <a:ext cx="5426025" cy="34946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496765" y="3084049"/>
              <a:ext cx="1332536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7EC234"/>
                  </a:solidFill>
                </a:rPr>
                <a:t>Uninteresting </a:t>
              </a:r>
            </a:p>
            <a:p>
              <a:pPr algn="ctr"/>
              <a:r>
                <a:rPr lang="en-US" sz="1400" b="1" i="1" dirty="0" smtClean="0">
                  <a:solidFill>
                    <a:srgbClr val="7EC234"/>
                  </a:solidFill>
                </a:rPr>
                <a:t>too small</a:t>
              </a:r>
              <a:endParaRPr lang="en-US" sz="1400" b="1" i="1" dirty="0">
                <a:solidFill>
                  <a:srgbClr val="7EC234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03728" y="2628066"/>
              <a:ext cx="1539268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7EC234"/>
                  </a:solidFill>
                </a:rPr>
                <a:t>Sweet Spot</a:t>
              </a:r>
            </a:p>
            <a:p>
              <a:pPr algn="ctr"/>
              <a:r>
                <a:rPr lang="en-US" sz="1400" b="1" i="1" dirty="0" smtClean="0">
                  <a:solidFill>
                    <a:srgbClr val="7EC234"/>
                  </a:solidFill>
                </a:rPr>
                <a:t>big enough to get </a:t>
              </a:r>
              <a:br>
                <a:rPr lang="en-US" sz="1400" b="1" i="1" dirty="0" smtClean="0">
                  <a:solidFill>
                    <a:srgbClr val="7EC234"/>
                  </a:solidFill>
                </a:rPr>
              </a:br>
              <a:r>
                <a:rPr lang="en-US" sz="1400" b="1" i="1" dirty="0" smtClean="0">
                  <a:solidFill>
                    <a:srgbClr val="7EC234"/>
                  </a:solidFill>
                </a:rPr>
                <a:t>positive cash flow</a:t>
              </a:r>
              <a:endParaRPr lang="en-US" sz="1400" b="1" i="1" dirty="0">
                <a:solidFill>
                  <a:srgbClr val="7EC234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278239" y="2806256"/>
              <a:ext cx="1042060" cy="9848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7EC234"/>
                  </a:solidFill>
                </a:rPr>
                <a:t>Danger</a:t>
              </a:r>
            </a:p>
            <a:p>
              <a:pPr algn="ctr"/>
              <a:r>
                <a:rPr lang="en-US" sz="1400" b="1" i="1" dirty="0">
                  <a:solidFill>
                    <a:srgbClr val="7EC234"/>
                  </a:solidFill>
                </a:rPr>
                <a:t>t</a:t>
              </a:r>
              <a:r>
                <a:rPr lang="en-US" sz="1400" b="1" i="1" dirty="0" smtClean="0">
                  <a:solidFill>
                    <a:srgbClr val="7EC234"/>
                  </a:solidFill>
                </a:rPr>
                <a:t>oo big;</a:t>
              </a:r>
            </a:p>
            <a:p>
              <a:pPr algn="ctr"/>
              <a:r>
                <a:rPr lang="en-US" sz="1400" b="1" i="1" dirty="0">
                  <a:solidFill>
                    <a:srgbClr val="7EC234"/>
                  </a:solidFill>
                </a:rPr>
                <a:t>v</a:t>
              </a:r>
              <a:r>
                <a:rPr lang="en-US" sz="1400" b="1" i="1" dirty="0" smtClean="0">
                  <a:solidFill>
                    <a:srgbClr val="7EC234"/>
                  </a:solidFill>
                </a:rPr>
                <a:t>eer to your left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8320299" y="3553691"/>
              <a:ext cx="210638" cy="2374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32419" y="5439458"/>
              <a:ext cx="5197281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/>
                <a:t>Beachhead TAM calculation is your sanity check that you are headed in </a:t>
              </a:r>
              <a:br>
                <a:rPr lang="en-US" sz="2400" b="1" i="1" dirty="0" smtClean="0"/>
              </a:br>
              <a:r>
                <a:rPr lang="en-US" sz="2400" b="1" i="1" dirty="0" smtClean="0"/>
                <a:t>the right direction</a:t>
              </a:r>
              <a:endParaRPr lang="en-US" sz="24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3765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Calculating TAM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9701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calculate TAM, you need to figure out and multiply the following two factors: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estimated number of customers who will use your product or service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estimated total revenue each customer is worth per year</a:t>
            </a:r>
          </a:p>
          <a:p>
            <a:pPr lvl="1"/>
            <a:endParaRPr lang="en-US" dirty="0"/>
          </a:p>
          <a:p>
            <a:r>
              <a:rPr lang="en-US" dirty="0" smtClean="0"/>
              <a:t>The first factor and part of the second factor can be determined using primary and/or secondary market research</a:t>
            </a:r>
          </a:p>
          <a:p>
            <a:endParaRPr lang="en-US" dirty="0"/>
          </a:p>
          <a:p>
            <a:r>
              <a:rPr lang="en-US" dirty="0" smtClean="0"/>
              <a:t>The final value of the second factor can be determined using your </a:t>
            </a:r>
            <a:r>
              <a:rPr lang="en-US" i="1" dirty="0" smtClean="0">
                <a:solidFill>
                  <a:srgbClr val="0070C0"/>
                </a:solidFill>
              </a:rPr>
              <a:t>business model</a:t>
            </a:r>
            <a:r>
              <a:rPr lang="en-US" i="1" dirty="0" smtClean="0"/>
              <a:t>, </a:t>
            </a:r>
            <a:r>
              <a:rPr lang="en-US" dirty="0" smtClean="0"/>
              <a:t>which is a framework by which you extract from your customers some portion of the value your product creates for them (</a:t>
            </a:r>
            <a:r>
              <a:rPr lang="en-US" i="1" dirty="0" smtClean="0"/>
              <a:t>more on this later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968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 Shoe E-Commerce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Assume a specialized e-commerce platform for selling shoes online</a:t>
            </a:r>
          </a:p>
          <a:p>
            <a:pPr lvl="1"/>
            <a:r>
              <a:rPr lang="en-US" dirty="0" smtClean="0"/>
              <a:t>The platform does not own any inventory, but rather partners with existing shoe stores</a:t>
            </a:r>
          </a:p>
          <a:p>
            <a:pPr lvl="1"/>
            <a:r>
              <a:rPr lang="en-US" dirty="0" smtClean="0"/>
              <a:t>The platform does not own any delivery company (or department), but rather partners with existing delivery companies</a:t>
            </a:r>
          </a:p>
          <a:p>
            <a:pPr lvl="1"/>
            <a:endParaRPr lang="en-US" dirty="0"/>
          </a:p>
          <a:p>
            <a:r>
              <a:rPr lang="en-US" dirty="0" smtClean="0"/>
              <a:t>Simple business model:</a:t>
            </a:r>
          </a:p>
          <a:p>
            <a:pPr lvl="1"/>
            <a:r>
              <a:rPr lang="en-US" dirty="0" smtClean="0"/>
              <a:t>8% of any package cost as a </a:t>
            </a:r>
            <a:r>
              <a:rPr lang="en-US" i="1" dirty="0" smtClean="0">
                <a:solidFill>
                  <a:srgbClr val="C00000"/>
                </a:solidFill>
              </a:rPr>
              <a:t>transaction fee </a:t>
            </a:r>
            <a:r>
              <a:rPr lang="en-US" dirty="0" smtClean="0"/>
              <a:t>from any shoe store</a:t>
            </a:r>
          </a:p>
          <a:p>
            <a:pPr lvl="1"/>
            <a:r>
              <a:rPr lang="en-US" dirty="0" smtClean="0"/>
              <a:t>$5 </a:t>
            </a:r>
            <a:r>
              <a:rPr lang="en-US" i="1" dirty="0" smtClean="0">
                <a:solidFill>
                  <a:srgbClr val="00B050"/>
                </a:solidFill>
              </a:rPr>
              <a:t>convenience fee </a:t>
            </a:r>
            <a:r>
              <a:rPr lang="en-US" dirty="0" smtClean="0"/>
              <a:t>from any customer for delivering her/his package  </a:t>
            </a:r>
          </a:p>
          <a:p>
            <a:pPr lvl="1"/>
            <a:r>
              <a:rPr lang="en-US" dirty="0" smtClean="0"/>
              <a:t>Total Revenue Per Package = 0.08 × package cost + $5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454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8180</TotalTime>
  <Words>1563</Words>
  <Application>Microsoft Office PowerPoint</Application>
  <PresentationFormat>Widescreen</PresentationFormat>
  <Paragraphs>326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Beachhead Market</vt:lpstr>
      <vt:lpstr>How to Select a Beachhead Market?</vt:lpstr>
      <vt:lpstr>How to Select a Beachhead Market?</vt:lpstr>
      <vt:lpstr>How to Select a Beachhead Market?</vt:lpstr>
      <vt:lpstr>What is TAM?</vt:lpstr>
      <vt:lpstr>Calculating TAM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The China Syndrome</vt:lpstr>
      <vt:lpstr>The China Syndrome</vt:lpstr>
      <vt:lpstr>The China Syndrome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201</cp:revision>
  <dcterms:created xsi:type="dcterms:W3CDTF">2017-12-27T09:59:59Z</dcterms:created>
  <dcterms:modified xsi:type="dcterms:W3CDTF">2018-01-21T17:23:51Z</dcterms:modified>
</cp:coreProperties>
</file>