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303" r:id="rId2"/>
    <p:sldId id="304" r:id="rId3"/>
    <p:sldId id="271" r:id="rId4"/>
    <p:sldId id="281" r:id="rId5"/>
    <p:sldId id="280" r:id="rId6"/>
    <p:sldId id="282" r:id="rId7"/>
    <p:sldId id="283" r:id="rId8"/>
    <p:sldId id="273" r:id="rId9"/>
    <p:sldId id="276" r:id="rId10"/>
    <p:sldId id="277" r:id="rId11"/>
    <p:sldId id="278" r:id="rId12"/>
    <p:sldId id="284" r:id="rId13"/>
    <p:sldId id="285" r:id="rId14"/>
    <p:sldId id="286" r:id="rId15"/>
    <p:sldId id="287" r:id="rId16"/>
    <p:sldId id="288" r:id="rId17"/>
    <p:sldId id="289" r:id="rId18"/>
    <p:sldId id="258" r:id="rId19"/>
    <p:sldId id="261" r:id="rId20"/>
    <p:sldId id="262" r:id="rId21"/>
    <p:sldId id="30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22"/>
  </p:normalViewPr>
  <p:slideViewPr>
    <p:cSldViewPr snapToGrid="0" snapToObjects="1">
      <p:cViewPr varScale="1">
        <p:scale>
          <a:sx n="106" d="100"/>
          <a:sy n="106" d="100"/>
        </p:scale>
        <p:origin x="1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1/14/2018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DBB794-24C6-4D4C-94A4-5DF58B8B0176}"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DBB794-24C6-4D4C-94A4-5DF58B8B0176}" type="datetimeFigureOut">
              <a:rPr lang="en-US" smtClean="0"/>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DBB794-24C6-4D4C-94A4-5DF58B8B0176}"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1/14/2018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V74AxCqOTv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solidFill>
                  <a:srgbClr val="0070C0"/>
                </a:solidFill>
              </a:rPr>
              <a:t>Entrepreneurship for Computer </a:t>
            </a:r>
            <a:r>
              <a:rPr lang="en-US" dirty="0" smtClean="0">
                <a:solidFill>
                  <a:srgbClr val="0070C0"/>
                </a:solidFill>
              </a:rPr>
              <a:t>Science</a:t>
            </a:r>
            <a:br>
              <a:rPr lang="en-US" dirty="0" smtClean="0">
                <a:solidFill>
                  <a:srgbClr val="0070C0"/>
                </a:solidFill>
              </a:rPr>
            </a:br>
            <a:r>
              <a:rPr lang="en-US" dirty="0" smtClean="0">
                <a:solidFill>
                  <a:srgbClr val="0070C0"/>
                </a:solidFill>
              </a:rPr>
              <a:t>CS 15-390</a:t>
            </a:r>
            <a:endParaRPr lang="en-US" dirty="0">
              <a:solidFill>
                <a:srgbClr val="0070C0"/>
              </a:solidFill>
            </a:endParaRPr>
          </a:p>
        </p:txBody>
      </p:sp>
      <p:sp>
        <p:nvSpPr>
          <p:cNvPr id="3" name="Subtitle 2"/>
          <p:cNvSpPr>
            <a:spLocks noGrp="1"/>
          </p:cNvSpPr>
          <p:nvPr>
            <p:ph type="subTitle" idx="1"/>
          </p:nvPr>
        </p:nvSpPr>
        <p:spPr>
          <a:xfrm>
            <a:off x="1524000" y="3602038"/>
            <a:ext cx="9144000" cy="2048954"/>
          </a:xfrm>
        </p:spPr>
        <p:txBody>
          <a:bodyPr>
            <a:normAutofit/>
          </a:bodyPr>
          <a:lstStyle/>
          <a:p>
            <a:r>
              <a:rPr lang="en-US" sz="2800" b="1" dirty="0" smtClean="0"/>
              <a:t>Market Segmentation and Research</a:t>
            </a:r>
          </a:p>
          <a:p>
            <a:r>
              <a:rPr lang="en-US" sz="2800" dirty="0" smtClean="0"/>
              <a:t>Lecture 2, January 9, 2018</a:t>
            </a:r>
          </a:p>
          <a:p>
            <a:endParaRPr lang="en-US" dirty="0"/>
          </a:p>
          <a:p>
            <a:r>
              <a:rPr lang="en-US" sz="2800" dirty="0" smtClean="0"/>
              <a:t>Mohammad Hammoud</a:t>
            </a:r>
            <a:endParaRPr lang="en-US" sz="2800" dirty="0"/>
          </a:p>
        </p:txBody>
      </p:sp>
    </p:spTree>
    <p:extLst>
      <p:ext uri="{BB962C8B-B14F-4D97-AF65-F5344CB8AC3E}">
        <p14:creationId xmlns:p14="http://schemas.microsoft.com/office/powerpoint/2010/main" val="1774057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Market Segmentation</a:t>
            </a:r>
            <a:endParaRPr lang="en-US" dirty="0"/>
          </a:p>
        </p:txBody>
      </p:sp>
      <p:sp>
        <p:nvSpPr>
          <p:cNvPr id="3" name="Content Placeholder 2"/>
          <p:cNvSpPr>
            <a:spLocks noGrp="1"/>
          </p:cNvSpPr>
          <p:nvPr>
            <p:ph idx="1"/>
          </p:nvPr>
        </p:nvSpPr>
        <p:spPr>
          <a:xfrm>
            <a:off x="838200" y="1825624"/>
            <a:ext cx="10515600" cy="4607259"/>
          </a:xfrm>
        </p:spPr>
        <p:txBody>
          <a:bodyPr>
            <a:normAutofit/>
          </a:bodyPr>
          <a:lstStyle/>
          <a:p>
            <a:r>
              <a:rPr lang="is-IS" dirty="0" smtClean="0">
                <a:solidFill>
                  <a:srgbClr val="0070C0"/>
                </a:solidFill>
              </a:rPr>
              <a:t>Technique</a:t>
            </a:r>
            <a:r>
              <a:rPr lang="is-IS" dirty="0" smtClean="0"/>
              <a:t>:</a:t>
            </a:r>
          </a:p>
          <a:p>
            <a:pPr lvl="1"/>
            <a:r>
              <a:rPr lang="en-US" dirty="0" smtClean="0"/>
              <a:t>Start somewhere (</a:t>
            </a:r>
            <a:r>
              <a:rPr lang="en-US" i="1" dirty="0" smtClean="0"/>
              <a:t>passion can lead</a:t>
            </a:r>
            <a:r>
              <a:rPr lang="en-US" dirty="0" smtClean="0"/>
              <a:t>)</a:t>
            </a:r>
          </a:p>
          <a:p>
            <a:pPr lvl="2"/>
            <a:r>
              <a:rPr lang="en-US" sz="2400" dirty="0" smtClean="0"/>
              <a:t>One </a:t>
            </a:r>
            <a:r>
              <a:rPr lang="en-US" sz="2400" dirty="0"/>
              <a:t>of the key things in founding a startup is to start; it is right there in the name</a:t>
            </a:r>
            <a:r>
              <a:rPr lang="en-US" sz="2400" dirty="0" smtClean="0"/>
              <a:t>!</a:t>
            </a:r>
          </a:p>
          <a:p>
            <a:pPr lvl="2"/>
            <a:endParaRPr lang="is-IS" sz="2400" dirty="0" smtClean="0"/>
          </a:p>
          <a:p>
            <a:pPr lvl="1"/>
            <a:r>
              <a:rPr lang="is-IS" dirty="0" smtClean="0"/>
              <a:t>Come up with a generic idea and segment its domain (or market) constituents, following a </a:t>
            </a:r>
            <a:r>
              <a:rPr lang="is-IS" i="1" dirty="0" smtClean="0"/>
              <a:t>logical order</a:t>
            </a:r>
          </a:p>
          <a:p>
            <a:pPr lvl="1"/>
            <a:endParaRPr lang="is-IS" dirty="0" smtClean="0"/>
          </a:p>
          <a:p>
            <a:pPr lvl="1"/>
            <a:r>
              <a:rPr lang="is-IS" dirty="0" smtClean="0"/>
              <a:t> </a:t>
            </a:r>
            <a:r>
              <a:rPr lang="en-US" dirty="0"/>
              <a:t>Open the aperture as wide as </a:t>
            </a:r>
            <a:r>
              <a:rPr lang="en-US" dirty="0" smtClean="0"/>
              <a:t>possible</a:t>
            </a:r>
          </a:p>
          <a:p>
            <a:pPr lvl="2"/>
            <a:r>
              <a:rPr lang="en-US" sz="2400" dirty="0" smtClean="0"/>
              <a:t>This helps in expanding the boundaries of possibilities to where some of the most interesting opportunities might exist</a:t>
            </a:r>
          </a:p>
          <a:p>
            <a:pPr lvl="2"/>
            <a:endParaRPr lang="en-US" sz="2400" dirty="0" smtClean="0"/>
          </a:p>
        </p:txBody>
      </p:sp>
    </p:spTree>
    <p:extLst>
      <p:ext uri="{BB962C8B-B14F-4D97-AF65-F5344CB8AC3E}">
        <p14:creationId xmlns:p14="http://schemas.microsoft.com/office/powerpoint/2010/main" val="24555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sp>
        <p:nvSpPr>
          <p:cNvPr id="3" name="Content Placeholder 2"/>
          <p:cNvSpPr>
            <a:spLocks noGrp="1"/>
          </p:cNvSpPr>
          <p:nvPr>
            <p:ph idx="1"/>
          </p:nvPr>
        </p:nvSpPr>
        <p:spPr>
          <a:xfrm>
            <a:off x="838200" y="1825625"/>
            <a:ext cx="10515600" cy="4690616"/>
          </a:xfrm>
        </p:spPr>
        <p:txBody>
          <a:bodyPr>
            <a:normAutofit/>
          </a:bodyPr>
          <a:lstStyle/>
          <a:p>
            <a:r>
              <a:rPr lang="is-IS" dirty="0" smtClean="0">
                <a:solidFill>
                  <a:srgbClr val="0070C0"/>
                </a:solidFill>
              </a:rPr>
              <a:t>Technique</a:t>
            </a:r>
            <a:r>
              <a:rPr lang="is-IS" dirty="0" smtClean="0"/>
              <a:t>:</a:t>
            </a:r>
            <a:endParaRPr lang="en-US" dirty="0" smtClean="0"/>
          </a:p>
          <a:p>
            <a:pPr lvl="1"/>
            <a:r>
              <a:rPr lang="en-US" dirty="0" smtClean="0"/>
              <a:t>Identify the “sub-tree” on the tree that intrigues you the most and try to tap into your expertise to solve a seemingly (i.e., not yet confirmed) “pain” there</a:t>
            </a:r>
          </a:p>
          <a:p>
            <a:pPr lvl="2"/>
            <a:r>
              <a:rPr lang="en-US" sz="2400" dirty="0"/>
              <a:t>No idea is too crazy at this </a:t>
            </a:r>
            <a:r>
              <a:rPr lang="en-US" sz="2400" dirty="0" smtClean="0"/>
              <a:t>point (and even later)! If you insist and prove it, people will follow.</a:t>
            </a:r>
          </a:p>
          <a:p>
            <a:pPr lvl="2"/>
            <a:endParaRPr lang="en-US" sz="2400" dirty="0"/>
          </a:p>
          <a:p>
            <a:pPr lvl="2"/>
            <a:endParaRPr lang="en-US" sz="2400" dirty="0" smtClean="0"/>
          </a:p>
          <a:p>
            <a:pPr lvl="2"/>
            <a:endParaRPr lang="en-US" sz="2400" dirty="0"/>
          </a:p>
          <a:p>
            <a:pPr lvl="2"/>
            <a:endParaRPr lang="en-US" sz="2400" dirty="0" smtClean="0"/>
          </a:p>
          <a:p>
            <a:pPr lvl="2"/>
            <a:endParaRPr lang="en-US" sz="2400" dirty="0"/>
          </a:p>
          <a:p>
            <a:pPr lvl="2"/>
            <a:endParaRPr lang="en-US" sz="2400" dirty="0" smtClean="0"/>
          </a:p>
          <a:p>
            <a:pPr lvl="2"/>
            <a:endParaRPr lang="en-US" sz="2400" dirty="0"/>
          </a:p>
          <a:p>
            <a:pPr lvl="1"/>
            <a:endParaRPr lang="en-US" dirty="0" smtClean="0"/>
          </a:p>
          <a:p>
            <a:pPr lvl="2"/>
            <a:endParaRPr lang="en-US" dirty="0"/>
          </a:p>
          <a:p>
            <a:pPr lvl="1"/>
            <a:endParaRPr lang="is-IS" dirty="0"/>
          </a:p>
        </p:txBody>
      </p:sp>
      <p:pic>
        <p:nvPicPr>
          <p:cNvPr id="4" name="V74AxCqOTvg"/>
          <p:cNvPicPr>
            <a:picLocks noRot="1" noChangeAspect="1"/>
          </p:cNvPicPr>
          <p:nvPr>
            <a:videoFile r:link="rId1"/>
          </p:nvPr>
        </p:nvPicPr>
        <p:blipFill>
          <a:blip r:embed="rId3"/>
          <a:stretch>
            <a:fillRect/>
          </a:stretch>
        </p:blipFill>
        <p:spPr>
          <a:xfrm>
            <a:off x="3449392" y="3944490"/>
            <a:ext cx="4572000" cy="2571750"/>
          </a:xfrm>
          <a:prstGeom prst="rect">
            <a:avLst/>
          </a:prstGeom>
        </p:spPr>
      </p:pic>
    </p:spTree>
    <p:extLst>
      <p:ext uri="{BB962C8B-B14F-4D97-AF65-F5344CB8AC3E}">
        <p14:creationId xmlns:p14="http://schemas.microsoft.com/office/powerpoint/2010/main" val="166269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sp>
        <p:nvSpPr>
          <p:cNvPr id="3" name="Content Placeholder 2"/>
          <p:cNvSpPr>
            <a:spLocks noGrp="1"/>
          </p:cNvSpPr>
          <p:nvPr>
            <p:ph idx="1"/>
          </p:nvPr>
        </p:nvSpPr>
        <p:spPr>
          <a:xfrm>
            <a:off x="838200" y="1825624"/>
            <a:ext cx="10515600" cy="4871390"/>
          </a:xfrm>
        </p:spPr>
        <p:txBody>
          <a:bodyPr>
            <a:normAutofit/>
          </a:bodyPr>
          <a:lstStyle/>
          <a:p>
            <a:r>
              <a:rPr lang="is-IS" dirty="0" smtClean="0">
                <a:solidFill>
                  <a:srgbClr val="0070C0"/>
                </a:solidFill>
              </a:rPr>
              <a:t>Technique</a:t>
            </a:r>
            <a:r>
              <a:rPr lang="is-IS" dirty="0" smtClean="0"/>
              <a:t>:</a:t>
            </a:r>
            <a:endParaRPr lang="en-US" dirty="0" smtClean="0"/>
          </a:p>
          <a:p>
            <a:pPr lvl="1"/>
            <a:r>
              <a:rPr lang="en-US" dirty="0" smtClean="0"/>
              <a:t>Identify the “sub-tree” on the tree that intrigues you the most and try to tap into your expertise to solve a seemingly (i.e., not yet confirmed) “pain” there</a:t>
            </a:r>
          </a:p>
          <a:p>
            <a:pPr lvl="2"/>
            <a:r>
              <a:rPr lang="en-US" sz="2400" dirty="0" smtClean="0"/>
              <a:t>In fact, in </a:t>
            </a:r>
            <a:r>
              <a:rPr lang="en-US" sz="2400" dirty="0"/>
              <a:t>the startup world, most good ideas </a:t>
            </a:r>
            <a:r>
              <a:rPr lang="en-US" sz="2400" dirty="0" smtClean="0"/>
              <a:t>are hidden down deep in the tree and/or “seem” </a:t>
            </a:r>
            <a:r>
              <a:rPr lang="en-US" sz="2400" dirty="0"/>
              <a:t>bad initially. If they were </a:t>
            </a:r>
            <a:r>
              <a:rPr lang="en-US" sz="2400" dirty="0" smtClean="0"/>
              <a:t>“obviously” visible and good</a:t>
            </a:r>
            <a:r>
              <a:rPr lang="en-US" sz="2400" dirty="0"/>
              <a:t>, someone would </a:t>
            </a:r>
            <a:r>
              <a:rPr lang="en-US" sz="2400" dirty="0" smtClean="0"/>
              <a:t>have already </a:t>
            </a:r>
            <a:r>
              <a:rPr lang="en-US" sz="2400" dirty="0"/>
              <a:t>be doing </a:t>
            </a:r>
            <a:r>
              <a:rPr lang="en-US" sz="2400" dirty="0" smtClean="0"/>
              <a:t>them!</a:t>
            </a:r>
          </a:p>
          <a:p>
            <a:pPr lvl="2"/>
            <a:endParaRPr lang="en-US" sz="2400" dirty="0"/>
          </a:p>
          <a:p>
            <a:pPr lvl="1"/>
            <a:r>
              <a:rPr lang="en-US" dirty="0"/>
              <a:t>Do not combine segments that seem similar without knowing more about your potential </a:t>
            </a:r>
            <a:r>
              <a:rPr lang="en-US" dirty="0" smtClean="0"/>
              <a:t>customers</a:t>
            </a:r>
          </a:p>
          <a:p>
            <a:pPr lvl="1"/>
            <a:endParaRPr lang="en-US" dirty="0"/>
          </a:p>
          <a:p>
            <a:pPr lvl="1"/>
            <a:r>
              <a:rPr lang="en-US" dirty="0" smtClean="0"/>
              <a:t>Build a “market segmentation matrix”</a:t>
            </a:r>
          </a:p>
          <a:p>
            <a:pPr lvl="2"/>
            <a:endParaRPr lang="en-US" dirty="0"/>
          </a:p>
          <a:p>
            <a:pPr lvl="1"/>
            <a:endParaRPr lang="is-IS" dirty="0"/>
          </a:p>
        </p:txBody>
      </p:sp>
    </p:spTree>
    <p:extLst>
      <p:ext uri="{BB962C8B-B14F-4D97-AF65-F5344CB8AC3E}">
        <p14:creationId xmlns:p14="http://schemas.microsoft.com/office/powerpoint/2010/main" val="35575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Row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3638201"/>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bg1">
                              <a:lumMod val="85000"/>
                            </a:schemeClr>
                          </a:solidFill>
                        </a:rPr>
                        <a:t>2</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End User</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is</a:t>
                      </a:r>
                      <a:r>
                        <a:rPr lang="en-US" baseline="0" dirty="0" smtClean="0">
                          <a:solidFill>
                            <a:schemeClr val="bg1">
                              <a:lumMod val="85000"/>
                            </a:schemeClr>
                          </a:solidFill>
                        </a:rPr>
                        <a:t> the person who will use your product and not the economic buyer. Even if you will sell to a company, list here the people who will use your product in that company</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3</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Task</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exactly is it that the end users</a:t>
                      </a:r>
                      <a:r>
                        <a:rPr lang="en-US" baseline="0" dirty="0" smtClean="0">
                          <a:solidFill>
                            <a:schemeClr val="accent5">
                              <a:lumMod val="40000"/>
                              <a:lumOff val="60000"/>
                            </a:schemeClr>
                          </a:solidFill>
                        </a:rPr>
                        <a:t> do that you will significantly affect or allow them to do that they could not do before?</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4</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Benefit</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What is the benefit that you believe</a:t>
                      </a:r>
                      <a:r>
                        <a:rPr lang="en-US" baseline="0" dirty="0" smtClean="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58816180"/>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3</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Task</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exactly is it that the end users</a:t>
                      </a:r>
                      <a:r>
                        <a:rPr lang="en-US" baseline="0" dirty="0" smtClean="0">
                          <a:solidFill>
                            <a:schemeClr val="accent5">
                              <a:lumMod val="40000"/>
                              <a:lumOff val="60000"/>
                            </a:schemeClr>
                          </a:solidFill>
                        </a:rPr>
                        <a:t> do that you will significantly affect or allow them to do that they could not do before?</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4</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Benefit</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What is the benefit that you believe</a:t>
                      </a:r>
                      <a:r>
                        <a:rPr lang="en-US" baseline="0" dirty="0" smtClean="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92938532"/>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4</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Benefit</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What is the benefit that you believe</a:t>
                      </a:r>
                      <a:r>
                        <a:rPr lang="en-US" baseline="0" dirty="0" smtClean="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66501022"/>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49606843"/>
              </p:ext>
            </p:extLst>
          </p:nvPr>
        </p:nvGraphicFramePr>
        <p:xfrm>
          <a:off x="350592" y="1915897"/>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5</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Urgency of Need</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is the level of urgency to solve the problem or capture the new opportunity for the end user?</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16215914"/>
              </p:ext>
            </p:extLst>
          </p:nvPr>
        </p:nvGraphicFramePr>
        <p:xfrm>
          <a:off x="350592" y="1925280"/>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5</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Urgency of Need</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is the level of urgency to solve the problem or capture the new opportunity for the end user?</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6</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Example End Users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Who are examples of end users that you can,</a:t>
                      </a:r>
                      <a:r>
                        <a:rPr lang="en-US" baseline="0" dirty="0" smtClean="0">
                          <a:solidFill>
                            <a:schemeClr val="tx1"/>
                          </a:solidFill>
                        </a:rPr>
                        <a:t> have, or will talk to, so as to validate your perceptions of this market segment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23963895"/>
              </p:ext>
            </p:extLst>
          </p:nvPr>
        </p:nvGraphicFramePr>
        <p:xfrm>
          <a:off x="350592" y="1931832"/>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5</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Urgency of Need</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is the level of urgency to solve the problem or capture the new opportunity for the end user?</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6</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Example End Users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Who are examples of end users that you can,</a:t>
                      </a:r>
                      <a:r>
                        <a:rPr lang="en-US" baseline="0" dirty="0" smtClean="0">
                          <a:solidFill>
                            <a:schemeClr val="tx1"/>
                          </a:solidFill>
                        </a:rPr>
                        <a:t> have, or will talk to, so as to validate your perceptions of this market segment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7</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Lead Customers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Who are the influential customers (i.e., lighthouse customers) where, if they buy</a:t>
                      </a:r>
                      <a:r>
                        <a:rPr lang="en-US" baseline="0" dirty="0" smtClean="0">
                          <a:solidFill>
                            <a:schemeClr val="tx1"/>
                          </a:solidFill>
                        </a:rPr>
                        <a:t> your product, others will take note and likely follow?</a:t>
                      </a:r>
                      <a:endParaRPr lang="en-US" dirty="0">
                        <a:solidFill>
                          <a:schemeClr val="tx1"/>
                        </a:solidFill>
                      </a:endParaRPr>
                    </a:p>
                  </a:txBody>
                  <a:tcPr>
                    <a:solidFill>
                      <a:schemeClr val="accent5">
                        <a:lumMod val="40000"/>
                        <a:lumOff val="60000"/>
                      </a:schemeClr>
                    </a:solidFill>
                  </a:tcPr>
                </a:tc>
              </a:tr>
            </a:tbl>
          </a:graphicData>
        </a:graphic>
      </p:graphicFrame>
    </p:spTree>
    <p:extLst>
      <p:ext uri="{BB962C8B-B14F-4D97-AF65-F5344CB8AC3E}">
        <p14:creationId xmlns:p14="http://schemas.microsoft.com/office/powerpoint/2010/main" val="34949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Row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73393580"/>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9</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Frequency of Buying</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How often do they buy new products? What does their buying cycle</a:t>
                      </a:r>
                      <a:r>
                        <a:rPr lang="en-US" baseline="0" dirty="0" smtClean="0">
                          <a:solidFill>
                            <a:schemeClr val="bg1">
                              <a:lumMod val="85000"/>
                            </a:schemeClr>
                          </a:solidFill>
                        </a:rPr>
                        <a:t> look like at high level?</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10</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Concentration of</a:t>
                      </a:r>
                      <a:r>
                        <a:rPr lang="en-US" baseline="0" dirty="0" smtClean="0">
                          <a:solidFill>
                            <a:schemeClr val="accent5">
                              <a:lumMod val="40000"/>
                              <a:lumOff val="60000"/>
                            </a:schemeClr>
                          </a:solidFill>
                        </a:rPr>
                        <a:t> Buyers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How many different buyers are there in this market segment?</a:t>
                      </a:r>
                      <a:r>
                        <a:rPr lang="en-US" baseline="0" dirty="0" smtClean="0">
                          <a:solidFill>
                            <a:schemeClr val="accent5">
                              <a:lumMod val="40000"/>
                              <a:lumOff val="60000"/>
                            </a:schemeClr>
                          </a:solidFill>
                        </a:rPr>
                        <a:t> Is it a monopoly? Oligopoly (a small number of buyers)? Or may competitive buyers? </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11</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Relative Market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allows for customization of your segment</a:t>
                      </a:r>
                      <a:r>
                        <a:rPr lang="en-US" baseline="0" dirty="0" smtClean="0">
                          <a:solidFill>
                            <a:schemeClr val="bg1">
                              <a:lumMod val="85000"/>
                            </a:schemeClr>
                          </a:solidFill>
                        </a:rPr>
                        <a:t> for your relevant considerations such as “high employee turnover”, “very low margins/commodity”, “high-growth industry”, “high </a:t>
                      </a:r>
                      <a:r>
                        <a:rPr lang="en-US" baseline="0" dirty="0" err="1" smtClean="0">
                          <a:solidFill>
                            <a:schemeClr val="bg1">
                              <a:lumMod val="85000"/>
                            </a:schemeClr>
                          </a:solidFill>
                        </a:rPr>
                        <a:t>virality</a:t>
                      </a:r>
                      <a:r>
                        <a:rPr lang="en-US" baseline="0" dirty="0" smtClean="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183165130"/>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10</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Concentration of</a:t>
                      </a:r>
                      <a:r>
                        <a:rPr lang="en-US" baseline="0" dirty="0" smtClean="0">
                          <a:solidFill>
                            <a:schemeClr val="accent5">
                              <a:lumMod val="40000"/>
                              <a:lumOff val="60000"/>
                            </a:schemeClr>
                          </a:solidFill>
                        </a:rPr>
                        <a:t> Buyers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How many different buyers are there in this market segment?</a:t>
                      </a:r>
                      <a:r>
                        <a:rPr lang="en-US" baseline="0" dirty="0" smtClean="0">
                          <a:solidFill>
                            <a:schemeClr val="accent5">
                              <a:lumMod val="40000"/>
                              <a:lumOff val="60000"/>
                            </a:schemeClr>
                          </a:solidFill>
                        </a:rPr>
                        <a:t> Is it a monopoly? Oligopoly (a small number of buyers)? Or may competitive buyers? </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11</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Relative Market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allows for customization of your segment</a:t>
                      </a:r>
                      <a:r>
                        <a:rPr lang="en-US" baseline="0" dirty="0" smtClean="0">
                          <a:solidFill>
                            <a:schemeClr val="bg1">
                              <a:lumMod val="85000"/>
                            </a:schemeClr>
                          </a:solidFill>
                        </a:rPr>
                        <a:t> for your relevant considerations such as “high employee turnover”, “very low margins/commodity”, “high-growth industry”, “high </a:t>
                      </a:r>
                      <a:r>
                        <a:rPr lang="en-US" baseline="0" dirty="0" err="1" smtClean="0">
                          <a:solidFill>
                            <a:schemeClr val="bg1">
                              <a:lumMod val="85000"/>
                            </a:schemeClr>
                          </a:solidFill>
                        </a:rPr>
                        <a:t>virality</a:t>
                      </a:r>
                      <a:r>
                        <a:rPr lang="en-US" baseline="0" dirty="0" smtClean="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16175438"/>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11</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Relative Market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allows for customization of your segment</a:t>
                      </a:r>
                      <a:r>
                        <a:rPr lang="en-US" baseline="0" dirty="0" smtClean="0">
                          <a:solidFill>
                            <a:schemeClr val="bg1">
                              <a:lumMod val="85000"/>
                            </a:schemeClr>
                          </a:solidFill>
                        </a:rPr>
                        <a:t> for your relevant considerations such as “high employee turnover”, “very low margins/commodity”, “high-growth industry”, “high </a:t>
                      </a:r>
                      <a:r>
                        <a:rPr lang="en-US" baseline="0" dirty="0" err="1" smtClean="0">
                          <a:solidFill>
                            <a:schemeClr val="bg1">
                              <a:lumMod val="85000"/>
                            </a:schemeClr>
                          </a:solidFill>
                        </a:rPr>
                        <a:t>virality</a:t>
                      </a:r>
                      <a:r>
                        <a:rPr lang="en-US" baseline="0" dirty="0" smtClean="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69827106"/>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11</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Relative Market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allows for customization of your segment</a:t>
                      </a:r>
                      <a:r>
                        <a:rPr lang="en-US" baseline="0" dirty="0" smtClean="0">
                          <a:solidFill>
                            <a:schemeClr val="tx1"/>
                          </a:solidFill>
                        </a:rPr>
                        <a:t> for your relevant considerations such as “high employee turnover”, “very low margins/commodity”, “high-growth industry”, “high </a:t>
                      </a:r>
                      <a:r>
                        <a:rPr lang="en-US" baseline="0" dirty="0" err="1" smtClean="0">
                          <a:solidFill>
                            <a:schemeClr val="tx1"/>
                          </a:solidFill>
                        </a:rPr>
                        <a:t>virality</a:t>
                      </a:r>
                      <a:r>
                        <a:rPr lang="en-US" baseline="0" dirty="0" smtClean="0">
                          <a:solidFill>
                            <a:schemeClr val="tx1"/>
                          </a:solidFill>
                        </a:rPr>
                        <a:t> effect” (i.e., word of mouth), etc.</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88287222"/>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11</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Relative Market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allows for customization of your segment</a:t>
                      </a:r>
                      <a:r>
                        <a:rPr lang="en-US" baseline="0" dirty="0" smtClean="0">
                          <a:solidFill>
                            <a:schemeClr val="tx1"/>
                          </a:solidFill>
                        </a:rPr>
                        <a:t> for your relevant considerations such as “high employee turnover”, “very low margins/commodity”, “high-growth industry”, “high </a:t>
                      </a:r>
                      <a:r>
                        <a:rPr lang="en-US" baseline="0" dirty="0" err="1" smtClean="0">
                          <a:solidFill>
                            <a:schemeClr val="tx1"/>
                          </a:solidFill>
                        </a:rPr>
                        <a:t>virality</a:t>
                      </a:r>
                      <a:r>
                        <a:rPr lang="en-US" baseline="0" dirty="0" smtClean="0">
                          <a:solidFill>
                            <a:schemeClr val="tx1"/>
                          </a:solidFill>
                        </a:rPr>
                        <a:t> effect” (i.e., word of mouth), etc.</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12</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Size of Market (# of End Users)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Estimation of the number of end</a:t>
                      </a:r>
                      <a:r>
                        <a:rPr lang="en-US" baseline="0" dirty="0" smtClean="0">
                          <a:solidFill>
                            <a:schemeClr val="tx1"/>
                          </a:solidFill>
                        </a:rPr>
                        <a:t> users to a relevant range (10s, 100s, 1Ks, 10Ks, 100Ks, 1Ms, etc.).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7607237"/>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11</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Relative Market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allows for customization of your segment</a:t>
                      </a:r>
                      <a:r>
                        <a:rPr lang="en-US" baseline="0" dirty="0" smtClean="0">
                          <a:solidFill>
                            <a:schemeClr val="tx1"/>
                          </a:solidFill>
                        </a:rPr>
                        <a:t> for your relevant considerations such as “high employee turnover”, “very low margins/commodity”, “high-growth industry”, “high </a:t>
                      </a:r>
                      <a:r>
                        <a:rPr lang="en-US" baseline="0" dirty="0" err="1" smtClean="0">
                          <a:solidFill>
                            <a:schemeClr val="tx1"/>
                          </a:solidFill>
                        </a:rPr>
                        <a:t>virality</a:t>
                      </a:r>
                      <a:r>
                        <a:rPr lang="en-US" baseline="0" dirty="0" smtClean="0">
                          <a:solidFill>
                            <a:schemeClr val="tx1"/>
                          </a:solidFill>
                        </a:rPr>
                        <a:t> effect” (i.e., word of mouth), etc.</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12</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Size of Market (# of End Users)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Estimation of the number of end</a:t>
                      </a:r>
                      <a:r>
                        <a:rPr lang="en-US" baseline="0" dirty="0" smtClean="0">
                          <a:solidFill>
                            <a:schemeClr val="tx1"/>
                          </a:solidFill>
                        </a:rPr>
                        <a:t> users to a relevant range (10s, 100s, 1Ks, 10Ks, 100Ks, 1Ms, etc.).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13</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Est. Value of End User ($1, $10, $100, $1K, etc.)</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A first-pass estimate of the value of each end user, again to a relevant order of magnitude so you can make some relative decisions now</a:t>
                      </a:r>
                      <a:r>
                        <a:rPr lang="en-US" baseline="0" dirty="0" smtClean="0">
                          <a:solidFill>
                            <a:schemeClr val="tx1"/>
                          </a:solidFill>
                        </a:rPr>
                        <a:t> (you will do a deep dive into this and other numbers later).</a:t>
                      </a:r>
                      <a:endParaRPr lang="en-US" dirty="0">
                        <a:solidFill>
                          <a:schemeClr val="tx1"/>
                        </a:solidFill>
                      </a:endParaRPr>
                    </a:p>
                  </a:txBody>
                  <a:tcPr>
                    <a:solidFill>
                      <a:schemeClr val="bg1">
                        <a:lumMod val="85000"/>
                      </a:schemeClr>
                    </a:solidFill>
                  </a:tcPr>
                </a:tc>
              </a:tr>
            </a:tbl>
          </a:graphicData>
        </a:graphic>
      </p:graphicFrame>
    </p:spTree>
    <p:extLst>
      <p:ext uri="{BB962C8B-B14F-4D97-AF65-F5344CB8AC3E}">
        <p14:creationId xmlns:p14="http://schemas.microsoft.com/office/powerpoint/2010/main" val="392916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Row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78085669"/>
              </p:ext>
            </p:extLst>
          </p:nvPr>
        </p:nvGraphicFramePr>
        <p:xfrm>
          <a:off x="350592" y="1922508"/>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15</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Components Needed for a Full Solution</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bg1">
                              <a:lumMod val="85000"/>
                            </a:schemeClr>
                          </a:solidFill>
                        </a:rPr>
                        <a:t> the complementary assets that you do not currently have but would need to build or acquire to give the end user a full solution</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16</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Important Partners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a:t>
                      </a:r>
                      <a:r>
                        <a:rPr lang="en-US" baseline="0" dirty="0" smtClean="0">
                          <a:solidFill>
                            <a:schemeClr val="accent5">
                              <a:lumMod val="40000"/>
                              <a:lumOff val="60000"/>
                            </a:schemeClr>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17</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Relevant</a:t>
                      </a:r>
                      <a:r>
                        <a:rPr lang="en-US" baseline="0" dirty="0" smtClean="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In many</a:t>
                      </a:r>
                      <a:r>
                        <a:rPr lang="en-US" baseline="0" dirty="0" smtClean="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09078853"/>
              </p:ext>
            </p:extLst>
          </p:nvPr>
        </p:nvGraphicFramePr>
        <p:xfrm>
          <a:off x="350592" y="1924172"/>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15</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Components Needed for a Full Solution</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16</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Important Partners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a:t>
                      </a:r>
                      <a:r>
                        <a:rPr lang="en-US" baseline="0" dirty="0" smtClean="0">
                          <a:solidFill>
                            <a:schemeClr val="accent5">
                              <a:lumMod val="40000"/>
                              <a:lumOff val="60000"/>
                            </a:schemeClr>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17</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Relevant</a:t>
                      </a:r>
                      <a:r>
                        <a:rPr lang="en-US" baseline="0" dirty="0" smtClean="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In many</a:t>
                      </a:r>
                      <a:r>
                        <a:rPr lang="en-US" baseline="0" dirty="0" smtClean="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03885385"/>
              </p:ext>
            </p:extLst>
          </p:nvPr>
        </p:nvGraphicFramePr>
        <p:xfrm>
          <a:off x="350592" y="1922508"/>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15</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Components Needed for a Full Solution</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16</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Important Partners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Who are</a:t>
                      </a:r>
                      <a:r>
                        <a:rPr lang="en-US" baseline="0" dirty="0" smtClean="0">
                          <a:solidFill>
                            <a:schemeClr val="tx1"/>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17</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Relevant</a:t>
                      </a:r>
                      <a:r>
                        <a:rPr lang="en-US" baseline="0" dirty="0" smtClean="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In many</a:t>
                      </a:r>
                      <a:r>
                        <a:rPr lang="en-US" baseline="0" dirty="0" smtClean="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91302624"/>
              </p:ext>
            </p:extLst>
          </p:nvPr>
        </p:nvGraphicFramePr>
        <p:xfrm>
          <a:off x="350592" y="1920844"/>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15</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Components Needed for a Full Solution</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16</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Important Partners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Who are</a:t>
                      </a:r>
                      <a:r>
                        <a:rPr lang="en-US" baseline="0" dirty="0" smtClean="0">
                          <a:solidFill>
                            <a:schemeClr val="tx1"/>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17</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Relevant</a:t>
                      </a:r>
                      <a:r>
                        <a:rPr lang="en-US" b="1" baseline="0" dirty="0" smtClean="0">
                          <a:solidFill>
                            <a:schemeClr val="tx1"/>
                          </a:solidFill>
                        </a:rPr>
                        <a:t> Personal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In many</a:t>
                      </a:r>
                      <a:r>
                        <a:rPr lang="en-US" baseline="0" dirty="0" smtClean="0">
                          <a:solidFill>
                            <a:schemeClr val="tx1"/>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tx1"/>
                        </a:solidFill>
                      </a:endParaRPr>
                    </a:p>
                  </a:txBody>
                  <a:tcPr>
                    <a:solidFill>
                      <a:schemeClr val="bg1">
                        <a:lumMod val="85000"/>
                      </a:schemeClr>
                    </a:solidFill>
                  </a:tcPr>
                </a:tc>
              </a:tr>
            </a:tbl>
          </a:graphicData>
        </a:graphic>
      </p:graphicFrame>
    </p:spTree>
    <p:extLst>
      <p:ext uri="{BB962C8B-B14F-4D97-AF65-F5344CB8AC3E}">
        <p14:creationId xmlns:p14="http://schemas.microsoft.com/office/powerpoint/2010/main" val="291034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Template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56584640"/>
              </p:ext>
            </p:extLst>
          </p:nvPr>
        </p:nvGraphicFramePr>
        <p:xfrm>
          <a:off x="943303" y="1695651"/>
          <a:ext cx="10515600" cy="4226560"/>
        </p:xfrm>
        <a:graphic>
          <a:graphicData uri="http://schemas.openxmlformats.org/drawingml/2006/table">
            <a:tbl>
              <a:tblPr firstRow="1" bandRow="1">
                <a:tableStyleId>{5940675A-B579-460E-94D1-54222C63F5DA}</a:tableStyleId>
              </a:tblPr>
              <a:tblGrid>
                <a:gridCol w="2104697"/>
                <a:gridCol w="2101543"/>
                <a:gridCol w="2103120"/>
                <a:gridCol w="2103120"/>
                <a:gridCol w="2103120"/>
              </a:tblGrid>
              <a:tr h="370840">
                <a:tc>
                  <a:txBody>
                    <a:bodyPr/>
                    <a:lstStyle/>
                    <a:p>
                      <a:r>
                        <a:rPr lang="en-US" dirty="0" smtClean="0"/>
                        <a:t>Market Segment Name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End User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Task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Benefit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Urgency of Need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pPr algn="ctr"/>
                      <a:r>
                        <a:rPr lang="en-US" dirty="0" smtClean="0"/>
                        <a:t>.</a:t>
                      </a:r>
                    </a:p>
                    <a:p>
                      <a:pPr algn="ctr"/>
                      <a:r>
                        <a:rPr lang="en-US" dirty="0" smtClean="0"/>
                        <a:t>.</a:t>
                      </a:r>
                    </a:p>
                    <a:p>
                      <a:pPr algn="ctr"/>
                      <a:r>
                        <a:rPr lang="en-US" dirty="0" smtClean="0"/>
                        <a:t>.</a:t>
                      </a:r>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Other Relevant Personal Considerations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04029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Template</a:t>
            </a:r>
            <a:endParaRPr lang="en-US" dirty="0"/>
          </a:p>
        </p:txBody>
      </p:sp>
      <p:graphicFrame>
        <p:nvGraphicFramePr>
          <p:cNvPr id="3" name="Table 2"/>
          <p:cNvGraphicFramePr>
            <a:graphicFrameLocks noGrp="1"/>
          </p:cNvGraphicFramePr>
          <p:nvPr/>
        </p:nvGraphicFramePr>
        <p:xfrm>
          <a:off x="943303" y="1695651"/>
          <a:ext cx="10515600" cy="4226560"/>
        </p:xfrm>
        <a:graphic>
          <a:graphicData uri="http://schemas.openxmlformats.org/drawingml/2006/table">
            <a:tbl>
              <a:tblPr firstRow="1" bandRow="1">
                <a:tableStyleId>{5940675A-B579-460E-94D1-54222C63F5DA}</a:tableStyleId>
              </a:tblPr>
              <a:tblGrid>
                <a:gridCol w="2104697"/>
                <a:gridCol w="2101543"/>
                <a:gridCol w="2103120"/>
                <a:gridCol w="2103120"/>
                <a:gridCol w="2103120"/>
              </a:tblGrid>
              <a:tr h="370840">
                <a:tc>
                  <a:txBody>
                    <a:bodyPr/>
                    <a:lstStyle/>
                    <a:p>
                      <a:r>
                        <a:rPr lang="en-US" dirty="0" smtClean="0"/>
                        <a:t>Market Segment Name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End User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Task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Benefit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Urgency of Need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pPr algn="ctr"/>
                      <a:r>
                        <a:rPr lang="en-US" dirty="0" smtClean="0"/>
                        <a:t>.</a:t>
                      </a:r>
                    </a:p>
                    <a:p>
                      <a:pPr algn="ctr"/>
                      <a:r>
                        <a:rPr lang="en-US" dirty="0" smtClean="0"/>
                        <a:t>.</a:t>
                      </a:r>
                    </a:p>
                    <a:p>
                      <a:pPr algn="ctr"/>
                      <a:r>
                        <a:rPr lang="en-US" dirty="0" smtClean="0"/>
                        <a:t>.</a:t>
                      </a:r>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Other Relevant Personal Considerations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Rectangle 4"/>
          <p:cNvSpPr/>
          <p:nvPr/>
        </p:nvSpPr>
        <p:spPr>
          <a:xfrm>
            <a:off x="3048000" y="1690688"/>
            <a:ext cx="8410903" cy="4231523"/>
          </a:xfrm>
          <a:prstGeom prst="rect">
            <a:avLst/>
          </a:prstGeom>
          <a:solidFill>
            <a:schemeClr val="bg1">
              <a:lumMod val="95000"/>
              <a:alpha val="91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Populate the cells using </a:t>
            </a:r>
            <a:r>
              <a:rPr lang="en-US" sz="3200" i="1" dirty="0" smtClean="0">
                <a:solidFill>
                  <a:schemeClr val="tx1"/>
                </a:solidFill>
              </a:rPr>
              <a:t>effective </a:t>
            </a:r>
            <a:r>
              <a:rPr lang="en-US" sz="3200" i="1" dirty="0">
                <a:solidFill>
                  <a:schemeClr val="tx1"/>
                </a:solidFill>
              </a:rPr>
              <a:t>m</a:t>
            </a:r>
            <a:r>
              <a:rPr lang="en-US" sz="3200" i="1" dirty="0" smtClean="0">
                <a:solidFill>
                  <a:schemeClr val="tx1"/>
                </a:solidFill>
              </a:rPr>
              <a:t>arket </a:t>
            </a:r>
            <a:r>
              <a:rPr lang="en-US" sz="3200" i="1" dirty="0">
                <a:solidFill>
                  <a:schemeClr val="tx1"/>
                </a:solidFill>
              </a:rPr>
              <a:t>r</a:t>
            </a:r>
            <a:r>
              <a:rPr lang="en-US" sz="3200" i="1" dirty="0" smtClean="0">
                <a:solidFill>
                  <a:schemeClr val="tx1"/>
                </a:solidFill>
              </a:rPr>
              <a:t>esearch</a:t>
            </a:r>
            <a:endParaRPr lang="en-US" sz="3200" i="1" dirty="0">
              <a:solidFill>
                <a:schemeClr val="tx1"/>
              </a:solidFill>
            </a:endParaRPr>
          </a:p>
        </p:txBody>
      </p:sp>
    </p:spTree>
    <p:extLst>
      <p:ext uri="{BB962C8B-B14F-4D97-AF65-F5344CB8AC3E}">
        <p14:creationId xmlns:p14="http://schemas.microsoft.com/office/powerpoint/2010/main" val="2955280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Effective Market Research</a:t>
            </a:r>
            <a:endParaRPr lang="en-US" dirty="0"/>
          </a:p>
        </p:txBody>
      </p:sp>
      <p:sp>
        <p:nvSpPr>
          <p:cNvPr id="3" name="Content Placeholder 2"/>
          <p:cNvSpPr>
            <a:spLocks noGrp="1"/>
          </p:cNvSpPr>
          <p:nvPr>
            <p:ph idx="1"/>
          </p:nvPr>
        </p:nvSpPr>
        <p:spPr>
          <a:xfrm>
            <a:off x="838200" y="1825624"/>
            <a:ext cx="10515600" cy="4623301"/>
          </a:xfrm>
        </p:spPr>
        <p:txBody>
          <a:bodyPr>
            <a:normAutofit/>
          </a:bodyPr>
          <a:lstStyle/>
          <a:p>
            <a:r>
              <a:rPr lang="en-US" dirty="0"/>
              <a:t>C</a:t>
            </a:r>
            <a:r>
              <a:rPr lang="en-US" dirty="0" smtClean="0"/>
              <a:t>onducting “effective” </a:t>
            </a:r>
            <a:r>
              <a:rPr lang="en-US" dirty="0"/>
              <a:t>market research is a fundamental skill that underlies the entire process of starting a </a:t>
            </a:r>
            <a:r>
              <a:rPr lang="en-US" dirty="0" smtClean="0"/>
              <a:t>company</a:t>
            </a:r>
          </a:p>
          <a:p>
            <a:pPr marL="228600" lvl="1">
              <a:spcBef>
                <a:spcPts val="1000"/>
              </a:spcBef>
            </a:pPr>
            <a:endParaRPr lang="en-US" dirty="0" smtClean="0"/>
          </a:p>
          <a:p>
            <a:pPr marL="228600" lvl="1">
              <a:spcBef>
                <a:spcPts val="1000"/>
              </a:spcBef>
            </a:pPr>
            <a:r>
              <a:rPr lang="en-US" sz="2800" dirty="0" smtClean="0">
                <a:solidFill>
                  <a:srgbClr val="0070C0"/>
                </a:solidFill>
              </a:rPr>
              <a:t>Some Characteristics</a:t>
            </a:r>
            <a:r>
              <a:rPr lang="en-US" sz="2800" dirty="0" smtClean="0"/>
              <a:t>:</a:t>
            </a:r>
          </a:p>
          <a:p>
            <a:pPr lvl="1"/>
            <a:r>
              <a:rPr lang="en-US" dirty="0" smtClean="0">
                <a:solidFill>
                  <a:srgbClr val="0070C0"/>
                </a:solidFill>
              </a:rPr>
              <a:t>Multi-dimensional</a:t>
            </a:r>
            <a:r>
              <a:rPr lang="en-US" dirty="0" smtClean="0"/>
              <a:t>: It spans various (potential) customer dimensions, including rational, emotional, economical, social, </a:t>
            </a:r>
            <a:r>
              <a:rPr lang="en-US" dirty="0"/>
              <a:t>and </a:t>
            </a:r>
            <a:r>
              <a:rPr lang="en-US" dirty="0" smtClean="0"/>
              <a:t>cultural, </a:t>
            </a:r>
            <a:r>
              <a:rPr lang="en-US" dirty="0"/>
              <a:t>among others </a:t>
            </a:r>
            <a:endParaRPr lang="en-US" dirty="0" smtClean="0"/>
          </a:p>
          <a:p>
            <a:pPr lvl="1"/>
            <a:endParaRPr lang="en-US" dirty="0" smtClean="0"/>
          </a:p>
          <a:p>
            <a:pPr lvl="1"/>
            <a:r>
              <a:rPr lang="en-US" dirty="0" smtClean="0">
                <a:solidFill>
                  <a:srgbClr val="0070C0"/>
                </a:solidFill>
              </a:rPr>
              <a:t>Continuous</a:t>
            </a:r>
            <a:r>
              <a:rPr lang="en-US" dirty="0" smtClean="0"/>
              <a:t>: </a:t>
            </a:r>
          </a:p>
          <a:p>
            <a:pPr lvl="2"/>
            <a:r>
              <a:rPr lang="en-US" sz="2400" dirty="0"/>
              <a:t>It informs </a:t>
            </a:r>
            <a:r>
              <a:rPr lang="en-US" sz="2400" i="1" dirty="0"/>
              <a:t>every</a:t>
            </a:r>
            <a:r>
              <a:rPr lang="en-US" sz="2400" dirty="0"/>
              <a:t> stage in starting and running a </a:t>
            </a:r>
            <a:r>
              <a:rPr lang="en-US" sz="2400" dirty="0" smtClean="0"/>
              <a:t>company</a:t>
            </a:r>
          </a:p>
          <a:p>
            <a:pPr lvl="2"/>
            <a:r>
              <a:rPr lang="en-US" sz="2400" dirty="0" smtClean="0"/>
              <a:t>Customers </a:t>
            </a:r>
            <a:r>
              <a:rPr lang="en-US" sz="2400" dirty="0"/>
              <a:t>and markets change over time, so what is true one </a:t>
            </a:r>
            <a:r>
              <a:rPr lang="en-US" sz="2400" dirty="0" smtClean="0"/>
              <a:t>year </a:t>
            </a:r>
            <a:r>
              <a:rPr lang="en-US" sz="2400" dirty="0"/>
              <a:t>may be invalid the </a:t>
            </a:r>
            <a:r>
              <a:rPr lang="en-US" sz="2400" dirty="0" smtClean="0"/>
              <a:t>next</a:t>
            </a:r>
          </a:p>
          <a:p>
            <a:pPr lvl="2"/>
            <a:endParaRPr lang="en-US" sz="2400" dirty="0" smtClean="0"/>
          </a:p>
        </p:txBody>
      </p:sp>
    </p:spTree>
    <p:extLst>
      <p:ext uri="{BB962C8B-B14F-4D97-AF65-F5344CB8AC3E}">
        <p14:creationId xmlns:p14="http://schemas.microsoft.com/office/powerpoint/2010/main" val="142967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Effective Market Research</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smtClean="0">
                <a:solidFill>
                  <a:srgbClr val="0070C0"/>
                </a:solidFill>
              </a:rPr>
              <a:t>Some </a:t>
            </a:r>
            <a:r>
              <a:rPr lang="en-US" sz="2800" dirty="0" smtClean="0">
                <a:solidFill>
                  <a:srgbClr val="0070C0"/>
                </a:solidFill>
              </a:rPr>
              <a:t>Characteristics</a:t>
            </a:r>
            <a:r>
              <a:rPr lang="en-US" sz="2800" dirty="0" smtClean="0"/>
              <a:t>:</a:t>
            </a:r>
          </a:p>
          <a:p>
            <a:pPr lvl="1"/>
            <a:r>
              <a:rPr lang="en-US" dirty="0" smtClean="0">
                <a:solidFill>
                  <a:srgbClr val="0070C0"/>
                </a:solidFill>
              </a:rPr>
              <a:t>Non-tradable</a:t>
            </a:r>
            <a:r>
              <a:rPr lang="en-US" dirty="0" smtClean="0"/>
              <a:t>: It is dangerous to outsource market research, especially if it involves direct interactions with (potential) customers</a:t>
            </a:r>
          </a:p>
          <a:p>
            <a:pPr lvl="1"/>
            <a:endParaRPr lang="en-US" dirty="0"/>
          </a:p>
          <a:p>
            <a:pPr marL="685800" lvl="2">
              <a:spcBef>
                <a:spcPts val="1000"/>
              </a:spcBef>
            </a:pPr>
            <a:r>
              <a:rPr lang="en-US" sz="2400" dirty="0">
                <a:solidFill>
                  <a:srgbClr val="0070C0"/>
                </a:solidFill>
              </a:rPr>
              <a:t>Hypothesis Validator</a:t>
            </a:r>
            <a:r>
              <a:rPr lang="en-US" sz="2400" dirty="0"/>
              <a:t>: </a:t>
            </a:r>
            <a:r>
              <a:rPr lang="en-US" sz="2400" dirty="0" smtClean="0"/>
              <a:t>It </a:t>
            </a:r>
            <a:r>
              <a:rPr lang="en-US" sz="2400" dirty="0"/>
              <a:t>plays a critical role in validating or invalidating hypotheses quickly, especially “before” starting product </a:t>
            </a:r>
            <a:r>
              <a:rPr lang="en-US" sz="2400" dirty="0" smtClean="0"/>
              <a:t>development (as a result, you can spend more time building products that customers want)</a:t>
            </a:r>
            <a:endParaRPr lang="en-US" sz="2400" dirty="0"/>
          </a:p>
          <a:p>
            <a:pPr lvl="1"/>
            <a:endParaRPr lang="en-US" dirty="0" smtClean="0"/>
          </a:p>
          <a:p>
            <a:pPr lvl="1"/>
            <a:r>
              <a:rPr lang="en-US" dirty="0" smtClean="0">
                <a:solidFill>
                  <a:srgbClr val="0070C0"/>
                </a:solidFill>
              </a:rPr>
              <a:t>Hypothesis Generator</a:t>
            </a:r>
            <a:r>
              <a:rPr lang="en-US" dirty="0" smtClean="0"/>
              <a:t>: It serves in generating new types of hypotheses that can be validated through experiments, especially when done qualitatively </a:t>
            </a:r>
          </a:p>
        </p:txBody>
      </p:sp>
    </p:spTree>
    <p:extLst>
      <p:ext uri="{BB962C8B-B14F-4D97-AF65-F5344CB8AC3E}">
        <p14:creationId xmlns:p14="http://schemas.microsoft.com/office/powerpoint/2010/main" val="77348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a:t>
            </a:r>
            <a:endParaRPr lang="en-US" dirty="0"/>
          </a:p>
        </p:txBody>
      </p:sp>
      <p:sp>
        <p:nvSpPr>
          <p:cNvPr id="3" name="Content Placeholder 2"/>
          <p:cNvSpPr>
            <a:spLocks noGrp="1"/>
          </p:cNvSpPr>
          <p:nvPr>
            <p:ph idx="1"/>
          </p:nvPr>
        </p:nvSpPr>
        <p:spPr>
          <a:xfrm>
            <a:off x="838200" y="1825624"/>
            <a:ext cx="10515600" cy="4502023"/>
          </a:xfrm>
        </p:spPr>
        <p:txBody>
          <a:bodyPr>
            <a:normAutofit/>
          </a:bodyPr>
          <a:lstStyle/>
          <a:p>
            <a:r>
              <a:rPr lang="en-US" dirty="0" smtClean="0">
                <a:solidFill>
                  <a:srgbClr val="0070C0"/>
                </a:solidFill>
              </a:rPr>
              <a:t>Last Session</a:t>
            </a:r>
            <a:r>
              <a:rPr lang="en-US" dirty="0" smtClean="0"/>
              <a:t>:</a:t>
            </a:r>
          </a:p>
          <a:p>
            <a:pPr lvl="1"/>
            <a:r>
              <a:rPr lang="en-US" dirty="0" smtClean="0"/>
              <a:t>Definitions of startup, entrepreneurship, and entrepreneur </a:t>
            </a:r>
          </a:p>
          <a:p>
            <a:pPr lvl="1"/>
            <a:r>
              <a:rPr lang="en-US" dirty="0" smtClean="0"/>
              <a:t>Types of entrepreneurship </a:t>
            </a:r>
          </a:p>
          <a:p>
            <a:pPr lvl="1"/>
            <a:r>
              <a:rPr lang="en-US" dirty="0" smtClean="0"/>
              <a:t>Course overview</a:t>
            </a:r>
          </a:p>
          <a:p>
            <a:pPr lvl="1"/>
            <a:endParaRPr lang="en-US" dirty="0"/>
          </a:p>
          <a:p>
            <a:r>
              <a:rPr lang="en-US" dirty="0" smtClean="0">
                <a:solidFill>
                  <a:srgbClr val="0070C0"/>
                </a:solidFill>
              </a:rPr>
              <a:t>Today’s Session</a:t>
            </a:r>
            <a:r>
              <a:rPr lang="en-US" dirty="0" smtClean="0"/>
              <a:t>:</a:t>
            </a:r>
          </a:p>
          <a:p>
            <a:pPr lvl="1"/>
            <a:r>
              <a:rPr lang="en-US" dirty="0" smtClean="0"/>
              <a:t>Passion checklist</a:t>
            </a:r>
          </a:p>
          <a:p>
            <a:pPr lvl="1"/>
            <a:r>
              <a:rPr lang="en-US" dirty="0" smtClean="0"/>
              <a:t>Team </a:t>
            </a:r>
          </a:p>
          <a:p>
            <a:pPr lvl="1"/>
            <a:r>
              <a:rPr lang="en-US" dirty="0" smtClean="0"/>
              <a:t>Market Segmentation</a:t>
            </a:r>
          </a:p>
          <a:p>
            <a:pPr lvl="1"/>
            <a:endParaRPr lang="en-US" dirty="0"/>
          </a:p>
          <a:p>
            <a:pPr lvl="1"/>
            <a:endParaRPr lang="en-US" dirty="0"/>
          </a:p>
        </p:txBody>
      </p:sp>
    </p:spTree>
    <p:extLst>
      <p:ext uri="{BB962C8B-B14F-4D97-AF65-F5344CB8AC3E}">
        <p14:creationId xmlns:p14="http://schemas.microsoft.com/office/powerpoint/2010/main" val="34439634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Market Research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9424163"/>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bg1">
                              <a:lumMod val="95000"/>
                            </a:schemeClr>
                          </a:solidFill>
                        </a:rPr>
                        <a:t>Secondary Market Research</a:t>
                      </a:r>
                      <a:endParaRPr lang="en-US" b="1" dirty="0">
                        <a:solidFill>
                          <a:schemeClr val="bg1">
                            <a:lumMod val="95000"/>
                          </a:schemeClr>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lumMod val="95000"/>
                            </a:schemeClr>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accent6">
                              <a:lumMod val="20000"/>
                              <a:lumOff val="80000"/>
                            </a:schemeClr>
                          </a:solidFill>
                        </a:rPr>
                        <a:t>Qualitative Market Research</a:t>
                      </a:r>
                      <a:endParaRPr lang="en-US" b="1" dirty="0">
                        <a:solidFill>
                          <a:schemeClr val="accent6">
                            <a:lumMod val="20000"/>
                            <a:lumOff val="80000"/>
                          </a:schemeClr>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accent6">
                              <a:lumMod val="20000"/>
                              <a:lumOff val="80000"/>
                            </a:schemeClr>
                          </a:solidFill>
                        </a:rPr>
                        <a:t>An exploratory process that helps understanding qualitatively a subject</a:t>
                      </a:r>
                      <a:r>
                        <a:rPr lang="en-US" baseline="0" dirty="0" smtClean="0">
                          <a:solidFill>
                            <a:schemeClr val="accent6">
                              <a:lumMod val="20000"/>
                              <a:lumOff val="80000"/>
                            </a:schemeClr>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bg1">
                              <a:lumMod val="95000"/>
                            </a:schemeClr>
                          </a:solidFill>
                        </a:rPr>
                        <a:t>Quantitative Market Research</a:t>
                      </a:r>
                      <a:endParaRPr lang="en-US" b="1" dirty="0">
                        <a:solidFill>
                          <a:schemeClr val="bg1">
                            <a:lumMod val="95000"/>
                          </a:schemeClr>
                        </a:solidFill>
                      </a:endParaRPr>
                    </a:p>
                  </a:txBody>
                  <a:tcPr>
                    <a:solidFill>
                      <a:schemeClr val="bg1">
                        <a:lumMod val="95000"/>
                      </a:schemeClr>
                    </a:solidFill>
                  </a:tcPr>
                </a:tc>
                <a:tc>
                  <a:txBody>
                    <a:bodyPr/>
                    <a:lstStyle/>
                    <a:p>
                      <a:pPr marL="0" indent="0" algn="ctr">
                        <a:buFontTx/>
                        <a:buNone/>
                      </a:pPr>
                      <a:r>
                        <a:rPr lang="en-US" sz="1800" kern="1200" dirty="0" smtClean="0">
                          <a:solidFill>
                            <a:schemeClr val="bg1">
                              <a:lumMod val="95000"/>
                            </a:schemeClr>
                          </a:solidFill>
                          <a:effectLst/>
                          <a:latin typeface="+mn-lt"/>
                          <a:ea typeface="+mn-ea"/>
                          <a:cs typeface="+mn-cs"/>
                        </a:rPr>
                        <a:t>Focuses on gathering specific data,</a:t>
                      </a:r>
                      <a:r>
                        <a:rPr lang="en-US" sz="1800" kern="1200" baseline="0" dirty="0" smtClean="0">
                          <a:solidFill>
                            <a:schemeClr val="bg1">
                              <a:lumMod val="95000"/>
                            </a:schemeClr>
                          </a:solidFill>
                          <a:effectLst/>
                          <a:latin typeface="+mn-lt"/>
                          <a:ea typeface="+mn-ea"/>
                          <a:cs typeface="+mn-cs"/>
                        </a:rPr>
                        <a:t> which prove or </a:t>
                      </a:r>
                      <a:r>
                        <a:rPr lang="en-US" sz="1800" kern="1200" dirty="0" smtClean="0">
                          <a:solidFill>
                            <a:schemeClr val="bg1">
                              <a:lumMod val="95000"/>
                            </a:schemeClr>
                          </a:solidFill>
                          <a:effectLst/>
                          <a:latin typeface="+mn-lt"/>
                          <a:ea typeface="+mn-ea"/>
                          <a:cs typeface="+mn-cs"/>
                        </a:rPr>
                        <a:t>disprove a certain hypothesis </a:t>
                      </a:r>
                      <a:endParaRPr lang="en-US" baseline="0" dirty="0" smtClean="0">
                        <a:solidFill>
                          <a:schemeClr val="bg1">
                            <a:lumMod val="95000"/>
                          </a:schemeClr>
                        </a:solidFill>
                      </a:endParaRPr>
                    </a:p>
                  </a:txBody>
                  <a:tcPr>
                    <a:solidFill>
                      <a:schemeClr val="bg1">
                        <a:lumMod val="95000"/>
                      </a:schemeClr>
                    </a:solidFill>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382084115"/>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tx1"/>
                          </a:solidFill>
                        </a:rPr>
                        <a:t>Secondary Market Research</a:t>
                      </a:r>
                      <a:endParaRPr lang="en-US" b="1" dirty="0">
                        <a:solidFill>
                          <a:schemeClr val="tx1"/>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accent6">
                              <a:lumMod val="20000"/>
                              <a:lumOff val="80000"/>
                            </a:schemeClr>
                          </a:solidFill>
                        </a:rPr>
                        <a:t>Qualitative Market Research</a:t>
                      </a:r>
                      <a:endParaRPr lang="en-US" b="1" dirty="0">
                        <a:solidFill>
                          <a:schemeClr val="accent6">
                            <a:lumMod val="20000"/>
                            <a:lumOff val="80000"/>
                          </a:schemeClr>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accent6">
                              <a:lumMod val="20000"/>
                              <a:lumOff val="80000"/>
                            </a:schemeClr>
                          </a:solidFill>
                        </a:rPr>
                        <a:t>An exploratory process that helps understanding qualitatively a subject</a:t>
                      </a:r>
                      <a:r>
                        <a:rPr lang="en-US" baseline="0" dirty="0" smtClean="0">
                          <a:solidFill>
                            <a:schemeClr val="accent6">
                              <a:lumMod val="20000"/>
                              <a:lumOff val="80000"/>
                            </a:schemeClr>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bg1">
                              <a:lumMod val="95000"/>
                            </a:schemeClr>
                          </a:solidFill>
                        </a:rPr>
                        <a:t>Quantitative Market Research</a:t>
                      </a:r>
                      <a:endParaRPr lang="en-US" b="1" dirty="0">
                        <a:solidFill>
                          <a:schemeClr val="bg1">
                            <a:lumMod val="95000"/>
                          </a:schemeClr>
                        </a:solidFill>
                      </a:endParaRPr>
                    </a:p>
                  </a:txBody>
                  <a:tcPr>
                    <a:solidFill>
                      <a:schemeClr val="bg1">
                        <a:lumMod val="95000"/>
                      </a:schemeClr>
                    </a:solidFill>
                  </a:tcPr>
                </a:tc>
                <a:tc>
                  <a:txBody>
                    <a:bodyPr/>
                    <a:lstStyle/>
                    <a:p>
                      <a:pPr marL="0" indent="0" algn="ctr">
                        <a:buFontTx/>
                        <a:buNone/>
                      </a:pPr>
                      <a:r>
                        <a:rPr lang="en-US" sz="1800" kern="1200" dirty="0" smtClean="0">
                          <a:solidFill>
                            <a:schemeClr val="bg1">
                              <a:lumMod val="95000"/>
                            </a:schemeClr>
                          </a:solidFill>
                          <a:effectLst/>
                          <a:latin typeface="+mn-lt"/>
                          <a:ea typeface="+mn-ea"/>
                          <a:cs typeface="+mn-cs"/>
                        </a:rPr>
                        <a:t>Focuses on gathering specific data,</a:t>
                      </a:r>
                      <a:r>
                        <a:rPr lang="en-US" sz="1800" kern="1200" baseline="0" dirty="0" smtClean="0">
                          <a:solidFill>
                            <a:schemeClr val="bg1">
                              <a:lumMod val="95000"/>
                            </a:schemeClr>
                          </a:solidFill>
                          <a:effectLst/>
                          <a:latin typeface="+mn-lt"/>
                          <a:ea typeface="+mn-ea"/>
                          <a:cs typeface="+mn-cs"/>
                        </a:rPr>
                        <a:t> which prove or </a:t>
                      </a:r>
                      <a:r>
                        <a:rPr lang="en-US" sz="1800" kern="1200" dirty="0" smtClean="0">
                          <a:solidFill>
                            <a:schemeClr val="bg1">
                              <a:lumMod val="95000"/>
                            </a:schemeClr>
                          </a:solidFill>
                          <a:effectLst/>
                          <a:latin typeface="+mn-lt"/>
                          <a:ea typeface="+mn-ea"/>
                          <a:cs typeface="+mn-cs"/>
                        </a:rPr>
                        <a:t>disprove a certain hypothesis </a:t>
                      </a:r>
                      <a:endParaRPr lang="en-US" baseline="0" dirty="0" smtClean="0">
                        <a:solidFill>
                          <a:schemeClr val="bg1">
                            <a:lumMod val="95000"/>
                          </a:schemeClr>
                        </a:solidFill>
                      </a:endParaRPr>
                    </a:p>
                  </a:txBody>
                  <a:tcPr>
                    <a:solidFill>
                      <a:schemeClr val="bg1">
                        <a:lumMod val="95000"/>
                      </a:schemeClr>
                    </a:solidFill>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631477052"/>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tx1"/>
                          </a:solidFill>
                        </a:rPr>
                        <a:t>Secondary Market Research</a:t>
                      </a:r>
                      <a:endParaRPr lang="en-US" b="1" dirty="0">
                        <a:solidFill>
                          <a:schemeClr val="tx1"/>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tx1"/>
                          </a:solidFill>
                        </a:rPr>
                        <a:t>Qualitative Market Research</a:t>
                      </a:r>
                      <a:endParaRPr lang="en-US" b="1" dirty="0">
                        <a:solidFill>
                          <a:schemeClr val="tx1"/>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tx1"/>
                          </a:solidFill>
                        </a:rPr>
                        <a:t>An exploratory process that helps understanding qualitatively a subject</a:t>
                      </a:r>
                      <a:r>
                        <a:rPr lang="en-US" baseline="0" dirty="0" smtClean="0">
                          <a:solidFill>
                            <a:schemeClr val="tx1"/>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bg1">
                              <a:lumMod val="95000"/>
                            </a:schemeClr>
                          </a:solidFill>
                        </a:rPr>
                        <a:t>Quantitative Market Research</a:t>
                      </a:r>
                      <a:endParaRPr lang="en-US" b="1" dirty="0">
                        <a:solidFill>
                          <a:schemeClr val="bg1">
                            <a:lumMod val="95000"/>
                          </a:schemeClr>
                        </a:solidFill>
                      </a:endParaRPr>
                    </a:p>
                  </a:txBody>
                  <a:tcPr>
                    <a:solidFill>
                      <a:schemeClr val="bg1">
                        <a:lumMod val="95000"/>
                      </a:schemeClr>
                    </a:solidFill>
                  </a:tcPr>
                </a:tc>
                <a:tc>
                  <a:txBody>
                    <a:bodyPr/>
                    <a:lstStyle/>
                    <a:p>
                      <a:pPr marL="0" indent="0" algn="ctr">
                        <a:buFontTx/>
                        <a:buNone/>
                      </a:pPr>
                      <a:r>
                        <a:rPr lang="en-US" sz="1800" kern="1200" dirty="0" smtClean="0">
                          <a:solidFill>
                            <a:schemeClr val="bg1">
                              <a:lumMod val="95000"/>
                            </a:schemeClr>
                          </a:solidFill>
                          <a:effectLst/>
                          <a:latin typeface="+mn-lt"/>
                          <a:ea typeface="+mn-ea"/>
                          <a:cs typeface="+mn-cs"/>
                        </a:rPr>
                        <a:t>Focuses on gathering specific data,</a:t>
                      </a:r>
                      <a:r>
                        <a:rPr lang="en-US" sz="1800" kern="1200" baseline="0" dirty="0" smtClean="0">
                          <a:solidFill>
                            <a:schemeClr val="bg1">
                              <a:lumMod val="95000"/>
                            </a:schemeClr>
                          </a:solidFill>
                          <a:effectLst/>
                          <a:latin typeface="+mn-lt"/>
                          <a:ea typeface="+mn-ea"/>
                          <a:cs typeface="+mn-cs"/>
                        </a:rPr>
                        <a:t> which prove or </a:t>
                      </a:r>
                      <a:r>
                        <a:rPr lang="en-US" sz="1800" kern="1200" dirty="0" smtClean="0">
                          <a:solidFill>
                            <a:schemeClr val="bg1">
                              <a:lumMod val="95000"/>
                            </a:schemeClr>
                          </a:solidFill>
                          <a:effectLst/>
                          <a:latin typeface="+mn-lt"/>
                          <a:ea typeface="+mn-ea"/>
                          <a:cs typeface="+mn-cs"/>
                        </a:rPr>
                        <a:t>disprove a certain hypothesis </a:t>
                      </a:r>
                      <a:endParaRPr lang="en-US" baseline="0" dirty="0" smtClean="0">
                        <a:solidFill>
                          <a:schemeClr val="bg1">
                            <a:lumMod val="95000"/>
                          </a:schemeClr>
                        </a:solidFill>
                      </a:endParaRPr>
                    </a:p>
                  </a:txBody>
                  <a:tcPr>
                    <a:solidFill>
                      <a:schemeClr val="bg1">
                        <a:lumMod val="95000"/>
                      </a:schemeClr>
                    </a:solidFill>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902615825"/>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tx1"/>
                          </a:solidFill>
                        </a:rPr>
                        <a:t>Secondary Market Research</a:t>
                      </a:r>
                      <a:endParaRPr lang="en-US" b="1" dirty="0">
                        <a:solidFill>
                          <a:schemeClr val="tx1"/>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tx1"/>
                          </a:solidFill>
                        </a:rPr>
                        <a:t>Qualitative Market Research</a:t>
                      </a:r>
                      <a:endParaRPr lang="en-US" b="1" dirty="0">
                        <a:solidFill>
                          <a:schemeClr val="tx1"/>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tx1"/>
                          </a:solidFill>
                        </a:rPr>
                        <a:t>An exploratory process that helps understanding qualitatively a subject</a:t>
                      </a:r>
                      <a:r>
                        <a:rPr lang="en-US" baseline="0" dirty="0" smtClean="0">
                          <a:solidFill>
                            <a:schemeClr val="tx1"/>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tx1"/>
                          </a:solidFill>
                        </a:rPr>
                        <a:t>Quantitative Market Research</a:t>
                      </a:r>
                      <a:endParaRPr lang="en-US" b="1" dirty="0">
                        <a:solidFill>
                          <a:schemeClr val="tx1"/>
                        </a:solidFill>
                      </a:endParaRPr>
                    </a:p>
                  </a:txBody>
                  <a:tcPr>
                    <a:solidFill>
                      <a:schemeClr val="bg1">
                        <a:lumMod val="95000"/>
                      </a:schemeClr>
                    </a:solidFill>
                  </a:tcPr>
                </a:tc>
                <a:tc>
                  <a:txBody>
                    <a:bodyPr/>
                    <a:lstStyle/>
                    <a:p>
                      <a:pPr marL="0" indent="0" algn="ctr">
                        <a:buFontTx/>
                        <a:buNone/>
                      </a:pPr>
                      <a:r>
                        <a:rPr lang="en-US" sz="1800" kern="1200" dirty="0" smtClean="0">
                          <a:solidFill>
                            <a:schemeClr val="tx1"/>
                          </a:solidFill>
                          <a:effectLst/>
                          <a:latin typeface="+mn-lt"/>
                          <a:ea typeface="+mn-ea"/>
                          <a:cs typeface="+mn-cs"/>
                        </a:rPr>
                        <a:t>Focuses on gathering specific data,</a:t>
                      </a:r>
                      <a:r>
                        <a:rPr lang="en-US" sz="1800" kern="1200" baseline="0" dirty="0" smtClean="0">
                          <a:solidFill>
                            <a:schemeClr val="tx1"/>
                          </a:solidFill>
                          <a:effectLst/>
                          <a:latin typeface="+mn-lt"/>
                          <a:ea typeface="+mn-ea"/>
                          <a:cs typeface="+mn-cs"/>
                        </a:rPr>
                        <a:t> which prove or </a:t>
                      </a:r>
                      <a:r>
                        <a:rPr lang="en-US" sz="1800" kern="1200" dirty="0" smtClean="0">
                          <a:solidFill>
                            <a:schemeClr val="tx1"/>
                          </a:solidFill>
                          <a:effectLst/>
                          <a:latin typeface="+mn-lt"/>
                          <a:ea typeface="+mn-ea"/>
                          <a:cs typeface="+mn-cs"/>
                        </a:rPr>
                        <a:t>disprove a certain hypothesis </a:t>
                      </a:r>
                      <a:endParaRPr lang="en-US" baseline="0" dirty="0" smtClean="0">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30693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Class</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dirty="0" smtClean="0"/>
              <a:t>Conclude with Effective Market Research</a:t>
            </a:r>
          </a:p>
          <a:p>
            <a:pPr marL="228600" lvl="1">
              <a:spcBef>
                <a:spcPts val="1000"/>
              </a:spcBef>
            </a:pPr>
            <a:r>
              <a:rPr lang="en-US" sz="2800" dirty="0" smtClean="0"/>
              <a:t>Discuss How to Select a Beachhead Market</a:t>
            </a:r>
            <a:endParaRPr lang="en-US" dirty="0" smtClean="0"/>
          </a:p>
        </p:txBody>
      </p:sp>
    </p:spTree>
    <p:extLst>
      <p:ext uri="{BB962C8B-B14F-4D97-AF65-F5344CB8AC3E}">
        <p14:creationId xmlns:p14="http://schemas.microsoft.com/office/powerpoint/2010/main" val="1352702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Passion: the Necessary but Not Sufficient Condition</a:t>
            </a:r>
            <a:endParaRPr lang="en-US" dirty="0"/>
          </a:p>
        </p:txBody>
      </p:sp>
      <p:sp>
        <p:nvSpPr>
          <p:cNvPr id="3" name="Content Placeholder 2"/>
          <p:cNvSpPr>
            <a:spLocks noGrp="1"/>
          </p:cNvSpPr>
          <p:nvPr>
            <p:ph idx="1"/>
          </p:nvPr>
        </p:nvSpPr>
        <p:spPr>
          <a:xfrm>
            <a:off x="838200" y="1825625"/>
            <a:ext cx="10515600" cy="4783722"/>
          </a:xfrm>
        </p:spPr>
        <p:txBody>
          <a:bodyPr>
            <a:normAutofit/>
          </a:bodyPr>
          <a:lstStyle/>
          <a:p>
            <a:r>
              <a:rPr lang="en-US" dirty="0" smtClean="0"/>
              <a:t>Starting a company is not easy- it is the exact opposite</a:t>
            </a:r>
          </a:p>
          <a:p>
            <a:endParaRPr lang="en-US" dirty="0"/>
          </a:p>
          <a:p>
            <a:r>
              <a:rPr lang="en-US" dirty="0" smtClean="0"/>
              <a:t>Without a passion you will not be able to keep going through good and tough times (which will certainly happen, without question) </a:t>
            </a:r>
          </a:p>
          <a:p>
            <a:endParaRPr lang="en-US" dirty="0"/>
          </a:p>
          <a:p>
            <a:r>
              <a:rPr lang="en-US" dirty="0" smtClean="0"/>
              <a:t>In fact, without passion you will never succeed in building a startup</a:t>
            </a:r>
          </a:p>
          <a:p>
            <a:endParaRPr lang="en-US" dirty="0"/>
          </a:p>
          <a:p>
            <a:r>
              <a:rPr lang="en-US" dirty="0" smtClean="0"/>
              <a:t>Distinguish yourself from “entrepreneurial tourists” or “exploratory entrepreneurs” who are interested in learning entrepreneurship, but are not ready for a really difficult and humbling journey</a:t>
            </a:r>
          </a:p>
        </p:txBody>
      </p:sp>
    </p:spTree>
    <p:extLst>
      <p:ext uri="{BB962C8B-B14F-4D97-AF65-F5344CB8AC3E}">
        <p14:creationId xmlns:p14="http://schemas.microsoft.com/office/powerpoint/2010/main" val="105660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Passion Checklist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18667378"/>
              </p:ext>
            </p:extLst>
          </p:nvPr>
        </p:nvGraphicFramePr>
        <p:xfrm>
          <a:off x="620666" y="1414473"/>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2</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It will be a lengthy</a:t>
                      </a:r>
                      <a:r>
                        <a:rPr lang="en-US" baseline="0" dirty="0" smtClean="0">
                          <a:solidFill>
                            <a:schemeClr val="bg1">
                              <a:lumMod val="85000"/>
                            </a:schemeClr>
                          </a:solidFill>
                        </a:rPr>
                        <a:t> process loaded with humiliating failures along the way, and I must learn from them and not take them personally </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3</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cannot do it alone</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4</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The path to success is not an algorithm with set of rules to follow,</a:t>
                      </a:r>
                      <a:r>
                        <a:rPr lang="en-US" baseline="0" dirty="0" smtClean="0">
                          <a:solidFill>
                            <a:schemeClr val="bg1">
                              <a:lumMod val="85000"/>
                            </a:schemeClr>
                          </a:solidFill>
                        </a:rPr>
                        <a:t> but an iterative process where I can only increase or decrease the odds of success, but I cannot guarantee anything. Even if I achieve success, it is only temporary</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5</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The goal is to make an “anti-fragile” organization–</a:t>
                      </a:r>
                      <a:r>
                        <a:rPr lang="en-US" baseline="0" dirty="0" smtClean="0">
                          <a:solidFill>
                            <a:schemeClr val="accent5">
                              <a:lumMod val="40000"/>
                              <a:lumOff val="60000"/>
                            </a:schemeClr>
                          </a:solidFill>
                        </a:rPr>
                        <a:t> one that gets stronger over time when faced with problems, failures, uncertainty, and surprises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6</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When others provide</a:t>
                      </a:r>
                      <a:r>
                        <a:rPr lang="en-US" baseline="0" dirty="0" smtClean="0">
                          <a:solidFill>
                            <a:schemeClr val="bg1">
                              <a:lumMod val="85000"/>
                            </a:schemeClr>
                          </a:solidFill>
                        </a:rPr>
                        <a:t> advice, I will listen, but I will also recognize that it is up to me to choose which advice to implement, and how to implement it, since only I own the final results and accountability </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7</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will have to leave my comfort zone every</a:t>
                      </a:r>
                      <a:r>
                        <a:rPr lang="en-US" baseline="0" dirty="0" smtClean="0">
                          <a:solidFill>
                            <a:schemeClr val="accent5">
                              <a:lumMod val="40000"/>
                              <a:lumOff val="60000"/>
                            </a:schemeClr>
                          </a:solidFill>
                        </a:rPr>
                        <a:t> day to grow and continue to be successful</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sp>
        <p:nvSpPr>
          <p:cNvPr id="5" name="Rounded Rectangle 4"/>
          <p:cNvSpPr/>
          <p:nvPr/>
        </p:nvSpPr>
        <p:spPr>
          <a:xfrm>
            <a:off x="620666" y="6175741"/>
            <a:ext cx="10950668" cy="605305"/>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If you did not answer “Yes” to all of the above questions, do not start a company today!</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2214568849"/>
              </p:ext>
            </p:extLst>
          </p:nvPr>
        </p:nvGraphicFramePr>
        <p:xfrm>
          <a:off x="620666" y="1414473"/>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3</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cannot do it alone</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4</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The path to success is not an algorithm with set of rules to follow,</a:t>
                      </a:r>
                      <a:r>
                        <a:rPr lang="en-US" baseline="0" dirty="0" smtClean="0">
                          <a:solidFill>
                            <a:schemeClr val="bg1">
                              <a:lumMod val="85000"/>
                            </a:schemeClr>
                          </a:solidFill>
                        </a:rPr>
                        <a:t> but an iterative process where I can only increase or decrease the odds of success, but I cannot guarantee anything. Even if I achieve success, it is only temporary</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5</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The goal is to make an “anti-fragile” organization–</a:t>
                      </a:r>
                      <a:r>
                        <a:rPr lang="en-US" baseline="0" dirty="0" smtClean="0">
                          <a:solidFill>
                            <a:schemeClr val="accent5">
                              <a:lumMod val="40000"/>
                              <a:lumOff val="60000"/>
                            </a:schemeClr>
                          </a:solidFill>
                        </a:rPr>
                        <a:t> one that gets stronger over time when faced with problems, failures, uncertainty, and surprises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6</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When others provide</a:t>
                      </a:r>
                      <a:r>
                        <a:rPr lang="en-US" baseline="0" dirty="0" smtClean="0">
                          <a:solidFill>
                            <a:schemeClr val="bg1">
                              <a:lumMod val="85000"/>
                            </a:schemeClr>
                          </a:solidFill>
                        </a:rPr>
                        <a:t> advice, I will listen, but I will also recognize that it is up to me to choose which advice to implement, and how to implement it, since only I own the final results and accountability </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7</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will have to leave my comfort zone every</a:t>
                      </a:r>
                      <a:r>
                        <a:rPr lang="en-US" baseline="0" dirty="0" smtClean="0">
                          <a:solidFill>
                            <a:schemeClr val="accent5">
                              <a:lumMod val="40000"/>
                              <a:lumOff val="60000"/>
                            </a:schemeClr>
                          </a:solidFill>
                        </a:rPr>
                        <a:t> day to grow and continue to be successful</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82041728"/>
              </p:ext>
            </p:extLst>
          </p:nvPr>
        </p:nvGraphicFramePr>
        <p:xfrm>
          <a:off x="620666" y="1411523"/>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r>
              <a:tr h="370840">
                <a:tc>
                  <a:txBody>
                    <a:bodyPr/>
                    <a:lstStyle/>
                    <a:p>
                      <a:pPr algn="ctr"/>
                      <a:r>
                        <a:rPr lang="en-US" b="1" dirty="0" smtClean="0">
                          <a:solidFill>
                            <a:schemeClr val="tx1"/>
                          </a:solidFill>
                        </a:rPr>
                        <a:t>3</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cannot do it alone</a:t>
                      </a:r>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4</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The path to success is not an algorithm with set of rules to follow,</a:t>
                      </a:r>
                      <a:r>
                        <a:rPr lang="en-US" baseline="0" dirty="0" smtClean="0">
                          <a:solidFill>
                            <a:schemeClr val="bg1">
                              <a:lumMod val="85000"/>
                            </a:schemeClr>
                          </a:solidFill>
                        </a:rPr>
                        <a:t> but an iterative process where I can only increase or decrease the odds of success, but I cannot guarantee anything. Even if I achieve success, it is only temporary</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5</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The goal is to make an “anti-fragile” organization–</a:t>
                      </a:r>
                      <a:r>
                        <a:rPr lang="en-US" baseline="0" dirty="0" smtClean="0">
                          <a:solidFill>
                            <a:schemeClr val="accent5">
                              <a:lumMod val="40000"/>
                              <a:lumOff val="60000"/>
                            </a:schemeClr>
                          </a:solidFill>
                        </a:rPr>
                        <a:t> one that gets stronger over time when faced with problems, failures, uncertainty, and surprises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6</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When others provide</a:t>
                      </a:r>
                      <a:r>
                        <a:rPr lang="en-US" baseline="0" dirty="0" smtClean="0">
                          <a:solidFill>
                            <a:schemeClr val="bg1">
                              <a:lumMod val="85000"/>
                            </a:schemeClr>
                          </a:solidFill>
                        </a:rPr>
                        <a:t> advice, I will listen, but I will also recognize that it is up to me to choose which advice to implement, and how to implement it, since only I own the final results and accountability </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7</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will have to leave my comfort zone every</a:t>
                      </a:r>
                      <a:r>
                        <a:rPr lang="en-US" baseline="0" dirty="0" smtClean="0">
                          <a:solidFill>
                            <a:schemeClr val="accent5">
                              <a:lumMod val="40000"/>
                              <a:lumOff val="60000"/>
                            </a:schemeClr>
                          </a:solidFill>
                        </a:rPr>
                        <a:t> day to grow and continue to be successful</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51296828"/>
              </p:ext>
            </p:extLst>
          </p:nvPr>
        </p:nvGraphicFramePr>
        <p:xfrm>
          <a:off x="620666" y="1414473"/>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r>
              <a:tr h="370840">
                <a:tc>
                  <a:txBody>
                    <a:bodyPr/>
                    <a:lstStyle/>
                    <a:p>
                      <a:pPr algn="ctr"/>
                      <a:r>
                        <a:rPr lang="en-US" b="1" dirty="0" smtClean="0">
                          <a:solidFill>
                            <a:schemeClr val="tx1"/>
                          </a:solidFill>
                        </a:rPr>
                        <a:t>3</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cannot do it alone</a:t>
                      </a:r>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r>
              <a:tr h="370840">
                <a:tc>
                  <a:txBody>
                    <a:bodyPr/>
                    <a:lstStyle/>
                    <a:p>
                      <a:pPr algn="ctr"/>
                      <a:r>
                        <a:rPr lang="en-US" b="1" dirty="0" smtClean="0">
                          <a:solidFill>
                            <a:schemeClr val="tx1"/>
                          </a:solidFill>
                        </a:rPr>
                        <a:t>4</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The path to success is not an algorithm with set of rules to follow,</a:t>
                      </a:r>
                      <a:r>
                        <a:rPr lang="en-US" baseline="0" dirty="0" smtClean="0">
                          <a:solidFill>
                            <a:schemeClr val="tx1"/>
                          </a:solidFill>
                        </a:rPr>
                        <a:t> but an iterative process where I can only increase or decrease the odds of success, but I cannot guarantee anything. Even if I achieve success, it is only temporary</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5</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The goal is to make an “anti-fragile” organization–</a:t>
                      </a:r>
                      <a:r>
                        <a:rPr lang="en-US" baseline="0" dirty="0" smtClean="0">
                          <a:solidFill>
                            <a:schemeClr val="accent5">
                              <a:lumMod val="40000"/>
                              <a:lumOff val="60000"/>
                            </a:schemeClr>
                          </a:solidFill>
                        </a:rPr>
                        <a:t> one that gets stronger over time when faced with problems, failures, uncertainty, and surprises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6</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When others provide</a:t>
                      </a:r>
                      <a:r>
                        <a:rPr lang="en-US" baseline="0" dirty="0" smtClean="0">
                          <a:solidFill>
                            <a:schemeClr val="bg1">
                              <a:lumMod val="85000"/>
                            </a:schemeClr>
                          </a:solidFill>
                        </a:rPr>
                        <a:t> advice, I will listen, but I will also recognize that it is up to me to choose which advice to implement, and how to implement it, since only I own the final results and accountability </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7</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will have to leave my comfort zone every</a:t>
                      </a:r>
                      <a:r>
                        <a:rPr lang="en-US" baseline="0" dirty="0" smtClean="0">
                          <a:solidFill>
                            <a:schemeClr val="accent5">
                              <a:lumMod val="40000"/>
                              <a:lumOff val="60000"/>
                            </a:schemeClr>
                          </a:solidFill>
                        </a:rPr>
                        <a:t> day to grow and continue to be successful</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05729685"/>
              </p:ext>
            </p:extLst>
          </p:nvPr>
        </p:nvGraphicFramePr>
        <p:xfrm>
          <a:off x="620666" y="1411523"/>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r>
              <a:tr h="370840">
                <a:tc>
                  <a:txBody>
                    <a:bodyPr/>
                    <a:lstStyle/>
                    <a:p>
                      <a:pPr algn="ctr"/>
                      <a:r>
                        <a:rPr lang="en-US" b="1" dirty="0" smtClean="0">
                          <a:solidFill>
                            <a:schemeClr val="tx1"/>
                          </a:solidFill>
                        </a:rPr>
                        <a:t>3</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cannot do it alone</a:t>
                      </a:r>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r>
              <a:tr h="370840">
                <a:tc>
                  <a:txBody>
                    <a:bodyPr/>
                    <a:lstStyle/>
                    <a:p>
                      <a:pPr algn="ctr"/>
                      <a:r>
                        <a:rPr lang="en-US" b="1" dirty="0" smtClean="0">
                          <a:solidFill>
                            <a:schemeClr val="tx1"/>
                          </a:solidFill>
                        </a:rPr>
                        <a:t>4</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The path to success is not an algorithm with set of rules to follow,</a:t>
                      </a:r>
                      <a:r>
                        <a:rPr lang="en-US" baseline="0" dirty="0" smtClean="0">
                          <a:solidFill>
                            <a:schemeClr val="tx1"/>
                          </a:solidFill>
                        </a:rPr>
                        <a:t> but an iterative process where I can only increase or decrease the odds of success, but I cannot guarantee anything. Even if I achieve success, it is only temporary</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tx1"/>
                          </a:solidFill>
                        </a:rPr>
                        <a:t>5</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The goal is to make an “anti-fragile” organization–</a:t>
                      </a:r>
                      <a:r>
                        <a:rPr lang="en-US" baseline="0" dirty="0" smtClean="0">
                          <a:solidFill>
                            <a:schemeClr val="tx1"/>
                          </a:solidFill>
                        </a:rPr>
                        <a:t> one that gets stronger over time when faced with problems, failures, uncertainty, and surprises</a:t>
                      </a:r>
                      <a:endParaRPr lang="en-US" dirty="0">
                        <a:solidFill>
                          <a:schemeClr val="tx1"/>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6</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When others provide</a:t>
                      </a:r>
                      <a:r>
                        <a:rPr lang="en-US" baseline="0" dirty="0" smtClean="0">
                          <a:solidFill>
                            <a:schemeClr val="bg1">
                              <a:lumMod val="85000"/>
                            </a:schemeClr>
                          </a:solidFill>
                        </a:rPr>
                        <a:t> advice, I will listen, but I will also recognize that it is up to me to choose which advice to implement, and how to implement it, since only I own the final results and accountability </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7</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will have to leave my comfort zone every</a:t>
                      </a:r>
                      <a:r>
                        <a:rPr lang="en-US" baseline="0" dirty="0" smtClean="0">
                          <a:solidFill>
                            <a:schemeClr val="accent5">
                              <a:lumMod val="40000"/>
                              <a:lumOff val="60000"/>
                            </a:schemeClr>
                          </a:solidFill>
                        </a:rPr>
                        <a:t> day to grow and continue to be successful</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786737655"/>
              </p:ext>
            </p:extLst>
          </p:nvPr>
        </p:nvGraphicFramePr>
        <p:xfrm>
          <a:off x="620666" y="1403469"/>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r>
              <a:tr h="370840">
                <a:tc>
                  <a:txBody>
                    <a:bodyPr/>
                    <a:lstStyle/>
                    <a:p>
                      <a:pPr algn="ctr"/>
                      <a:r>
                        <a:rPr lang="en-US" b="1" dirty="0" smtClean="0">
                          <a:solidFill>
                            <a:schemeClr val="tx1"/>
                          </a:solidFill>
                        </a:rPr>
                        <a:t>3</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cannot do it alone</a:t>
                      </a:r>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r>
              <a:tr h="370840">
                <a:tc>
                  <a:txBody>
                    <a:bodyPr/>
                    <a:lstStyle/>
                    <a:p>
                      <a:pPr algn="ctr"/>
                      <a:r>
                        <a:rPr lang="en-US" b="1" dirty="0" smtClean="0">
                          <a:solidFill>
                            <a:schemeClr val="tx1"/>
                          </a:solidFill>
                        </a:rPr>
                        <a:t>4</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The path to success is not an algorithm with set of rules to follow,</a:t>
                      </a:r>
                      <a:r>
                        <a:rPr lang="en-US" baseline="0" dirty="0" smtClean="0">
                          <a:solidFill>
                            <a:schemeClr val="tx1"/>
                          </a:solidFill>
                        </a:rPr>
                        <a:t> but an iterative process where I can only increase or decrease the odds of success, but I cannot guarantee anything. Even if I achieve success, it is only temporary</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tx1"/>
                          </a:solidFill>
                        </a:rPr>
                        <a:t>5</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The goal is to make an “anti-fragile” organization–</a:t>
                      </a:r>
                      <a:r>
                        <a:rPr lang="en-US" baseline="0" dirty="0" smtClean="0">
                          <a:solidFill>
                            <a:schemeClr val="tx1"/>
                          </a:solidFill>
                        </a:rPr>
                        <a:t> one that gets stronger over time when faced with problems, failures, uncertainty, and surprises</a:t>
                      </a:r>
                      <a:endParaRPr lang="en-US" dirty="0">
                        <a:solidFill>
                          <a:schemeClr val="tx1"/>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6</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When others provide</a:t>
                      </a:r>
                      <a:r>
                        <a:rPr lang="en-US" baseline="0" dirty="0" smtClean="0">
                          <a:solidFill>
                            <a:schemeClr val="tx1"/>
                          </a:solidFill>
                        </a:rPr>
                        <a:t> advice, I will listen, but I will also recognize that it is up to me to choose which advice to implement, and how to implement it, since only I own the final results and accountability </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accent5">
                              <a:lumMod val="40000"/>
                              <a:lumOff val="60000"/>
                            </a:schemeClr>
                          </a:solidFill>
                        </a:rPr>
                        <a:t>7</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 will have to leave my comfort zone every</a:t>
                      </a:r>
                      <a:r>
                        <a:rPr lang="en-US" baseline="0" dirty="0" smtClean="0">
                          <a:solidFill>
                            <a:schemeClr val="accent5">
                              <a:lumMod val="40000"/>
                              <a:lumOff val="60000"/>
                            </a:schemeClr>
                          </a:solidFill>
                        </a:rPr>
                        <a:t> day to grow and continue to be successful</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353206901"/>
              </p:ext>
            </p:extLst>
          </p:nvPr>
        </p:nvGraphicFramePr>
        <p:xfrm>
          <a:off x="620666" y="1395415"/>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r>
              <a:tr h="370840">
                <a:tc>
                  <a:txBody>
                    <a:bodyPr/>
                    <a:lstStyle/>
                    <a:p>
                      <a:pPr algn="ctr"/>
                      <a:r>
                        <a:rPr lang="en-US" b="1" dirty="0" smtClean="0">
                          <a:solidFill>
                            <a:schemeClr val="tx1"/>
                          </a:solidFill>
                        </a:rPr>
                        <a:t>3</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cannot do it alone</a:t>
                      </a:r>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r>
              <a:tr h="370840">
                <a:tc>
                  <a:txBody>
                    <a:bodyPr/>
                    <a:lstStyle/>
                    <a:p>
                      <a:pPr algn="ctr"/>
                      <a:r>
                        <a:rPr lang="en-US" b="1" dirty="0" smtClean="0">
                          <a:solidFill>
                            <a:schemeClr val="tx1"/>
                          </a:solidFill>
                        </a:rPr>
                        <a:t>4</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The path to success is not an algorithm with set of rules to follow,</a:t>
                      </a:r>
                      <a:r>
                        <a:rPr lang="en-US" baseline="0" dirty="0" smtClean="0">
                          <a:solidFill>
                            <a:schemeClr val="tx1"/>
                          </a:solidFill>
                        </a:rPr>
                        <a:t> but an iterative process where I can only increase or decrease the odds of success, but I cannot guarantee anything. Even if I achieve success, it is only temporary</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tx1"/>
                          </a:solidFill>
                        </a:rPr>
                        <a:t>5</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The goal is to make an “anti-fragile” organization–</a:t>
                      </a:r>
                      <a:r>
                        <a:rPr lang="en-US" baseline="0" dirty="0" smtClean="0">
                          <a:solidFill>
                            <a:schemeClr val="tx1"/>
                          </a:solidFill>
                        </a:rPr>
                        <a:t> one that gets stronger over time when faced with problems, failures, uncertainty, and surprises</a:t>
                      </a:r>
                      <a:endParaRPr lang="en-US" dirty="0">
                        <a:solidFill>
                          <a:schemeClr val="tx1"/>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6</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When others provide</a:t>
                      </a:r>
                      <a:r>
                        <a:rPr lang="en-US" baseline="0" dirty="0" smtClean="0">
                          <a:solidFill>
                            <a:schemeClr val="tx1"/>
                          </a:solidFill>
                        </a:rPr>
                        <a:t> advice, I will listen, but I will also recognize that it is up to me to choose which advice to implement, and how to implement it, since only I own the final results and accountability </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tx1"/>
                          </a:solidFill>
                        </a:rPr>
                        <a:t>7</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will have to leave my comfort zone every</a:t>
                      </a:r>
                      <a:r>
                        <a:rPr lang="en-US" baseline="0" dirty="0" smtClean="0">
                          <a:solidFill>
                            <a:schemeClr val="tx1"/>
                          </a:solidFill>
                        </a:rPr>
                        <a:t> day to grow and continue to be successful</a:t>
                      </a:r>
                      <a:endParaRPr lang="en-US" dirty="0">
                        <a:solidFill>
                          <a:schemeClr val="tx1"/>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bg1">
                              <a:lumMod val="85000"/>
                            </a:schemeClr>
                          </a:solidFill>
                        </a:rPr>
                        <a:t>8</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 am doing this for more than the money. I believe in my cause and my team</a:t>
                      </a:r>
                      <a:endParaRPr lang="en-US" dirty="0">
                        <a:solidFill>
                          <a:schemeClr val="bg1">
                            <a:lumMod val="85000"/>
                          </a:schemeClr>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757099069"/>
              </p:ext>
            </p:extLst>
          </p:nvPr>
        </p:nvGraphicFramePr>
        <p:xfrm>
          <a:off x="620666" y="1392558"/>
          <a:ext cx="10950668" cy="4688840"/>
        </p:xfrm>
        <a:graphic>
          <a:graphicData uri="http://schemas.openxmlformats.org/drawingml/2006/table">
            <a:tbl>
              <a:tblPr firstRow="1" bandRow="1">
                <a:tableStyleId>{5C22544A-7EE6-4342-B048-85BDC9FD1C3A}</a:tableStyleId>
              </a:tblPr>
              <a:tblGrid>
                <a:gridCol w="411429"/>
                <a:gridCol w="9451818"/>
                <a:gridCol w="570368"/>
                <a:gridCol w="517053"/>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I Understand That:</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Yes</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No</a:t>
                      </a:r>
                      <a:endParaRPr lang="en-US" dirty="0">
                        <a:solidFill>
                          <a:schemeClr val="tx1"/>
                        </a:solidFill>
                      </a:endParaRPr>
                    </a:p>
                  </a:txBody>
                  <a:tcPr>
                    <a:solidFill>
                      <a:schemeClr val="accent4"/>
                    </a:solidFill>
                  </a:tcPr>
                </a:tc>
              </a:tr>
              <a:tr h="370840">
                <a:tc>
                  <a:txBody>
                    <a:bodyPr/>
                    <a:lstStyle/>
                    <a:p>
                      <a:pPr algn="ctr"/>
                      <a:r>
                        <a:rPr lang="en-US" b="1" dirty="0" smtClean="0"/>
                        <a:t>1</a:t>
                      </a:r>
                      <a:endParaRPr lang="en-US" b="1" dirty="0"/>
                    </a:p>
                  </a:txBody>
                  <a:tcPr>
                    <a:solidFill>
                      <a:schemeClr val="accent5">
                        <a:lumMod val="40000"/>
                        <a:lumOff val="60000"/>
                      </a:schemeClr>
                    </a:solidFill>
                  </a:tcPr>
                </a:tc>
                <a:tc>
                  <a:txBody>
                    <a:bodyPr/>
                    <a:lstStyle/>
                    <a:p>
                      <a:r>
                        <a:rPr lang="en-US" dirty="0" smtClean="0"/>
                        <a:t>Founding a startup will be really,</a:t>
                      </a:r>
                      <a:r>
                        <a:rPr lang="en-US" baseline="0" dirty="0" smtClean="0"/>
                        <a:t> really hard and I still want to do it</a:t>
                      </a:r>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2</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It will be a lengthy</a:t>
                      </a:r>
                      <a:r>
                        <a:rPr lang="en-US" baseline="0" dirty="0" smtClean="0">
                          <a:solidFill>
                            <a:schemeClr val="tx1"/>
                          </a:solidFill>
                        </a:rPr>
                        <a:t> process loaded with humiliating failures along the way, and I must learn from them and not take them personally </a:t>
                      </a:r>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c>
                  <a:txBody>
                    <a:bodyPr/>
                    <a:lstStyle/>
                    <a:p>
                      <a:endParaRPr lang="en-US" dirty="0">
                        <a:solidFill>
                          <a:schemeClr val="tx1"/>
                        </a:solidFill>
                      </a:endParaRPr>
                    </a:p>
                  </a:txBody>
                  <a:tcPr>
                    <a:solidFill>
                      <a:schemeClr val="bg1">
                        <a:lumMod val="85000"/>
                      </a:schemeClr>
                    </a:solidFill>
                  </a:tcPr>
                </a:tc>
              </a:tr>
              <a:tr h="370840">
                <a:tc>
                  <a:txBody>
                    <a:bodyPr/>
                    <a:lstStyle/>
                    <a:p>
                      <a:pPr algn="ctr"/>
                      <a:r>
                        <a:rPr lang="en-US" b="1" dirty="0" smtClean="0">
                          <a:solidFill>
                            <a:schemeClr val="tx1"/>
                          </a:solidFill>
                        </a:rPr>
                        <a:t>3</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cannot do it alone</a:t>
                      </a:r>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c>
                  <a:txBody>
                    <a:bodyPr/>
                    <a:lstStyle/>
                    <a:p>
                      <a:endParaRPr lang="en-US" dirty="0">
                        <a:solidFill>
                          <a:schemeClr val="tx1"/>
                        </a:solidFill>
                      </a:endParaRPr>
                    </a:p>
                  </a:txBody>
                  <a:tcPr>
                    <a:solidFill>
                      <a:schemeClr val="accent5">
                        <a:lumMod val="40000"/>
                        <a:lumOff val="60000"/>
                      </a:schemeClr>
                    </a:solidFill>
                  </a:tcPr>
                </a:tc>
              </a:tr>
              <a:tr h="370840">
                <a:tc>
                  <a:txBody>
                    <a:bodyPr/>
                    <a:lstStyle/>
                    <a:p>
                      <a:pPr algn="ctr"/>
                      <a:r>
                        <a:rPr lang="en-US" b="1" dirty="0" smtClean="0">
                          <a:solidFill>
                            <a:schemeClr val="tx1"/>
                          </a:solidFill>
                        </a:rPr>
                        <a:t>4</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The path to success is not an algorithm with set of rules to follow,</a:t>
                      </a:r>
                      <a:r>
                        <a:rPr lang="en-US" baseline="0" dirty="0" smtClean="0">
                          <a:solidFill>
                            <a:schemeClr val="tx1"/>
                          </a:solidFill>
                        </a:rPr>
                        <a:t> but an iterative process where I can only increase or decrease the odds of success, but I cannot guarantee anything. Even if I achieve success, it is only temporary</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tx1"/>
                          </a:solidFill>
                        </a:rPr>
                        <a:t>5</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The goal is to make an “anti-fragile” organization–</a:t>
                      </a:r>
                      <a:r>
                        <a:rPr lang="en-US" baseline="0" dirty="0" smtClean="0">
                          <a:solidFill>
                            <a:schemeClr val="tx1"/>
                          </a:solidFill>
                        </a:rPr>
                        <a:t> one that gets stronger over time when faced with problems, failures, uncertainty, and surprises</a:t>
                      </a:r>
                      <a:endParaRPr lang="en-US" dirty="0">
                        <a:solidFill>
                          <a:schemeClr val="tx1"/>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6</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When others provide</a:t>
                      </a:r>
                      <a:r>
                        <a:rPr lang="en-US" baseline="0" dirty="0" smtClean="0">
                          <a:solidFill>
                            <a:schemeClr val="tx1"/>
                          </a:solidFill>
                        </a:rPr>
                        <a:t> advice, I will listen, but I will also recognize that it is up to me to choose which advice to implement, and how to implement it, since only I own the final results and accountability </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r h="370840">
                <a:tc>
                  <a:txBody>
                    <a:bodyPr/>
                    <a:lstStyle/>
                    <a:p>
                      <a:pPr algn="ctr"/>
                      <a:r>
                        <a:rPr lang="en-US" b="1" dirty="0" smtClean="0">
                          <a:solidFill>
                            <a:schemeClr val="tx1"/>
                          </a:solidFill>
                        </a:rPr>
                        <a:t>7</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I will have to leave my comfort zone every</a:t>
                      </a:r>
                      <a:r>
                        <a:rPr lang="en-US" baseline="0" dirty="0" smtClean="0">
                          <a:solidFill>
                            <a:schemeClr val="tx1"/>
                          </a:solidFill>
                        </a:rPr>
                        <a:t> day to grow and continue to be successful</a:t>
                      </a:r>
                      <a:endParaRPr lang="en-US" dirty="0">
                        <a:solidFill>
                          <a:schemeClr val="tx1"/>
                        </a:solidFill>
                      </a:endParaRPr>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r>
              <a:tr h="370840">
                <a:tc>
                  <a:txBody>
                    <a:bodyPr/>
                    <a:lstStyle/>
                    <a:p>
                      <a:pPr algn="ctr"/>
                      <a:r>
                        <a:rPr lang="en-US" b="1" dirty="0" smtClean="0">
                          <a:solidFill>
                            <a:schemeClr val="tx1"/>
                          </a:solidFill>
                        </a:rPr>
                        <a:t>8</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 am doing this for more than the money. I believe in my cause and my team</a:t>
                      </a:r>
                      <a:endParaRPr lang="en-US" dirty="0">
                        <a:solidFill>
                          <a:schemeClr val="tx1"/>
                        </a:solidFill>
                      </a:endParaRP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r>
            </a:tbl>
          </a:graphicData>
        </a:graphic>
      </p:graphicFrame>
    </p:spTree>
    <p:extLst>
      <p:ext uri="{BB962C8B-B14F-4D97-AF65-F5344CB8AC3E}">
        <p14:creationId xmlns:p14="http://schemas.microsoft.com/office/powerpoint/2010/main" val="95067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Team</a:t>
            </a:r>
            <a:endParaRPr lang="en-US" dirty="0"/>
          </a:p>
        </p:txBody>
      </p:sp>
      <p:sp>
        <p:nvSpPr>
          <p:cNvPr id="3" name="Content Placeholder 2"/>
          <p:cNvSpPr>
            <a:spLocks noGrp="1"/>
          </p:cNvSpPr>
          <p:nvPr>
            <p:ph idx="1"/>
          </p:nvPr>
        </p:nvSpPr>
        <p:spPr>
          <a:xfrm>
            <a:off x="838199" y="1825625"/>
            <a:ext cx="10858877" cy="4783722"/>
          </a:xfrm>
        </p:spPr>
        <p:txBody>
          <a:bodyPr>
            <a:normAutofit lnSpcReduction="10000"/>
          </a:bodyPr>
          <a:lstStyle/>
          <a:p>
            <a:r>
              <a:rPr lang="en-US" sz="2600" dirty="0" smtClean="0"/>
              <a:t>Entrepreneurship is not a solo sport</a:t>
            </a:r>
          </a:p>
          <a:p>
            <a:endParaRPr lang="en-US" sz="2600" dirty="0"/>
          </a:p>
          <a:p>
            <a:r>
              <a:rPr lang="en-US" sz="2600" dirty="0" smtClean="0"/>
              <a:t>A solid team should have at least 3 things:</a:t>
            </a:r>
          </a:p>
          <a:p>
            <a:pPr lvl="1"/>
            <a:r>
              <a:rPr lang="en-US" dirty="0" smtClean="0"/>
              <a:t>A common vision</a:t>
            </a:r>
          </a:p>
          <a:p>
            <a:pPr lvl="1"/>
            <a:r>
              <a:rPr lang="en-US" dirty="0" smtClean="0"/>
              <a:t>Shared values</a:t>
            </a:r>
          </a:p>
          <a:p>
            <a:pPr lvl="1"/>
            <a:r>
              <a:rPr lang="en-US" dirty="0" smtClean="0"/>
              <a:t>Complementary skills</a:t>
            </a:r>
          </a:p>
          <a:p>
            <a:pPr lvl="1"/>
            <a:endParaRPr lang="en-US" sz="2600" dirty="0"/>
          </a:p>
          <a:p>
            <a:r>
              <a:rPr lang="en-US" sz="2600" dirty="0" smtClean="0"/>
              <a:t>Think about the balance, skills, and roles of your team in terms of the 3H model- </a:t>
            </a:r>
            <a:r>
              <a:rPr lang="en-US" sz="2600" b="1" dirty="0" smtClean="0"/>
              <a:t>H</a:t>
            </a:r>
            <a:r>
              <a:rPr lang="en-US" sz="2600" dirty="0" smtClean="0"/>
              <a:t>acker, </a:t>
            </a:r>
            <a:r>
              <a:rPr lang="en-US" sz="2600" b="1" dirty="0" smtClean="0"/>
              <a:t>H</a:t>
            </a:r>
            <a:r>
              <a:rPr lang="en-US" sz="2600" dirty="0" smtClean="0"/>
              <a:t>ustler, and </a:t>
            </a:r>
            <a:r>
              <a:rPr lang="en-US" sz="2600" b="1" dirty="0" smtClean="0"/>
              <a:t>H</a:t>
            </a:r>
            <a:r>
              <a:rPr lang="en-US" sz="2600" dirty="0" smtClean="0"/>
              <a:t>ipster</a:t>
            </a:r>
          </a:p>
          <a:p>
            <a:pPr lvl="1"/>
            <a:r>
              <a:rPr lang="en-US" sz="2200" dirty="0" smtClean="0"/>
              <a:t>Who in your team is the “hacker”? (hacker is the one who will build the product)</a:t>
            </a:r>
          </a:p>
          <a:p>
            <a:pPr lvl="1"/>
            <a:r>
              <a:rPr lang="en-US" sz="2200" dirty="0" smtClean="0"/>
              <a:t>Who in your team is the “hustler”? (hustler is the business person)</a:t>
            </a:r>
          </a:p>
          <a:p>
            <a:pPr lvl="1"/>
            <a:r>
              <a:rPr lang="en-US" sz="2200" dirty="0" smtClean="0"/>
              <a:t>Who in your team is the “hipster”? (hipster is the one concerned with the customer experience and design)</a:t>
            </a:r>
          </a:p>
          <a:p>
            <a:pPr lvl="1"/>
            <a:endParaRPr lang="en-US" dirty="0" smtClean="0"/>
          </a:p>
          <a:p>
            <a:pPr lvl="1"/>
            <a:endParaRPr lang="en-US" dirty="0"/>
          </a:p>
          <a:p>
            <a:endParaRPr lang="en-US" dirty="0" smtClean="0"/>
          </a:p>
        </p:txBody>
      </p:sp>
    </p:spTree>
    <p:extLst>
      <p:ext uri="{BB962C8B-B14F-4D97-AF65-F5344CB8AC3E}">
        <p14:creationId xmlns:p14="http://schemas.microsoft.com/office/powerpoint/2010/main" val="196038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Market Segmentation</a:t>
            </a:r>
            <a:endParaRPr lang="en-US" dirty="0"/>
          </a:p>
        </p:txBody>
      </p:sp>
      <p:pic>
        <p:nvPicPr>
          <p:cNvPr id="1026" name="Picture 2" descr="Image result for seeing the world through the eyes of the customer vs seeing the world through the perspective of the compa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5834" y="1291239"/>
            <a:ext cx="6744832" cy="5334801"/>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838200" y="5388366"/>
            <a:ext cx="10753442" cy="1237674"/>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t>Market segmentation is the process of dividing a “broad” consumer or business market into sub-groups </a:t>
            </a:r>
            <a:r>
              <a:rPr lang="en-US" sz="2400" dirty="0" smtClean="0"/>
              <a:t>(</a:t>
            </a:r>
            <a:r>
              <a:rPr lang="en-US" sz="2400" dirty="0"/>
              <a:t>or segments) in an aim to identify </a:t>
            </a:r>
            <a:r>
              <a:rPr lang="en-US" sz="2400" i="1" dirty="0"/>
              <a:t>high yield </a:t>
            </a:r>
            <a:r>
              <a:rPr lang="en-US" sz="2400" i="1" dirty="0" smtClean="0"/>
              <a:t>segments. </a:t>
            </a:r>
          </a:p>
          <a:p>
            <a:pPr marL="342900" indent="-342900">
              <a:buFont typeface="Arial" panose="020B0604020202020204" pitchFamily="34" charset="0"/>
              <a:buChar char="•"/>
            </a:pPr>
            <a:r>
              <a:rPr lang="en-US" sz="2400" dirty="0" smtClean="0"/>
              <a:t>It may also help you come up with an idea!</a:t>
            </a:r>
            <a:endParaRPr lang="en-US" sz="2400" dirty="0"/>
          </a:p>
        </p:txBody>
      </p:sp>
    </p:spTree>
    <p:extLst>
      <p:ext uri="{BB962C8B-B14F-4D97-AF65-F5344CB8AC3E}">
        <p14:creationId xmlns:p14="http://schemas.microsoft.com/office/powerpoint/2010/main" val="101274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Segmentation Process</a:t>
            </a:r>
            <a:endParaRPr lang="en-US" dirty="0"/>
          </a:p>
        </p:txBody>
      </p:sp>
      <p:sp>
        <p:nvSpPr>
          <p:cNvPr id="3" name="Content Placeholder 2"/>
          <p:cNvSpPr>
            <a:spLocks noGrp="1"/>
          </p:cNvSpPr>
          <p:nvPr>
            <p:ph idx="1"/>
          </p:nvPr>
        </p:nvSpPr>
        <p:spPr>
          <a:xfrm>
            <a:off x="838200" y="1825625"/>
            <a:ext cx="10515600" cy="4783722"/>
          </a:xfrm>
        </p:spPr>
        <p:txBody>
          <a:bodyPr>
            <a:normAutofit lnSpcReduction="10000"/>
          </a:bodyPr>
          <a:lstStyle/>
          <a:p>
            <a:r>
              <a:rPr lang="en-US" dirty="0" smtClean="0"/>
              <a:t>Step 0: Identify your passions</a:t>
            </a:r>
          </a:p>
          <a:p>
            <a:pPr lvl="1"/>
            <a:r>
              <a:rPr lang="en-US" dirty="0" smtClean="0"/>
              <a:t>E.g., Technology (i.e., expertise) &amp; </a:t>
            </a:r>
            <a:r>
              <a:rPr lang="en-US" dirty="0"/>
              <a:t>E</a:t>
            </a:r>
            <a:r>
              <a:rPr lang="en-US" dirty="0" smtClean="0"/>
              <a:t>ducation (i.e., domain/market)</a:t>
            </a:r>
          </a:p>
          <a:p>
            <a:pPr lvl="1"/>
            <a:endParaRPr lang="en-US" dirty="0" smtClean="0"/>
          </a:p>
          <a:p>
            <a:r>
              <a:rPr lang="en-US" dirty="0" smtClean="0"/>
              <a:t>Step 1: Start with a “generic” idea</a:t>
            </a:r>
          </a:p>
          <a:p>
            <a:pPr lvl="1"/>
            <a:r>
              <a:rPr lang="en-US" dirty="0" smtClean="0"/>
              <a:t>E.g., I want to improve education through technology</a:t>
            </a:r>
          </a:p>
          <a:p>
            <a:pPr lvl="1"/>
            <a:endParaRPr lang="en-US" dirty="0" smtClean="0"/>
          </a:p>
          <a:p>
            <a:r>
              <a:rPr lang="en-US" dirty="0" smtClean="0"/>
              <a:t>Step 2: Identify potential “industries” of your selected domain</a:t>
            </a:r>
          </a:p>
          <a:p>
            <a:pPr lvl="1"/>
            <a:r>
              <a:rPr lang="en-US" dirty="0" smtClean="0"/>
              <a:t>E.g., Universities, schools, centers, etc.,</a:t>
            </a:r>
          </a:p>
          <a:p>
            <a:pPr lvl="1"/>
            <a:endParaRPr lang="en-US" dirty="0"/>
          </a:p>
          <a:p>
            <a:r>
              <a:rPr lang="en-US" dirty="0"/>
              <a:t>Step </a:t>
            </a:r>
            <a:r>
              <a:rPr lang="en-US" dirty="0" smtClean="0"/>
              <a:t>3: </a:t>
            </a:r>
            <a:r>
              <a:rPr lang="en-US" dirty="0"/>
              <a:t>Identify all “end-users” in your industries</a:t>
            </a:r>
          </a:p>
          <a:p>
            <a:pPr lvl="1"/>
            <a:r>
              <a:rPr lang="en-US" dirty="0"/>
              <a:t>End-users are potential people who will use your potential product</a:t>
            </a:r>
          </a:p>
          <a:p>
            <a:pPr lvl="2"/>
            <a:r>
              <a:rPr lang="en-US" dirty="0"/>
              <a:t>E.g., Teachers, Students, Administrators, Parents, etc., </a:t>
            </a:r>
          </a:p>
          <a:p>
            <a:endParaRPr lang="en-US" dirty="0" smtClean="0"/>
          </a:p>
        </p:txBody>
      </p:sp>
    </p:spTree>
    <p:extLst>
      <p:ext uri="{BB962C8B-B14F-4D97-AF65-F5344CB8AC3E}">
        <p14:creationId xmlns:p14="http://schemas.microsoft.com/office/powerpoint/2010/main" val="12206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Segmentation Process</a:t>
            </a:r>
            <a:endParaRPr lang="en-US" dirty="0"/>
          </a:p>
        </p:txBody>
      </p:sp>
      <p:sp>
        <p:nvSpPr>
          <p:cNvPr id="3" name="Content Placeholder 2"/>
          <p:cNvSpPr>
            <a:spLocks noGrp="1"/>
          </p:cNvSpPr>
          <p:nvPr>
            <p:ph idx="1"/>
          </p:nvPr>
        </p:nvSpPr>
        <p:spPr>
          <a:xfrm>
            <a:off x="838200" y="1825625"/>
            <a:ext cx="10515600" cy="4671428"/>
          </a:xfrm>
        </p:spPr>
        <p:txBody>
          <a:bodyPr>
            <a:normAutofit/>
          </a:bodyPr>
          <a:lstStyle/>
          <a:p>
            <a:r>
              <a:rPr lang="en-US" dirty="0" smtClean="0"/>
              <a:t>Step 3 (Cont’d): </a:t>
            </a:r>
            <a:r>
              <a:rPr lang="en-US" dirty="0"/>
              <a:t>Identify all “end-users” in your </a:t>
            </a:r>
            <a:r>
              <a:rPr lang="en-US" dirty="0" smtClean="0"/>
              <a:t>industries</a:t>
            </a:r>
            <a:endParaRPr lang="en-US" dirty="0"/>
          </a:p>
          <a:p>
            <a:pPr lvl="1"/>
            <a:r>
              <a:rPr lang="en-US" dirty="0" smtClean="0"/>
              <a:t>End-users </a:t>
            </a:r>
            <a:r>
              <a:rPr lang="en-US" dirty="0"/>
              <a:t>are not necessarily “economic buyers</a:t>
            </a:r>
            <a:r>
              <a:rPr lang="en-US" dirty="0" smtClean="0"/>
              <a:t>”</a:t>
            </a:r>
            <a:endParaRPr lang="en-US" dirty="0"/>
          </a:p>
          <a:p>
            <a:pPr lvl="2"/>
            <a:r>
              <a:rPr lang="en-US" dirty="0"/>
              <a:t>E.g., Schools do not use </a:t>
            </a:r>
            <a:r>
              <a:rPr lang="en-US" dirty="0" smtClean="0"/>
              <a:t>course </a:t>
            </a:r>
            <a:r>
              <a:rPr lang="en-US" dirty="0"/>
              <a:t>or advising systems, but teachers </a:t>
            </a:r>
            <a:r>
              <a:rPr lang="en-US" dirty="0" smtClean="0"/>
              <a:t>do</a:t>
            </a:r>
          </a:p>
          <a:p>
            <a:pPr lvl="2"/>
            <a:endParaRPr lang="en-US" dirty="0"/>
          </a:p>
          <a:p>
            <a:r>
              <a:rPr lang="en-US" dirty="0"/>
              <a:t>Step 4</a:t>
            </a:r>
            <a:r>
              <a:rPr lang="en-US" dirty="0" smtClean="0"/>
              <a:t>: </a:t>
            </a:r>
            <a:r>
              <a:rPr lang="en-US" dirty="0"/>
              <a:t>Identify different “tasks” your end-users perform </a:t>
            </a:r>
          </a:p>
          <a:p>
            <a:pPr lvl="1"/>
            <a:r>
              <a:rPr lang="en-US" dirty="0"/>
              <a:t>E.g., Teachers teach, grade, advise, etc.,</a:t>
            </a:r>
          </a:p>
          <a:p>
            <a:pPr lvl="1"/>
            <a:endParaRPr lang="en-US" dirty="0"/>
          </a:p>
          <a:p>
            <a:r>
              <a:rPr lang="en-US" dirty="0"/>
              <a:t>Step 5</a:t>
            </a:r>
            <a:r>
              <a:rPr lang="en-US" dirty="0" smtClean="0"/>
              <a:t>: </a:t>
            </a:r>
            <a:r>
              <a:rPr lang="en-US" dirty="0"/>
              <a:t>Identify different “specialties” of your end-users</a:t>
            </a:r>
            <a:endParaRPr lang="is-IS" dirty="0"/>
          </a:p>
          <a:p>
            <a:endParaRPr lang="is-IS" dirty="0" smtClean="0"/>
          </a:p>
          <a:p>
            <a:r>
              <a:rPr lang="is-IS" dirty="0" smtClean="0"/>
              <a:t>...</a:t>
            </a:r>
            <a:endParaRPr lang="is-IS" dirty="0"/>
          </a:p>
          <a:p>
            <a:endParaRPr lang="en-US" dirty="0"/>
          </a:p>
          <a:p>
            <a:endParaRPr lang="en-US" dirty="0" smtClean="0"/>
          </a:p>
          <a:p>
            <a:pPr lvl="1"/>
            <a:endParaRPr lang="en-US" dirty="0"/>
          </a:p>
        </p:txBody>
      </p:sp>
      <p:sp>
        <p:nvSpPr>
          <p:cNvPr id="4" name="Down Arrow 3"/>
          <p:cNvSpPr/>
          <p:nvPr/>
        </p:nvSpPr>
        <p:spPr>
          <a:xfrm>
            <a:off x="10113475" y="4026178"/>
            <a:ext cx="1240325" cy="1539089"/>
          </a:xfrm>
          <a:prstGeom prst="down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400483" y="2841416"/>
            <a:ext cx="2666307" cy="923330"/>
          </a:xfrm>
          <a:prstGeom prst="rect">
            <a:avLst/>
          </a:prstGeom>
          <a:noFill/>
        </p:spPr>
        <p:txBody>
          <a:bodyPr wrap="none" rtlCol="0">
            <a:spAutoFit/>
          </a:bodyPr>
          <a:lstStyle/>
          <a:p>
            <a:pPr algn="ctr"/>
            <a:r>
              <a:rPr lang="en-US" b="1" dirty="0" smtClean="0">
                <a:solidFill>
                  <a:srgbClr val="00B050"/>
                </a:solidFill>
              </a:rPr>
              <a:t>You can follow </a:t>
            </a:r>
          </a:p>
          <a:p>
            <a:pPr algn="ctr"/>
            <a:r>
              <a:rPr lang="en-US" b="1" dirty="0" smtClean="0">
                <a:solidFill>
                  <a:srgbClr val="00B050"/>
                </a:solidFill>
              </a:rPr>
              <a:t>any logical order</a:t>
            </a:r>
          </a:p>
          <a:p>
            <a:pPr algn="ctr"/>
            <a:r>
              <a:rPr lang="en-US" b="1" dirty="0">
                <a:solidFill>
                  <a:srgbClr val="00B050"/>
                </a:solidFill>
              </a:rPr>
              <a:t>a</a:t>
            </a:r>
            <a:r>
              <a:rPr lang="en-US" b="1" dirty="0" smtClean="0">
                <a:solidFill>
                  <a:srgbClr val="00B050"/>
                </a:solidFill>
              </a:rPr>
              <a:t>nd go as deep as you like</a:t>
            </a:r>
            <a:endParaRPr lang="en-US" b="1" dirty="0">
              <a:solidFill>
                <a:srgbClr val="00B050"/>
              </a:solidFill>
            </a:endParaRPr>
          </a:p>
        </p:txBody>
      </p:sp>
    </p:spTree>
    <p:extLst>
      <p:ext uri="{BB962C8B-B14F-4D97-AF65-F5344CB8AC3E}">
        <p14:creationId xmlns:p14="http://schemas.microsoft.com/office/powerpoint/2010/main" val="51548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a:t>
            </a:r>
            <a:endParaRPr lang="en-US" dirty="0"/>
          </a:p>
        </p:txBody>
      </p:sp>
      <p:sp>
        <p:nvSpPr>
          <p:cNvPr id="4" name="Rounded Rectangle 3"/>
          <p:cNvSpPr/>
          <p:nvPr/>
        </p:nvSpPr>
        <p:spPr>
          <a:xfrm>
            <a:off x="4640175" y="1757740"/>
            <a:ext cx="229402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Improve Education through Technology</a:t>
            </a:r>
            <a:endParaRPr lang="en-US" dirty="0"/>
          </a:p>
        </p:txBody>
      </p:sp>
      <p:sp>
        <p:nvSpPr>
          <p:cNvPr id="5" name="Rounded Rectangle 4"/>
          <p:cNvSpPr/>
          <p:nvPr/>
        </p:nvSpPr>
        <p:spPr>
          <a:xfrm>
            <a:off x="590439" y="360672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endParaRPr lang="en-US" dirty="0"/>
          </a:p>
        </p:txBody>
      </p:sp>
      <p:sp>
        <p:nvSpPr>
          <p:cNvPr id="6" name="Rounded Rectangle 5"/>
          <p:cNvSpPr/>
          <p:nvPr/>
        </p:nvSpPr>
        <p:spPr>
          <a:xfrm>
            <a:off x="4991762" y="360295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Administrators</a:t>
            </a:r>
            <a:endParaRPr lang="en-US" dirty="0"/>
          </a:p>
        </p:txBody>
      </p:sp>
      <p:sp>
        <p:nvSpPr>
          <p:cNvPr id="7" name="Rounded Rectangle 6"/>
          <p:cNvSpPr/>
          <p:nvPr/>
        </p:nvSpPr>
        <p:spPr>
          <a:xfrm>
            <a:off x="2456442" y="360295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Professors</a:t>
            </a:r>
            <a:endParaRPr lang="en-US" dirty="0"/>
          </a:p>
        </p:txBody>
      </p:sp>
      <p:sp>
        <p:nvSpPr>
          <p:cNvPr id="9" name="Rounded Rectangle 8"/>
          <p:cNvSpPr/>
          <p:nvPr/>
        </p:nvSpPr>
        <p:spPr>
          <a:xfrm>
            <a:off x="2897653" y="2687852"/>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Universities</a:t>
            </a:r>
            <a:endParaRPr lang="en-US" dirty="0"/>
          </a:p>
        </p:txBody>
      </p:sp>
      <p:sp>
        <p:nvSpPr>
          <p:cNvPr id="11" name="Rounded Rectangle 10"/>
          <p:cNvSpPr/>
          <p:nvPr/>
        </p:nvSpPr>
        <p:spPr>
          <a:xfrm>
            <a:off x="7541928" y="2709296"/>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Education Centers</a:t>
            </a:r>
            <a:endParaRPr lang="en-US" dirty="0"/>
          </a:p>
        </p:txBody>
      </p:sp>
      <p:sp>
        <p:nvSpPr>
          <p:cNvPr id="12" name="Rounded Rectangle 11"/>
          <p:cNvSpPr/>
          <p:nvPr/>
        </p:nvSpPr>
        <p:spPr>
          <a:xfrm>
            <a:off x="5713871" y="441759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Sociology </a:t>
            </a:r>
            <a:endParaRPr lang="en-US" dirty="0"/>
          </a:p>
        </p:txBody>
      </p:sp>
      <p:sp>
        <p:nvSpPr>
          <p:cNvPr id="13" name="Rounded Rectangle 12"/>
          <p:cNvSpPr/>
          <p:nvPr/>
        </p:nvSpPr>
        <p:spPr>
          <a:xfrm>
            <a:off x="1225209" y="441779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Business</a:t>
            </a:r>
            <a:endParaRPr lang="en-US" dirty="0"/>
          </a:p>
        </p:txBody>
      </p:sp>
      <p:sp>
        <p:nvSpPr>
          <p:cNvPr id="15" name="Rounded Rectangle 14"/>
          <p:cNvSpPr/>
          <p:nvPr/>
        </p:nvSpPr>
        <p:spPr>
          <a:xfrm>
            <a:off x="1538922"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Teaching</a:t>
            </a:r>
            <a:endParaRPr lang="en-US" dirty="0"/>
          </a:p>
        </p:txBody>
      </p:sp>
      <p:sp>
        <p:nvSpPr>
          <p:cNvPr id="16" name="Rounded Rectangle 15"/>
          <p:cNvSpPr/>
          <p:nvPr/>
        </p:nvSpPr>
        <p:spPr>
          <a:xfrm>
            <a:off x="3461850"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Grading</a:t>
            </a:r>
            <a:endParaRPr lang="en-US" dirty="0"/>
          </a:p>
        </p:txBody>
      </p:sp>
      <p:sp>
        <p:nvSpPr>
          <p:cNvPr id="17" name="Rounded Rectangle 16"/>
          <p:cNvSpPr/>
          <p:nvPr/>
        </p:nvSpPr>
        <p:spPr>
          <a:xfrm>
            <a:off x="5829962"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Advising</a:t>
            </a:r>
            <a:endParaRPr lang="en-US" dirty="0"/>
          </a:p>
        </p:txBody>
      </p:sp>
      <p:sp>
        <p:nvSpPr>
          <p:cNvPr id="18" name="TextBox 17"/>
          <p:cNvSpPr txBox="1"/>
          <p:nvPr/>
        </p:nvSpPr>
        <p:spPr>
          <a:xfrm>
            <a:off x="7093874" y="1780827"/>
            <a:ext cx="1792478" cy="461665"/>
          </a:xfrm>
          <a:prstGeom prst="rect">
            <a:avLst/>
          </a:prstGeom>
          <a:noFill/>
        </p:spPr>
        <p:txBody>
          <a:bodyPr wrap="none" rtlCol="0">
            <a:spAutoFit/>
          </a:bodyPr>
          <a:lstStyle/>
          <a:p>
            <a:r>
              <a:rPr lang="en-US" sz="2400" b="1" smtClean="0"/>
              <a:t>Generic Idea</a:t>
            </a:r>
            <a:endParaRPr lang="en-US" sz="2400" b="1"/>
          </a:p>
        </p:txBody>
      </p:sp>
      <p:sp>
        <p:nvSpPr>
          <p:cNvPr id="19" name="Rounded Rectangle 18"/>
          <p:cNvSpPr/>
          <p:nvPr/>
        </p:nvSpPr>
        <p:spPr>
          <a:xfrm>
            <a:off x="4948030" y="2695450"/>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Schools</a:t>
            </a:r>
            <a:endParaRPr lang="en-US" dirty="0"/>
          </a:p>
        </p:txBody>
      </p:sp>
      <p:sp>
        <p:nvSpPr>
          <p:cNvPr id="20" name="TextBox 19"/>
          <p:cNvSpPr txBox="1"/>
          <p:nvPr/>
        </p:nvSpPr>
        <p:spPr>
          <a:xfrm>
            <a:off x="6803545" y="2602956"/>
            <a:ext cx="524503" cy="523220"/>
          </a:xfrm>
          <a:prstGeom prst="rect">
            <a:avLst/>
          </a:prstGeom>
          <a:noFill/>
        </p:spPr>
        <p:txBody>
          <a:bodyPr wrap="none" rtlCol="0">
            <a:spAutoFit/>
          </a:bodyPr>
          <a:lstStyle/>
          <a:p>
            <a:r>
              <a:rPr lang="is-IS" sz="2800" dirty="0" smtClean="0"/>
              <a:t>….</a:t>
            </a:r>
            <a:endParaRPr lang="en-US" sz="2800" dirty="0"/>
          </a:p>
        </p:txBody>
      </p:sp>
      <p:sp>
        <p:nvSpPr>
          <p:cNvPr id="21" name="TextBox 20"/>
          <p:cNvSpPr txBox="1"/>
          <p:nvPr/>
        </p:nvSpPr>
        <p:spPr>
          <a:xfrm>
            <a:off x="9302097" y="2771619"/>
            <a:ext cx="1452449" cy="461665"/>
          </a:xfrm>
          <a:prstGeom prst="rect">
            <a:avLst/>
          </a:prstGeom>
          <a:noFill/>
        </p:spPr>
        <p:txBody>
          <a:bodyPr wrap="none" rtlCol="0">
            <a:spAutoFit/>
          </a:bodyPr>
          <a:lstStyle/>
          <a:p>
            <a:r>
              <a:rPr lang="en-US" sz="2400" b="1" dirty="0" smtClean="0"/>
              <a:t>Industries</a:t>
            </a:r>
            <a:endParaRPr lang="en-US" sz="2400" b="1" dirty="0"/>
          </a:p>
        </p:txBody>
      </p:sp>
      <p:sp>
        <p:nvSpPr>
          <p:cNvPr id="22" name="TextBox 21"/>
          <p:cNvSpPr txBox="1"/>
          <p:nvPr/>
        </p:nvSpPr>
        <p:spPr>
          <a:xfrm>
            <a:off x="4300051" y="3524704"/>
            <a:ext cx="524503" cy="523220"/>
          </a:xfrm>
          <a:prstGeom prst="rect">
            <a:avLst/>
          </a:prstGeom>
          <a:noFill/>
        </p:spPr>
        <p:txBody>
          <a:bodyPr wrap="none" rtlCol="0">
            <a:spAutoFit/>
          </a:bodyPr>
          <a:lstStyle/>
          <a:p>
            <a:r>
              <a:rPr lang="is-IS" sz="2800" dirty="0" smtClean="0"/>
              <a:t>….</a:t>
            </a:r>
            <a:endParaRPr lang="en-US" sz="2800" dirty="0"/>
          </a:p>
        </p:txBody>
      </p:sp>
      <p:sp>
        <p:nvSpPr>
          <p:cNvPr id="23" name="Rounded Rectangle 22"/>
          <p:cNvSpPr/>
          <p:nvPr/>
        </p:nvSpPr>
        <p:spPr>
          <a:xfrm>
            <a:off x="3148153" y="441759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Computer Science</a:t>
            </a:r>
            <a:endParaRPr lang="en-US" dirty="0"/>
          </a:p>
        </p:txBody>
      </p:sp>
      <p:sp>
        <p:nvSpPr>
          <p:cNvPr id="24" name="TextBox 23"/>
          <p:cNvSpPr txBox="1"/>
          <p:nvPr/>
        </p:nvSpPr>
        <p:spPr>
          <a:xfrm>
            <a:off x="4966923" y="4366740"/>
            <a:ext cx="524503" cy="523220"/>
          </a:xfrm>
          <a:prstGeom prst="rect">
            <a:avLst/>
          </a:prstGeom>
          <a:noFill/>
        </p:spPr>
        <p:txBody>
          <a:bodyPr wrap="none" rtlCol="0">
            <a:spAutoFit/>
          </a:bodyPr>
          <a:lstStyle/>
          <a:p>
            <a:r>
              <a:rPr lang="is-IS" sz="2800" dirty="0" smtClean="0"/>
              <a:t>….</a:t>
            </a:r>
            <a:endParaRPr lang="en-US" sz="2800" dirty="0"/>
          </a:p>
        </p:txBody>
      </p:sp>
      <p:sp>
        <p:nvSpPr>
          <p:cNvPr id="25" name="TextBox 24"/>
          <p:cNvSpPr txBox="1"/>
          <p:nvPr/>
        </p:nvSpPr>
        <p:spPr>
          <a:xfrm>
            <a:off x="5202116" y="5154377"/>
            <a:ext cx="524503" cy="523220"/>
          </a:xfrm>
          <a:prstGeom prst="rect">
            <a:avLst/>
          </a:prstGeom>
          <a:noFill/>
        </p:spPr>
        <p:txBody>
          <a:bodyPr wrap="none" rtlCol="0">
            <a:spAutoFit/>
          </a:bodyPr>
          <a:lstStyle/>
          <a:p>
            <a:r>
              <a:rPr lang="is-IS" sz="2800" dirty="0" smtClean="0"/>
              <a:t>….</a:t>
            </a:r>
            <a:endParaRPr lang="en-US" sz="2800" dirty="0"/>
          </a:p>
        </p:txBody>
      </p:sp>
      <p:sp>
        <p:nvSpPr>
          <p:cNvPr id="26" name="TextBox 25"/>
          <p:cNvSpPr txBox="1"/>
          <p:nvPr/>
        </p:nvSpPr>
        <p:spPr>
          <a:xfrm>
            <a:off x="7036383" y="3644840"/>
            <a:ext cx="1468159" cy="461665"/>
          </a:xfrm>
          <a:prstGeom prst="rect">
            <a:avLst/>
          </a:prstGeom>
          <a:noFill/>
        </p:spPr>
        <p:txBody>
          <a:bodyPr wrap="none" rtlCol="0">
            <a:spAutoFit/>
          </a:bodyPr>
          <a:lstStyle/>
          <a:p>
            <a:r>
              <a:rPr lang="en-US" sz="2400" b="1" dirty="0" smtClean="0"/>
              <a:t>End-Users</a:t>
            </a:r>
            <a:endParaRPr lang="en-US" sz="2400" b="1" dirty="0"/>
          </a:p>
        </p:txBody>
      </p:sp>
      <p:sp>
        <p:nvSpPr>
          <p:cNvPr id="27" name="TextBox 26"/>
          <p:cNvSpPr txBox="1"/>
          <p:nvPr/>
        </p:nvSpPr>
        <p:spPr>
          <a:xfrm>
            <a:off x="7612717" y="4417597"/>
            <a:ext cx="1544012" cy="461665"/>
          </a:xfrm>
          <a:prstGeom prst="rect">
            <a:avLst/>
          </a:prstGeom>
          <a:noFill/>
        </p:spPr>
        <p:txBody>
          <a:bodyPr wrap="none" rtlCol="0">
            <a:spAutoFit/>
          </a:bodyPr>
          <a:lstStyle/>
          <a:p>
            <a:r>
              <a:rPr lang="en-US" sz="2400" b="1" dirty="0" smtClean="0"/>
              <a:t>Specialties</a:t>
            </a:r>
            <a:endParaRPr lang="en-US" sz="2400" b="1" dirty="0"/>
          </a:p>
        </p:txBody>
      </p:sp>
      <p:sp>
        <p:nvSpPr>
          <p:cNvPr id="28" name="TextBox 27"/>
          <p:cNvSpPr txBox="1"/>
          <p:nvPr/>
        </p:nvSpPr>
        <p:spPr>
          <a:xfrm>
            <a:off x="7688314" y="5270551"/>
            <a:ext cx="858055" cy="461665"/>
          </a:xfrm>
          <a:prstGeom prst="rect">
            <a:avLst/>
          </a:prstGeom>
          <a:noFill/>
        </p:spPr>
        <p:txBody>
          <a:bodyPr wrap="none" rtlCol="0">
            <a:spAutoFit/>
          </a:bodyPr>
          <a:lstStyle/>
          <a:p>
            <a:r>
              <a:rPr lang="en-US" sz="2400" b="1" dirty="0" smtClean="0"/>
              <a:t>Tasks</a:t>
            </a:r>
            <a:endParaRPr lang="en-US" sz="2400" b="1" dirty="0"/>
          </a:p>
        </p:txBody>
      </p:sp>
      <p:sp>
        <p:nvSpPr>
          <p:cNvPr id="31" name="TextBox 30"/>
          <p:cNvSpPr txBox="1"/>
          <p:nvPr/>
        </p:nvSpPr>
        <p:spPr>
          <a:xfrm>
            <a:off x="4195353" y="6039739"/>
            <a:ext cx="276038" cy="575029"/>
          </a:xfrm>
          <a:prstGeom prst="rect">
            <a:avLst/>
          </a:prstGeom>
          <a:noFill/>
        </p:spPr>
        <p:txBody>
          <a:bodyPr wrap="none" rtlCol="0">
            <a:spAutoFit/>
          </a:bodyPr>
          <a:lstStyle/>
          <a:p>
            <a:pPr>
              <a:lnSpc>
                <a:spcPts val="1100"/>
              </a:lnSpc>
            </a:pPr>
            <a:r>
              <a:rPr lang="is-IS" sz="2800" dirty="0" smtClean="0"/>
              <a:t>.</a:t>
            </a:r>
          </a:p>
          <a:p>
            <a:pPr>
              <a:lnSpc>
                <a:spcPts val="1100"/>
              </a:lnSpc>
            </a:pPr>
            <a:r>
              <a:rPr lang="is-IS" sz="2800" dirty="0" smtClean="0"/>
              <a:t>.</a:t>
            </a:r>
          </a:p>
          <a:p>
            <a:pPr>
              <a:lnSpc>
                <a:spcPts val="1100"/>
              </a:lnSpc>
            </a:pPr>
            <a:r>
              <a:rPr lang="is-IS" sz="2800" dirty="0"/>
              <a:t>.</a:t>
            </a:r>
            <a:endParaRPr lang="en-US" sz="2800" dirty="0"/>
          </a:p>
        </p:txBody>
      </p:sp>
      <p:cxnSp>
        <p:nvCxnSpPr>
          <p:cNvPr id="8" name="Straight Connector 7"/>
          <p:cNvCxnSpPr>
            <a:stCxn id="4" idx="2"/>
            <a:endCxn id="9" idx="0"/>
          </p:cNvCxnSpPr>
          <p:nvPr/>
        </p:nvCxnSpPr>
        <p:spPr>
          <a:xfrm flipH="1">
            <a:off x="3735854" y="2303172"/>
            <a:ext cx="2051332" cy="38468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2"/>
            <a:endCxn id="19" idx="0"/>
          </p:cNvCxnSpPr>
          <p:nvPr/>
        </p:nvCxnSpPr>
        <p:spPr>
          <a:xfrm flipH="1">
            <a:off x="5786231" y="2303172"/>
            <a:ext cx="955" cy="39227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2"/>
            <a:endCxn id="11" idx="0"/>
          </p:cNvCxnSpPr>
          <p:nvPr/>
        </p:nvCxnSpPr>
        <p:spPr>
          <a:xfrm>
            <a:off x="5787186" y="2303172"/>
            <a:ext cx="2592943" cy="40612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9" idx="2"/>
            <a:endCxn id="5" idx="0"/>
          </p:cNvCxnSpPr>
          <p:nvPr/>
        </p:nvCxnSpPr>
        <p:spPr>
          <a:xfrm flipH="1">
            <a:off x="1428640" y="3233284"/>
            <a:ext cx="2307214" cy="3734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9" idx="2"/>
            <a:endCxn id="7" idx="0"/>
          </p:cNvCxnSpPr>
          <p:nvPr/>
        </p:nvCxnSpPr>
        <p:spPr>
          <a:xfrm flipH="1">
            <a:off x="3294643" y="3233284"/>
            <a:ext cx="441211" cy="3696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9" idx="2"/>
            <a:endCxn id="6" idx="0"/>
          </p:cNvCxnSpPr>
          <p:nvPr/>
        </p:nvCxnSpPr>
        <p:spPr>
          <a:xfrm>
            <a:off x="3735854" y="3233284"/>
            <a:ext cx="2094109" cy="3696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2"/>
            <a:endCxn id="13" idx="0"/>
          </p:cNvCxnSpPr>
          <p:nvPr/>
        </p:nvCxnSpPr>
        <p:spPr>
          <a:xfrm flipH="1">
            <a:off x="2063410" y="4148389"/>
            <a:ext cx="1231233" cy="26940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7" idx="2"/>
            <a:endCxn id="23" idx="0"/>
          </p:cNvCxnSpPr>
          <p:nvPr/>
        </p:nvCxnSpPr>
        <p:spPr>
          <a:xfrm>
            <a:off x="3294643" y="4148389"/>
            <a:ext cx="691711" cy="2692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7" idx="2"/>
            <a:endCxn id="12" idx="0"/>
          </p:cNvCxnSpPr>
          <p:nvPr/>
        </p:nvCxnSpPr>
        <p:spPr>
          <a:xfrm>
            <a:off x="3294643" y="4148389"/>
            <a:ext cx="3257429" cy="2692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23" idx="2"/>
            <a:endCxn id="15" idx="0"/>
          </p:cNvCxnSpPr>
          <p:nvPr/>
        </p:nvCxnSpPr>
        <p:spPr>
          <a:xfrm flipH="1">
            <a:off x="2377123" y="4963029"/>
            <a:ext cx="1609231"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23" idx="2"/>
            <a:endCxn id="16" idx="0"/>
          </p:cNvCxnSpPr>
          <p:nvPr/>
        </p:nvCxnSpPr>
        <p:spPr>
          <a:xfrm>
            <a:off x="3986354" y="4963029"/>
            <a:ext cx="313697"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3" idx="2"/>
            <a:endCxn id="17" idx="0"/>
          </p:cNvCxnSpPr>
          <p:nvPr/>
        </p:nvCxnSpPr>
        <p:spPr>
          <a:xfrm>
            <a:off x="3986354" y="4963029"/>
            <a:ext cx="2681809"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0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par>
                                <p:cTn id="17" presetID="22" presetClass="entr" presetSubtype="1"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up)">
                                      <p:cBhvr>
                                        <p:cTn id="19" dur="500"/>
                                        <p:tgtEl>
                                          <p:spTgt spid="33"/>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up)">
                                      <p:cBhvr>
                                        <p:cTn id="25" dur="500"/>
                                        <p:tgtEl>
                                          <p:spTgt spid="2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par>
                                <p:cTn id="29" presetID="22" presetClass="entr" presetSubtype="1"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up)">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up)">
                                      <p:cBhvr>
                                        <p:cTn id="39" dur="500"/>
                                        <p:tgtEl>
                                          <p:spTgt spid="5"/>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up)">
                                      <p:cBhvr>
                                        <p:cTn id="42" dur="500"/>
                                        <p:tgtEl>
                                          <p:spTgt spid="7"/>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up)">
                                      <p:cBhvr>
                                        <p:cTn id="45" dur="500"/>
                                        <p:tgtEl>
                                          <p:spTgt spid="22"/>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up)">
                                      <p:cBhvr>
                                        <p:cTn id="48" dur="500"/>
                                        <p:tgtEl>
                                          <p:spTgt spid="6"/>
                                        </p:tgtEl>
                                      </p:cBhvr>
                                    </p:animEffect>
                                  </p:childTnLst>
                                </p:cTn>
                              </p:par>
                              <p:par>
                                <p:cTn id="49" presetID="22" presetClass="entr" presetSubtype="1"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wipe(up)">
                                      <p:cBhvr>
                                        <p:cTn id="51" dur="500"/>
                                        <p:tgtEl>
                                          <p:spTgt spid="39"/>
                                        </p:tgtEl>
                                      </p:cBhvr>
                                    </p:animEffect>
                                  </p:childTnLst>
                                </p:cTn>
                              </p:par>
                              <p:par>
                                <p:cTn id="52" presetID="22" presetClass="entr" presetSubtype="1"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wipe(up)">
                                      <p:cBhvr>
                                        <p:cTn id="54" dur="500"/>
                                        <p:tgtEl>
                                          <p:spTgt spid="37"/>
                                        </p:tgtEl>
                                      </p:cBhvr>
                                    </p:animEffect>
                                  </p:childTnLst>
                                </p:cTn>
                              </p:par>
                              <p:par>
                                <p:cTn id="55" presetID="22" presetClass="entr" presetSubtype="1"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up)">
                                      <p:cBhvr>
                                        <p:cTn id="57" dur="500"/>
                                        <p:tgtEl>
                                          <p:spTgt spid="35"/>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up)">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wipe(up)">
                                      <p:cBhvr>
                                        <p:cTn id="65" dur="500"/>
                                        <p:tgtEl>
                                          <p:spTgt spid="41"/>
                                        </p:tgtEl>
                                      </p:cBhvr>
                                    </p:animEffect>
                                  </p:childTnLst>
                                </p:cTn>
                              </p:par>
                              <p:par>
                                <p:cTn id="66" presetID="22" presetClass="entr" presetSubtype="1"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up)">
                                      <p:cBhvr>
                                        <p:cTn id="68" dur="500"/>
                                        <p:tgtEl>
                                          <p:spTgt spid="43"/>
                                        </p:tgtEl>
                                      </p:cBhvr>
                                    </p:animEffect>
                                  </p:childTnLst>
                                </p:cTn>
                              </p:par>
                              <p:par>
                                <p:cTn id="69" presetID="22" presetClass="entr" presetSubtype="1"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wipe(up)">
                                      <p:cBhvr>
                                        <p:cTn id="71" dur="500"/>
                                        <p:tgtEl>
                                          <p:spTgt spid="45"/>
                                        </p:tgtEl>
                                      </p:cBhvr>
                                    </p:animEffect>
                                  </p:childTnLst>
                                </p:cTn>
                              </p:par>
                              <p:par>
                                <p:cTn id="72" presetID="22" presetClass="entr" presetSubtype="1"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wipe(up)">
                                      <p:cBhvr>
                                        <p:cTn id="74" dur="500"/>
                                        <p:tgtEl>
                                          <p:spTgt spid="24"/>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up)">
                                      <p:cBhvr>
                                        <p:cTn id="77" dur="500"/>
                                        <p:tgtEl>
                                          <p:spTgt spid="27"/>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up)">
                                      <p:cBhvr>
                                        <p:cTn id="80" dur="500"/>
                                        <p:tgtEl>
                                          <p:spTgt spid="12"/>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ipe(up)">
                                      <p:cBhvr>
                                        <p:cTn id="83" dur="500"/>
                                        <p:tgtEl>
                                          <p:spTgt spid="23"/>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wipe(up)">
                                      <p:cBhvr>
                                        <p:cTn id="86" dur="500"/>
                                        <p:tgtEl>
                                          <p:spTgt spid="13"/>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nodeType="click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up)">
                                      <p:cBhvr>
                                        <p:cTn id="91" dur="500"/>
                                        <p:tgtEl>
                                          <p:spTgt spid="47"/>
                                        </p:tgtEl>
                                      </p:cBhvr>
                                    </p:animEffect>
                                  </p:childTnLst>
                                </p:cTn>
                              </p:par>
                              <p:par>
                                <p:cTn id="92" presetID="22" presetClass="entr" presetSubtype="1" fill="hold" nodeType="with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wipe(up)">
                                      <p:cBhvr>
                                        <p:cTn id="94" dur="500"/>
                                        <p:tgtEl>
                                          <p:spTgt spid="49"/>
                                        </p:tgtEl>
                                      </p:cBhvr>
                                    </p:animEffect>
                                  </p:childTnLst>
                                </p:cTn>
                              </p:par>
                              <p:par>
                                <p:cTn id="95" presetID="22" presetClass="entr" presetSubtype="1"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wipe(up)">
                                      <p:cBhvr>
                                        <p:cTn id="97" dur="500"/>
                                        <p:tgtEl>
                                          <p:spTgt spid="51"/>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wipe(up)">
                                      <p:cBhvr>
                                        <p:cTn id="100" dur="500"/>
                                        <p:tgtEl>
                                          <p:spTgt spid="25"/>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28"/>
                                        </p:tgtEl>
                                        <p:attrNameLst>
                                          <p:attrName>style.visibility</p:attrName>
                                        </p:attrNameLst>
                                      </p:cBhvr>
                                      <p:to>
                                        <p:strVal val="visible"/>
                                      </p:to>
                                    </p:set>
                                    <p:animEffect transition="in" filter="wipe(up)">
                                      <p:cBhvr>
                                        <p:cTn id="103" dur="500"/>
                                        <p:tgtEl>
                                          <p:spTgt spid="28"/>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wipe(up)">
                                      <p:cBhvr>
                                        <p:cTn id="106" dur="500"/>
                                        <p:tgtEl>
                                          <p:spTgt spid="17"/>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wipe(up)">
                                      <p:cBhvr>
                                        <p:cTn id="109" dur="500"/>
                                        <p:tgtEl>
                                          <p:spTgt spid="16"/>
                                        </p:tgtEl>
                                      </p:cBhvr>
                                    </p:animEffect>
                                  </p:childTnLst>
                                </p:cTn>
                              </p:par>
                              <p:par>
                                <p:cTn id="110" presetID="22" presetClass="entr" presetSubtype="1" fill="hold" grpId="0" nodeType="with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wipe(up)">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1" fill="hold" grpId="0" nodeType="clickEffect">
                                  <p:stCondLst>
                                    <p:cond delay="0"/>
                                  </p:stCondLst>
                                  <p:childTnLst>
                                    <p:set>
                                      <p:cBhvr>
                                        <p:cTn id="116" dur="1" fill="hold">
                                          <p:stCondLst>
                                            <p:cond delay="0"/>
                                          </p:stCondLst>
                                        </p:cTn>
                                        <p:tgtEl>
                                          <p:spTgt spid="31"/>
                                        </p:tgtEl>
                                        <p:attrNameLst>
                                          <p:attrName>style.visibility</p:attrName>
                                        </p:attrNameLst>
                                      </p:cBhvr>
                                      <p:to>
                                        <p:strVal val="visible"/>
                                      </p:to>
                                    </p:set>
                                    <p:animEffect transition="in" filter="wipe(up)">
                                      <p:cBhvr>
                                        <p:cTn id="1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1" grpId="0" animBg="1"/>
      <p:bldP spid="12" grpId="0" animBg="1"/>
      <p:bldP spid="13" grpId="0" animBg="1"/>
      <p:bldP spid="15" grpId="0" animBg="1"/>
      <p:bldP spid="16" grpId="0" animBg="1"/>
      <p:bldP spid="17" grpId="0" animBg="1"/>
      <p:bldP spid="18" grpId="0"/>
      <p:bldP spid="19" grpId="0" animBg="1"/>
      <p:bldP spid="20" grpId="0"/>
      <p:bldP spid="21" grpId="0"/>
      <p:bldP spid="22" grpId="0"/>
      <p:bldP spid="23" grpId="0" animBg="1"/>
      <p:bldP spid="24" grpId="0"/>
      <p:bldP spid="25" grpId="0"/>
      <p:bldP spid="26" grpId="0"/>
      <p:bldP spid="27" grpId="0"/>
      <p:bldP spid="28" grpId="0"/>
      <p:bldP spid="3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7805</TotalTime>
  <Words>6741</Words>
  <Application>Microsoft Office PowerPoint</Application>
  <PresentationFormat>Widescreen</PresentationFormat>
  <Paragraphs>697</Paragraphs>
  <Slides>21</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Entrepreneurship for Computer Science CS 15-390</vt:lpstr>
      <vt:lpstr>Today…</vt:lpstr>
      <vt:lpstr>Passion: the Necessary but Not Sufficient Condition</vt:lpstr>
      <vt:lpstr>Passion Checklist </vt:lpstr>
      <vt:lpstr>Team</vt:lpstr>
      <vt:lpstr>Market Segmentation</vt:lpstr>
      <vt:lpstr>The Segmentation Process</vt:lpstr>
      <vt:lpstr>The Segmentation Process</vt:lpstr>
      <vt:lpstr>Example</vt:lpstr>
      <vt:lpstr>Market Segmentation</vt:lpstr>
      <vt:lpstr>Market Segmentation</vt:lpstr>
      <vt:lpstr>Market Segmentation</vt:lpstr>
      <vt:lpstr>Market Segmentation Matrix: Row Definitions</vt:lpstr>
      <vt:lpstr>Market Segmentation Matrix: Row Definitions</vt:lpstr>
      <vt:lpstr>Market Segmentation Matrix: Row Definitions</vt:lpstr>
      <vt:lpstr>Market Segmentation Matrix Template</vt:lpstr>
      <vt:lpstr>Market Segmentation Matrix Template</vt:lpstr>
      <vt:lpstr>Effective Market Research</vt:lpstr>
      <vt:lpstr>Effective Market Research</vt:lpstr>
      <vt:lpstr>Types of Market Research</vt:lpstr>
      <vt:lpstr>Next Class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130</cp:revision>
  <dcterms:created xsi:type="dcterms:W3CDTF">2017-12-27T09:59:59Z</dcterms:created>
  <dcterms:modified xsi:type="dcterms:W3CDTF">2018-01-14T17:35:27Z</dcterms:modified>
</cp:coreProperties>
</file>