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281" r:id="rId3"/>
    <p:sldId id="304" r:id="rId4"/>
    <p:sldId id="327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03" r:id="rId18"/>
    <p:sldId id="329" r:id="rId19"/>
    <p:sldId id="330" r:id="rId20"/>
    <p:sldId id="331" r:id="rId21"/>
    <p:sldId id="332" r:id="rId22"/>
    <p:sldId id="333" r:id="rId23"/>
    <p:sldId id="334" r:id="rId24"/>
    <p:sldId id="336" r:id="rId25"/>
    <p:sldId id="335" r:id="rId26"/>
    <p:sldId id="337" r:id="rId27"/>
    <p:sldId id="32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0346" autoAdjust="0"/>
  </p:normalViewPr>
  <p:slideViewPr>
    <p:cSldViewPr snapToGrid="0">
      <p:cViewPr varScale="1">
        <p:scale>
          <a:sx n="101" d="100"/>
          <a:sy n="10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86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88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11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48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64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97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8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01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64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63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26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39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Accounting- Part III</a:t>
            </a:r>
          </a:p>
          <a:p>
            <a:r>
              <a:rPr lang="en-US" sz="2800" smtClean="0"/>
              <a:t>Lecture 19, </a:t>
            </a:r>
            <a:r>
              <a:rPr lang="en-US" sz="2800" dirty="0" smtClean="0"/>
              <a:t>April 1,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14919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ight Bracket 2"/>
          <p:cNvSpPr/>
          <p:nvPr/>
        </p:nvSpPr>
        <p:spPr>
          <a:xfrm>
            <a:off x="9939131" y="1961322"/>
            <a:ext cx="132522" cy="98066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518423" y="4088268"/>
            <a:ext cx="1765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Listed in the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order that they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are due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512285" y="2462458"/>
            <a:ext cx="0" cy="1554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071653" y="2462458"/>
            <a:ext cx="440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95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292224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7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23069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66360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3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17410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4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642911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37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83402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tx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6149009" y="4969565"/>
            <a:ext cx="3935895" cy="13252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084904" y="5632174"/>
            <a:ext cx="198782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312343" y="5172215"/>
            <a:ext cx="19121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Let us elaborate </a:t>
            </a:r>
            <a:br>
              <a:rPr lang="en-US" sz="2000" dirty="0" smtClean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a little bit on </a:t>
            </a:r>
            <a:br>
              <a:rPr lang="en-US" sz="2000" dirty="0" smtClean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this section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4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Stocks: Few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454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 stock is a piece of ownership in a company</a:t>
            </a:r>
          </a:p>
          <a:p>
            <a:endParaRPr lang="en-US" sz="3000" dirty="0"/>
          </a:p>
          <a:p>
            <a:r>
              <a:rPr lang="en-US" sz="3000" dirty="0"/>
              <a:t>A holder of </a:t>
            </a:r>
            <a:r>
              <a:rPr lang="en-US" sz="3000" dirty="0" smtClean="0"/>
              <a:t>stocks (i.e., a </a:t>
            </a:r>
            <a:r>
              <a:rPr lang="en-US" sz="3000" i="1" dirty="0"/>
              <a:t>shareholder</a:t>
            </a:r>
            <a:r>
              <a:rPr lang="en-US" sz="3000" dirty="0"/>
              <a:t>) has a claim to a part of the </a:t>
            </a:r>
            <a:r>
              <a:rPr lang="en-US" sz="3000" dirty="0" smtClean="0"/>
              <a:t>company's </a:t>
            </a:r>
            <a:r>
              <a:rPr lang="en-US" sz="3000" dirty="0"/>
              <a:t>assets and </a:t>
            </a:r>
            <a:r>
              <a:rPr lang="en-US" sz="3000" dirty="0" smtClean="0"/>
              <a:t>earnings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 smtClean="0"/>
              <a:t>The ownership of a shareholder is </a:t>
            </a:r>
            <a:r>
              <a:rPr lang="en-US" sz="3000" dirty="0"/>
              <a:t>determined by the number of shares </a:t>
            </a:r>
            <a:r>
              <a:rPr lang="en-US" sz="3000" dirty="0" smtClean="0"/>
              <a:t>they own </a:t>
            </a:r>
            <a:r>
              <a:rPr lang="en-US" sz="3000" dirty="0"/>
              <a:t>relative to the number of </a:t>
            </a:r>
            <a:r>
              <a:rPr lang="en-US" sz="3000" i="1" dirty="0"/>
              <a:t>outstanding </a:t>
            </a:r>
            <a:r>
              <a:rPr lang="en-US" sz="3000" i="1" dirty="0" smtClean="0"/>
              <a:t>shares</a:t>
            </a:r>
          </a:p>
          <a:p>
            <a:pPr lvl="1"/>
            <a:r>
              <a:rPr lang="en-US" sz="2600" dirty="0"/>
              <a:t>E.g., If a company has 1,000 outstanding shares and one person owns 100 shares, that person would own and have claim to 10% of the company's assets and </a:t>
            </a:r>
            <a:r>
              <a:rPr lang="en-US" sz="2600" dirty="0" smtClean="0"/>
              <a:t>earnings</a:t>
            </a:r>
          </a:p>
          <a:p>
            <a:pPr lvl="1"/>
            <a:endParaRPr lang="en-US" sz="2600" i="1" dirty="0"/>
          </a:p>
          <a:p>
            <a:r>
              <a:rPr lang="en-US" sz="3000" dirty="0" smtClean="0"/>
              <a:t>Outstanding shares</a:t>
            </a:r>
            <a:r>
              <a:rPr lang="en-US" sz="3000" i="1" dirty="0" smtClean="0"/>
              <a:t> </a:t>
            </a:r>
            <a:r>
              <a:rPr lang="en-US" sz="3000" dirty="0" smtClean="0"/>
              <a:t>include shares held by institutional investors as well as restricted shares held by insiders and company officers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9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Stocks: Few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types of stocks: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Common Stocks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They entitle the owners to vote at meetings of board of directors</a:t>
            </a:r>
          </a:p>
          <a:p>
            <a:pPr lvl="2"/>
            <a:r>
              <a:rPr lang="en-US" dirty="0" smtClean="0"/>
              <a:t>The owners may or may not receive </a:t>
            </a:r>
            <a:r>
              <a:rPr lang="en-US" i="1" dirty="0" smtClean="0">
                <a:solidFill>
                  <a:srgbClr val="00B050"/>
                </a:solidFill>
              </a:rPr>
              <a:t>dividends</a:t>
            </a:r>
            <a:r>
              <a:rPr lang="en-US" dirty="0" smtClean="0"/>
              <a:t> (i.e., a distribution of a portion of a company’s earnings), decided by the board of directors</a:t>
            </a:r>
          </a:p>
          <a:p>
            <a:pPr lvl="2"/>
            <a:endParaRPr lang="en-US" sz="18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Preferred Stocks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They do not entitle the owners to vote at meetings of board of directors</a:t>
            </a:r>
          </a:p>
          <a:p>
            <a:pPr lvl="2"/>
            <a:r>
              <a:rPr lang="en-US" dirty="0" smtClean="0"/>
              <a:t>The owners receive fixed periodic dividends </a:t>
            </a:r>
          </a:p>
          <a:p>
            <a:pPr lvl="2"/>
            <a:r>
              <a:rPr lang="en-US" dirty="0" smtClean="0"/>
              <a:t>They are cumulative; that is, if a payment to an owner is skipped due to insufficient earnings, it should be paid when earnings allow</a:t>
            </a:r>
          </a:p>
          <a:p>
            <a:pPr lvl="2"/>
            <a:r>
              <a:rPr lang="en-US" dirty="0" smtClean="0"/>
              <a:t>They have a </a:t>
            </a:r>
            <a:r>
              <a:rPr lang="en-US" dirty="0"/>
              <a:t>higher claim on assets and earnings than </a:t>
            </a:r>
            <a:r>
              <a:rPr lang="en-US" dirty="0" smtClean="0"/>
              <a:t>common stocks</a:t>
            </a:r>
          </a:p>
          <a:p>
            <a:pPr lvl="3"/>
            <a:r>
              <a:rPr lang="en-US" sz="2000" dirty="0" smtClean="0"/>
              <a:t>E.g., Owners </a:t>
            </a:r>
            <a:r>
              <a:rPr lang="en-US" sz="2000" dirty="0"/>
              <a:t>of preferred </a:t>
            </a:r>
            <a:r>
              <a:rPr lang="en-US" sz="2000" dirty="0" smtClean="0"/>
              <a:t>stocks </a:t>
            </a:r>
            <a:r>
              <a:rPr lang="en-US" sz="2000" dirty="0"/>
              <a:t>receive dividends </a:t>
            </a:r>
            <a:r>
              <a:rPr lang="en-US" sz="2000" i="1" dirty="0"/>
              <a:t>before</a:t>
            </a:r>
            <a:r>
              <a:rPr lang="en-US" sz="2000" dirty="0"/>
              <a:t> common shareholders and </a:t>
            </a:r>
            <a:r>
              <a:rPr lang="en-US" sz="2000" dirty="0" smtClean="0"/>
              <a:t>are given </a:t>
            </a:r>
            <a:r>
              <a:rPr lang="en-US" sz="2000" dirty="0"/>
              <a:t>priority in the </a:t>
            </a:r>
            <a:r>
              <a:rPr lang="en-US" sz="2000" dirty="0" smtClean="0"/>
              <a:t>events of bankruptcy </a:t>
            </a:r>
            <a:r>
              <a:rPr lang="en-US" sz="2000" dirty="0"/>
              <a:t>and </a:t>
            </a:r>
            <a:r>
              <a:rPr lang="en-US" sz="2000" dirty="0" smtClean="0"/>
              <a:t>liquidation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3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Stocks: Few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7696" cy="4809352"/>
          </a:xfrm>
        </p:spPr>
        <p:txBody>
          <a:bodyPr>
            <a:normAutofit/>
          </a:bodyPr>
          <a:lstStyle/>
          <a:p>
            <a:r>
              <a:rPr lang="en-US" dirty="0" smtClean="0"/>
              <a:t>On many balance sheets, common stock is divided into 2 components: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Common Stock at </a:t>
            </a:r>
            <a:r>
              <a:rPr lang="en-US" i="1" dirty="0" smtClean="0">
                <a:solidFill>
                  <a:srgbClr val="00B050"/>
                </a:solidFill>
              </a:rPr>
              <a:t>Par </a:t>
            </a:r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i="1" dirty="0" smtClean="0">
                <a:solidFill>
                  <a:srgbClr val="00B050"/>
                </a:solidFill>
              </a:rPr>
              <a:t>alue</a:t>
            </a:r>
          </a:p>
          <a:p>
            <a:pPr lvl="2"/>
            <a:r>
              <a:rPr lang="en-US" sz="2200" dirty="0" smtClean="0"/>
              <a:t>Par value is an arbitrary value that represents the cost of a share; it </a:t>
            </a:r>
            <a:r>
              <a:rPr lang="en-US" sz="2200" dirty="0"/>
              <a:t>is set </a:t>
            </a:r>
            <a:r>
              <a:rPr lang="en-US" sz="2200" dirty="0" smtClean="0"/>
              <a:t>when </a:t>
            </a:r>
            <a:r>
              <a:rPr lang="en-US" sz="2200" dirty="0"/>
              <a:t>the company originally issues shares before there is a </a:t>
            </a:r>
            <a:r>
              <a:rPr lang="en-US" sz="2200" dirty="0" smtClean="0"/>
              <a:t>market</a:t>
            </a:r>
          </a:p>
          <a:p>
            <a:pPr lvl="2"/>
            <a:r>
              <a:rPr lang="en-US" sz="2200" dirty="0" smtClean="0"/>
              <a:t>Most </a:t>
            </a:r>
            <a:r>
              <a:rPr lang="en-US" sz="2200" dirty="0"/>
              <a:t>companies set a par value for their stocks to a minimal </a:t>
            </a:r>
            <a:r>
              <a:rPr lang="en-US" sz="2200" dirty="0" smtClean="0"/>
              <a:t>amount</a:t>
            </a:r>
          </a:p>
          <a:p>
            <a:pPr lvl="3"/>
            <a:r>
              <a:rPr lang="en-US" sz="2200" dirty="0" smtClean="0"/>
              <a:t>E.g., The </a:t>
            </a:r>
            <a:r>
              <a:rPr lang="en-US" sz="2200" dirty="0"/>
              <a:t>par value for shares of </a:t>
            </a:r>
            <a:r>
              <a:rPr lang="en-US" sz="2200" dirty="0" smtClean="0"/>
              <a:t>Apple </a:t>
            </a:r>
            <a:r>
              <a:rPr lang="en-US" sz="2200" dirty="0"/>
              <a:t>is $0.00001 and the par value for Amazon stock is $</a:t>
            </a:r>
            <a:r>
              <a:rPr lang="en-US" sz="2200" dirty="0" smtClean="0"/>
              <a:t>0.01</a:t>
            </a:r>
          </a:p>
          <a:p>
            <a:pPr lvl="2"/>
            <a:r>
              <a:rPr lang="en-US" sz="2200" dirty="0"/>
              <a:t>Shares cannot be sold below </a:t>
            </a:r>
            <a:r>
              <a:rPr lang="en-US" sz="2200" dirty="0" smtClean="0"/>
              <a:t>par </a:t>
            </a:r>
            <a:r>
              <a:rPr lang="en-US" sz="2200" dirty="0"/>
              <a:t>value upon </a:t>
            </a:r>
            <a:r>
              <a:rPr lang="en-US" sz="2200" b="1" i="1" dirty="0" smtClean="0">
                <a:solidFill>
                  <a:srgbClr val="7030A0"/>
                </a:solidFill>
              </a:rPr>
              <a:t>Initial Public Offering </a:t>
            </a:r>
            <a:r>
              <a:rPr lang="en-US" sz="2200" dirty="0" smtClean="0"/>
              <a:t>(</a:t>
            </a:r>
            <a:r>
              <a:rPr lang="en-US" sz="2200" b="1" i="1" dirty="0" smtClean="0">
                <a:solidFill>
                  <a:srgbClr val="7030A0"/>
                </a:solidFill>
              </a:rPr>
              <a:t>IPO</a:t>
            </a:r>
            <a:r>
              <a:rPr lang="en-US" sz="2200" dirty="0" smtClean="0"/>
              <a:t>)- </a:t>
            </a:r>
            <a:r>
              <a:rPr lang="en-US" sz="2200" dirty="0"/>
              <a:t>this way, investors are confident that no one </a:t>
            </a:r>
            <a:r>
              <a:rPr lang="en-US" sz="2200" dirty="0" smtClean="0"/>
              <a:t>will receive </a:t>
            </a:r>
            <a:r>
              <a:rPr lang="en-US" sz="2200" dirty="0"/>
              <a:t>a favorable price </a:t>
            </a:r>
            <a:r>
              <a:rPr lang="en-US" sz="2200" dirty="0" smtClean="0"/>
              <a:t>treatment (</a:t>
            </a:r>
            <a:r>
              <a:rPr lang="en-US" sz="2200" i="1" dirty="0" smtClean="0"/>
              <a:t>more on IPOs next week</a:t>
            </a:r>
            <a:r>
              <a:rPr lang="en-US" sz="2200" dirty="0" smtClean="0"/>
              <a:t>)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Additional Paid-in </a:t>
            </a:r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apital (or </a:t>
            </a:r>
            <a:r>
              <a:rPr lang="en-US" i="1" dirty="0" smtClean="0">
                <a:solidFill>
                  <a:srgbClr val="00B050"/>
                </a:solidFill>
              </a:rPr>
              <a:t>Capital </a:t>
            </a:r>
            <a:r>
              <a:rPr lang="en-US" i="1" dirty="0">
                <a:solidFill>
                  <a:srgbClr val="00B050"/>
                </a:solidFill>
              </a:rPr>
              <a:t>S</a:t>
            </a:r>
            <a:r>
              <a:rPr lang="en-US" i="1" dirty="0" smtClean="0">
                <a:solidFill>
                  <a:srgbClr val="00B050"/>
                </a:solidFill>
              </a:rPr>
              <a:t>urplus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pPr lvl="2"/>
            <a:r>
              <a:rPr lang="en-US" sz="2200" dirty="0" smtClean="0"/>
              <a:t>This </a:t>
            </a:r>
            <a:r>
              <a:rPr lang="en-US" sz="2200" dirty="0"/>
              <a:t>represents the excess paid by an investor </a:t>
            </a:r>
            <a:r>
              <a:rPr lang="en-US" sz="2200" i="1" dirty="0"/>
              <a:t>over and above</a:t>
            </a:r>
            <a:r>
              <a:rPr lang="en-US" sz="2200" dirty="0"/>
              <a:t> the </a:t>
            </a:r>
            <a:r>
              <a:rPr lang="en-US" sz="2200" dirty="0" smtClean="0"/>
              <a:t>share’s par value </a:t>
            </a:r>
            <a:endParaRPr lang="en-US" sz="2200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A lecture on communications by Kit Needham- </a:t>
            </a:r>
            <a:r>
              <a:rPr lang="en-US" sz="3200" i="1" dirty="0" smtClean="0"/>
              <a:t>Part II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Accounting- </a:t>
            </a:r>
            <a:r>
              <a:rPr lang="en-US" sz="3200" i="1" dirty="0" smtClean="0"/>
              <a:t>Part III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000" dirty="0" smtClean="0"/>
              <a:t>CP3 is due on April 14. All teams will present their works in the last week of classes (i.e., in April 15 and April 17)</a:t>
            </a:r>
          </a:p>
          <a:p>
            <a:pPr lvl="1"/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00B050"/>
                </a:solidFill>
              </a:rPr>
              <a:t>Quiz II will be held next Sunday, April 8 (all the materials covered after the midterm are included)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X Inc.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4"/>
            <a:ext cx="10515600" cy="4879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70C0"/>
                </a:solidFill>
              </a:rPr>
              <a:t>$10,000,000 </a:t>
            </a:r>
            <a:r>
              <a:rPr lang="en-US" dirty="0" smtClean="0"/>
              <a:t>of common stock at $0.50</a:t>
            </a:r>
            <a:br>
              <a:rPr lang="en-US" dirty="0" smtClean="0"/>
            </a:br>
            <a:r>
              <a:rPr lang="en-US" dirty="0" smtClean="0"/>
              <a:t>per share entails 10,000,000/0.5 = </a:t>
            </a:r>
            <a:br>
              <a:rPr lang="en-US" dirty="0" smtClean="0"/>
            </a:br>
            <a:r>
              <a:rPr lang="en-US" dirty="0" smtClean="0"/>
              <a:t>20,000,000 shares of stock outstanding</a:t>
            </a:r>
          </a:p>
          <a:p>
            <a:endParaRPr lang="en-US" dirty="0"/>
          </a:p>
          <a:p>
            <a:r>
              <a:rPr lang="en-US" dirty="0" smtClean="0"/>
              <a:t>The total amount of money raised by </a:t>
            </a:r>
            <a:br>
              <a:rPr lang="en-US" dirty="0" smtClean="0"/>
            </a:br>
            <a:r>
              <a:rPr lang="en-US" dirty="0" smtClean="0"/>
              <a:t>X Inc. from the sale of all of its stock through time has been:</a:t>
            </a:r>
          </a:p>
          <a:p>
            <a:pPr lvl="1"/>
            <a:r>
              <a:rPr lang="en-US" dirty="0" smtClean="0"/>
              <a:t>Common stock at par + Additional paid-in capital </a:t>
            </a:r>
            <a:br>
              <a:rPr lang="en-US" dirty="0" smtClean="0"/>
            </a:br>
            <a:r>
              <a:rPr lang="en-US" dirty="0" smtClean="0"/>
              <a:t>= </a:t>
            </a:r>
            <a:r>
              <a:rPr lang="en-US" dirty="0" smtClean="0">
                <a:solidFill>
                  <a:srgbClr val="0070C0"/>
                </a:solidFill>
              </a:rPr>
              <a:t>$10,000,000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0070C0"/>
                </a:solidFill>
              </a:rPr>
              <a:t>$44,000,000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= $54,000,000</a:t>
            </a:r>
          </a:p>
          <a:p>
            <a:pPr lvl="1"/>
            <a:r>
              <a:rPr lang="en-US" dirty="0" smtClean="0"/>
              <a:t>This amount represents an average value of $2.70 per share</a:t>
            </a:r>
          </a:p>
          <a:p>
            <a:pPr lvl="1"/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sz="2200" dirty="0" smtClean="0"/>
          </a:p>
          <a:p>
            <a:pPr lvl="2"/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546306"/>
              </p:ext>
            </p:extLst>
          </p:nvPr>
        </p:nvGraphicFramePr>
        <p:xfrm>
          <a:off x="7142923" y="182562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/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Equity</a:t>
                      </a:r>
                      <a:r>
                        <a:rPr lang="en-US" b="1" baseline="0" dirty="0" smtClean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 smtClean="0"/>
                        <a:t>For the Year Ending December 31, 2017</a:t>
                      </a:r>
                      <a:endParaRPr lang="en-US" b="1" dirty="0"/>
                    </a:p>
                  </a:txBody>
                  <a:tcPr/>
                </a:tc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Stock ($0.50</a:t>
                      </a:r>
                      <a:r>
                        <a:rPr lang="en-US" baseline="0" dirty="0" smtClean="0"/>
                        <a:t> par value)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 smtClean="0"/>
                        <a:t>Additional paid-in capital             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 smtClean="0"/>
                        <a:t>Retained Earnings                          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Shareholders Equity</a:t>
                      </a:r>
                      <a:r>
                        <a:rPr lang="en-US" b="1" baseline="0" dirty="0" smtClean="0"/>
                        <a:t>                  </a:t>
                      </a:r>
                      <a:r>
                        <a:rPr lang="en-US" b="1" baseline="0" dirty="0" smtClean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7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Retained Earnings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68271" cy="4809352"/>
          </a:xfrm>
        </p:spPr>
        <p:txBody>
          <a:bodyPr>
            <a:normAutofit/>
          </a:bodyPr>
          <a:lstStyle/>
          <a:p>
            <a:r>
              <a:rPr lang="en-US" dirty="0" smtClean="0"/>
              <a:t>Retained earnings on a balance sheet are equal to the prior year’s retained earnings </a:t>
            </a:r>
            <a:r>
              <a:rPr lang="en-US" i="1" dirty="0" smtClean="0"/>
              <a:t>plus</a:t>
            </a:r>
            <a:r>
              <a:rPr lang="en-US" dirty="0" smtClean="0"/>
              <a:t> this year’s </a:t>
            </a:r>
            <a:r>
              <a:rPr lang="en-US" i="1" u="sng" dirty="0" smtClean="0"/>
              <a:t>addition</a:t>
            </a:r>
            <a:r>
              <a:rPr lang="en-US" dirty="0" smtClean="0"/>
              <a:t> to retained earnings</a:t>
            </a:r>
          </a:p>
          <a:p>
            <a:endParaRPr lang="en-US" dirty="0"/>
          </a:p>
          <a:p>
            <a:r>
              <a:rPr lang="en-US" dirty="0" smtClean="0"/>
              <a:t>Assume for X Inc.:</a:t>
            </a:r>
          </a:p>
          <a:p>
            <a:pPr lvl="1"/>
            <a:r>
              <a:rPr lang="en-US" dirty="0" smtClean="0"/>
              <a:t>Net income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92D050"/>
                </a:solidFill>
              </a:rPr>
              <a:t>$12,000,000</a:t>
            </a:r>
          </a:p>
          <a:p>
            <a:pPr lvl="1"/>
            <a:r>
              <a:rPr lang="en-US" dirty="0" smtClean="0"/>
              <a:t>Common stock dividends paid = </a:t>
            </a:r>
            <a:r>
              <a:rPr lang="en-US" dirty="0" smtClean="0">
                <a:solidFill>
                  <a:srgbClr val="92D050"/>
                </a:solidFill>
              </a:rPr>
              <a:t>$3,000,000</a:t>
            </a:r>
          </a:p>
          <a:p>
            <a:pPr lvl="1"/>
            <a:r>
              <a:rPr lang="en-US" dirty="0" smtClean="0"/>
              <a:t>Thus, the </a:t>
            </a:r>
            <a:r>
              <a:rPr lang="en-US" i="1" u="sng" dirty="0" smtClean="0"/>
              <a:t>addition</a:t>
            </a:r>
            <a:r>
              <a:rPr lang="en-US" dirty="0" smtClean="0"/>
              <a:t> to retained earnings = </a:t>
            </a:r>
            <a:br>
              <a:rPr lang="en-US" dirty="0" smtClean="0"/>
            </a:br>
            <a:r>
              <a:rPr lang="en-US" dirty="0" smtClean="0">
                <a:solidFill>
                  <a:srgbClr val="92D050"/>
                </a:solidFill>
              </a:rPr>
              <a:t>$12,000,000 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$3,000,000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$9,000,000</a:t>
            </a:r>
          </a:p>
          <a:p>
            <a:pPr lvl="1"/>
            <a:endParaRPr lang="en-US" dirty="0"/>
          </a:p>
          <a:p>
            <a:r>
              <a:rPr lang="en-US" dirty="0" smtClean="0"/>
              <a:t>What was the retained earnings on the balance sheet of X Inc. for the year ending December 31, 2016? </a:t>
            </a:r>
            <a:endParaRPr lang="en-US" dirty="0"/>
          </a:p>
          <a:p>
            <a:endParaRPr lang="en-US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352674"/>
              </p:ext>
            </p:extLst>
          </p:nvPr>
        </p:nvGraphicFramePr>
        <p:xfrm>
          <a:off x="7262192" y="298277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/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Equity</a:t>
                      </a:r>
                      <a:r>
                        <a:rPr lang="en-US" b="1" baseline="0" dirty="0" smtClean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 smtClean="0"/>
                        <a:t>For the Year Ending December 31, 2017</a:t>
                      </a:r>
                      <a:endParaRPr lang="en-US" b="1" dirty="0"/>
                    </a:p>
                  </a:txBody>
                  <a:tcPr/>
                </a:tc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Stock ($0.50</a:t>
                      </a:r>
                      <a:r>
                        <a:rPr lang="en-US" baseline="0" dirty="0" smtClean="0"/>
                        <a:t> par value)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 smtClean="0"/>
                        <a:t>Additional paid-in capital             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 smtClean="0"/>
                        <a:t>Retained Earnings                          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Shareholders Equity</a:t>
                      </a:r>
                      <a:r>
                        <a:rPr lang="en-US" b="1" baseline="0" dirty="0" smtClean="0"/>
                        <a:t>                  </a:t>
                      </a:r>
                      <a:r>
                        <a:rPr lang="en-US" b="1" baseline="0" dirty="0" smtClean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42457" y="5974819"/>
            <a:ext cx="5908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32,000,000 </a:t>
            </a:r>
            <a:r>
              <a:rPr lang="en-US" sz="2800" dirty="0" smtClean="0"/>
              <a:t>-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92D050"/>
                </a:solidFill>
              </a:rPr>
              <a:t>$9,000,000 </a:t>
            </a:r>
            <a:r>
              <a:rPr lang="en-US" sz="2800" dirty="0" smtClean="0"/>
              <a:t>=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$23,000,000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9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Retained Earnings: A Common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 smtClean="0"/>
              <a:t>A common error concerning retained earnings is that the amount listed on a balance sheet for a given year can be used by the respective company to cover future losses or pay off debt</a:t>
            </a:r>
          </a:p>
          <a:p>
            <a:endParaRPr lang="en-US" dirty="0"/>
          </a:p>
          <a:p>
            <a:r>
              <a:rPr lang="en-US" dirty="0" smtClean="0"/>
              <a:t>Retained earnings are NOT cash!</a:t>
            </a:r>
          </a:p>
          <a:p>
            <a:endParaRPr lang="en-US" dirty="0"/>
          </a:p>
          <a:p>
            <a:r>
              <a:rPr lang="en-US" dirty="0" smtClean="0"/>
              <a:t>Rather, retained earnings are money that have been used over years to purchase assets</a:t>
            </a:r>
          </a:p>
          <a:p>
            <a:pPr lvl="1"/>
            <a:r>
              <a:rPr lang="en-US" dirty="0" smtClean="0"/>
              <a:t>They cannot be “re-spent” unless the company wants to liquidate assets previously purchased </a:t>
            </a:r>
            <a:endParaRPr lang="en-US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2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Book Value vs. Market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sum</a:t>
            </a:r>
            <a:r>
              <a:rPr lang="en-US" dirty="0" smtClean="0"/>
              <a:t> of common stock at par value, additional paid-in capital, and retained earnings of a company signifies its </a:t>
            </a:r>
            <a:r>
              <a:rPr lang="en-US" i="1" dirty="0" smtClean="0">
                <a:solidFill>
                  <a:srgbClr val="00B050"/>
                </a:solidFill>
              </a:rPr>
              <a:t>book value</a:t>
            </a:r>
          </a:p>
          <a:p>
            <a:endParaRPr lang="en-US" dirty="0"/>
          </a:p>
          <a:p>
            <a:r>
              <a:rPr lang="en-US" dirty="0" smtClean="0"/>
              <a:t>What is the book value of X Inc.?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$86,000,000</a:t>
            </a:r>
          </a:p>
          <a:p>
            <a:pPr lvl="1"/>
            <a:endParaRPr lang="en-US" dirty="0"/>
          </a:p>
          <a:p>
            <a:r>
              <a:rPr lang="en-US" dirty="0" smtClean="0"/>
              <a:t>If X Inc. trades in the stock market at a</a:t>
            </a:r>
            <a:br>
              <a:rPr lang="en-US" dirty="0" smtClean="0"/>
            </a:br>
            <a:r>
              <a:rPr lang="en-US" dirty="0" smtClean="0"/>
              <a:t>current price per share of $6.00, then its</a:t>
            </a:r>
            <a:br>
              <a:rPr lang="en-US" dirty="0" smtClean="0"/>
            </a:br>
            <a:r>
              <a:rPr lang="en-US" dirty="0" smtClean="0"/>
              <a:t>equity would be: </a:t>
            </a:r>
          </a:p>
          <a:p>
            <a:pPr lvl="1"/>
            <a:r>
              <a:rPr lang="en-US" dirty="0" smtClean="0"/>
              <a:t>20,000,000 shares × $6.00 per share = $120,000,000 </a:t>
            </a:r>
          </a:p>
          <a:p>
            <a:pPr lvl="1"/>
            <a:r>
              <a:rPr lang="en-US" dirty="0" smtClean="0"/>
              <a:t>This is referred to as the </a:t>
            </a:r>
            <a:r>
              <a:rPr lang="en-US" i="1" dirty="0" smtClean="0">
                <a:solidFill>
                  <a:srgbClr val="C00000"/>
                </a:solidFill>
              </a:rPr>
              <a:t>market value </a:t>
            </a:r>
            <a:r>
              <a:rPr lang="en-US" dirty="0" smtClean="0"/>
              <a:t>of X Inc.</a:t>
            </a:r>
            <a:endParaRPr lang="en-US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839833"/>
              </p:ext>
            </p:extLst>
          </p:nvPr>
        </p:nvGraphicFramePr>
        <p:xfrm>
          <a:off x="7262192" y="298277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/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Equity</a:t>
                      </a:r>
                      <a:r>
                        <a:rPr lang="en-US" b="1" baseline="0" dirty="0" smtClean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 smtClean="0"/>
                        <a:t>For the Year Ending December 31, 2017</a:t>
                      </a:r>
                      <a:endParaRPr lang="en-US" b="1" dirty="0"/>
                    </a:p>
                  </a:txBody>
                  <a:tcPr/>
                </a:tc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Stock ($0.50</a:t>
                      </a:r>
                      <a:r>
                        <a:rPr lang="en-US" baseline="0" dirty="0" smtClean="0"/>
                        <a:t> par value)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 smtClean="0"/>
                        <a:t>Additional paid-in capital             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 smtClean="0"/>
                        <a:t>Retained Earnings                          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Shareholders Equity</a:t>
                      </a:r>
                      <a:r>
                        <a:rPr lang="en-US" b="1" baseline="0" dirty="0" smtClean="0"/>
                        <a:t>                  </a:t>
                      </a:r>
                      <a:r>
                        <a:rPr lang="en-US" b="1" baseline="0" dirty="0" smtClean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02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Valuating Post-Revenue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There is nearly always a disparity between </a:t>
            </a:r>
            <a:r>
              <a:rPr lang="en-US" dirty="0" smtClean="0"/>
              <a:t>the book </a:t>
            </a:r>
            <a:r>
              <a:rPr lang="en-US" dirty="0"/>
              <a:t>value and </a:t>
            </a:r>
            <a:r>
              <a:rPr lang="en-US" dirty="0" smtClean="0"/>
              <a:t>the market value of a company (or</a:t>
            </a:r>
            <a:r>
              <a:rPr lang="en-US" i="1" dirty="0" smtClean="0"/>
              <a:t> of an asset in a company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book value is </a:t>
            </a:r>
            <a:r>
              <a:rPr lang="en-US" dirty="0"/>
              <a:t>a recorded historical cost </a:t>
            </a:r>
            <a:r>
              <a:rPr lang="en-US" dirty="0" smtClean="0"/>
              <a:t>(or </a:t>
            </a:r>
            <a:r>
              <a:rPr lang="en-US" i="1" dirty="0" smtClean="0">
                <a:solidFill>
                  <a:srgbClr val="0070C0"/>
                </a:solidFill>
              </a:rPr>
              <a:t>original </a:t>
            </a:r>
            <a:r>
              <a:rPr lang="en-US" i="1" dirty="0">
                <a:solidFill>
                  <a:srgbClr val="0070C0"/>
                </a:solidFill>
              </a:rPr>
              <a:t>acquisition </a:t>
            </a:r>
            <a:r>
              <a:rPr lang="en-US" i="1" dirty="0" smtClean="0">
                <a:solidFill>
                  <a:srgbClr val="0070C0"/>
                </a:solidFill>
              </a:rPr>
              <a:t>cost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market value is </a:t>
            </a:r>
            <a:r>
              <a:rPr lang="en-US" dirty="0"/>
              <a:t>based on the perceived </a:t>
            </a:r>
            <a:r>
              <a:rPr lang="en-US" i="1" dirty="0">
                <a:solidFill>
                  <a:srgbClr val="0070C0"/>
                </a:solidFill>
              </a:rPr>
              <a:t>supply and </a:t>
            </a:r>
            <a:r>
              <a:rPr lang="en-US" i="1" dirty="0" smtClean="0">
                <a:solidFill>
                  <a:srgbClr val="0070C0"/>
                </a:solidFill>
              </a:rPr>
              <a:t>demand</a:t>
            </a:r>
            <a:r>
              <a:rPr lang="en-US" dirty="0" smtClean="0"/>
              <a:t>, </a:t>
            </a:r>
            <a:r>
              <a:rPr lang="en-US" dirty="0"/>
              <a:t>which can vary </a:t>
            </a:r>
            <a:r>
              <a:rPr lang="en-US" dirty="0" smtClean="0"/>
              <a:t>constantly</a:t>
            </a:r>
          </a:p>
          <a:p>
            <a:pPr lvl="1"/>
            <a:endParaRPr lang="en-US" sz="1400" dirty="0"/>
          </a:p>
          <a:p>
            <a:r>
              <a:rPr lang="en-US" dirty="0" smtClean="0"/>
              <a:t>This </a:t>
            </a:r>
            <a:r>
              <a:rPr lang="en-US" dirty="0"/>
              <a:t>disparity </a:t>
            </a:r>
            <a:r>
              <a:rPr lang="en-US" dirty="0" smtClean="0"/>
              <a:t>shall be </a:t>
            </a:r>
            <a:r>
              <a:rPr lang="en-US" dirty="0"/>
              <a:t>recognized at the point of </a:t>
            </a:r>
            <a:r>
              <a:rPr lang="en-US" dirty="0" smtClean="0"/>
              <a:t>sale</a:t>
            </a:r>
          </a:p>
          <a:p>
            <a:pPr lvl="1"/>
            <a:r>
              <a:rPr lang="en-US" dirty="0"/>
              <a:t>Prior to </a:t>
            </a:r>
            <a:r>
              <a:rPr lang="en-US" dirty="0" smtClean="0"/>
              <a:t>sale, </a:t>
            </a:r>
            <a:r>
              <a:rPr lang="en-US" dirty="0"/>
              <a:t>there is no reason to account for any </a:t>
            </a:r>
            <a:r>
              <a:rPr lang="en-US" dirty="0" smtClean="0"/>
              <a:t>differences!</a:t>
            </a:r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i="1" dirty="0" smtClean="0">
                <a:solidFill>
                  <a:srgbClr val="00B050"/>
                </a:solidFill>
              </a:rPr>
              <a:t>company’s valuation</a:t>
            </a:r>
            <a:r>
              <a:rPr lang="en-US" dirty="0" smtClean="0"/>
              <a:t> can be specified at its market value, </a:t>
            </a:r>
            <a:r>
              <a:rPr lang="en-US" dirty="0"/>
              <a:t>but if </a:t>
            </a:r>
            <a:r>
              <a:rPr lang="en-US" dirty="0" smtClean="0"/>
              <a:t>the </a:t>
            </a:r>
            <a:r>
              <a:rPr lang="en-US" dirty="0"/>
              <a:t>difference between book </a:t>
            </a:r>
            <a:r>
              <a:rPr lang="en-US" dirty="0" smtClean="0"/>
              <a:t>and </a:t>
            </a:r>
            <a:r>
              <a:rPr lang="en-US" dirty="0"/>
              <a:t>market </a:t>
            </a:r>
            <a:r>
              <a:rPr lang="en-US" dirty="0" smtClean="0"/>
              <a:t>values </a:t>
            </a:r>
            <a:r>
              <a:rPr lang="en-US" dirty="0"/>
              <a:t>is considerable, </a:t>
            </a:r>
            <a:r>
              <a:rPr lang="en-US" dirty="0" smtClean="0"/>
              <a:t>an </a:t>
            </a:r>
            <a:r>
              <a:rPr lang="en-US" i="1" dirty="0"/>
              <a:t>appraisal process</a:t>
            </a:r>
            <a:r>
              <a:rPr lang="en-US" dirty="0"/>
              <a:t> must be used to </a:t>
            </a:r>
            <a:r>
              <a:rPr lang="en-US" dirty="0" smtClean="0"/>
              <a:t>reconcile them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Valuating Pre-Revenue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70705" cy="4809352"/>
          </a:xfrm>
        </p:spPr>
        <p:txBody>
          <a:bodyPr>
            <a:normAutofit/>
          </a:bodyPr>
          <a:lstStyle/>
          <a:p>
            <a:r>
              <a:rPr lang="en-US" dirty="0" smtClean="0"/>
              <a:t>How can you valuate your pre-revenue startup?</a:t>
            </a:r>
          </a:p>
          <a:p>
            <a:pPr lvl="1"/>
            <a:r>
              <a:rPr lang="en-US" dirty="0" smtClean="0"/>
              <a:t>Use your business model to develop a corresponding mathematical model</a:t>
            </a:r>
          </a:p>
          <a:p>
            <a:pPr lvl="1"/>
            <a:r>
              <a:rPr lang="en-US" dirty="0" smtClean="0"/>
              <a:t>Select your beachhead market using the process we learned earlier in the term</a:t>
            </a:r>
          </a:p>
          <a:p>
            <a:pPr lvl="1"/>
            <a:r>
              <a:rPr lang="en-US" dirty="0" smtClean="0"/>
              <a:t>Use your mathematical model to do projections for your beachhead market over 5 or 7 years (</a:t>
            </a:r>
            <a:r>
              <a:rPr lang="en-US" i="1" dirty="0" smtClean="0"/>
              <a:t>assume very conservative parameter values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Compute the </a:t>
            </a:r>
            <a:r>
              <a:rPr lang="en-US" i="1" dirty="0" smtClean="0"/>
              <a:t>net present value </a:t>
            </a:r>
            <a:r>
              <a:rPr lang="en-US" dirty="0" smtClean="0"/>
              <a:t>of your projections</a:t>
            </a:r>
          </a:p>
          <a:p>
            <a:pPr lvl="2"/>
            <a:r>
              <a:rPr lang="en-US" sz="2400" dirty="0" smtClean="0"/>
              <a:t>The riskier and earlier your startup, the higher the discount rate should be (a discount rate between 40% and 70% is not uncommon)</a:t>
            </a:r>
          </a:p>
          <a:p>
            <a:pPr lvl="2"/>
            <a:r>
              <a:rPr lang="en-US" sz="2400" dirty="0" smtClean="0">
                <a:solidFill>
                  <a:srgbClr val="0070C0"/>
                </a:solidFill>
              </a:rPr>
              <a:t>What are the factors that can play </a:t>
            </a:r>
            <a:r>
              <a:rPr lang="en-US" sz="2400" dirty="0" smtClean="0">
                <a:solidFill>
                  <a:srgbClr val="0070C0"/>
                </a:solidFill>
              </a:rPr>
              <a:t>roles </a:t>
            </a:r>
            <a:r>
              <a:rPr lang="en-US" sz="2400" dirty="0" smtClean="0">
                <a:solidFill>
                  <a:srgbClr val="0070C0"/>
                </a:solidFill>
              </a:rPr>
              <a:t>in reducing the discount rate (and accordingly, increase the valuation of your startup)?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7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Valuating Pre-Revenue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06126" cy="4809352"/>
          </a:xfrm>
        </p:spPr>
        <p:txBody>
          <a:bodyPr>
            <a:normAutofit/>
          </a:bodyPr>
          <a:lstStyle/>
          <a:p>
            <a:r>
              <a:rPr lang="en-US" dirty="0" smtClean="0"/>
              <a:t>Some factors that can play </a:t>
            </a:r>
            <a:r>
              <a:rPr lang="en-US" dirty="0" smtClean="0"/>
              <a:t>roles </a:t>
            </a:r>
            <a:r>
              <a:rPr lang="en-US" dirty="0" smtClean="0"/>
              <a:t>in reducing the discount rate: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“Who is the team?” 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“How solid are your market research and business model?”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“Do you have a strong IP or </a:t>
            </a:r>
            <a:r>
              <a:rPr lang="en-US" sz="2800" dirty="0" smtClean="0">
                <a:solidFill>
                  <a:srgbClr val="0070C0"/>
                </a:solidFill>
              </a:rPr>
              <a:t>patent</a:t>
            </a:r>
            <a:r>
              <a:rPr lang="en-US" sz="2800" dirty="0" smtClean="0">
                <a:solidFill>
                  <a:srgbClr val="0070C0"/>
                </a:solidFill>
              </a:rPr>
              <a:t>”?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“At which development stage is your product currently”?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“Do you have any </a:t>
            </a:r>
            <a:r>
              <a:rPr lang="en-US" sz="2800" dirty="0" smtClean="0">
                <a:solidFill>
                  <a:srgbClr val="0070C0"/>
                </a:solidFill>
              </a:rPr>
              <a:t>letters-of-intent and/or </a:t>
            </a:r>
            <a:r>
              <a:rPr lang="en-US" sz="2800" dirty="0" smtClean="0">
                <a:solidFill>
                  <a:srgbClr val="0070C0"/>
                </a:solidFill>
              </a:rPr>
              <a:t>binding contracts”?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“Have you started experimenting &amp; have you </a:t>
            </a:r>
            <a:r>
              <a:rPr lang="en-US" sz="2800" dirty="0" smtClean="0">
                <a:solidFill>
                  <a:srgbClr val="0070C0"/>
                </a:solidFill>
              </a:rPr>
              <a:t>collected </a:t>
            </a:r>
            <a:r>
              <a:rPr lang="en-US" sz="2800" dirty="0" smtClean="0">
                <a:solidFill>
                  <a:srgbClr val="0070C0"/>
                </a:solidFill>
              </a:rPr>
              <a:t>any promising </a:t>
            </a:r>
            <a:r>
              <a:rPr lang="en-US" sz="2800" dirty="0" smtClean="0">
                <a:solidFill>
                  <a:srgbClr val="0070C0"/>
                </a:solidFill>
              </a:rPr>
              <a:t>statistics that can verify your value and growth hypotheses”?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“Do you have a clear plan and a solid strategy to cross the chasm”?</a:t>
            </a:r>
            <a:endParaRPr lang="en-US" sz="2800" dirty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5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Accounting- Part IV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9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Interpreting Balance Sheets: An Example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50304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1490" y="2210245"/>
            <a:ext cx="3874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Assets that are easily converted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into cash within the next operating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period (typically within 1 year)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401420" y="1649906"/>
            <a:ext cx="13947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98814" y="2014330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0205" y="4125320"/>
            <a:ext cx="45906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Assets that CANNOT be easily converted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into cash within the next operating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period (typically within 1 year)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01420" y="3460203"/>
            <a:ext cx="25481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75514" y="3824627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27606" y="2221338"/>
            <a:ext cx="36297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Short-term obligations that have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to be paid within 1 year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45089" y="1660999"/>
            <a:ext cx="13947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942483" y="2025423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5233" y="4111739"/>
            <a:ext cx="3691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Long-term obligations that will be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paid off over a period of years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136637" y="3446622"/>
            <a:ext cx="25481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410731" y="3811046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13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6" grpId="0"/>
      <p:bldP spid="17" grpId="0" animBg="1"/>
      <p:bldP spid="19" grpId="0"/>
      <p:bldP spid="20" grpId="0" animBg="1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533941" y="1668386"/>
            <a:ext cx="10029874" cy="4057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64840" y="2719248"/>
            <a:ext cx="2522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measure of solvency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6445" y="1414816"/>
            <a:ext cx="373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-</a:t>
            </a:r>
            <a:endParaRPr lang="en-US" sz="4800" dirty="0"/>
          </a:p>
        </p:txBody>
      </p:sp>
      <p:sp>
        <p:nvSpPr>
          <p:cNvPr id="28" name="TextBox 27"/>
          <p:cNvSpPr txBox="1"/>
          <p:nvPr/>
        </p:nvSpPr>
        <p:spPr>
          <a:xfrm>
            <a:off x="7992769" y="142596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8707612" y="1686590"/>
            <a:ext cx="2105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Net Working Capital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9760112" y="2074127"/>
            <a:ext cx="331742" cy="621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90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4" grpId="0"/>
      <p:bldP spid="28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5217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Left Bracket 2"/>
          <p:cNvSpPr/>
          <p:nvPr/>
        </p:nvSpPr>
        <p:spPr>
          <a:xfrm>
            <a:off x="1709530" y="1974575"/>
            <a:ext cx="119270" cy="949259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5036" y="4061578"/>
            <a:ext cx="19877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Listed in the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order of </a:t>
            </a:r>
            <a:r>
              <a:rPr lang="en-US" sz="2000" i="1" u="sng" dirty="0" smtClean="0">
                <a:solidFill>
                  <a:srgbClr val="FF0000"/>
                </a:solidFill>
              </a:rPr>
              <a:t>liquidity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(i.e., </a:t>
            </a:r>
            <a:r>
              <a:rPr lang="en-US" sz="2000" i="1" dirty="0" smtClean="0">
                <a:solidFill>
                  <a:srgbClr val="FF0000"/>
                </a:solidFill>
              </a:rPr>
              <a:t>the ability </a:t>
            </a:r>
            <a:br>
              <a:rPr lang="en-US" sz="2000" i="1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FF0000"/>
                </a:solidFill>
              </a:rPr>
              <a:t>of an asset to </a:t>
            </a:r>
            <a:br>
              <a:rPr lang="en-US" sz="2000" i="1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FF0000"/>
                </a:solidFill>
              </a:rPr>
              <a:t>be converted </a:t>
            </a:r>
            <a:br>
              <a:rPr lang="en-US" sz="2000" i="1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FF0000"/>
                </a:solidFill>
              </a:rPr>
              <a:t>into cash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>
            <a:stCxn id="3" idx="1"/>
          </p:cNvCxnSpPr>
          <p:nvPr/>
        </p:nvCxnSpPr>
        <p:spPr>
          <a:xfrm flipH="1">
            <a:off x="1268898" y="2449205"/>
            <a:ext cx="440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68898" y="2449205"/>
            <a:ext cx="0" cy="1554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35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11341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5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230246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19066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84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477263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/>
                <a:gridCol w="4850295"/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ASSETS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LIABILITIES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Current Liabilities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$5,000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(Noncurrent)</a:t>
                      </a:r>
                      <a:r>
                        <a:rPr lang="en-US" sz="1350" b="1" baseline="0" dirty="0" smtClean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/>
                        <a:t>Long-Term (Noncurrent Debts)</a:t>
                      </a:r>
                      <a:endParaRPr lang="en-US" sz="1350" b="1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 smtClean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 smtClean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 smtClean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 smtClean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 smtClean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05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3844</TotalTime>
  <Words>2791</Words>
  <Application>Microsoft Office PowerPoint</Application>
  <PresentationFormat>Widescreen</PresentationFormat>
  <Paragraphs>608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Stocks: Few Basics</vt:lpstr>
      <vt:lpstr>Stocks: Few Basics</vt:lpstr>
      <vt:lpstr>Stocks: Few Basics</vt:lpstr>
      <vt:lpstr>Example: X Inc.</vt:lpstr>
      <vt:lpstr>Retained Earnings</vt:lpstr>
      <vt:lpstr>Retained Earnings: A Common Error</vt:lpstr>
      <vt:lpstr>Book Value vs. Market Value</vt:lpstr>
      <vt:lpstr>Valuating Post-Revenue Companies</vt:lpstr>
      <vt:lpstr>Valuating Pre-Revenue Companies</vt:lpstr>
      <vt:lpstr>Valuating Pre-Revenue Companies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319</cp:revision>
  <dcterms:created xsi:type="dcterms:W3CDTF">2018-03-17T11:58:24Z</dcterms:created>
  <dcterms:modified xsi:type="dcterms:W3CDTF">2018-04-12T11:49:51Z</dcterms:modified>
</cp:coreProperties>
</file>