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1231" r:id="rId2"/>
    <p:sldId id="1233" r:id="rId3"/>
    <p:sldId id="1234" r:id="rId4"/>
    <p:sldId id="1251" r:id="rId5"/>
    <p:sldId id="1236" r:id="rId6"/>
    <p:sldId id="1237" r:id="rId7"/>
    <p:sldId id="1243" r:id="rId8"/>
    <p:sldId id="1252" r:id="rId9"/>
    <p:sldId id="1247" r:id="rId10"/>
    <p:sldId id="1250" r:id="rId11"/>
    <p:sldId id="1256" r:id="rId12"/>
    <p:sldId id="1246" r:id="rId13"/>
    <p:sldId id="1238" r:id="rId14"/>
    <p:sldId id="1239" r:id="rId15"/>
    <p:sldId id="1240" r:id="rId16"/>
    <p:sldId id="1241" r:id="rId17"/>
    <p:sldId id="1242" r:id="rId18"/>
    <p:sldId id="1261" r:id="rId19"/>
    <p:sldId id="1259" r:id="rId20"/>
    <p:sldId id="1285" r:id="rId21"/>
    <p:sldId id="1286" r:id="rId22"/>
    <p:sldId id="1287" r:id="rId23"/>
    <p:sldId id="1288" r:id="rId24"/>
    <p:sldId id="1289" r:id="rId25"/>
    <p:sldId id="1290" r:id="rId26"/>
    <p:sldId id="1291" r:id="rId27"/>
    <p:sldId id="1292" r:id="rId28"/>
    <p:sldId id="1293" r:id="rId29"/>
    <p:sldId id="1294" r:id="rId30"/>
    <p:sldId id="1295" r:id="rId31"/>
    <p:sldId id="1297" r:id="rId32"/>
    <p:sldId id="1298" r:id="rId33"/>
    <p:sldId id="1296" r:id="rId34"/>
    <p:sldId id="1299" r:id="rId35"/>
    <p:sldId id="1300" r:id="rId36"/>
    <p:sldId id="1301" r:id="rId37"/>
    <p:sldId id="1302" r:id="rId38"/>
    <p:sldId id="1303" r:id="rId39"/>
    <p:sldId id="1304" r:id="rId40"/>
    <p:sldId id="1305" r:id="rId41"/>
  </p:sldIdLst>
  <p:sldSz cx="9144000" cy="6858000" type="screen4x3"/>
  <p:notesSz cx="9601200" cy="73152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253" autoAdjust="0"/>
  </p:normalViewPr>
  <p:slideViewPr>
    <p:cSldViewPr>
      <p:cViewPr varScale="1">
        <p:scale>
          <a:sx n="104" d="100"/>
          <a:sy n="104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54A199E-6B84-E642-AFC2-7E9924188E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0FAE95-9D94-9746-9F1A-67D2D5DC88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347233F-E834-F44D-9027-102D9867281F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4CCF6E-64B5-CE45-906F-5835EA9151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EBDF2F-42B9-DE4F-9104-B6FC9E2EFB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C8A8A88-0A74-DD46-8A27-4F29CB8D9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330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31515BE-4559-1A46-88B4-F4CDC6FF45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2AEF299-28FE-CF4A-9894-7CB9524C5F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C5C82B5-E956-444C-8B32-7F86176132D3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E05A2D3-923B-734E-AD69-BF9384365B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7A41028A-7CF0-E34E-82D3-9FE5C3303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A714C0-6B2B-474E-8C7A-A76BC31D61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0E97D6-3E47-6645-B0E9-005D1BBBA4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9C4798E-9314-D148-AC54-48B4BCE35B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566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xmlns="" id="{5FDDB700-4D62-3340-B156-7373B59767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xmlns="" id="{58365C55-52FE-EA4C-B4AD-F8E2F44546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xmlns="" id="{F1E59B4D-05C0-6743-8E9A-459BAD2A18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6696579-CE90-854A-B53D-0904A3AF880F}" type="slidenum">
              <a:rPr lang="en-US" altLang="en-US" sz="1200" smtClean="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0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xmlns="" id="{C26C92F7-F785-D944-8D4F-81ED085794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xmlns="" id="{EA769540-A775-A842-BB6B-C108432A06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xmlns="" id="{4C568FCB-1A43-E74C-B27E-CFD584F34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939E701-113D-A645-ACA6-1C6DA93B7CD2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28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335A5E7-FB2F-834E-BE90-EE679BA8FCCF}" type="slidenum">
              <a:rPr lang="en-US" altLang="en-US">
                <a:latin typeface="Calibri" charset="0"/>
              </a:rPr>
              <a:pPr/>
              <a:t>37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6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BC368DF0-42F1-4A4A-9B30-AC64A0A3893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xmlns="" id="{04105658-44D4-F847-BAD6-EC6286568E3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xmlns="" id="{E409F6F8-F008-9440-A2AF-6AB5BCE4CE6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xmlns="" id="{DBA90ED0-A329-6148-8A55-FA2B011CEF0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FAEF250-6E2A-5346-BC65-CFC7A8A33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xmlns="" id="{5F650564-F352-5C4B-A370-C932615B4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12A1A31-2977-2241-A888-8347C59AC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A7BE847F-D0A3-CF43-A09B-A283AE8868D4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24EA7237-F007-064A-910C-0BEEC20B6D52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xmlns="" id="{81D1937C-3967-3743-885E-1677006C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01ED-472E-5345-9147-075AB360E2E9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xmlns="" id="{5B31A74F-8DA6-3B40-84D1-9CCAE51A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xmlns="" id="{9357C728-3E6E-5549-9444-BC0E9571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7453-9E3E-844A-B559-61BC4E8E50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340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CBE430-3221-D14F-BF35-AE644BA5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E03A7-311E-914E-93C5-0D52B5EB6046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04B42C-B37C-AD4A-9E33-D9E68747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B720DD-D174-124D-83F8-BCC02263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F2A6-E2F0-3D4A-9243-3C119E73C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206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EE68C184-A041-844C-8E9A-7CBAEADF764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xmlns="" id="{D77661BA-AE79-9443-BDD5-50F09F65A55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xmlns="" id="{004C31A2-3583-8442-AB07-1D4D4112A26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xmlns="" id="{52F12799-D9F1-A242-A897-E160E2AFE51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EE7EC0B-195E-624F-9676-EBBCE4850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1CA2528-D861-5A47-92CB-581E21D39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xmlns="" id="{B864F447-6401-9E4E-8E62-0F76B7972B5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39A5D75-7470-C44B-83C9-5425F6A0D8A4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E3007354-803E-2343-8F03-6C78A674EBA2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FEEF7ABD-3104-624C-8F6D-8D9479B493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EC3A2-97F5-3F4A-8652-5EA756447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xmlns="" id="{6419C11C-173A-A14E-B83C-0ABF59EC692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B4FB-D790-7145-A7AD-E1688CAE6C4E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619D236A-E315-E748-8A01-8B8AE3C6479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2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CB6201-2B2B-3347-84A5-06B86873D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FE7D-88B9-5E49-BE87-535B15F23F81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FCCAE-3B1A-8941-B5E4-CF3010182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415B9C-935D-3048-8633-686DEB6B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45903-1C86-C84C-95F2-9E655E4C3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69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6E124EFB-027C-EE49-9884-6D562F2440C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xmlns="" id="{D1D8B92F-6516-A740-87D9-AA5ACF87ACB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xmlns="" id="{31E2DF45-4399-5E4C-9943-2A8F71E1A3B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xmlns="" id="{2735B3D7-2F4C-8E41-84E1-3262D9DBBD9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xmlns="" id="{061797CF-0578-2F4A-A0B2-A957740749B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xmlns="" id="{78853BB2-B156-5A47-BC5A-D89DF2702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39FC675-55A1-1746-A200-FB4370EE1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A885573-455E-5046-BA2E-BEB8CECBC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xmlns="" id="{F214462D-F9A9-BE43-8693-B959E6F5A0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4DC310C-E83E-E146-B9EB-DB0C712A4262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9C23C27-AC61-434D-B6B8-75B43E83DD43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D6661EC1-7223-AC40-BC0A-90A631D89A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xmlns="" id="{2799DFFB-69FF-DA43-AD31-2BE44B94650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C65D6-6F1A-D04F-86BD-0C269402C6BB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xmlns="" id="{A2753B83-1400-F542-B9BC-DC947AD52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A761-1346-6240-BBE8-38E982723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23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>
            <a:extLst>
              <a:ext uri="{FF2B5EF4-FFF2-40B4-BE49-F238E27FC236}">
                <a16:creationId xmlns:a16="http://schemas.microsoft.com/office/drawing/2014/main" xmlns="" id="{A00AF479-67B6-1844-87D8-279E847646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EABE7A52-72FF-EC40-9F56-32F8E042C8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360BA-7C7A-0B4C-A0BD-6EFDBC99A768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B2FC0DDC-84EF-944D-BD65-DB5F1DA4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2223CAB5-F9A8-7848-8F5E-93DEA27F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16A4-300F-3D43-BEB3-9F557226B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22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>
            <a:extLst>
              <a:ext uri="{FF2B5EF4-FFF2-40B4-BE49-F238E27FC236}">
                <a16:creationId xmlns:a16="http://schemas.microsoft.com/office/drawing/2014/main" xmlns="" id="{3F5000DC-A50D-0349-90AB-FF97B566B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xmlns="" id="{14D395F3-083E-B746-A97B-B58A23FB5BD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xmlns="" id="{AB0ECD9C-C8DA-A242-B2F8-DFFBE67783A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xmlns="" id="{28A814E0-88A7-E94D-80ED-9F988445020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xmlns="" id="{CE9FB86C-70A1-B34D-8C7D-CF0974A9A0E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3E8AE9E-2A09-D245-8444-7A0DB9630148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E7C16F8-FE53-8248-B688-34273DCC6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xmlns="" id="{7546CFB1-2D00-274B-8222-9D13EF3F7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8FA2EE5-3DC2-0F48-8307-8F9793E4A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75FE9869-3E08-6248-AC12-16CA7863A7F1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BEB74AC1-7C93-F646-9083-FAE3B2C4C024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xmlns="" id="{9FC45C83-0CB0-134F-AA4F-86AC7DC1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7ABD9-1CFC-1D44-A759-904CC7AA0B08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xmlns="" id="{CCC97396-B288-7E48-A1BE-FA362ECF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xmlns="" id="{C090155A-467E-7D40-A8FC-AD151FC4F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C8A12-7962-A949-A24F-DE54F37634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674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52B557-E72F-6941-A172-613B7ED9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663D-D445-9B41-B906-118B9D5DC143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268F8C0-CDD8-E044-ADAE-E045787F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DD5750D-B866-C04C-8629-657C2002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2567-DA64-284A-93F8-F529C1943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5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xmlns="" id="{DED0358E-1724-1249-B029-FFBB12A278C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xmlns="" id="{5C101E8E-DB2E-414D-B4EE-1B88E01ABF3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xmlns="" id="{6B581BB1-0E11-AE45-A27A-208F16C458E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xmlns="" id="{318D2B80-B9CA-4741-BDF3-8B094CBD9D2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E43212-977B-8A44-88E5-0E8DE88F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687C9E8-ED13-5748-BB72-BB8328B1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457BE627-2511-C74A-9732-7355F18D8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945AE-B8AA-EA4B-8B25-C005796BFE9A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xmlns="" id="{9D2A26D3-CBD7-8240-B50A-09DBF48E3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D62D8510-5700-B847-8107-B0CF23816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2152B7-432F-654B-8EEE-5E6D0C4B5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54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6C2A249-9E7E-9E40-A1C4-4B5CCB3F3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xmlns="" id="{145ADC1D-57DF-734C-9982-31B086E2E53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xmlns="" id="{25E31BFA-F9D6-D940-8ADD-A455D6B2E51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xmlns="" id="{F8493B82-88E1-454D-BF71-4B52A6E8040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xmlns="" id="{7B555DA4-1C32-434B-AAB6-02430C99D1C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2F50D0B-7F84-554C-81EB-97933D018976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52815F2-3960-6245-ABA9-715776978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xmlns="" id="{750DE9F7-A71B-D04D-8969-9D8B8374C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7E72AA42-7488-104B-A3C9-2883A47D0347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6E193243-CB40-7B4A-A295-4C67D55B733A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452A334-9005-6648-9EAB-3E984752C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xmlns="" id="{F38599A7-B5D6-894E-916A-6BD4BEDC82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55C9A-659D-8E41-881F-D79BB03DD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xmlns="" id="{BB7741B1-54B1-A044-B581-F6DBE961F06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F37A-A745-374C-B064-933C84DBF54E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xmlns="" id="{BDCDF1B7-D30A-1D4D-B019-BD69907D00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70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xmlns="" id="{3C6ADDFB-B110-7B4B-AE78-BFE9616E8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xmlns="" id="{A4C78217-506F-7F46-BD3B-25F9B4C0F83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xmlns="" id="{95B90C9D-0D2C-EA4D-92BD-FE9ACA716A1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xmlns="" id="{B4646E68-6BC0-8B43-9CC5-DBC9EE34695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xmlns="" id="{43B6E179-52CB-6446-80F0-B27E45A7545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2656498-6FD1-DB4B-859A-6F6C399A9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A5905D5-9FD3-194F-AF1C-1F919784C4BC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957768D-8EE1-5C48-B35B-0E468BC2A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E015A078-4E41-3E4D-B1A5-E3C7F0EC630B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57AB6570-FCEA-BE46-9CFB-17A3AE360425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E207E35-9FC0-7F43-8967-54681C451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xmlns="" id="{3FDE14C7-4573-0742-A0E9-67416815FF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02D9F-F965-5D45-9A46-006D1127AC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xmlns="" id="{B27E78E6-58E5-184F-8486-DD42C59AE0AF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1A41-656E-2C44-9F26-0B881CE6F714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xmlns="" id="{8C407D36-456C-B446-B8B0-105AF825D51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0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xmlns="" id="{7FA01E42-FA4E-DD4F-BDFB-08205D3D7AA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xmlns="" id="{914A45BE-B74A-9A43-8407-F3D4B59A85E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xmlns="" id="{60DE9084-D3B7-6845-8294-BC3365B6776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xmlns="" id="{39B869ED-E4CC-A945-B282-42D67C051A6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5DD30BF-B7BF-CF4E-84E6-11E6F9663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xmlns="" id="{7F8EF6DE-DE6A-FB4D-B7FC-142B40290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33CB339-2358-744F-838F-6FAE7053F322}" type="datetimeFigureOut">
              <a:rPr lang="en-US" altLang="en-US"/>
              <a:pPr>
                <a:defRPr/>
              </a:pPr>
              <a:t>4/1/2018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0A7439-6868-4F41-9D6C-E3FDFC864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930B38B-2A09-594F-A3D1-B135F04E1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xmlns="" id="{FCFA716E-40A8-BA43-89A3-FEA8E5762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6FB535CD-17BD-954C-A276-4294E833BFF8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2CA26118-0653-7048-9A5B-421893F62AA5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xmlns="" id="{1B6B04A8-199B-8048-89DC-D080F7553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69583AF-3753-D347-8FD7-65734E90E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xmlns="" id="{B9CCB0AF-7B1F-8442-BA73-6EE206A828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xmlns="" id="{14B8C826-C7D2-5643-8A40-C9B8C9D1F1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2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olor.adobe.com/create/color-wheel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>
            <a:extLst>
              <a:ext uri="{FF2B5EF4-FFF2-40B4-BE49-F238E27FC236}">
                <a16:creationId xmlns:a16="http://schemas.microsoft.com/office/drawing/2014/main" xmlns="" id="{34BDA804-6564-F14C-8033-F8F2769FA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743200"/>
            <a:ext cx="67056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</a:rPr>
              <a:t>Communications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</a:rPr>
              <a:t>The Essential Skill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7030A0"/>
                </a:solidFill>
                <a:latin typeface="Arial" panose="020B0604020202020204" pitchFamily="34" charset="0"/>
              </a:rPr>
              <a:t>Kit Needham</a:t>
            </a:r>
          </a:p>
        </p:txBody>
      </p:sp>
      <p:pic>
        <p:nvPicPr>
          <p:cNvPr id="15362" name="Picture 1" descr="C:\Users\lblum\Desktop\eCMYK_150-4.jpg">
            <a:extLst>
              <a:ext uri="{FF2B5EF4-FFF2-40B4-BE49-F238E27FC236}">
                <a16:creationId xmlns:a16="http://schemas.microsoft.com/office/drawing/2014/main" xmlns="" id="{C4F5C356-F213-A843-BED0-3BF3E3C43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31"/>
          <a:stretch>
            <a:fillRect/>
          </a:stretch>
        </p:blipFill>
        <p:spPr bwMode="auto">
          <a:xfrm>
            <a:off x="381000" y="4876800"/>
            <a:ext cx="207645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1">
            <a:extLst>
              <a:ext uri="{FF2B5EF4-FFF2-40B4-BE49-F238E27FC236}">
                <a16:creationId xmlns:a16="http://schemas.microsoft.com/office/drawing/2014/main" xmlns="" id="{D62A5FA1-DDD5-BF49-B3C9-B9C8F94C70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781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83AA0E-D181-5543-8BF5-2EDD5962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Communication 1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xmlns="" id="{2956EF55-C13A-A44F-B4D7-32FB730334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algn="ctr">
              <a:buFont typeface="Wingdings 2" pitchFamily="2" charset="2"/>
              <a:buNone/>
            </a:pPr>
            <a:r>
              <a:rPr lang="en-US" altLang="en-US" sz="3600" i="1">
                <a:ea typeface="ＭＳ Ｐゴシック" panose="020B0600070205080204" pitchFamily="34" charset="-128"/>
              </a:rPr>
              <a:t>“Hello.  What do you do?”</a:t>
            </a:r>
          </a:p>
        </p:txBody>
      </p:sp>
      <p:sp>
        <p:nvSpPr>
          <p:cNvPr id="26627" name="Footer Placeholder 3">
            <a:extLst>
              <a:ext uri="{FF2B5EF4-FFF2-40B4-BE49-F238E27FC236}">
                <a16:creationId xmlns:a16="http://schemas.microsoft.com/office/drawing/2014/main" xmlns="" id="{33558BD0-133C-6C49-BFB4-41993436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xmlns="" id="{4628285F-C5D0-B24B-BD98-AAFE9AB9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87ECF4-B128-F943-85FA-057EC98F407B}" type="slidenum">
              <a:rPr lang="en-US" altLang="en-US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0C3CA-FDA3-0E4F-B29C-C678238D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Communication 2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xmlns="" id="{2FDBA983-2A30-0E44-A2B5-B5D6AA2E934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algn="ctr">
              <a:buFont typeface="Wingdings 2" pitchFamily="2" charset="2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The Customer Brochure</a:t>
            </a:r>
          </a:p>
        </p:txBody>
      </p:sp>
      <p:sp>
        <p:nvSpPr>
          <p:cNvPr id="35843" name="Footer Placeholder 3">
            <a:extLst>
              <a:ext uri="{FF2B5EF4-FFF2-40B4-BE49-F238E27FC236}">
                <a16:creationId xmlns:a16="http://schemas.microsoft.com/office/drawing/2014/main" xmlns="" id="{08FD0C1B-466E-8941-AD22-16555711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Slide Number Placeholder 4">
            <a:extLst>
              <a:ext uri="{FF2B5EF4-FFF2-40B4-BE49-F238E27FC236}">
                <a16:creationId xmlns:a16="http://schemas.microsoft.com/office/drawing/2014/main" xmlns="" id="{183D29BF-4C4D-2044-A010-8DB014018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01A4C0-4EE2-5945-9C65-89AEE08038F1}" type="slidenum">
              <a:rPr lang="en-US" altLang="en-US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58AB7F-05CF-264B-918B-21FFF8DD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Creating a Winning 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Customer Brochure</a:t>
            </a:r>
          </a:p>
        </p:txBody>
      </p:sp>
      <p:sp>
        <p:nvSpPr>
          <p:cNvPr id="36866" name="Footer Placeholder 2">
            <a:extLst>
              <a:ext uri="{FF2B5EF4-FFF2-40B4-BE49-F238E27FC236}">
                <a16:creationId xmlns:a16="http://schemas.microsoft.com/office/drawing/2014/main" xmlns="" id="{FB356145-C984-154A-8765-1727CE50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xmlns="" id="{6D6E4410-5243-1C42-BD55-D4EB6B8E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FDE988-8F31-7D4B-91D5-EF7AEFA62C19}" type="slidenum">
              <a:rPr lang="en-US" altLang="en-US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Content Placeholder 4">
            <a:extLst>
              <a:ext uri="{FF2B5EF4-FFF2-40B4-BE49-F238E27FC236}">
                <a16:creationId xmlns:a16="http://schemas.microsoft.com/office/drawing/2014/main" xmlns="" id="{74E1D559-3F3A-5A44-B169-F23BA813D9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Focuses you on sales – the ultimate goal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‘Crisps’ up your message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Provides the basis for your website</a:t>
            </a:r>
          </a:p>
        </p:txBody>
      </p:sp>
    </p:spTree>
    <p:extLst>
      <p:ext uri="{BB962C8B-B14F-4D97-AF65-F5344CB8AC3E}">
        <p14:creationId xmlns:p14="http://schemas.microsoft.com/office/powerpoint/2010/main" val="19532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xmlns="" id="{0886B2B3-4438-6B4B-8A3F-9D5C19F3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Creating a Winning 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Customer Brochure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xmlns="" id="{5C4E5DEF-B0AF-8A48-83B2-197BD60B53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8788" y="2057400"/>
            <a:ext cx="8229600" cy="45259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Always start with the Benefits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Supplement with Features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How does it work?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What does it do specifically?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algn="ctr" eaLnBrk="1" hangingPunct="1">
              <a:buFont typeface="Lucida Grande" panose="020B0600040502020204" pitchFamily="34" charset="0"/>
              <a:buNone/>
            </a:pPr>
            <a:r>
              <a:rPr lang="ja-JP" altLang="en-US" sz="3600" i="1">
                <a:ea typeface="ＭＳ Ｐ明朝" panose="02020600040205080304" pitchFamily="18" charset="-128"/>
              </a:rPr>
              <a:t>”</a:t>
            </a:r>
            <a:r>
              <a:rPr lang="en-US" altLang="ja-JP" sz="3600" i="1">
                <a:ea typeface="ＭＳ Ｐゴシック" panose="020B0600070205080204" pitchFamily="34" charset="-128"/>
              </a:rPr>
              <a:t>Benefits sell, features tell</a:t>
            </a:r>
            <a:r>
              <a:rPr lang="ja-JP" altLang="en-US" sz="3600" i="1">
                <a:ea typeface="ＭＳ Ｐ明朝" panose="02020600040205080304" pitchFamily="18" charset="-128"/>
              </a:rPr>
              <a:t>”</a:t>
            </a:r>
            <a:endParaRPr lang="en-US" altLang="ja-JP" sz="3600" i="1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3247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xmlns="" id="{EE88BCF0-6DD1-8D47-9FD0-2E164496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Creating a Winning 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Customer Brochure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xmlns="" id="{915931A0-CC90-FC4E-A7F6-D894DAC778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8788" y="1951038"/>
            <a:ext cx="8229600" cy="45259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Tag Line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FAQs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Testimonials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Pictures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Diagrams (if appropriate)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Tech specs (if appropriate, limited)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1628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xmlns="" id="{65E1E979-2AE6-B84B-8A67-5552A0EBE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halkboard" charset="0"/>
                <a:ea typeface="+mj-ea"/>
                <a:cs typeface="+mj-cs"/>
              </a:rPr>
              <a:t/>
            </a:r>
            <a:br>
              <a:rPr lang="en-US" dirty="0">
                <a:latin typeface="Chalkboard" charset="0"/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Creating a Winning 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Customer Brochure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xmlns="" id="{78B07D82-39D0-7B4A-BBC6-472832203FE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Use phrases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Keep it short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Bullet-points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(Tip) No commas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Use numbers/quantify when possible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If a two-sided market</a:t>
            </a:r>
          </a:p>
          <a:p>
            <a:pPr marL="769938" lvl="1" indent="-457200" eaLnBrk="1" hangingPunct="1">
              <a:lnSpc>
                <a:spcPct val="120000"/>
              </a:lnSpc>
              <a:spcBef>
                <a:spcPct val="0"/>
              </a:spcBef>
              <a:buSzTx/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May need two brochures or</a:t>
            </a:r>
          </a:p>
          <a:p>
            <a:pPr marL="769938" lvl="1" indent="-457200" eaLnBrk="1" hangingPunct="1">
              <a:lnSpc>
                <a:spcPct val="120000"/>
              </a:lnSpc>
              <a:spcBef>
                <a:spcPct val="0"/>
              </a:spcBef>
              <a:buSzTx/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May need two areas of focus</a:t>
            </a:r>
          </a:p>
          <a:p>
            <a:pPr marL="457200" indent="-457200" eaLnBrk="1" hangingPunct="1">
              <a:spcBef>
                <a:spcPct val="0"/>
              </a:spcBef>
              <a:buSzTx/>
              <a:buFont typeface="Arial" panose="020B0604020202020204" pitchFamily="34" charset="0"/>
              <a:buChar char="•"/>
            </a:pPr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109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xmlns="" id="{C2B1182C-4F0B-0D44-B96B-4C408F1D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228600"/>
            <a:ext cx="7356475" cy="685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latin typeface="Chalkboard" panose="03050602040202020205" pitchFamily="66" charset="77"/>
                <a:ea typeface="ＭＳ Ｐゴシック" panose="020B0600070205080204" pitchFamily="34" charset="-128"/>
              </a:rPr>
              <a:t>Mac Air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xmlns="" id="{A0328AF9-813E-C547-8B18-32E6C78F22A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22250" indent="0" eaLnBrk="1" hangingPunct="1">
              <a:buFont typeface="Lucida Grande" panose="020B0600040502020204" pitchFamily="34" charset="0"/>
              <a:buNone/>
            </a:pPr>
            <a:endParaRPr lang="en-US" altLang="en-US" sz="3200">
              <a:solidFill>
                <a:srgbClr val="000000"/>
              </a:solidFill>
              <a:latin typeface="LucidaGrande" panose="020B0600040502020204" pitchFamily="34" charset="0"/>
              <a:ea typeface="ＭＳ Ｐゴシック" panose="020B0600070205080204" pitchFamily="34" charset="-128"/>
            </a:endParaRPr>
          </a:p>
          <a:p>
            <a:pPr marL="222250" indent="0" eaLnBrk="1" hangingPunct="1">
              <a:buFont typeface="Lucida Grande" panose="020B0600040502020204" pitchFamily="34" charset="0"/>
              <a:buNone/>
            </a:pPr>
            <a:endParaRPr lang="en-US" altLang="en-US" sz="3200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  <p:pic>
        <p:nvPicPr>
          <p:cNvPr id="40963" name="Picture 4">
            <a:extLst>
              <a:ext uri="{FF2B5EF4-FFF2-40B4-BE49-F238E27FC236}">
                <a16:creationId xmlns:a16="http://schemas.microsoft.com/office/drawing/2014/main" xmlns="" id="{2995DE85-7476-6D40-B9DD-4DB4EA851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474788"/>
            <a:ext cx="8785225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>
            <a:extLst>
              <a:ext uri="{FF2B5EF4-FFF2-40B4-BE49-F238E27FC236}">
                <a16:creationId xmlns:a16="http://schemas.microsoft.com/office/drawing/2014/main" xmlns="" id="{74E56869-932A-4E4A-9D07-476C31C40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725" y="24558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>
            <a:extLst>
              <a:ext uri="{FF2B5EF4-FFF2-40B4-BE49-F238E27FC236}">
                <a16:creationId xmlns:a16="http://schemas.microsoft.com/office/drawing/2014/main" xmlns="" id="{387FB7A3-DE4B-DE4C-960C-98AFF9099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725" y="3584575"/>
            <a:ext cx="914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8">
            <a:extLst>
              <a:ext uri="{FF2B5EF4-FFF2-40B4-BE49-F238E27FC236}">
                <a16:creationId xmlns:a16="http://schemas.microsoft.com/office/drawing/2014/main" xmlns="" id="{B8BC9E2A-BEEC-BE49-93FE-BAF4A424BE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37075"/>
            <a:ext cx="9144000" cy="895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9">
            <a:extLst>
              <a:ext uri="{FF2B5EF4-FFF2-40B4-BE49-F238E27FC236}">
                <a16:creationId xmlns:a16="http://schemas.microsoft.com/office/drawing/2014/main" xmlns="" id="{8F620EB6-806D-8A4D-9917-CF7BC0B3ED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600700"/>
            <a:ext cx="89027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8154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xmlns="" id="{F58A214A-4762-E14A-8AD8-3BC0B5278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7356475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latin typeface="Chalkboard" panose="03050602040202020205" pitchFamily="66" charset="77"/>
                <a:ea typeface="ＭＳ Ｐゴシック" panose="020B0600070205080204" pitchFamily="34" charset="-128"/>
              </a:rPr>
              <a:t>Examples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xmlns="" id="{0D4D461E-8E9D-EB4B-A304-E1DD6626C4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2" charset="2"/>
              <a:buNone/>
            </a:pPr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5754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11B29E-6696-114A-A736-B3AA682E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to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2FBFB7-6B2F-D744-9F9D-057DBDF083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Recommended by students.  (Free at the moment but this could change)</a:t>
            </a:r>
          </a:p>
          <a:p>
            <a:endParaRPr lang="en-US" dirty="0"/>
          </a:p>
          <a:p>
            <a:r>
              <a:rPr lang="en-US" dirty="0" err="1"/>
              <a:t>canva.com</a:t>
            </a:r>
            <a:r>
              <a:rPr lang="en-US" dirty="0"/>
              <a:t> (fliers, brochures, and presentations)</a:t>
            </a:r>
          </a:p>
          <a:p>
            <a:r>
              <a:rPr lang="en-US" dirty="0" err="1"/>
              <a:t>beautiful.ai</a:t>
            </a:r>
            <a:r>
              <a:rPr lang="en-US" dirty="0"/>
              <a:t> (presentations. Amazing tool)</a:t>
            </a:r>
          </a:p>
          <a:p>
            <a:r>
              <a:rPr lang="en-US" dirty="0">
                <a:hlinkClick r:id="rId2"/>
              </a:rPr>
              <a:t>https://color.adobe.com/create/color-wheel/</a:t>
            </a:r>
            <a:r>
              <a:rPr lang="en-US" dirty="0"/>
              <a:t> (smart color picker)</a:t>
            </a:r>
          </a:p>
          <a:p>
            <a:r>
              <a:rPr lang="en-US" dirty="0"/>
              <a:t>Word (has templates for 1-page brochures and trifolds)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0CD554-A626-344E-8D03-7873A60C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A881F2-BACC-504A-A0A3-3FFD720B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45903-1C86-C84C-95F2-9E655E4C393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7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D6F8C-40C0-D941-BC00-734FE633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Communication # 3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xmlns="" id="{25B26CF7-CC37-AD48-9F2C-C7185E5773D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The Product Pitch</a:t>
            </a:r>
          </a:p>
        </p:txBody>
      </p:sp>
      <p:sp>
        <p:nvSpPr>
          <p:cNvPr id="33795" name="Footer Placeholder 3">
            <a:extLst>
              <a:ext uri="{FF2B5EF4-FFF2-40B4-BE49-F238E27FC236}">
                <a16:creationId xmlns:a16="http://schemas.microsoft.com/office/drawing/2014/main" xmlns="" id="{D6FDB53C-639D-4743-AB5D-ACE6625AD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Slide Number Placeholder 4">
            <a:extLst>
              <a:ext uri="{FF2B5EF4-FFF2-40B4-BE49-F238E27FC236}">
                <a16:creationId xmlns:a16="http://schemas.microsoft.com/office/drawing/2014/main" xmlns="" id="{92A6045F-2CE0-E54A-ABD3-1C416B44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D5C332-65F9-7C40-896D-059840E63698}" type="slidenum">
              <a:rPr lang="en-US" altLang="en-US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xmlns="" id="{40C00EA0-844C-2446-BAE1-1249AD36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7B9899"/>
                </a:solidFill>
                <a:ea typeface="ＭＳ Ｐゴシック" panose="020B0600070205080204" pitchFamily="34" charset="-128"/>
              </a:rPr>
              <a:t>Lecture Goals</a:t>
            </a:r>
            <a:endParaRPr lang="en-US" altLang="en-US" dirty="0">
              <a:solidFill>
                <a:srgbClr val="7B989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39EC6783-1860-6442-B93C-12B4C361323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Overview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Types of Communications and when to use each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Who is your audience?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result do you want?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How are you communicating (in person, email,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etc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How long do you have?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Lay the groundwork for additional types you will need.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US" altLang="en-US" dirty="0">
              <a:latin typeface="Chalkboard" panose="03050602040202020205" pitchFamily="66" charset="77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altLang="en-US" dirty="0">
              <a:latin typeface="Chalkboard" panose="03050602040202020205" pitchFamily="66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You Get This Opportunity?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Resulted from doing Customer Discovery?</a:t>
            </a:r>
          </a:p>
          <a:p>
            <a:r>
              <a:rPr lang="en-US" dirty="0"/>
              <a:t>You initiated the request to present?</a:t>
            </a:r>
          </a:p>
          <a:p>
            <a:r>
              <a:rPr lang="en-US" dirty="0"/>
              <a:t>You were given an introduction?</a:t>
            </a:r>
          </a:p>
          <a:p>
            <a:r>
              <a:rPr lang="en-US" dirty="0"/>
              <a:t>You met someone at an event?</a:t>
            </a:r>
          </a:p>
          <a:p>
            <a:r>
              <a:rPr lang="en-US" dirty="0"/>
              <a:t>You were invited to present?</a:t>
            </a:r>
          </a:p>
          <a:p>
            <a:r>
              <a:rPr lang="en-US" dirty="0"/>
              <a:t>Other?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F0485-2217-AF42-94A9-48A5334FFD3D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E52880C-8DB2-D347-BFCD-47F3D7820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4800600"/>
            <a:ext cx="61722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 dirty="0">
                <a:latin typeface="Arial" charset="0"/>
              </a:rPr>
              <a:t>Always do your Customer Discovery questions before doing a Product Pitch!</a:t>
            </a:r>
          </a:p>
        </p:txBody>
      </p:sp>
    </p:spTree>
    <p:extLst>
      <p:ext uri="{BB962C8B-B14F-4D97-AF65-F5344CB8AC3E}">
        <p14:creationId xmlns:p14="http://schemas.microsoft.com/office/powerpoint/2010/main" val="23582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Want to Achieve?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Feedback?</a:t>
            </a:r>
          </a:p>
          <a:p>
            <a:r>
              <a:rPr lang="en-US" dirty="0"/>
              <a:t>Test?</a:t>
            </a:r>
          </a:p>
          <a:p>
            <a:r>
              <a:rPr lang="en-US" dirty="0"/>
              <a:t>Pilot?</a:t>
            </a:r>
          </a:p>
          <a:p>
            <a:r>
              <a:rPr lang="en-US" dirty="0"/>
              <a:t>Letter of interest? Intent?</a:t>
            </a:r>
          </a:p>
          <a:p>
            <a:r>
              <a:rPr lang="en-US" dirty="0"/>
              <a:t>Purchase, lease or subscription?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F0485-2217-AF42-94A9-48A5334FFD3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8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  <a:latin typeface="Chalkboard" charset="0"/>
              </a:rPr>
              <a:t>Know Your Audience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7974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latin typeface="Gill Sans" charset="0"/>
              </a:rPr>
              <a:t>		     </a:t>
            </a:r>
            <a:r>
              <a:rPr lang="en-US" altLang="en-US" sz="3200" dirty="0">
                <a:latin typeface="Gill Sans" charset="0"/>
              </a:rPr>
              <a:t>Who will be in the room?</a:t>
            </a:r>
          </a:p>
          <a:p>
            <a:pPr algn="ctr" eaLnBrk="1" hangingPunct="1">
              <a:buFont typeface="Wingdings" charset="2"/>
              <a:buChar char="v"/>
            </a:pPr>
            <a:r>
              <a:rPr lang="en-US" altLang="en-US" sz="2400" dirty="0">
                <a:latin typeface="Gill Sans" charset="0"/>
              </a:rPr>
              <a:t>Users</a:t>
            </a:r>
          </a:p>
          <a:p>
            <a:pPr algn="ctr" eaLnBrk="1" hangingPunct="1">
              <a:buFont typeface="Wingdings" charset="2"/>
              <a:buChar char="v"/>
            </a:pPr>
            <a:r>
              <a:rPr lang="en-US" altLang="en-US" sz="2400" dirty="0">
                <a:latin typeface="Gill Sans" charset="0"/>
              </a:rPr>
              <a:t>Influencers</a:t>
            </a:r>
          </a:p>
          <a:p>
            <a:pPr algn="ctr" eaLnBrk="1" hangingPunct="1">
              <a:buFont typeface="Wingdings" charset="2"/>
              <a:buChar char="v"/>
            </a:pPr>
            <a:r>
              <a:rPr lang="en-US" altLang="en-US" sz="2400" dirty="0">
                <a:latin typeface="Gill Sans" charset="0"/>
              </a:rPr>
              <a:t>Buyers/Decision-makers</a:t>
            </a:r>
          </a:p>
          <a:p>
            <a:pPr marL="0" indent="0" algn="ctr" eaLnBrk="1" hangingPunct="1">
              <a:buNone/>
            </a:pPr>
            <a:endParaRPr lang="en-US" altLang="en-US" dirty="0">
              <a:latin typeface="Gill Sans" charset="0"/>
            </a:endParaRPr>
          </a:p>
          <a:p>
            <a:pPr marL="0" indent="0" algn="ctr" eaLnBrk="1" hangingPunct="1">
              <a:buNone/>
            </a:pPr>
            <a:r>
              <a:rPr lang="en-US" altLang="en-US" sz="3200" dirty="0">
                <a:latin typeface="Gill Sans" charset="0"/>
              </a:rPr>
              <a:t>Ask for names, titles/positions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en-US" altLang="en-US" sz="2400" dirty="0">
                <a:latin typeface="Gill Sans" charset="0"/>
              </a:rPr>
              <a:t>Look them up on LinkedIn</a:t>
            </a:r>
          </a:p>
          <a:p>
            <a:pPr algn="ctr" eaLnBrk="1" hangingPunct="1">
              <a:buFont typeface="Wingdings" pitchFamily="2" charset="2"/>
              <a:buChar char="v"/>
            </a:pPr>
            <a:r>
              <a:rPr lang="en-US" altLang="en-US" sz="2400" dirty="0">
                <a:latin typeface="Gill Sans" charset="0"/>
              </a:rPr>
              <a:t>Other news articles?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FF803D-41CD-BC4B-AE44-93D6B66B3C43}"/>
              </a:ext>
            </a:extLst>
          </p:cNvPr>
          <p:cNvSpPr txBox="1"/>
          <p:nvPr/>
        </p:nvSpPr>
        <p:spPr>
          <a:xfrm>
            <a:off x="2057400" y="5562600"/>
            <a:ext cx="54102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Generally a small group  (1-4 people) </a:t>
            </a:r>
          </a:p>
        </p:txBody>
      </p:sp>
    </p:spTree>
    <p:extLst>
      <p:ext uri="{BB962C8B-B14F-4D97-AF65-F5344CB8AC3E}">
        <p14:creationId xmlns:p14="http://schemas.microsoft.com/office/powerpoint/2010/main" val="26527663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  <a:latin typeface="Chalkboard" charset="0"/>
              </a:rPr>
              <a:t>Know Your Audience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22250" indent="0" algn="ctr" eaLnBrk="1" hangingPunct="1">
              <a:buFont typeface="Lucida Grande" charset="0"/>
              <a:buNone/>
            </a:pPr>
            <a:r>
              <a:rPr lang="en-US" altLang="en-US" sz="4000" dirty="0">
                <a:latin typeface="Gill Sans" charset="0"/>
              </a:rPr>
              <a:t>Research the company</a:t>
            </a:r>
          </a:p>
          <a:p>
            <a:pPr marL="222250" indent="0" algn="ctr" eaLnBrk="1" hangingPunct="1">
              <a:buNone/>
            </a:pPr>
            <a:r>
              <a:rPr lang="en-US" altLang="en-US" sz="4000" i="1" dirty="0">
                <a:latin typeface="Gill Sans" charset="0"/>
              </a:rPr>
              <a:t>Research their competition</a:t>
            </a:r>
          </a:p>
          <a:p>
            <a:pPr marL="222250" indent="0" algn="ctr" eaLnBrk="1" hangingPunct="1">
              <a:buNone/>
            </a:pPr>
            <a:endParaRPr lang="en-US" altLang="en-US" sz="4000" i="1" dirty="0">
              <a:latin typeface="Gill Sans" charset="0"/>
            </a:endParaRPr>
          </a:p>
          <a:p>
            <a:pPr marL="793750" indent="-571500" eaLnBrk="1" hangingPunct="1">
              <a:buFont typeface="Wingdings" charset="2"/>
              <a:buChar char="v"/>
            </a:pPr>
            <a:r>
              <a:rPr lang="en-US" altLang="en-US" sz="4000" i="1" dirty="0">
                <a:latin typeface="Gill Sans" charset="0"/>
              </a:rPr>
              <a:t>Websites</a:t>
            </a:r>
          </a:p>
          <a:p>
            <a:pPr marL="793750" indent="-571500" eaLnBrk="1" hangingPunct="1">
              <a:buFont typeface="Wingdings" charset="2"/>
              <a:buChar char="v"/>
            </a:pPr>
            <a:r>
              <a:rPr lang="en-US" altLang="en-US" sz="4000" i="1" dirty="0">
                <a:latin typeface="Gill Sans" charset="0"/>
              </a:rPr>
              <a:t>Recent news</a:t>
            </a:r>
          </a:p>
          <a:p>
            <a:pPr marL="222250" indent="0" eaLnBrk="1" hangingPunct="1">
              <a:buNone/>
            </a:pPr>
            <a:endParaRPr lang="en-US" altLang="en-US" sz="4000" i="1" dirty="0">
              <a:latin typeface="Gill Sans" charset="0"/>
            </a:endParaRPr>
          </a:p>
          <a:p>
            <a:pPr marL="222250" indent="0" eaLnBrk="1" hangingPunct="1">
              <a:buNone/>
            </a:pPr>
            <a:r>
              <a:rPr lang="en-US" altLang="en-US" sz="4000" i="1" dirty="0">
                <a:latin typeface="Gill Sans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2410242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41313"/>
            <a:ext cx="8534400" cy="874712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The Product Pitch</a:t>
            </a:r>
            <a:br>
              <a:rPr lang="en-US" sz="3200" dirty="0"/>
            </a:br>
            <a:r>
              <a:rPr lang="en-US" sz="3200" dirty="0"/>
              <a:t>Components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71600"/>
            <a:ext cx="8504238" cy="503872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altLang="x-none" dirty="0"/>
              <a:t>The problem </a:t>
            </a:r>
          </a:p>
          <a:p>
            <a:pPr>
              <a:buFont typeface="Wingdings" pitchFamily="2" charset="2"/>
              <a:buChar char="v"/>
            </a:pPr>
            <a:r>
              <a:rPr lang="en-US" altLang="x-none" dirty="0"/>
              <a:t>Your solution</a:t>
            </a:r>
          </a:p>
          <a:p>
            <a:pPr>
              <a:buFont typeface="Wingdings" pitchFamily="2" charset="2"/>
              <a:buChar char="v"/>
            </a:pPr>
            <a:r>
              <a:rPr lang="en-US" altLang="x-none" dirty="0"/>
              <a:t>How it Works</a:t>
            </a:r>
          </a:p>
          <a:p>
            <a:pPr lvl="1">
              <a:buFont typeface="Wingdings" pitchFamily="2" charset="2"/>
              <a:buChar char="v"/>
            </a:pPr>
            <a:r>
              <a:rPr lang="en-US" altLang="x-none" dirty="0"/>
              <a:t>Pictures</a:t>
            </a:r>
          </a:p>
          <a:p>
            <a:pPr lvl="1">
              <a:buFont typeface="Wingdings" pitchFamily="2" charset="2"/>
              <a:buChar char="v"/>
            </a:pPr>
            <a:r>
              <a:rPr lang="en-US" altLang="x-none" dirty="0"/>
              <a:t>Diagrams (if appropriate)</a:t>
            </a:r>
          </a:p>
          <a:p>
            <a:pPr lvl="1">
              <a:buFont typeface="Wingdings" pitchFamily="2" charset="2"/>
              <a:buChar char="v"/>
            </a:pPr>
            <a:r>
              <a:rPr lang="en-US" altLang="x-none" dirty="0"/>
              <a:t>Tech specs (if appropriate, limited)</a:t>
            </a:r>
          </a:p>
          <a:p>
            <a:pPr>
              <a:buFont typeface="Wingdings" pitchFamily="2" charset="2"/>
              <a:buChar char="v"/>
            </a:pPr>
            <a:r>
              <a:rPr lang="en-US" altLang="x-none" dirty="0"/>
              <a:t>Current status</a:t>
            </a:r>
          </a:p>
          <a:p>
            <a:pPr>
              <a:buFont typeface="Wingdings" pitchFamily="2" charset="2"/>
              <a:buChar char="v"/>
            </a:pPr>
            <a:r>
              <a:rPr lang="en-US" altLang="x-none" dirty="0"/>
              <a:t>Competition  </a:t>
            </a:r>
          </a:p>
          <a:p>
            <a:pPr>
              <a:buFont typeface="Wingdings" pitchFamily="2" charset="2"/>
              <a:buChar char="v"/>
            </a:pPr>
            <a:r>
              <a:rPr lang="en-US" altLang="x-none" dirty="0"/>
              <a:t>Pricing (if appropriate)</a:t>
            </a:r>
          </a:p>
          <a:p>
            <a:pPr>
              <a:buFont typeface="Wingdings" pitchFamily="2" charset="2"/>
              <a:buChar char="v"/>
            </a:pPr>
            <a:r>
              <a:rPr lang="en-US" altLang="x-none" dirty="0"/>
              <a:t>Benefits/Testimonial(s)</a:t>
            </a:r>
          </a:p>
          <a:p>
            <a:pPr>
              <a:buFont typeface="Wingdings" pitchFamily="2" charset="2"/>
              <a:buChar char="v"/>
            </a:pPr>
            <a:r>
              <a:rPr lang="en-US" altLang="x-none" dirty="0"/>
              <a:t>Team</a:t>
            </a:r>
          </a:p>
          <a:p>
            <a:endParaRPr lang="en-US" altLang="x-none" dirty="0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F2276C-3907-AF4C-9664-489C78179CC3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6172200" y="2459801"/>
            <a:ext cx="198120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 dirty="0">
                <a:latin typeface="Arial" charset="0"/>
              </a:rPr>
              <a:t>Passion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b="1" dirty="0"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 dirty="0">
                <a:latin typeface="Arial" charset="0"/>
              </a:rPr>
              <a:t>Enthusiasm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b="1" dirty="0"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 dirty="0">
                <a:latin typeface="Arial" charset="0"/>
              </a:rPr>
              <a:t>What is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 dirty="0">
                <a:latin typeface="Arial" charset="0"/>
              </a:rPr>
              <a:t>“The Ask”?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1800" b="1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Creation of the Pitch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AC6239-1E8D-964B-BFAC-0333FB1DD446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28676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Slides support the narrative, not the other way around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Slides that are too busy lose the audience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AB3E90-22AE-744A-8B00-F4F0F76A4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244" y="4267200"/>
            <a:ext cx="64770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 dirty="0">
                <a:latin typeface="Arial" charset="0"/>
              </a:rPr>
              <a:t>May need to create two versions</a:t>
            </a:r>
          </a:p>
          <a:p>
            <a:pPr marL="342900" indent="-342900" algn="ctr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x-none" sz="2400" b="1" dirty="0">
                <a:latin typeface="Arial" charset="0"/>
              </a:rPr>
              <a:t>Presentation style</a:t>
            </a:r>
          </a:p>
          <a:p>
            <a:pPr marL="342900" indent="-342900" algn="ctr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x-none" sz="2400" b="1" dirty="0">
                <a:latin typeface="Arial" charset="0"/>
              </a:rPr>
              <a:t>Leave-behind style</a:t>
            </a:r>
          </a:p>
        </p:txBody>
      </p:sp>
    </p:spTree>
    <p:extLst>
      <p:ext uri="{BB962C8B-B14F-4D97-AF65-F5344CB8AC3E}">
        <p14:creationId xmlns:p14="http://schemas.microsoft.com/office/powerpoint/2010/main" val="42308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ea typeface="+mn-ea"/>
              </a:rPr>
              <a:t>Presenter(s)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ea typeface="+mn-ea"/>
              </a:rPr>
              <a:t>Title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ea typeface="+mn-ea"/>
              </a:rPr>
              <a:t>Contact Information</a:t>
            </a:r>
          </a:p>
        </p:txBody>
      </p:sp>
      <p:sp>
        <p:nvSpPr>
          <p:cNvPr id="29698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4707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Your Talking Points to Title Slide</a:t>
            </a:r>
          </a:p>
        </p:txBody>
      </p:sp>
      <p:sp>
        <p:nvSpPr>
          <p:cNvPr id="3072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D0D6D5-FDBF-2B41-9C70-35F6FFB5B682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>
                <a:ea typeface="+mn-ea"/>
              </a:rPr>
              <a:t>What business are you in?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>
                <a:ea typeface="+mn-ea"/>
              </a:rPr>
              <a:t>What is your unique value proposition?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>
                <a:ea typeface="+mn-ea"/>
              </a:rPr>
              <a:t>What do you want to accomplish?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1314450" y="3505200"/>
            <a:ext cx="6553200" cy="1570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400" dirty="0">
                <a:latin typeface="Arial" charset="0"/>
              </a:rPr>
              <a:t>Place-setting opening to get everyone on the same page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400" dirty="0">
                <a:latin typeface="Arial" charset="0"/>
              </a:rPr>
              <a:t>Don’t assume anyone has read anything you have sent in advance </a:t>
            </a:r>
          </a:p>
        </p:txBody>
      </p:sp>
    </p:spTree>
    <p:extLst>
      <p:ext uri="{BB962C8B-B14F-4D97-AF65-F5344CB8AC3E}">
        <p14:creationId xmlns:p14="http://schemas.microsoft.com/office/powerpoint/2010/main" val="213605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The Problem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866A35-0598-AB44-9645-EC5D54BC0E16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31748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13775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What situation (‘pain”) will you solve/exploit?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If not a problem specifically, what is the opportunity?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 typeface="Wingdings 2" charset="2"/>
              <a:buNone/>
            </a:pPr>
            <a:endParaRPr lang="en-US" altLang="en-US" dirty="0"/>
          </a:p>
          <a:p>
            <a:pPr eaLnBrk="1" hangingPunct="1">
              <a:buFont typeface="Wingdings 2" charset="2"/>
              <a:buNone/>
            </a:pP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1295400" y="2743200"/>
            <a:ext cx="6781800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Make the problem real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Tell a story, give an example - ideally something that you learned from your research, industry trends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Use data, numbers to quantify the problem or opportunity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Set the stage; get heads nodding</a:t>
            </a:r>
          </a:p>
        </p:txBody>
      </p:sp>
    </p:spTree>
    <p:extLst>
      <p:ext uri="{BB962C8B-B14F-4D97-AF65-F5344CB8AC3E}">
        <p14:creationId xmlns:p14="http://schemas.microsoft.com/office/powerpoint/2010/main" val="370261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Your Solution</a:t>
            </a:r>
          </a:p>
        </p:txBody>
      </p:sp>
      <p:sp>
        <p:nvSpPr>
          <p:cNvPr id="3277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51F4FF-C0D9-B44F-AED1-BDEAD833FCBC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32772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What are you specifically offering?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How does it solve their problem?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Explain/show how it works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Flow chart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Diagram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Pictures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Short video clip (not live)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Sample?</a:t>
            </a: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 flipH="1">
            <a:off x="2667000" y="5181600"/>
            <a:ext cx="2438400" cy="461963"/>
          </a:xfrm>
          <a:prstGeom prst="rect">
            <a:avLst/>
          </a:prstGeom>
          <a:solidFill>
            <a:srgbClr val="EDC1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No live videos</a:t>
            </a:r>
          </a:p>
        </p:txBody>
      </p:sp>
    </p:spTree>
    <p:extLst>
      <p:ext uri="{BB962C8B-B14F-4D97-AF65-F5344CB8AC3E}">
        <p14:creationId xmlns:p14="http://schemas.microsoft.com/office/powerpoint/2010/main" val="33955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xmlns="" id="{56710A3D-BBEB-704E-8B06-09399AD38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latin typeface="Chalkboard" panose="03050602040202020205" pitchFamily="66" charset="77"/>
                <a:ea typeface="ＭＳ Ｐゴシック" panose="020B0600070205080204" pitchFamily="34" charset="-128"/>
              </a:rPr>
              <a:t>Types of Communication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xmlns="" id="{BAFCB247-4289-124A-91C5-D098694ABB4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1377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One-sentence “What do you do”*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you say at cocktail parties, dinners and networking events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Elevator pitch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60 second verbal communication targeted to customers and investors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Product pitch*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Targeted towards customers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Customer Brochure*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Targeted to customers: use at events, handouts, ‘leave behind’ after a meeting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Investor pitch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20 minute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Website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Targeted to customers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1-2 Page Snapshot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Targeted to investors; Can be mailed/emailed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6 page Executive Summary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 have a plan – its not all big idea and hyperbole; can be mailed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Business Plan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Questionable whether you will need it, but you will definitely need to have done the thinking</a:t>
            </a:r>
          </a:p>
          <a:p>
            <a:pPr eaLnBrk="1" hangingPunct="1">
              <a:lnSpc>
                <a:spcPct val="80000"/>
              </a:lnSpc>
              <a:buFont typeface="Wingdings 2" pitchFamily="2" charset="2"/>
              <a:buNone/>
            </a:pPr>
            <a:endParaRPr lang="en-US" altLang="en-US" sz="1500" dirty="0">
              <a:solidFill>
                <a:srgbClr val="800000"/>
              </a:solidFill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 2" pitchFamily="2" charset="2"/>
              <a:buNone/>
            </a:pPr>
            <a:r>
              <a:rPr lang="en-US" altLang="en-US" sz="1500" dirty="0">
                <a:solidFill>
                  <a:srgbClr val="8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</a:rPr>
              <a:t>*    Deliverables of </a:t>
            </a:r>
            <a:r>
              <a:rPr lang="en-US" altLang="en-US" sz="1500">
                <a:solidFill>
                  <a:srgbClr val="8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</a:rPr>
              <a:t>this </a:t>
            </a:r>
            <a:r>
              <a:rPr lang="en-US" altLang="en-US" sz="1500" smtClean="0">
                <a:solidFill>
                  <a:srgbClr val="8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</a:rPr>
              <a:t>Lecture</a:t>
            </a:r>
            <a:endParaRPr lang="en-US" altLang="en-US" sz="1500" dirty="0">
              <a:solidFill>
                <a:srgbClr val="800000"/>
              </a:solidFill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Technology/IP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E9B8C4-0349-8A4B-A81A-B07801790100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ea typeface="+mn-ea"/>
              </a:rPr>
              <a:t>Describe the technology in your offering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457200" y="3124200"/>
            <a:ext cx="8077200" cy="2308324"/>
          </a:xfrm>
          <a:prstGeom prst="rect">
            <a:avLst/>
          </a:prstGeom>
          <a:solidFill>
            <a:srgbClr val="EDC1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400" dirty="0">
                <a:latin typeface="Arial" charset="0"/>
              </a:rPr>
              <a:t>Avoid acronyms (or explain their meaning before using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400" dirty="0">
                <a:latin typeface="Arial" charset="0"/>
              </a:rPr>
              <a:t>Explain the technology in a way that makes sense to the audience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Focus on business differentiators and benefits</a:t>
            </a:r>
            <a:endParaRPr lang="en-US" altLang="en-US" sz="24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400" dirty="0">
                <a:latin typeface="Arial" charset="0"/>
              </a:rPr>
              <a:t>This is 1-2 slides for a reason – don’t deep dive at this stage. Have support slides in the appendix</a:t>
            </a:r>
          </a:p>
        </p:txBody>
      </p:sp>
    </p:spTree>
    <p:extLst>
      <p:ext uri="{BB962C8B-B14F-4D97-AF65-F5344CB8AC3E}">
        <p14:creationId xmlns:p14="http://schemas.microsoft.com/office/powerpoint/2010/main" val="26549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</a:rPr>
              <a:t>Current Status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3AAEF3-7121-9146-B71A-86123C37233C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35844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charset="2"/>
              <a:buNone/>
            </a:pPr>
            <a:r>
              <a:rPr lang="en-US" altLang="en-US" dirty="0"/>
              <a:t>Proof-of-concept</a:t>
            </a:r>
          </a:p>
          <a:p>
            <a:pPr marL="0" indent="0" eaLnBrk="1" hangingPunct="1">
              <a:buFont typeface="Wingdings 2" charset="2"/>
              <a:buNone/>
            </a:pPr>
            <a:r>
              <a:rPr lang="en-US" altLang="en-US" dirty="0"/>
              <a:t>Proto-type</a:t>
            </a:r>
          </a:p>
          <a:p>
            <a:pPr marL="0" indent="0" eaLnBrk="1" hangingPunct="1">
              <a:buFont typeface="Wingdings 2" charset="2"/>
              <a:buNone/>
            </a:pPr>
            <a:r>
              <a:rPr lang="en-US" altLang="en-US" dirty="0"/>
              <a:t>Beta </a:t>
            </a:r>
          </a:p>
          <a:p>
            <a:pPr marL="0" indent="0" eaLnBrk="1" hangingPunct="1">
              <a:buFont typeface="Wingdings 2" charset="2"/>
              <a:buNone/>
            </a:pPr>
            <a:r>
              <a:rPr lang="en-US" altLang="en-US" dirty="0"/>
              <a:t>Pilot(s)</a:t>
            </a:r>
          </a:p>
          <a:p>
            <a:pPr marL="0" indent="0" eaLnBrk="1" hangingPunct="1">
              <a:buFont typeface="Wingdings 2" charset="2"/>
              <a:buNone/>
            </a:pPr>
            <a:r>
              <a:rPr lang="en-US" altLang="en-US" dirty="0"/>
              <a:t>Data about results?</a:t>
            </a:r>
          </a:p>
          <a:p>
            <a:pPr marL="0" indent="0" eaLnBrk="1" hangingPunct="1">
              <a:buFont typeface="Wingdings 2" charset="2"/>
              <a:buNone/>
            </a:pPr>
            <a:r>
              <a:rPr lang="en-US" altLang="en-US" dirty="0"/>
              <a:t>When will it be ready to be tested, 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1344" y="4800600"/>
            <a:ext cx="79248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Font typeface="Arial" charset="0"/>
              <a:buChar char="•"/>
              <a:defRPr/>
            </a:pPr>
            <a:r>
              <a:rPr lang="en-US" altLang="en-US" dirty="0"/>
              <a:t>Beta testers, on-line users, pilots, paid pilots, strategic partners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/>
              <a:t>Interested parties – Letter of Interest? Letter of Intent?</a:t>
            </a:r>
          </a:p>
        </p:txBody>
      </p:sp>
    </p:spTree>
    <p:extLst>
      <p:ext uri="{BB962C8B-B14F-4D97-AF65-F5344CB8AC3E}">
        <p14:creationId xmlns:p14="http://schemas.microsoft.com/office/powerpoint/2010/main" val="36480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Competition</a:t>
            </a:r>
          </a:p>
        </p:txBody>
      </p:sp>
      <p:sp>
        <p:nvSpPr>
          <p:cNvPr id="3686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557ACB-69BE-6E45-8CFC-E8614623B3A7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36868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Who are they?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How are you better?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Provide examples of how you are better?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What attributes do you have that the competition doesn’t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36906" name="TextBox 7"/>
          <p:cNvSpPr txBox="1">
            <a:spLocks noChangeArrowheads="1"/>
          </p:cNvSpPr>
          <p:nvPr/>
        </p:nvSpPr>
        <p:spPr bwMode="auto">
          <a:xfrm>
            <a:off x="301625" y="4343400"/>
            <a:ext cx="8504237" cy="1323439"/>
          </a:xfrm>
          <a:prstGeom prst="rect">
            <a:avLst/>
          </a:prstGeom>
          <a:solidFill>
            <a:srgbClr val="EDC1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000" dirty="0">
                <a:latin typeface="Arial" charset="0"/>
              </a:rPr>
              <a:t>There are ALWAYS competitors – even if the alternative is ‘doing nothing’ 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000" dirty="0">
                <a:latin typeface="Arial" charset="0"/>
              </a:rPr>
              <a:t>Demonstrate a clear advantage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000" dirty="0">
                <a:latin typeface="Arial" charset="0"/>
              </a:rPr>
              <a:t>Emphasize how you are better rather than criticizing your competition.</a:t>
            </a:r>
          </a:p>
        </p:txBody>
      </p:sp>
    </p:spTree>
    <p:extLst>
      <p:ext uri="{BB962C8B-B14F-4D97-AF65-F5344CB8AC3E}">
        <p14:creationId xmlns:p14="http://schemas.microsoft.com/office/powerpoint/2010/main" val="5412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239838"/>
          </a:xfrm>
        </p:spPr>
        <p:txBody>
          <a:bodyPr/>
          <a:lstStyle/>
          <a:p>
            <a:pPr lvl="0"/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Pricing (This slide is optional)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434647"/>
            <a:ext cx="8503920" cy="4572000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Include if you have a product/service ready to sell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Generally not included if looking for feedback, test, pilot, letters of interest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State your pricing strategy – start with your desired price – you can always come down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Early adopters generally get deep discounts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asked during Q&amp;A about price, can say it hasn’t been determined or give a range  to get feedback.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F0485-2217-AF42-94A9-48A5334FFD3D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4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Team</a:t>
            </a:r>
          </a:p>
        </p:txBody>
      </p:sp>
      <p:sp>
        <p:nvSpPr>
          <p:cNvPr id="4505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99E864-15ED-FA47-81FE-0FE930DF03E5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45060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Who are the 2 - 4 key players in your company?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Focus on significant relevant accomplishments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Who is on your company’s board of advisors/directors</a:t>
            </a:r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1447800" y="4191000"/>
            <a:ext cx="6019800" cy="461665"/>
          </a:xfrm>
          <a:prstGeom prst="rect">
            <a:avLst/>
          </a:prstGeom>
          <a:solidFill>
            <a:srgbClr val="EDC1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en-US" sz="2400" dirty="0">
                <a:latin typeface="Arial" charset="0"/>
              </a:rPr>
              <a:t>Careful about listing ‘casual’ advisors</a:t>
            </a:r>
          </a:p>
        </p:txBody>
      </p:sp>
    </p:spTree>
    <p:extLst>
      <p:ext uri="{BB962C8B-B14F-4D97-AF65-F5344CB8AC3E}">
        <p14:creationId xmlns:p14="http://schemas.microsoft.com/office/powerpoint/2010/main" val="396931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Summary Slide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DBE3A5-27A7-D84D-BFCF-686CA8DCB331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46084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Reinforce your company’s mantra/slogan/motto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Solidify core value proposition and technology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How are you solving THEIR problem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What are the benefits of using your solution</a:t>
            </a:r>
          </a:p>
          <a:p>
            <a:pPr eaLnBrk="1" hangingPunct="1">
              <a:buFont typeface="Wingdings 2" charset="2"/>
              <a:buNone/>
            </a:pPr>
            <a:endParaRPr lang="en-US" altLang="en-US" dirty="0"/>
          </a:p>
        </p:txBody>
      </p:sp>
      <p:sp>
        <p:nvSpPr>
          <p:cNvPr id="46085" name="TextBox 5"/>
          <p:cNvSpPr txBox="1">
            <a:spLocks noChangeArrowheads="1"/>
          </p:cNvSpPr>
          <p:nvPr/>
        </p:nvSpPr>
        <p:spPr bwMode="auto">
          <a:xfrm>
            <a:off x="2743200" y="4572000"/>
            <a:ext cx="2514600" cy="461665"/>
          </a:xfrm>
          <a:prstGeom prst="rect">
            <a:avLst/>
          </a:prstGeom>
          <a:solidFill>
            <a:srgbClr val="EDC1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latin typeface="Arial" charset="0"/>
              </a:rPr>
              <a:t>Make the ASK!</a:t>
            </a:r>
          </a:p>
        </p:txBody>
      </p:sp>
    </p:spTree>
    <p:extLst>
      <p:ext uri="{BB962C8B-B14F-4D97-AF65-F5344CB8AC3E}">
        <p14:creationId xmlns:p14="http://schemas.microsoft.com/office/powerpoint/2010/main" val="23853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Appendix</a:t>
            </a:r>
          </a:p>
        </p:txBody>
      </p:sp>
      <p:sp>
        <p:nvSpPr>
          <p:cNvPr id="4710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C7BD85-C69D-4043-8787-D19D2C3E7586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47108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Any detailed slides to support the main ones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Any of those slides you wanted to use but didn’t have time/space for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Any slide that can support an expected (or unexpected) question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Can be as many as you like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Memorize where they are or have a handy key so you can go immediately to the slide</a:t>
            </a:r>
          </a:p>
        </p:txBody>
      </p:sp>
    </p:spTree>
    <p:extLst>
      <p:ext uri="{BB962C8B-B14F-4D97-AF65-F5344CB8AC3E}">
        <p14:creationId xmlns:p14="http://schemas.microsoft.com/office/powerpoint/2010/main" val="22198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3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 The Pitch - Tips</a:t>
            </a:r>
          </a:p>
        </p:txBody>
      </p:sp>
      <p:sp>
        <p:nvSpPr>
          <p:cNvPr id="4813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8BDF33-8F98-F94D-9C6E-BC607840D2D5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48131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867400"/>
          </a:xfrm>
        </p:spPr>
        <p:txBody>
          <a:bodyPr/>
          <a:lstStyle/>
          <a:p>
            <a:pPr lvl="1" eaLnBrk="1" hangingPunct="1">
              <a:spcBef>
                <a:spcPts val="600"/>
              </a:spcBef>
              <a:buFont typeface="Wingdings" charset="2"/>
              <a:buNone/>
            </a:pPr>
            <a:endParaRPr lang="en-US" altLang="en-US" sz="1800" u="sng" dirty="0"/>
          </a:p>
          <a:p>
            <a:pPr lvl="1" eaLnBrk="1" hangingPunct="1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altLang="en-US" sz="2800" dirty="0">
                <a:latin typeface="Gill Sans" charset="0"/>
              </a:rPr>
              <a:t>Try to start a dialogue.  Make it interactive.</a:t>
            </a:r>
          </a:p>
          <a:p>
            <a:pPr lvl="1" eaLnBrk="1" hangingPunct="1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altLang="en-US" sz="2800" dirty="0">
                <a:latin typeface="Gill Sans" charset="0"/>
              </a:rPr>
              <a:t>Number your slides</a:t>
            </a:r>
          </a:p>
          <a:p>
            <a:pPr lvl="1" eaLnBrk="1" hangingPunct="1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altLang="en-US" sz="2800" dirty="0">
                <a:latin typeface="Gill Sans" charset="0"/>
              </a:rPr>
              <a:t>Generally good idea to put ‘Confidential’ in the recurring footnote so it shows on every page</a:t>
            </a:r>
          </a:p>
          <a:p>
            <a:pPr lvl="1" eaLnBrk="1" hangingPunct="1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altLang="en-US" sz="2800" dirty="0">
                <a:latin typeface="Gill Sans" charset="0"/>
              </a:rPr>
              <a:t>Practice, practice, practice</a:t>
            </a:r>
          </a:p>
          <a:p>
            <a:pPr lvl="1" eaLnBrk="1" hangingPunct="1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altLang="en-US" sz="2800" dirty="0">
                <a:latin typeface="Gill Sans" charset="0"/>
              </a:rPr>
              <a:t>Get feedback before and after</a:t>
            </a:r>
          </a:p>
          <a:p>
            <a:pPr lvl="1" eaLnBrk="1" hangingPunct="1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altLang="en-US" sz="2800" dirty="0">
                <a:latin typeface="Gill Sans" charset="0"/>
              </a:rPr>
              <a:t>Be excited and passionate</a:t>
            </a:r>
          </a:p>
          <a:p>
            <a:pPr marL="0" indent="0" eaLnBrk="1" hangingPunct="1">
              <a:spcBef>
                <a:spcPts val="600"/>
              </a:spcBef>
              <a:buFont typeface="Wingdings 2" charset="2"/>
              <a:buNone/>
            </a:pPr>
            <a:endParaRPr lang="en-US" altLang="en-US" b="1" dirty="0"/>
          </a:p>
          <a:p>
            <a:pPr marL="0" indent="0" eaLnBrk="1" hangingPunct="1">
              <a:spcBef>
                <a:spcPts val="600"/>
              </a:spcBef>
            </a:pPr>
            <a:endParaRPr lang="en-US" altLang="en-US" b="1" dirty="0"/>
          </a:p>
          <a:p>
            <a:pPr lvl="1" eaLnBrk="1" hangingPunct="1">
              <a:spcBef>
                <a:spcPts val="600"/>
              </a:spcBef>
              <a:buFont typeface="Wingdings" charset="2"/>
              <a:buNone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7416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Common Mistakes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34D5F5-485E-224A-9C32-AAD3DA8ACEDB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  <p:sp>
        <p:nvSpPr>
          <p:cNvPr id="50180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Botching the Q&amp;A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Every question is not a ‘sales opportunity’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Not really answering the question (okay to rephrase)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Giving overly long answers – answer succinctly. Then ask for the next question.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Dueling ‘responders’ – presenter is the QB who decides whether to hand the question to someone else.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dirty="0"/>
              <a:t>Mishandling questions you don’t know the answer to  (okay to rephrase, clarify or even say – ‘Great question.  Let me get back to you with an answer.’)</a:t>
            </a:r>
          </a:p>
        </p:txBody>
      </p:sp>
    </p:spTree>
    <p:extLst>
      <p:ext uri="{BB962C8B-B14F-4D97-AF65-F5344CB8AC3E}">
        <p14:creationId xmlns:p14="http://schemas.microsoft.com/office/powerpoint/2010/main" val="18835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Common Mistakes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Too much time on the product/technology and not enough on the business</a:t>
            </a:r>
          </a:p>
          <a:p>
            <a:pPr marL="660400" lvl="2" indent="-342900" eaLnBrk="1" hangingPunct="1"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en-US" altLang="en-US" sz="2200" dirty="0">
                <a:solidFill>
                  <a:schemeClr val="tx2"/>
                </a:solidFill>
              </a:rPr>
              <a:t>Avoid the “beautiful baby” syndrome</a:t>
            </a:r>
          </a:p>
          <a:p>
            <a:pPr lvl="1" eaLnBrk="1" hangingPunct="1"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altLang="en-US" dirty="0"/>
              <a:t>They aren’t buying your technology – they are buying a solution to their problem. 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Talking to the slides, not the audience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Relying on a live demo (which doesn’t work)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dirty="0"/>
              <a:t>Relying on your pitch deck.  Practice giving your pitch without it!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2"/>
              <a:buChar char=""/>
              <a:defRPr sz="27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"/>
              <a:defRPr sz="22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charset="2"/>
              <a:buChar char="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charset="2"/>
              <a:buChar char=""/>
              <a:defRPr sz="2000">
                <a:solidFill>
                  <a:schemeClr val="tx2"/>
                </a:solidFill>
                <a:latin typeface="Georgia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C54040-EE58-6646-A819-FB9EB3CEC4E6}" type="slidenum">
              <a:rPr lang="en-US" altLang="en-US" sz="1600">
                <a:solidFill>
                  <a:srgbClr val="7B989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600">
              <a:solidFill>
                <a:srgbClr val="7B9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9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24249D-B68D-2248-B8DA-5D28CC28D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Four Underlying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C620F5-7433-C24F-B763-3DCC8E747C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charset="0"/>
              <a:buNone/>
              <a:defRPr/>
            </a:pPr>
            <a:endParaRPr lang="en-US" dirty="0"/>
          </a:p>
          <a:p>
            <a:pPr marL="514350" indent="-514350">
              <a:buFont typeface="Wingdings 2" charset="0"/>
              <a:buAutoNum type="arabicPeriod"/>
              <a:defRPr/>
            </a:pPr>
            <a:r>
              <a:rPr lang="en-US" dirty="0"/>
              <a:t>Know your Audience</a:t>
            </a:r>
          </a:p>
          <a:p>
            <a:pPr marL="514350" indent="-514350">
              <a:buFont typeface="Wingdings 2" charset="0"/>
              <a:buAutoNum type="arabicPeriod"/>
              <a:defRPr/>
            </a:pPr>
            <a:r>
              <a:rPr lang="en-US" dirty="0"/>
              <a:t>What your customers want</a:t>
            </a:r>
          </a:p>
          <a:p>
            <a:pPr marL="514350" indent="-514350">
              <a:buFont typeface="Wingdings 2" charset="0"/>
              <a:buAutoNum type="arabicPeriod"/>
              <a:defRPr/>
            </a:pPr>
            <a:r>
              <a:rPr lang="en-US" dirty="0"/>
              <a:t>What your investors want</a:t>
            </a:r>
          </a:p>
          <a:p>
            <a:pPr marL="514350" indent="-514350">
              <a:buFont typeface="Wingdings 2" charset="0"/>
              <a:buAutoNum type="arabicPeriod"/>
              <a:defRPr/>
            </a:pPr>
            <a:r>
              <a:rPr lang="en-US" dirty="0"/>
              <a:t> Whose at fault?</a:t>
            </a:r>
          </a:p>
          <a:p>
            <a:pPr marL="514350" indent="-514350">
              <a:buFont typeface="Wingdings 2" charset="0"/>
              <a:buAutoNum type="arabicPeriod"/>
              <a:defRPr/>
            </a:pPr>
            <a:endParaRPr lang="en-US" dirty="0"/>
          </a:p>
          <a:p>
            <a:pPr marL="0" indent="0">
              <a:buFont typeface="Wingdings 2" charset="0"/>
              <a:buNone/>
              <a:defRPr/>
            </a:pPr>
            <a:endParaRPr lang="en-US" dirty="0"/>
          </a:p>
          <a:p>
            <a:pPr marL="0" indent="0">
              <a:buFont typeface="Wingdings 2" charset="0"/>
              <a:buNone/>
              <a:defRPr/>
            </a:pPr>
            <a:endParaRPr lang="en-US" dirty="0"/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xmlns="" id="{54209195-BE4A-FB44-BEEA-6729A6F9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xmlns="" id="{771ECE52-5F0C-3E4C-8B7A-AEFDFFB1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1CA509-47E0-F44B-A783-156AB76B07E7}" type="slidenum">
              <a:rPr lang="en-US" altLang="en-US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Behind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1" y="1527048"/>
            <a:ext cx="8534273" cy="4572000"/>
          </a:xfrm>
        </p:spPr>
        <p:txBody>
          <a:bodyPr/>
          <a:lstStyle/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One page ‘leave behind’ or brochure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Copy of the presentation (4 slides to a page) </a:t>
            </a:r>
          </a:p>
          <a:p>
            <a:pPr lvl="1">
              <a:buFont typeface="Wingdings" pitchFamily="2" charset="2"/>
              <a:buChar char="v"/>
            </a:pPr>
            <a:r>
              <a:rPr lang="en-US" sz="1900" i="1" dirty="0"/>
              <a:t>Caution on this </a:t>
            </a:r>
            <a:r>
              <a:rPr lang="mr-IN" sz="1900" i="1" dirty="0"/>
              <a:t>–</a:t>
            </a:r>
            <a:r>
              <a:rPr lang="en-US" sz="1900" i="1" dirty="0"/>
              <a:t> depending on how much is 	revealed, you may want to leave only an abbreviated version or need to get an 	NDA/Confidentially Agreement before sharing</a:t>
            </a:r>
          </a:p>
          <a:p>
            <a:pPr lvl="1">
              <a:buFont typeface="Wingdings" pitchFamily="2" charset="2"/>
              <a:buChar char="v"/>
            </a:pPr>
            <a:r>
              <a:rPr lang="en-US" sz="1900" i="1" dirty="0"/>
              <a:t>Could be a more detailed presentation that covers your talking points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/>
              <a:t>Provide </a:t>
            </a:r>
            <a:r>
              <a:rPr lang="en-US" dirty="0"/>
              <a:t>a technical specification sheet if appropriate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F0485-2217-AF42-94A9-48A5334FFD3D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88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xmlns="" id="{C41FE2F0-28C0-FF42-AA2B-88C0A87B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latin typeface="Chalkboard" panose="03050602040202020205" pitchFamily="66" charset="77"/>
                <a:ea typeface="ＭＳ Ｐゴシック" panose="020B0600070205080204" pitchFamily="34" charset="-128"/>
              </a:rPr>
              <a:t>Who is your audience?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xmlns="" id="{CC5C6F7D-BC1A-1746-957E-7719A1AE31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Stakeholders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Users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Influencers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Buyers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en-US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Investors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3 “</a:t>
            </a:r>
            <a:r>
              <a:rPr lang="en-US" altLang="ja-JP">
                <a:latin typeface="Gill Sans" panose="020B0502020104020203" pitchFamily="34" charset="-79"/>
                <a:ea typeface="ＭＳ Ｐゴシック" panose="020B0600070205080204" pitchFamily="34" charset="-128"/>
              </a:rPr>
              <a:t>F</a:t>
            </a: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Gill Sans" panose="020B0502020104020203" pitchFamily="34" charset="-79"/>
                <a:ea typeface="ＭＳ Ｐゴシック" panose="020B0600070205080204" pitchFamily="34" charset="-128"/>
              </a:rPr>
              <a:t>s (Friends, Family and Founders)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Angels and Angel Groups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VC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Gill Sans" panose="020B0502020104020203" pitchFamily="34" charset="-79"/>
                <a:ea typeface="ＭＳ Ｐゴシック" panose="020B0600070205080204" pitchFamily="34" charset="-128"/>
              </a:rPr>
              <a:t>Private Equity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xmlns="" id="{4DAA75C7-ADD1-144C-A709-9385D33B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latin typeface="Chalkboard" panose="03050602040202020205" pitchFamily="66" charset="77"/>
                <a:ea typeface="ＭＳ Ｐゴシック" panose="020B0600070205080204" pitchFamily="34" charset="-128"/>
              </a:rPr>
              <a:t>Customer/Buyers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xmlns="" id="{F9E7D4D5-3169-A64F-81F5-EFC243FA32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22250" indent="0" algn="ctr" eaLnBrk="1" hangingPunct="1">
              <a:buFont typeface="Lucida Grande" panose="020B0600040502020204" pitchFamily="34" charset="0"/>
              <a:buNone/>
            </a:pPr>
            <a:r>
              <a:rPr lang="en-US" altLang="en-US" sz="4000" i="1">
                <a:latin typeface="Gill Sans" panose="020B0502020104020203" pitchFamily="34" charset="-79"/>
                <a:ea typeface="ＭＳ Ｐゴシック" panose="020B0600070205080204" pitchFamily="34" charset="-128"/>
              </a:rPr>
              <a:t>Customers aren’t buying your technology.</a:t>
            </a:r>
          </a:p>
          <a:p>
            <a:pPr marL="222250" indent="0" algn="ctr" eaLnBrk="1" hangingPunct="1">
              <a:buFont typeface="Lucida Grande" panose="020B0600040502020204" pitchFamily="34" charset="0"/>
              <a:buNone/>
            </a:pPr>
            <a:endParaRPr lang="en-US" altLang="en-US" sz="4000" i="1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  <a:p>
            <a:pPr marL="222250" indent="0" algn="ctr" eaLnBrk="1" hangingPunct="1">
              <a:buFont typeface="Lucida Grande" panose="020B0600040502020204" pitchFamily="34" charset="0"/>
              <a:buNone/>
            </a:pPr>
            <a:r>
              <a:rPr lang="en-US" altLang="en-US" sz="4000" i="1">
                <a:latin typeface="Gill Sans" panose="020B0502020104020203" pitchFamily="34" charset="-79"/>
                <a:ea typeface="ＭＳ Ｐゴシック" panose="020B0600070205080204" pitchFamily="34" charset="-128"/>
              </a:rPr>
              <a:t>They are buying </a:t>
            </a:r>
          </a:p>
          <a:p>
            <a:pPr marL="222250" indent="0" algn="ctr" eaLnBrk="1" hangingPunct="1">
              <a:buFont typeface="Lucida Grande" panose="020B0600040502020204" pitchFamily="34" charset="0"/>
              <a:buNone/>
            </a:pPr>
            <a:r>
              <a:rPr lang="en-US" altLang="en-US" sz="4000" i="1">
                <a:latin typeface="Gill Sans" panose="020B0502020104020203" pitchFamily="34" charset="-79"/>
                <a:ea typeface="ＭＳ Ｐゴシック" panose="020B0600070205080204" pitchFamily="34" charset="-128"/>
              </a:rPr>
              <a:t>a solution </a:t>
            </a:r>
          </a:p>
          <a:p>
            <a:pPr marL="222250" indent="0" algn="ctr" eaLnBrk="1" hangingPunct="1">
              <a:buFont typeface="Lucida Grande" panose="020B0600040502020204" pitchFamily="34" charset="0"/>
              <a:buNone/>
            </a:pPr>
            <a:r>
              <a:rPr lang="en-US" altLang="en-US" sz="4000" i="1">
                <a:latin typeface="Gill Sans" panose="020B0502020104020203" pitchFamily="34" charset="-79"/>
                <a:ea typeface="ＭＳ Ｐゴシック" panose="020B0600070205080204" pitchFamily="34" charset="-128"/>
              </a:rPr>
              <a:t>to their problem.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xmlns="" id="{2CFB937E-E714-0343-93C6-D2839B31F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ea typeface="ＭＳ Ｐゴシック" panose="020B0600070205080204" pitchFamily="34" charset="-128"/>
              </a:rPr>
              <a:t>Investors</a:t>
            </a:r>
          </a:p>
        </p:txBody>
      </p:sp>
      <p:sp>
        <p:nvSpPr>
          <p:cNvPr id="23554" name="Footer Placeholder 2">
            <a:extLst>
              <a:ext uri="{FF2B5EF4-FFF2-40B4-BE49-F238E27FC236}">
                <a16:creationId xmlns:a16="http://schemas.microsoft.com/office/drawing/2014/main" xmlns="" id="{D1CE8C86-7804-BC4B-B049-07474D4C2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xmlns="" id="{03E05FB3-A1E7-8247-B507-753EA6C5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47127A-08E9-6942-AC41-DAE50577B0AF}" type="slidenum">
              <a:rPr lang="en-US" altLang="en-US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Content Placeholder 4">
            <a:extLst>
              <a:ext uri="{FF2B5EF4-FFF2-40B4-BE49-F238E27FC236}">
                <a16:creationId xmlns:a16="http://schemas.microsoft.com/office/drawing/2014/main" xmlns="" id="{E3E8E5FF-4429-C149-94A2-E7D8329E64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2" charset="2"/>
              <a:buNone/>
            </a:pPr>
            <a:endParaRPr lang="en-US" altLang="en-US" i="1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 2" pitchFamily="2" charset="2"/>
              <a:buNone/>
            </a:pPr>
            <a:r>
              <a:rPr lang="en-US" altLang="en-US" sz="4000" i="1">
                <a:latin typeface="Gill Sans" panose="020B0502020104020203" pitchFamily="34" charset="-79"/>
                <a:ea typeface="ＭＳ Ｐゴシック" panose="020B0600070205080204" pitchFamily="34" charset="-128"/>
              </a:rPr>
              <a:t>Investors aren’t investing in </a:t>
            </a:r>
          </a:p>
          <a:p>
            <a:pPr marL="0" indent="0" algn="ctr" eaLnBrk="1" hangingPunct="1">
              <a:buFont typeface="Wingdings 2" pitchFamily="2" charset="2"/>
              <a:buNone/>
            </a:pPr>
            <a:r>
              <a:rPr lang="en-US" altLang="en-US" sz="4000" i="1">
                <a:latin typeface="Gill Sans" panose="020B0502020104020203" pitchFamily="34" charset="-79"/>
                <a:ea typeface="ＭＳ Ｐゴシック" panose="020B0600070205080204" pitchFamily="34" charset="-128"/>
              </a:rPr>
              <a:t>your product or technology.</a:t>
            </a:r>
          </a:p>
          <a:p>
            <a:pPr marL="0" indent="0" algn="ctr" eaLnBrk="1" hangingPunct="1">
              <a:buFont typeface="Wingdings 2" pitchFamily="2" charset="2"/>
              <a:buNone/>
            </a:pPr>
            <a:endParaRPr lang="en-US" altLang="en-US" sz="4000" i="1">
              <a:latin typeface="Gill Sans" panose="020B0502020104020203" pitchFamily="34" charset="-79"/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 2" pitchFamily="2" charset="2"/>
              <a:buNone/>
            </a:pPr>
            <a:r>
              <a:rPr lang="en-US" altLang="en-US" sz="4000" i="1">
                <a:latin typeface="Gill Sans" panose="020B0502020104020203" pitchFamily="34" charset="-79"/>
                <a:ea typeface="ＭＳ Ｐゴシック" panose="020B0600070205080204" pitchFamily="34" charset="-128"/>
              </a:rPr>
              <a:t>They are investing in your business.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211715-4D31-2347-9E92-C565308B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Your Ultimate Goal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xmlns="" id="{DF7B5035-9104-1F4B-B29C-7451F50576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>
              <a:buFont typeface="Wingdings 2" pitchFamily="2" charset="2"/>
              <a:buNone/>
            </a:pPr>
            <a:r>
              <a:rPr lang="en-US" altLang="en-US" sz="3200" i="1">
                <a:ea typeface="ＭＳ Ｐゴシック" panose="020B0600070205080204" pitchFamily="34" charset="-128"/>
              </a:rPr>
              <a:t>Your goal isn’t to just build </a:t>
            </a:r>
          </a:p>
          <a:p>
            <a:pPr marL="0" indent="0" algn="ctr">
              <a:buFont typeface="Wingdings 2" pitchFamily="2" charset="2"/>
              <a:buNone/>
            </a:pPr>
            <a:r>
              <a:rPr lang="en-US" altLang="en-US" sz="3200" i="1">
                <a:ea typeface="ＭＳ Ｐゴシック" panose="020B0600070205080204" pitchFamily="34" charset="-128"/>
              </a:rPr>
              <a:t>a product/service</a:t>
            </a:r>
          </a:p>
          <a:p>
            <a:pPr marL="0" indent="0" algn="ctr">
              <a:buFont typeface="Wingdings 2" pitchFamily="2" charset="2"/>
              <a:buNone/>
            </a:pPr>
            <a:r>
              <a:rPr lang="en-US" altLang="en-US" sz="3200" i="1">
                <a:ea typeface="ＭＳ Ｐゴシック" panose="020B0600070205080204" pitchFamily="34" charset="-128"/>
              </a:rPr>
              <a:t> </a:t>
            </a:r>
          </a:p>
          <a:p>
            <a:pPr marL="0" indent="0" algn="ctr">
              <a:buFont typeface="Wingdings 2" pitchFamily="2" charset="2"/>
              <a:buNone/>
            </a:pPr>
            <a:endParaRPr lang="en-US" altLang="en-US" sz="3200" i="1">
              <a:ea typeface="ＭＳ Ｐゴシック" panose="020B0600070205080204" pitchFamily="34" charset="-128"/>
            </a:endParaRPr>
          </a:p>
          <a:p>
            <a:pPr marL="0" indent="0" algn="ctr">
              <a:buFont typeface="Wingdings 2" pitchFamily="2" charset="2"/>
              <a:buNone/>
            </a:pPr>
            <a:r>
              <a:rPr lang="en-US" altLang="en-US" sz="3200" i="1">
                <a:ea typeface="ＭＳ Ｐゴシック" panose="020B0600070205080204" pitchFamily="34" charset="-128"/>
              </a:rPr>
              <a:t>Your ultimate goal is to build a business </a:t>
            </a:r>
          </a:p>
          <a:p>
            <a:pPr marL="0" indent="0" algn="ctr">
              <a:buFont typeface="Wingdings 2" pitchFamily="2" charset="2"/>
              <a:buNone/>
            </a:pPr>
            <a:r>
              <a:rPr lang="en-US" altLang="en-US" sz="3200" i="1">
                <a:ea typeface="ＭＳ Ｐゴシック" panose="020B0600070205080204" pitchFamily="34" charset="-128"/>
              </a:rPr>
              <a:t>that offers products/services </a:t>
            </a:r>
          </a:p>
          <a:p>
            <a:pPr marL="0" indent="0" algn="ctr">
              <a:buFont typeface="Wingdings 2" pitchFamily="2" charset="2"/>
              <a:buNone/>
            </a:pPr>
            <a:r>
              <a:rPr lang="en-US" altLang="en-US" sz="3200" i="1">
                <a:ea typeface="ＭＳ Ｐゴシック" panose="020B0600070205080204" pitchFamily="34" charset="-128"/>
              </a:rPr>
              <a:t>that customers will pay for</a:t>
            </a:r>
          </a:p>
          <a:p>
            <a:pPr marL="0" indent="0" algn="ctr">
              <a:buFont typeface="Wingdings 2" pitchFamily="2" charset="2"/>
              <a:buNone/>
            </a:pPr>
            <a:r>
              <a:rPr lang="en-US" altLang="en-US" sz="3200" i="1">
                <a:ea typeface="ＭＳ Ｐゴシック" panose="020B0600070205080204" pitchFamily="34" charset="-128"/>
              </a:rPr>
              <a:t>where you can make a profit</a:t>
            </a:r>
          </a:p>
        </p:txBody>
      </p:sp>
      <p:sp>
        <p:nvSpPr>
          <p:cNvPr id="24579" name="Footer Placeholder 3">
            <a:extLst>
              <a:ext uri="{FF2B5EF4-FFF2-40B4-BE49-F238E27FC236}">
                <a16:creationId xmlns:a16="http://schemas.microsoft.com/office/drawing/2014/main" xmlns="" id="{BE005B83-3315-614D-A488-AD2DF9D8D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Slide Number Placeholder 4">
            <a:extLst>
              <a:ext uri="{FF2B5EF4-FFF2-40B4-BE49-F238E27FC236}">
                <a16:creationId xmlns:a16="http://schemas.microsoft.com/office/drawing/2014/main" xmlns="" id="{C4798FF5-213C-0F4E-B621-257F40D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8ED810-E98C-2345-84C7-B0C0244971EA}" type="slidenum">
              <a:rPr lang="en-US" altLang="en-US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E78F18-6210-5449-9127-28536E5F0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Whose at fault?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xmlns="" id="{A1ED9942-5938-AE4D-8367-2E83F28647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algn="ctr">
              <a:buFont typeface="Wingdings 2" pitchFamily="2" charset="2"/>
              <a:buNone/>
            </a:pPr>
            <a:r>
              <a:rPr lang="en-US" altLang="en-US" sz="3600" i="1">
                <a:ea typeface="ＭＳ Ｐゴシック" panose="020B0600070205080204" pitchFamily="34" charset="-128"/>
              </a:rPr>
              <a:t>Don’t blame the listener!</a:t>
            </a:r>
          </a:p>
        </p:txBody>
      </p:sp>
      <p:sp>
        <p:nvSpPr>
          <p:cNvPr id="25603" name="Footer Placeholder 3">
            <a:extLst>
              <a:ext uri="{FF2B5EF4-FFF2-40B4-BE49-F238E27FC236}">
                <a16:creationId xmlns:a16="http://schemas.microsoft.com/office/drawing/2014/main" xmlns="" id="{A50F3EA9-C9A7-C748-8D04-1F0DD265B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Slide Number Placeholder 4">
            <a:extLst>
              <a:ext uri="{FF2B5EF4-FFF2-40B4-BE49-F238E27FC236}">
                <a16:creationId xmlns:a16="http://schemas.microsoft.com/office/drawing/2014/main" xmlns="" id="{45F97458-2055-8940-8D17-19CDC15E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F1BF8D-9E45-194C-8F55-041888B123DF}" type="slidenum">
              <a:rPr lang="en-US" altLang="en-US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733&quot;/&gt;&lt;/object&gt;&lt;object type=&quot;3&quot; unique_id=&quot;10005&quot;&gt;&lt;property id=&quot;20148&quot; value=&quot;5&quot;/&gt;&lt;property id=&quot;20300&quot; value=&quot;Slide 2&quot;/&gt;&lt;property id=&quot;20307&quot; value=&quot;735&quot;/&gt;&lt;/object&gt;&lt;object type=&quot;3&quot; unique_id=&quot;10015&quot;&gt;&lt;property id=&quot;20148&quot; value=&quot;5&quot;/&gt;&lt;property id=&quot;20300&quot; value=&quot;Slide 3&quot;/&gt;&lt;property id=&quot;20307&quot; value=&quot;611&quot;/&gt;&lt;/object&gt;&lt;object type=&quot;3&quot; unique_id=&quot;10023&quot;&gt;&lt;property id=&quot;20148&quot; value=&quot;5&quot;/&gt;&lt;property id=&quot;20300&quot; value=&quot;Slide 8&quot;/&gt;&lt;property id=&quot;20307&quot; value=&quot;664&quot;/&gt;&lt;/object&gt;&lt;object type=&quot;3&quot; unique_id=&quot;10026&quot;&gt;&lt;property id=&quot;20148&quot; value=&quot;5&quot;/&gt;&lt;property id=&quot;20300&quot; value=&quot;Slide 9&quot;/&gt;&lt;property id=&quot;20307&quot; value=&quot;599&quot;/&gt;&lt;/object&gt;&lt;object type=&quot;3&quot; unique_id=&quot;10028&quot;&gt;&lt;property id=&quot;20148&quot; value=&quot;5&quot;/&gt;&lt;property id=&quot;20300&quot; value=&quot;Slide 10&quot;/&gt;&lt;property id=&quot;20307&quot; value=&quot;1114&quot;/&gt;&lt;/object&gt;&lt;object type=&quot;3&quot; unique_id=&quot;10031&quot;&gt;&lt;property id=&quot;20148&quot; value=&quot;5&quot;/&gt;&lt;property id=&quot;20300&quot; value=&quot;Slide 11&quot;/&gt;&lt;property id=&quot;20307&quot; value=&quot;1026&quot;/&gt;&lt;/object&gt;&lt;object type=&quot;3&quot; unique_id=&quot;10032&quot;&gt;&lt;property id=&quot;20148&quot; value=&quot;5&quot;/&gt;&lt;property id=&quot;20300&quot; value=&quot;Slide 12&quot;/&gt;&lt;property id=&quot;20307&quot; value=&quot;1027&quot;/&gt;&lt;/object&gt;&lt;object type=&quot;3&quot; unique_id=&quot;10038&quot;&gt;&lt;property id=&quot;20148&quot; value=&quot;5&quot;/&gt;&lt;property id=&quot;20300&quot; value=&quot;Slide 14&quot;/&gt;&lt;property id=&quot;20307&quot; value=&quot;1049&quot;/&gt;&lt;/object&gt;&lt;object type=&quot;3&quot; unique_id=&quot;10041&quot;&gt;&lt;property id=&quot;20148&quot; value=&quot;5&quot;/&gt;&lt;property id=&quot;20300&quot; value=&quot;Slide 18&quot;/&gt;&lt;property id=&quot;20307&quot; value=&quot;1036&quot;/&gt;&lt;/object&gt;&lt;object type=&quot;3&quot; unique_id=&quot;10046&quot;&gt;&lt;property id=&quot;20148&quot; value=&quot;5&quot;/&gt;&lt;property id=&quot;20300&quot; value=&quot;Slide 16&quot;/&gt;&lt;property id=&quot;20307&quot; value=&quot;819&quot;/&gt;&lt;/object&gt;&lt;object type=&quot;3&quot; unique_id=&quot;11106&quot;&gt;&lt;property id=&quot;20148&quot; value=&quot;5&quot;/&gt;&lt;property id=&quot;20300&quot; value=&quot;Slide 4&quot;/&gt;&lt;property id=&quot;20307&quot; value=&quot;1126&quot;/&gt;&lt;/object&gt;&lt;object type=&quot;3&quot; unique_id=&quot;11107&quot;&gt;&lt;property id=&quot;20148&quot; value=&quot;5&quot;/&gt;&lt;property id=&quot;20300&quot; value=&quot;Slide 6&quot;/&gt;&lt;property id=&quot;20307&quot; value=&quot;1127&quot;/&gt;&lt;/object&gt;&lt;object type=&quot;3&quot; unique_id=&quot;11108&quot;&gt;&lt;property id=&quot;20148&quot; value=&quot;5&quot;/&gt;&lt;property id=&quot;20300&quot; value=&quot;Slide 7&quot;/&gt;&lt;property id=&quot;20307&quot; value=&quot;1129&quot;/&gt;&lt;/object&gt;&lt;object type=&quot;3&quot; unique_id=&quot;11109&quot;&gt;&lt;property id=&quot;20148&quot; value=&quot;5&quot;/&gt;&lt;property id=&quot;20300&quot; value=&quot;Slide 13&quot;/&gt;&lt;property id=&quot;20307&quot; value=&quot;1128&quot;/&gt;&lt;/object&gt;&lt;object type=&quot;3&quot; unique_id=&quot;11313&quot;&gt;&lt;property id=&quot;20148&quot; value=&quot;5&quot;/&gt;&lt;property id=&quot;20300&quot; value=&quot;Slide 5&quot;/&gt;&lt;property id=&quot;20307&quot; value=&quot;1132&quot;/&gt;&lt;/object&gt;&lt;object type=&quot;3&quot; unique_id=&quot;11314&quot;&gt;&lt;property id=&quot;20148&quot; value=&quot;5&quot;/&gt;&lt;property id=&quot;20300&quot; value=&quot;Slide 15&quot;/&gt;&lt;property id=&quot;20307&quot; value=&quot;1133&quot;/&gt;&lt;/object&gt;&lt;object type=&quot;3&quot; unique_id=&quot;11334&quot;&gt;&lt;property id=&quot;20148&quot; value=&quot;5&quot;/&gt;&lt;property id=&quot;20300&quot; value=&quot;Slide 17 - &amp;quot;So far,…&amp;quot;&quot;/&gt;&lt;property id=&quot;20307&quot; value=&quot;1134&quot;/&gt;&lt;/object&gt;&lt;object type=&quot;3&quot; unique_id=&quot;11335&quot;&gt;&lt;property id=&quot;20148&quot; value=&quot;5&quot;/&gt;&lt;property id=&quot;20300&quot; value=&quot;Slide 21 - &amp;quot;&amp;#x0D;&amp;#x0A;&amp;#x0D;&amp;#x0A;&amp;#x0D;&amp;#x0A;&amp;#x0D;&amp;#x0A;How Olympus Helps Students &amp;#x0D;&amp;#x0A;&amp;quot;&quot;/&gt;&lt;property id=&quot;20307&quot; value=&quot;1135&quot;/&gt;&lt;/object&gt;&lt;object type=&quot;3&quot; unique_id=&quot;11336&quot;&gt;&lt;property id=&quot;20148&quot; value=&quot;5&quot;/&gt;&lt;property id=&quot;20300&quot; value=&quot;Slide 22 - &amp;quot;Advice at the earliest stage&amp;quot;&quot;/&gt;&lt;property id=&quot;20307&quot; value=&quot;1136&quot;/&gt;&lt;/object&gt;&lt;object type=&quot;3&quot; unique_id=&quot;11337&quot;&gt;&lt;property id=&quot;20148&quot; value=&quot;5&quot;/&gt;&lt;property id=&quot;20300&quot; value=&quot;Slide 23 - &amp;quot;Becoming a PROBE&amp;quot;&quot;/&gt;&lt;property id=&quot;20307&quot; value=&quot;1137&quot;/&gt;&lt;/object&gt;&lt;object type=&quot;3&quot; unique_id=&quot;11338&quot;&gt;&lt;property id=&quot;20148&quot; value=&quot;5&quot;/&gt;&lt;property id=&quot;20300&quot; value=&quot;Slide 24 - &amp;quot;      Benefits of being a PROBE&amp;quot;&quot;/&gt;&lt;property id=&quot;20307&quot; value=&quot;1138&quot;/&gt;&lt;/object&gt;&lt;object type=&quot;3&quot; unique_id=&quot;11339&quot;&gt;&lt;property id=&quot;20148&quot; value=&quot;5&quot;/&gt;&lt;property id=&quot;20300&quot; value=&quot;Slide 25&quot;/&gt;&lt;property id=&quot;20307&quot; value=&quot;1150&quot;/&gt;&lt;/object&gt;&lt;object type=&quot;3&quot; unique_id=&quot;11340&quot;&gt;&lt;property id=&quot;20148&quot; value=&quot;5&quot;/&gt;&lt;property id=&quot;20300&quot; value=&quot;Slide 26 - &amp;quot;Olympus helps to connect students&amp;#x0D;&amp;#x0A;&amp;quot;&quot;/&gt;&lt;property id=&quot;20307&quot; value=&quot;1139&quot;/&gt;&lt;/object&gt;&lt;object type=&quot;3&quot; unique_id=&quot;11341&quot;&gt;&lt;property id=&quot;20148&quot; value=&quot;5&quot;/&gt;&lt;property id=&quot;20300&quot; value=&quot;Slide 27&quot;/&gt;&lt;property id=&quot;20307&quot; value=&quot;1146&quot;/&gt;&lt;/object&gt;&lt;object type=&quot;3&quot; unique_id=&quot;11342&quot;&gt;&lt;property id=&quot;20148&quot; value=&quot;5&quot;/&gt;&lt;property id=&quot;20300&quot; value=&quot;Slide 28 - &amp;quot;&amp;#x0D;&amp;#x0A;&amp;#x0D;&amp;#x0A;Contact me&amp;quot;&quot;/&gt;&lt;property id=&quot;20307&quot; value=&quot;1151&quot;/&gt;&lt;/object&gt;&lt;object type=&quot;3&quot; unique_id=&quot;11343&quot;&gt;&lt;property id=&quot;20148&quot; value=&quot;5&quot;/&gt;&lt;property id=&quot;20300&quot; value=&quot;Slide 29 - &amp;quot;&amp;#x0D;&amp;#x0A;Olympus Faculty PROBEs&amp;#x0D;&amp;#x0A;&amp;quot;&quot;/&gt;&lt;property id=&quot;20307&quot; value=&quot;1141&quot;/&gt;&lt;/object&gt;&lt;object type=&quot;3&quot; unique_id=&quot;11344&quot;&gt;&lt;property id=&quot;20148&quot; value=&quot;5&quot;/&gt;&lt;property id=&quot;20300&quot; value=&quot;Slide 30 - &amp;quot;I love my job&amp;quot;&quot;/&gt;&lt;property id=&quot;20307&quot; value=&quot;1142&quot;/&gt;&lt;/object&gt;&lt;object type=&quot;3&quot; unique_id=&quot;11345&quot;&gt;&lt;property id=&quot;20148&quot; value=&quot;5&quot;/&gt;&lt;property id=&quot;20300&quot; value=&quot;Slide 31&quot;/&gt;&lt;property id=&quot;20307&quot; value=&quot;1143&quot;/&gt;&lt;/object&gt;&lt;object type=&quot;3&quot; unique_id=&quot;11346&quot;&gt;&lt;property id=&quot;20148&quot; value=&quot;5&quot;/&gt;&lt;property id=&quot;20300&quot; value=&quot;Slide 32&quot;/&gt;&lt;property id=&quot;20307&quot; value=&quot;1145&quot;/&gt;&lt;/object&gt;&lt;object type=&quot;3&quot; unique_id=&quot;11347&quot;&gt;&lt;property id=&quot;20148&quot; value=&quot;5&quot;/&gt;&lt;property id=&quot;20300&quot; value=&quot;Slide 33 - &amp;quot;Opportunity for Tepper students&amp;quot;&quot;/&gt;&lt;property id=&quot;20307&quot; value=&quot;1147&quot;/&gt;&lt;/object&gt;&lt;object type=&quot;3&quot; unique_id=&quot;11348&quot;&gt;&lt;property id=&quot;20148&quot; value=&quot;5&quot;/&gt;&lt;property id=&quot;20300&quot; value=&quot;Slide 34 - &amp;quot;How it works&amp;quot;&quot;/&gt;&lt;property id=&quot;20307&quot; value=&quot;1148&quot;/&gt;&lt;/object&gt;&lt;object type=&quot;3&quot; unique_id=&quot;11349&quot;&gt;&lt;property id=&quot;20148&quot; value=&quot;5&quot;/&gt;&lt;property id=&quot;20300&quot; value=&quot;Slide 35 - &amp;quot;&amp;#x0D;&amp;#x0A;&amp;#x0D;&amp;#x0A;Contact me&amp;quot;&quot;/&gt;&lt;property id=&quot;20307&quot; value=&quot;1149&quot;/&gt;&lt;/object&gt;&lt;object type=&quot;3&quot; unique_id=&quot;12187&quot;&gt;&lt;property id=&quot;20148&quot; value=&quot;5&quot;/&gt;&lt;property id=&quot;20300&quot; value=&quot;Slide 36&quot;/&gt;&lt;property id=&quot;20307&quot; value=&quot;1152&quot;/&gt;&lt;/object&gt;&lt;object type=&quot;3&quot; unique_id=&quot;12260&quot;&gt;&lt;property id=&quot;20148&quot; value=&quot;5&quot;/&gt;&lt;property id=&quot;20300&quot; value=&quot;Slide 19&quot;/&gt;&lt;property id=&quot;20307&quot; value=&quot;1153&quot;/&gt;&lt;/object&gt;&lt;object type=&quot;3&quot; unique_id=&quot;12261&quot;&gt;&lt;property id=&quot;20148&quot; value=&quot;5&quot;/&gt;&lt;property id=&quot;20300&quot; value=&quot;Slide 20&quot;/&gt;&lt;property id=&quot;20307&quot; value=&quot;115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26621</TotalTime>
  <Words>1403</Words>
  <Application>Microsoft Office PowerPoint</Application>
  <PresentationFormat>On-screen Show (4:3)</PresentationFormat>
  <Paragraphs>328</Paragraphs>
  <Slides>40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ＭＳ Ｐゴシック</vt:lpstr>
      <vt:lpstr>ＭＳ Ｐ明朝</vt:lpstr>
      <vt:lpstr>Arial</vt:lpstr>
      <vt:lpstr>Calibri</vt:lpstr>
      <vt:lpstr>Chalkboard</vt:lpstr>
      <vt:lpstr>Georgia</vt:lpstr>
      <vt:lpstr>Gill Sans</vt:lpstr>
      <vt:lpstr>Lucida Grande</vt:lpstr>
      <vt:lpstr>LucidaGrande</vt:lpstr>
      <vt:lpstr>Mangal</vt:lpstr>
      <vt:lpstr>Wingdings</vt:lpstr>
      <vt:lpstr>Wingdings 2</vt:lpstr>
      <vt:lpstr>Civic</vt:lpstr>
      <vt:lpstr>PowerPoint Presentation</vt:lpstr>
      <vt:lpstr>Lecture Goals</vt:lpstr>
      <vt:lpstr>Types of Communication</vt:lpstr>
      <vt:lpstr>Four Underlying Principles</vt:lpstr>
      <vt:lpstr>Who is your audience?</vt:lpstr>
      <vt:lpstr>Customer/Buyers</vt:lpstr>
      <vt:lpstr>Investors</vt:lpstr>
      <vt:lpstr>Your Ultimate Goal</vt:lpstr>
      <vt:lpstr>Whose at fault?</vt:lpstr>
      <vt:lpstr>Communication 1</vt:lpstr>
      <vt:lpstr>Communication 2</vt:lpstr>
      <vt:lpstr>Creating a Winning  Customer Brochure</vt:lpstr>
      <vt:lpstr>Creating a Winning  Customer Brochure</vt:lpstr>
      <vt:lpstr>Creating a Winning  Customer Brochure</vt:lpstr>
      <vt:lpstr> Creating a Winning  Customer Brochure</vt:lpstr>
      <vt:lpstr>Mac Air</vt:lpstr>
      <vt:lpstr>Examples</vt:lpstr>
      <vt:lpstr>Tools to Help</vt:lpstr>
      <vt:lpstr>Communication # 3</vt:lpstr>
      <vt:lpstr>How Did You Get This Opportunity?</vt:lpstr>
      <vt:lpstr>What Do You Want to Achieve?</vt:lpstr>
      <vt:lpstr>Know Your Audience</vt:lpstr>
      <vt:lpstr>Know Your Audience</vt:lpstr>
      <vt:lpstr>The Product Pitch Components</vt:lpstr>
      <vt:lpstr>Creation of the Pitch</vt:lpstr>
      <vt:lpstr>Company Name</vt:lpstr>
      <vt:lpstr>Your Talking Points to Title Slide</vt:lpstr>
      <vt:lpstr>The Problem</vt:lpstr>
      <vt:lpstr>Your Solution</vt:lpstr>
      <vt:lpstr>Technology/IP</vt:lpstr>
      <vt:lpstr>Current Status</vt:lpstr>
      <vt:lpstr>Competition</vt:lpstr>
      <vt:lpstr>   Pricing (This slide is optional) </vt:lpstr>
      <vt:lpstr>Team</vt:lpstr>
      <vt:lpstr>Summary Slide</vt:lpstr>
      <vt:lpstr>Appendix</vt:lpstr>
      <vt:lpstr> The Pitch - Tips</vt:lpstr>
      <vt:lpstr>Common Mistakes</vt:lpstr>
      <vt:lpstr>Common Mistakes</vt:lpstr>
      <vt:lpstr>Leave Behind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Lenore Blum</dc:creator>
  <cp:lastModifiedBy>Mohammad Hammoud</cp:lastModifiedBy>
  <cp:revision>687</cp:revision>
  <cp:lastPrinted>2017-07-21T21:52:17Z</cp:lastPrinted>
  <dcterms:created xsi:type="dcterms:W3CDTF">2008-03-18T23:57:21Z</dcterms:created>
  <dcterms:modified xsi:type="dcterms:W3CDTF">2018-04-01T17:43:30Z</dcterms:modified>
</cp:coreProperties>
</file>