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0" r:id="rId2"/>
    <p:sldId id="281" r:id="rId3"/>
    <p:sldId id="277" r:id="rId4"/>
    <p:sldId id="278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0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0346" autoAdjust="0"/>
  </p:normalViewPr>
  <p:slideViewPr>
    <p:cSldViewPr snapToGrid="0">
      <p:cViewPr varScale="1">
        <p:scale>
          <a:sx n="101" d="100"/>
          <a:sy n="101" d="100"/>
        </p:scale>
        <p:origin x="22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1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C92D7-C7F0-4D8C-AF7B-058ACD6C31D6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2F419-857D-4A45-80D6-E7900CD64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6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Because they are intangible, amortized assets do not have a salvage value, which is the estimated resale value of an asset at the end of its useful life. Depreciated assets, by contrast, often have a salvage value. An asset's salvage value must be subtracted from its cost to determine the amount in which it can be depreciated.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36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9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8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9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8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4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0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7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6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1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A39B-BC89-486C-A72F-3334627CBA5C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3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</a:t>
            </a:r>
            <a:r>
              <a:rPr lang="en-US" dirty="0" smtClean="0">
                <a:solidFill>
                  <a:srgbClr val="0070C0"/>
                </a:solidFill>
              </a:rPr>
              <a:t>Science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CS 15-390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Financial Accounting- Part II</a:t>
            </a:r>
          </a:p>
          <a:p>
            <a:r>
              <a:rPr lang="en-US" sz="2800" dirty="0" smtClean="0"/>
              <a:t>Lecture 17, March 25, 2018</a:t>
            </a:r>
          </a:p>
          <a:p>
            <a:endParaRPr lang="en-US" dirty="0"/>
          </a:p>
          <a:p>
            <a:r>
              <a:rPr lang="en-US" sz="2800" dirty="0" smtClean="0"/>
              <a:t>Mohammad Hammoud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2772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 smtClean="0"/>
              <a:t>Net Income:                        $200</a:t>
            </a:r>
          </a:p>
          <a:p>
            <a:r>
              <a:rPr lang="en-US" b="1" dirty="0" smtClean="0"/>
              <a:t>AR Increase:                       </a:t>
            </a:r>
            <a:r>
              <a:rPr lang="en-US" b="1" dirty="0"/>
              <a:t>-</a:t>
            </a:r>
            <a:r>
              <a:rPr lang="en-US" b="1" dirty="0" smtClean="0"/>
              <a:t>$400</a:t>
            </a:r>
          </a:p>
          <a:p>
            <a:r>
              <a:rPr lang="en-US" b="1" dirty="0" smtClean="0"/>
              <a:t>--------------------------------------</a:t>
            </a:r>
          </a:p>
          <a:p>
            <a:r>
              <a:rPr lang="en-US" b="1" dirty="0" smtClean="0"/>
              <a:t>Cash from Operations:     -$200</a:t>
            </a:r>
            <a:endParaRPr lang="en-US" b="1" dirty="0"/>
          </a:p>
          <a:p>
            <a:r>
              <a:rPr lang="en-US" b="1" dirty="0" smtClean="0">
                <a:solidFill>
                  <a:srgbClr val="C00000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622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Summary of the Three Financial Statements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817849" y="2690185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690185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716689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2254182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0185" y="2269893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3668" y="1944556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sp>
        <p:nvSpPr>
          <p:cNvPr id="34" name="Rectangle 33"/>
          <p:cNvSpPr/>
          <p:nvPr/>
        </p:nvSpPr>
        <p:spPr>
          <a:xfrm>
            <a:off x="8433122" y="2688330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688330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714834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2252327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20766" y="2268038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942701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2832034" y="3355343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0467603" y="3352427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grpSp>
        <p:nvGrpSpPr>
          <p:cNvPr id="6" name="Group 5"/>
          <p:cNvGrpSpPr/>
          <p:nvPr/>
        </p:nvGrpSpPr>
        <p:grpSpPr>
          <a:xfrm>
            <a:off x="4373217" y="2002154"/>
            <a:ext cx="3270445" cy="2339102"/>
            <a:chOff x="4373217" y="2002154"/>
            <a:chExt cx="3270445" cy="2339102"/>
          </a:xfrm>
        </p:grpSpPr>
        <p:sp>
          <p:nvSpPr>
            <p:cNvPr id="3" name="TextBox 2"/>
            <p:cNvSpPr txBox="1"/>
            <p:nvPr/>
          </p:nvSpPr>
          <p:spPr>
            <a:xfrm>
              <a:off x="4492560" y="2002154"/>
              <a:ext cx="3151102" cy="2339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 smtClean="0">
                  <a:solidFill>
                    <a:srgbClr val="FF0000"/>
                  </a:solidFill>
                </a:rPr>
                <a:t>Cash Flow (Month 2):</a:t>
              </a:r>
            </a:p>
            <a:p>
              <a:r>
                <a:rPr lang="en-US" b="1" dirty="0" smtClean="0">
                  <a:solidFill>
                    <a:srgbClr val="0070C0"/>
                  </a:solidFill>
                </a:rPr>
                <a:t>Starting Cash: $100</a:t>
              </a:r>
            </a:p>
            <a:p>
              <a:r>
                <a:rPr lang="en-US" b="1" dirty="0" smtClean="0"/>
                <a:t>Net Income:                        $200</a:t>
              </a:r>
            </a:p>
            <a:p>
              <a:r>
                <a:rPr lang="en-US" b="1" dirty="0" smtClean="0"/>
                <a:t>AR Increase:                        $400</a:t>
              </a:r>
            </a:p>
            <a:p>
              <a:r>
                <a:rPr lang="en-US" b="1" dirty="0" smtClean="0"/>
                <a:t>--------------------------------------</a:t>
              </a:r>
            </a:p>
            <a:p>
              <a:r>
                <a:rPr lang="en-US" b="1" dirty="0" smtClean="0"/>
                <a:t>Cash from Operations:     -$200</a:t>
              </a:r>
              <a:endParaRPr lang="en-US" b="1" dirty="0"/>
            </a:p>
            <a:p>
              <a:r>
                <a:rPr lang="en-US" b="1" dirty="0" smtClean="0">
                  <a:solidFill>
                    <a:srgbClr val="C00000"/>
                  </a:solidFill>
                </a:rPr>
                <a:t>Ending Cash: -$100</a:t>
              </a:r>
            </a:p>
            <a:p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373217" y="2075221"/>
              <a:ext cx="327044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643662" y="2075221"/>
              <a:ext cx="0" cy="20076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373217" y="2075221"/>
              <a:ext cx="0" cy="20076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373217" y="4082882"/>
              <a:ext cx="327044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4360039" y="4414323"/>
            <a:ext cx="333947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7030A0"/>
                </a:solidFill>
              </a:rPr>
              <a:t>Income Statement (Month 2):</a:t>
            </a:r>
          </a:p>
          <a:p>
            <a:pPr algn="ctr"/>
            <a:endParaRPr lang="en-US" sz="2000" b="1" dirty="0" smtClean="0">
              <a:solidFill>
                <a:srgbClr val="7030A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Revenue:     $400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Expenses:    $200</a:t>
            </a:r>
          </a:p>
          <a:p>
            <a:r>
              <a:rPr lang="en-US" b="1" dirty="0" smtClean="0"/>
              <a:t>--------------------------------------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Income:        $200</a:t>
            </a:r>
          </a:p>
          <a:p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4373217" y="448739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643662" y="448739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373217" y="448739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373217" y="649505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84969" y="4851299"/>
            <a:ext cx="35094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Demonstrates the flow of </a:t>
            </a:r>
            <a:br>
              <a:rPr lang="en-US" sz="2400" b="1" dirty="0" smtClean="0"/>
            </a:br>
            <a:r>
              <a:rPr lang="en-US" sz="2400" b="1" dirty="0" smtClean="0"/>
              <a:t>activities over a specific </a:t>
            </a:r>
            <a:br>
              <a:rPr lang="en-US" sz="2400" b="1" dirty="0" smtClean="0"/>
            </a:br>
            <a:r>
              <a:rPr lang="en-US" sz="2400" b="1" dirty="0" smtClean="0"/>
              <a:t>period (e.g., a month)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98077" y="3904537"/>
            <a:ext cx="35004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Demonstrates “balances” </a:t>
            </a:r>
            <a:br>
              <a:rPr lang="en-US" sz="2400" b="1" dirty="0" smtClean="0"/>
            </a:br>
            <a:r>
              <a:rPr lang="en-US" sz="2400" b="1" dirty="0" smtClean="0"/>
              <a:t>as of a specific date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98077" y="5243969"/>
            <a:ext cx="37738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Demonstrates </a:t>
            </a:r>
            <a:r>
              <a:rPr lang="en-US" sz="2400" b="1" dirty="0"/>
              <a:t>how changes </a:t>
            </a:r>
            <a:endParaRPr lang="en-US" sz="2400" b="1" dirty="0" smtClean="0"/>
          </a:p>
          <a:p>
            <a:r>
              <a:rPr lang="en-US" sz="2400" b="1" dirty="0" smtClean="0"/>
              <a:t>in </a:t>
            </a:r>
            <a:r>
              <a:rPr lang="en-US" sz="2400" b="1" dirty="0"/>
              <a:t>balance sheet accounts </a:t>
            </a:r>
            <a:endParaRPr lang="en-US" sz="2400" b="1" dirty="0" smtClean="0"/>
          </a:p>
          <a:p>
            <a:r>
              <a:rPr lang="en-US" sz="2400" b="1" dirty="0" smtClean="0"/>
              <a:t>and </a:t>
            </a:r>
            <a:r>
              <a:rPr lang="en-US" sz="2400" b="1" dirty="0"/>
              <a:t>income affect cash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723861" y="3079051"/>
            <a:ext cx="649356" cy="21649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027583" y="3686277"/>
            <a:ext cx="0" cy="3303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7633254" y="5460763"/>
            <a:ext cx="29154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35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0" grpId="0" animBg="1"/>
      <p:bldP spid="22" grpId="0"/>
      <p:bldP spid="24" grpId="0"/>
      <p:bldP spid="29" grpId="0"/>
      <p:bldP spid="34" grpId="0" animBg="1"/>
      <p:bldP spid="36" grpId="0" animBg="1"/>
      <p:bldP spid="37" grpId="0"/>
      <p:bldP spid="39" grpId="0"/>
      <p:bldP spid="42" grpId="0"/>
      <p:bldP spid="54" grpId="0"/>
      <p:bldP spid="55" grpId="0"/>
      <p:bldP spid="5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Depreciation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Assume you have bought a car for $30K to use it as a taxi under Uber</a:t>
            </a:r>
          </a:p>
          <a:p>
            <a:endParaRPr lang="en-US" dirty="0"/>
          </a:p>
          <a:p>
            <a:r>
              <a:rPr lang="en-US" dirty="0" smtClean="0"/>
              <a:t>Say, the car has a useful life of 3 years, after which you have to buy another one (say, again for $30K)</a:t>
            </a:r>
          </a:p>
          <a:p>
            <a:endParaRPr lang="en-US" dirty="0"/>
          </a:p>
          <a:p>
            <a:r>
              <a:rPr lang="en-US" dirty="0" smtClean="0"/>
              <a:t>You have also hired a driver to drive the car, who will cost you $50K every year</a:t>
            </a:r>
          </a:p>
          <a:p>
            <a:endParaRPr lang="en-US" dirty="0"/>
          </a:p>
          <a:p>
            <a:r>
              <a:rPr lang="en-US" dirty="0" smtClean="0"/>
              <a:t>Assume a steady revenue of $70K per year</a:t>
            </a:r>
            <a:endParaRPr lang="en-US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06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Revenue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Driver Expense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Cost of the Car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Operating Profit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 rot="16200000">
            <a:off x="6662849" y="-1919919"/>
            <a:ext cx="373225" cy="8545256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23927" y="1690688"/>
            <a:ext cx="4967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</a:rPr>
              <a:t>A series of 1-year income statements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38198" y="4775822"/>
            <a:ext cx="10283890" cy="1741612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The business is steadier than what the above seems to imply (you lose money every three years, which might entail that something strange is going on)!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This problem can be addressed via </a:t>
            </a:r>
            <a:r>
              <a:rPr lang="en-US" sz="2400" i="1" u="sng" dirty="0" smtClean="0">
                <a:solidFill>
                  <a:schemeClr val="tx1"/>
                </a:solidFill>
              </a:rPr>
              <a:t>depreciating</a:t>
            </a:r>
            <a:r>
              <a:rPr lang="en-US" sz="2400" dirty="0" smtClean="0">
                <a:solidFill>
                  <a:schemeClr val="tx1"/>
                </a:solidFill>
              </a:rPr>
              <a:t> (i.e., </a:t>
            </a:r>
            <a:r>
              <a:rPr lang="en-US" sz="2400" i="1" dirty="0" smtClean="0">
                <a:solidFill>
                  <a:schemeClr val="tx1"/>
                </a:solidFill>
              </a:rPr>
              <a:t>spreading</a:t>
            </a:r>
            <a:r>
              <a:rPr lang="en-US" sz="2400" dirty="0" smtClean="0">
                <a:solidFill>
                  <a:schemeClr val="tx1"/>
                </a:solidFill>
              </a:rPr>
              <a:t>) the cost of the car over its lifetime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Revenue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Driver Expense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Cost of the Car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Operating Profit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838198" y="2570777"/>
          <a:ext cx="102838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Revenue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Driver Expense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Cost of the Car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Operating Profit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38198" y="2570777"/>
          <a:ext cx="102838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Revenue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Driver Expense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Cost of the Car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Operating Profit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838198" y="2570777"/>
          <a:ext cx="102838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Revenue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Driver Expense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Cost of the Car 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Operating Profit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-10K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84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64262" y="5114367"/>
            <a:ext cx="5975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7030A0"/>
                </a:solidFill>
              </a:rPr>
              <a:t>By the end of year 1, the car is 10K worth less</a:t>
            </a:r>
            <a:endParaRPr lang="en-US" sz="2400" b="1" i="1" dirty="0">
              <a:solidFill>
                <a:srgbClr val="7030A0"/>
              </a:solidFill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10K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2586994" y="3707525"/>
            <a:ext cx="894155" cy="58782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568335" y="4310888"/>
            <a:ext cx="455616" cy="61582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63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3519224" y="3707525"/>
            <a:ext cx="819512" cy="58782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500564" y="4310888"/>
            <a:ext cx="455616" cy="61582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309291" y="5115249"/>
            <a:ext cx="675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solidFill>
                  <a:srgbClr val="7030A0"/>
                </a:solidFill>
              </a:rPr>
              <a:t>By the end of year 2, the car is also 10K worth less…</a:t>
            </a:r>
            <a:endParaRPr lang="en-US" sz="2400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66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3519224" y="3707525"/>
            <a:ext cx="819512" cy="58782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endCxn id="11" idx="0"/>
          </p:cNvCxnSpPr>
          <p:nvPr/>
        </p:nvCxnSpPr>
        <p:spPr>
          <a:xfrm>
            <a:off x="3956180" y="4310888"/>
            <a:ext cx="2023963" cy="80068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8198" y="5111571"/>
            <a:ext cx="10283890" cy="156966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i="1" dirty="0" smtClean="0">
                <a:solidFill>
                  <a:srgbClr val="7030A0"/>
                </a:solidFill>
              </a:rPr>
              <a:t>This is called </a:t>
            </a:r>
            <a:r>
              <a:rPr lang="en-US" sz="2400" b="1" i="1" u="sng" dirty="0">
                <a:solidFill>
                  <a:srgbClr val="7030A0"/>
                </a:solidFill>
              </a:rPr>
              <a:t>s</a:t>
            </a:r>
            <a:r>
              <a:rPr lang="en-US" sz="2400" b="1" i="1" u="sng" dirty="0" smtClean="0">
                <a:solidFill>
                  <a:srgbClr val="7030A0"/>
                </a:solidFill>
              </a:rPr>
              <a:t>traight line depreciation</a:t>
            </a:r>
            <a:r>
              <a:rPr lang="en-US" sz="2400" b="1" i="1" dirty="0" smtClean="0">
                <a:solidFill>
                  <a:srgbClr val="7030A0"/>
                </a:solidFill>
              </a:rPr>
              <a:t> as it is computed by dividing 30K/3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i="1" dirty="0" smtClean="0">
                <a:solidFill>
                  <a:srgbClr val="7030A0"/>
                </a:solidFill>
              </a:rPr>
              <a:t>You can  apply other types of depreciation where you can </a:t>
            </a:r>
            <a:r>
              <a:rPr lang="en-US" sz="2400" b="1" i="1" dirty="0">
                <a:solidFill>
                  <a:srgbClr val="7030A0"/>
                </a:solidFill>
              </a:rPr>
              <a:t>(for example) depreciate </a:t>
            </a:r>
            <a:r>
              <a:rPr lang="en-US" sz="2400" b="1" i="1" dirty="0" smtClean="0">
                <a:solidFill>
                  <a:srgbClr val="7030A0"/>
                </a:solidFill>
              </a:rPr>
              <a:t>faster in the first year than in later years (this method is referred to as </a:t>
            </a:r>
            <a:r>
              <a:rPr lang="en-US" sz="2400" b="1" i="1" u="sng" dirty="0" smtClean="0">
                <a:solidFill>
                  <a:srgbClr val="7030A0"/>
                </a:solidFill>
              </a:rPr>
              <a:t>accelerated depreciation</a:t>
            </a:r>
            <a:r>
              <a:rPr lang="en-US" sz="2400" b="1" i="1" dirty="0" smtClean="0">
                <a:solidFill>
                  <a:srgbClr val="7030A0"/>
                </a:solidFill>
              </a:rPr>
              <a:t>).</a:t>
            </a:r>
            <a:endParaRPr lang="en-US" sz="2400" b="1" i="1" dirty="0">
              <a:solidFill>
                <a:srgbClr val="7030A0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33318" y="3707525"/>
            <a:ext cx="819512" cy="58782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405130" y="3707380"/>
            <a:ext cx="710209" cy="58782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endCxn id="11" idx="0"/>
          </p:cNvCxnSpPr>
          <p:nvPr/>
        </p:nvCxnSpPr>
        <p:spPr>
          <a:xfrm>
            <a:off x="3032449" y="4310743"/>
            <a:ext cx="2947694" cy="80082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1" idx="0"/>
          </p:cNvCxnSpPr>
          <p:nvPr/>
        </p:nvCxnSpPr>
        <p:spPr>
          <a:xfrm>
            <a:off x="4760234" y="4313331"/>
            <a:ext cx="1219909" cy="79824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23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838198" y="5108899"/>
            <a:ext cx="10283890" cy="666155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How does depreciation impact the balance sheet?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6322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55643" y="569858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$30K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678629" y="569858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678629" y="572509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1982" y="5391075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42704" y="6039307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5379" y="4814889"/>
            <a:ext cx="2666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Balance Sheet- 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At the </a:t>
            </a:r>
            <a:r>
              <a:rPr lang="en-US" b="1" i="1" u="sng" dirty="0" smtClean="0">
                <a:solidFill>
                  <a:srgbClr val="FF0000"/>
                </a:solidFill>
              </a:rPr>
              <a:t>beginning of Year 1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>
            <a:off x="2576832" y="2572081"/>
            <a:ext cx="2" cy="22428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385554" y="4814889"/>
            <a:ext cx="191278" cy="1185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43287" y="5390916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624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55643" y="569858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$30K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678629" y="569858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678629" y="572509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1982" y="5391075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42704" y="6039307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143287" y="5390916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45379" y="4814889"/>
            <a:ext cx="2666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Balance Sheet- 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At the </a:t>
            </a:r>
            <a:r>
              <a:rPr lang="en-US" b="1" i="1" u="sng" dirty="0" smtClean="0">
                <a:solidFill>
                  <a:srgbClr val="FF0000"/>
                </a:solidFill>
              </a:rPr>
              <a:t>beginning of Year 1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2385554" y="4814889"/>
            <a:ext cx="191278" cy="1185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504699" y="2572081"/>
            <a:ext cx="1" cy="22755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504699" y="4845913"/>
            <a:ext cx="190223" cy="7691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426256" y="569858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$20K</a:t>
            </a:r>
          </a:p>
          <a:p>
            <a:r>
              <a:rPr lang="en-US" dirty="0" smtClean="0"/>
              <a:t>Car: $20K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649242" y="569858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649242" y="572509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endParaRPr lang="en-US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3892595" y="5391075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813317" y="6039307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13900" y="5390916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615753" y="4814889"/>
            <a:ext cx="2066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Balance Sheet- 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At the </a:t>
            </a:r>
            <a:r>
              <a:rPr lang="en-US" b="1" i="1" u="sng" dirty="0" smtClean="0">
                <a:solidFill>
                  <a:srgbClr val="FF0000"/>
                </a:solidFill>
              </a:rPr>
              <a:t>end of Year 1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5151224" y="2575878"/>
            <a:ext cx="1" cy="22755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148924" y="4847648"/>
            <a:ext cx="1615770" cy="762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373456" y="569673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$60K</a:t>
            </a:r>
          </a:p>
          <a:p>
            <a:r>
              <a:rPr lang="en-US" dirty="0" smtClean="0"/>
              <a:t>Car: $0K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7596442" y="569673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596442" y="572323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endParaRPr lang="en-US" dirty="0" smtClean="0"/>
          </a:p>
        </p:txBody>
      </p:sp>
      <p:sp>
        <p:nvSpPr>
          <p:cNvPr id="33" name="TextBox 32"/>
          <p:cNvSpPr txBox="1"/>
          <p:nvPr/>
        </p:nvSpPr>
        <p:spPr>
          <a:xfrm>
            <a:off x="6839795" y="538922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760517" y="6037452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61100" y="5389061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562953" y="4813034"/>
            <a:ext cx="2066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Balance Sheet- 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At the </a:t>
            </a:r>
            <a:r>
              <a:rPr lang="en-US" b="1" i="1" u="sng" dirty="0" smtClean="0">
                <a:solidFill>
                  <a:srgbClr val="FF0000"/>
                </a:solidFill>
              </a:rPr>
              <a:t>end of Year 3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5193688" y="2570644"/>
            <a:ext cx="1" cy="21945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202683" y="4765444"/>
            <a:ext cx="4142039" cy="1096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9271715" y="569673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$30K</a:t>
            </a:r>
          </a:p>
          <a:p>
            <a:r>
              <a:rPr lang="en-US" dirty="0" smtClean="0"/>
              <a:t>Car: $30K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10494701" y="569673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494701" y="572323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endParaRPr lang="en-US" dirty="0" smtClean="0"/>
          </a:p>
        </p:txBody>
      </p:sp>
      <p:sp>
        <p:nvSpPr>
          <p:cNvPr id="46" name="TextBox 45"/>
          <p:cNvSpPr txBox="1"/>
          <p:nvPr/>
        </p:nvSpPr>
        <p:spPr>
          <a:xfrm>
            <a:off x="9738054" y="538922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1658776" y="6037452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0959359" y="5389061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161452" y="4813034"/>
            <a:ext cx="2666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Balance Sheet- </a:t>
            </a:r>
          </a:p>
          <a:p>
            <a:pPr algn="ctr"/>
            <a:r>
              <a:rPr lang="en-US" b="1" i="1" dirty="0" smtClean="0">
                <a:solidFill>
                  <a:srgbClr val="FF0000"/>
                </a:solidFill>
              </a:rPr>
              <a:t>At the </a:t>
            </a:r>
            <a:r>
              <a:rPr lang="en-US" b="1" i="1" u="sng" dirty="0" smtClean="0">
                <a:solidFill>
                  <a:srgbClr val="FF0000"/>
                </a:solidFill>
              </a:rPr>
              <a:t>beginning of Year 3</a:t>
            </a:r>
            <a:endParaRPr lang="en-US" b="1" i="1" u="sng" dirty="0">
              <a:solidFill>
                <a:srgbClr val="FF0000"/>
              </a:solidFill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>
            <a:off x="2576832" y="2572081"/>
            <a:ext cx="2" cy="22428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97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3" grpId="0"/>
      <p:bldP spid="34" grpId="0"/>
      <p:bldP spid="35" grpId="0"/>
      <p:bldP spid="36" grpId="0"/>
      <p:bldP spid="43" grpId="0" animBg="1"/>
      <p:bldP spid="45" grpId="0" animBg="1"/>
      <p:bldP spid="46" grpId="0"/>
      <p:bldP spid="47" grpId="0"/>
      <p:bldP spid="48" grpId="0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Today…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85000" lnSpcReduction="20000"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Last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Financial Accounting- </a:t>
            </a:r>
            <a:r>
              <a:rPr lang="en-US" sz="3200" i="1" dirty="0" smtClean="0"/>
              <a:t>Part I</a:t>
            </a:r>
            <a:endParaRPr lang="en-US" sz="3200" i="1" dirty="0"/>
          </a:p>
          <a:p>
            <a:pPr lvl="1"/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Today’s Session</a:t>
            </a:r>
            <a:r>
              <a:rPr lang="en-US" sz="3200" dirty="0" smtClean="0"/>
              <a:t>:</a:t>
            </a:r>
          </a:p>
          <a:p>
            <a:pPr lvl="1"/>
            <a:r>
              <a:rPr lang="en-US" sz="3200" dirty="0" smtClean="0"/>
              <a:t>Financial Accounting- </a:t>
            </a:r>
            <a:r>
              <a:rPr lang="en-US" sz="3200" i="1" dirty="0" smtClean="0"/>
              <a:t>Part II</a:t>
            </a:r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200" dirty="0" smtClean="0">
                <a:solidFill>
                  <a:srgbClr val="0070C0"/>
                </a:solidFill>
              </a:rPr>
              <a:t>Announcements</a:t>
            </a:r>
            <a:r>
              <a:rPr lang="en-US" sz="3600" dirty="0" smtClean="0"/>
              <a:t>:</a:t>
            </a:r>
          </a:p>
          <a:p>
            <a:pPr lvl="1"/>
            <a:r>
              <a:rPr lang="en-US" sz="3000" dirty="0"/>
              <a:t>Kit Needham, </a:t>
            </a:r>
            <a:r>
              <a:rPr lang="en-US" sz="3000" dirty="0" smtClean="0"/>
              <a:t>director </a:t>
            </a:r>
            <a:r>
              <a:rPr lang="en-US" sz="3000" dirty="0"/>
              <a:t>at P</a:t>
            </a:r>
            <a:r>
              <a:rPr lang="en-US" sz="3000" dirty="0" smtClean="0"/>
              <a:t>roject </a:t>
            </a:r>
            <a:r>
              <a:rPr lang="en-US" sz="3000" dirty="0"/>
              <a:t>Olympus, Swartz Center for Entrepreneurship, CMU </a:t>
            </a:r>
            <a:r>
              <a:rPr lang="en-US" sz="3000" dirty="0" smtClean="0"/>
              <a:t>Pittsburgh will give a seminar tomorrow noon at room 1202. Please make every effort to attend</a:t>
            </a:r>
          </a:p>
          <a:p>
            <a:pPr lvl="1"/>
            <a:r>
              <a:rPr lang="en-US" sz="3000" dirty="0" smtClean="0"/>
              <a:t>Kit will also deliver a guest lecture to us on Tuesday, March 27</a:t>
            </a:r>
          </a:p>
          <a:p>
            <a:pPr lvl="1"/>
            <a:r>
              <a:rPr lang="en-US" sz="3000" dirty="0" smtClean="0"/>
              <a:t>CP3 is out. It is due on April 14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692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838198" y="5062903"/>
            <a:ext cx="10283890" cy="666155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How does depreciation impact the cash flow statement?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96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800" y="1751791"/>
            <a:ext cx="10515600" cy="4351338"/>
          </a:xfrm>
        </p:spPr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1880708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4395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Cash Flow (Y1):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$30K</a:t>
            </a:r>
          </a:p>
          <a:p>
            <a:r>
              <a:rPr lang="en-US" b="1" dirty="0" smtClean="0"/>
              <a:t>Profit:                                   $10K</a:t>
            </a:r>
          </a:p>
          <a:p>
            <a:r>
              <a:rPr lang="en-US" b="1" dirty="0" smtClean="0"/>
              <a:t>Depreciation:                    +$10K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/>
              <a:t>Cash from Operations:    </a:t>
            </a:r>
            <a:r>
              <a:rPr lang="en-US" b="1" dirty="0"/>
              <a:t> </a:t>
            </a:r>
            <a:r>
              <a:rPr lang="en-US" b="1" dirty="0" smtClean="0"/>
              <a:t>$20K</a:t>
            </a:r>
            <a:endParaRPr lang="en-US" b="1" dirty="0"/>
          </a:p>
          <a:p>
            <a:r>
              <a:rPr lang="en-US" b="1" dirty="0" smtClean="0"/>
              <a:t>Capital Expenditure:        -$30K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Ending Cash: $</a:t>
            </a:r>
            <a:r>
              <a:rPr lang="en-US" b="1" dirty="0">
                <a:solidFill>
                  <a:srgbClr val="0070C0"/>
                </a:solidFill>
              </a:rPr>
              <a:t>2</a:t>
            </a:r>
            <a:r>
              <a:rPr lang="en-US" b="1" dirty="0" smtClean="0">
                <a:solidFill>
                  <a:srgbClr val="0070C0"/>
                </a:solidFill>
              </a:rPr>
              <a:t>0K</a:t>
            </a:r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94396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264840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94394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94395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7" idx="1"/>
          </p:cNvCxnSpPr>
          <p:nvPr/>
        </p:nvCxnSpPr>
        <p:spPr>
          <a:xfrm flipH="1">
            <a:off x="4125528" y="5139071"/>
            <a:ext cx="54864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74168" y="4354241"/>
            <a:ext cx="7041287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Depreciation is added back to the profit because it has</a:t>
            </a:r>
          </a:p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been counted for in the “capital expenditure” (or what </a:t>
            </a:r>
            <a:br>
              <a:rPr lang="en-US" sz="2400" dirty="0" smtClean="0">
                <a:solidFill>
                  <a:srgbClr val="0070C0"/>
                </a:solidFill>
              </a:rPr>
            </a:br>
            <a:r>
              <a:rPr lang="en-US" sz="2400" dirty="0" smtClean="0">
                <a:solidFill>
                  <a:srgbClr val="0070C0"/>
                </a:solidFill>
              </a:rPr>
              <a:t>sometimes is referred to as “property, plant, </a:t>
            </a:r>
            <a:br>
              <a:rPr lang="en-US" sz="2400" dirty="0" smtClean="0">
                <a:solidFill>
                  <a:srgbClr val="0070C0"/>
                </a:solidFill>
              </a:rPr>
            </a:br>
            <a:r>
              <a:rPr lang="en-US" sz="2400" dirty="0" smtClean="0">
                <a:solidFill>
                  <a:srgbClr val="0070C0"/>
                </a:solidFill>
              </a:rPr>
              <a:t>and equipment”)</a:t>
            </a:r>
            <a:endParaRPr lang="en-US" sz="2400" dirty="0">
              <a:solidFill>
                <a:srgbClr val="0070C0"/>
              </a:solidFill>
            </a:endParaRPr>
          </a:p>
        </p:txBody>
      </p:sp>
      <p:cxnSp>
        <p:nvCxnSpPr>
          <p:cNvPr id="20" name="Straight Arrow Connector 19"/>
          <p:cNvCxnSpPr>
            <a:stCxn id="17" idx="1"/>
          </p:cNvCxnSpPr>
          <p:nvPr/>
        </p:nvCxnSpPr>
        <p:spPr>
          <a:xfrm flipH="1">
            <a:off x="4125528" y="5139071"/>
            <a:ext cx="548640" cy="76863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07513" y="6279671"/>
            <a:ext cx="7659533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$30 (the starting cash) + $20 (the cash from ops) - $30 (the capital </a:t>
            </a:r>
            <a:r>
              <a:rPr lang="en-US" sz="2000" b="1" dirty="0" err="1" smtClean="0">
                <a:solidFill>
                  <a:srgbClr val="0070C0"/>
                </a:solidFill>
              </a:rPr>
              <a:t>exp</a:t>
            </a:r>
            <a:r>
              <a:rPr lang="en-US" sz="2000" b="1" dirty="0" smtClean="0">
                <a:solidFill>
                  <a:srgbClr val="0070C0"/>
                </a:solidFill>
              </a:rPr>
              <a:t>)</a:t>
            </a:r>
            <a:endParaRPr lang="en-US" sz="2000" b="1" dirty="0">
              <a:solidFill>
                <a:srgbClr val="0070C0"/>
              </a:solidFill>
            </a:endParaRP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3032224" y="6484167"/>
            <a:ext cx="13716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48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800" y="1751791"/>
            <a:ext cx="10515600" cy="4351338"/>
          </a:xfrm>
        </p:spPr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198" y="1880708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4395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Cash Flow (Y1):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$30K</a:t>
            </a:r>
          </a:p>
          <a:p>
            <a:r>
              <a:rPr lang="en-US" b="1" dirty="0" smtClean="0"/>
              <a:t>Profit:                                   $10K</a:t>
            </a:r>
          </a:p>
          <a:p>
            <a:r>
              <a:rPr lang="en-US" b="1" dirty="0" smtClean="0"/>
              <a:t>Depreciation:                    +$10K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/>
              <a:t>Cash from Operations:    </a:t>
            </a:r>
            <a:r>
              <a:rPr lang="en-US" b="1" dirty="0"/>
              <a:t> </a:t>
            </a:r>
            <a:r>
              <a:rPr lang="en-US" b="1" dirty="0" smtClean="0"/>
              <a:t>$20K</a:t>
            </a:r>
            <a:endParaRPr lang="en-US" b="1" dirty="0"/>
          </a:p>
          <a:p>
            <a:r>
              <a:rPr lang="en-US" b="1" dirty="0" smtClean="0"/>
              <a:t>Capital Expenditure:        -$30K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Ending Cash: $20K </a:t>
            </a:r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94396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264840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94394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94395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264840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80327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Cash Flow (Y2):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$20K</a:t>
            </a:r>
          </a:p>
          <a:p>
            <a:r>
              <a:rPr lang="en-US" b="1" dirty="0" smtClean="0"/>
              <a:t>Profit:                                   $10K</a:t>
            </a:r>
          </a:p>
          <a:p>
            <a:r>
              <a:rPr lang="en-US" b="1" dirty="0" smtClean="0"/>
              <a:t>Depreciation:                    +$10K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/>
              <a:t>Cash from Operations:    </a:t>
            </a:r>
            <a:r>
              <a:rPr lang="en-US" b="1" dirty="0"/>
              <a:t> </a:t>
            </a:r>
            <a:r>
              <a:rPr lang="en-US" b="1" dirty="0" smtClean="0"/>
              <a:t>$20K</a:t>
            </a:r>
            <a:endParaRPr lang="en-US" b="1" dirty="0"/>
          </a:p>
          <a:p>
            <a:r>
              <a:rPr lang="en-US" b="1" dirty="0" smtClean="0"/>
              <a:t>Capital Expenditure:         $0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Ending Cash: $40K</a:t>
            </a:r>
          </a:p>
          <a:p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4380328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650772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4380326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380327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650772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87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800" y="1751791"/>
            <a:ext cx="10515600" cy="4351338"/>
          </a:xfrm>
        </p:spPr>
        <p:txBody>
          <a:bodyPr>
            <a:normAutofit/>
          </a:bodyPr>
          <a:lstStyle/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198" y="1880708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/>
                <a:gridCol w="929258"/>
                <a:gridCol w="839755"/>
                <a:gridCol w="811764"/>
                <a:gridCol w="895738"/>
                <a:gridCol w="699796"/>
                <a:gridCol w="802433"/>
                <a:gridCol w="858416"/>
                <a:gridCol w="961053"/>
                <a:gridCol w="809924"/>
                <a:gridCol w="9348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Revenue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Driver Expense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Car Depreciations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Operating Profit</a:t>
                      </a:r>
                      <a:endParaRPr lang="en-US" b="1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10K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4395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Cash Flow (Y1):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$30K</a:t>
            </a:r>
          </a:p>
          <a:p>
            <a:r>
              <a:rPr lang="en-US" b="1" dirty="0" smtClean="0"/>
              <a:t>Profit:                                   $10K</a:t>
            </a:r>
          </a:p>
          <a:p>
            <a:r>
              <a:rPr lang="en-US" b="1" dirty="0" smtClean="0"/>
              <a:t>Depreciation:                    +$10K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/>
              <a:t>Cash from Operations:    </a:t>
            </a:r>
            <a:r>
              <a:rPr lang="en-US" b="1" dirty="0"/>
              <a:t> </a:t>
            </a:r>
            <a:r>
              <a:rPr lang="en-US" b="1" dirty="0" smtClean="0"/>
              <a:t>$20K</a:t>
            </a:r>
            <a:endParaRPr lang="en-US" b="1" dirty="0"/>
          </a:p>
          <a:p>
            <a:r>
              <a:rPr lang="en-US" b="1" dirty="0" smtClean="0"/>
              <a:t>Capital Expenditure:        -$30K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Ending Cash: $20K </a:t>
            </a:r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94396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264840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94394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94395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80327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Cash Flow (Y2):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$20K</a:t>
            </a:r>
          </a:p>
          <a:p>
            <a:r>
              <a:rPr lang="en-US" b="1" dirty="0" smtClean="0"/>
              <a:t>Profit:                                   $10K</a:t>
            </a:r>
          </a:p>
          <a:p>
            <a:r>
              <a:rPr lang="en-US" b="1" dirty="0" smtClean="0"/>
              <a:t>Depreciation:                    +$10K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/>
              <a:t>Cash from Operations:    </a:t>
            </a:r>
            <a:r>
              <a:rPr lang="en-US" b="1" dirty="0"/>
              <a:t> </a:t>
            </a:r>
            <a:r>
              <a:rPr lang="en-US" b="1" dirty="0" smtClean="0"/>
              <a:t>$20K</a:t>
            </a:r>
            <a:endParaRPr lang="en-US" b="1" dirty="0"/>
          </a:p>
          <a:p>
            <a:r>
              <a:rPr lang="en-US" b="1" dirty="0" smtClean="0"/>
              <a:t>Capital Expenditure:         $0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Ending Cash: $40K</a:t>
            </a:r>
          </a:p>
          <a:p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380328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650772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380326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380327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650772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766255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Cash Flow (Y3):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$40K</a:t>
            </a:r>
          </a:p>
          <a:p>
            <a:r>
              <a:rPr lang="en-US" b="1" dirty="0" smtClean="0"/>
              <a:t>Profit:                                   $10K</a:t>
            </a:r>
          </a:p>
          <a:p>
            <a:r>
              <a:rPr lang="en-US" b="1" dirty="0" smtClean="0"/>
              <a:t>Depreciation:                    +$10K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/>
              <a:t>Cash from Operations:    </a:t>
            </a:r>
            <a:r>
              <a:rPr lang="en-US" b="1" dirty="0"/>
              <a:t> </a:t>
            </a:r>
            <a:r>
              <a:rPr lang="en-US" b="1" dirty="0" smtClean="0"/>
              <a:t>$20K</a:t>
            </a:r>
            <a:endParaRPr lang="en-US" b="1" dirty="0"/>
          </a:p>
          <a:p>
            <a:r>
              <a:rPr lang="en-US" b="1" dirty="0" smtClean="0"/>
              <a:t>Capital Expenditure:         $0</a:t>
            </a:r>
          </a:p>
          <a:p>
            <a:r>
              <a:rPr lang="en-US" b="1" dirty="0" smtClean="0"/>
              <a:t>-------------------------------------------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Ending Cash: $60K</a:t>
            </a:r>
          </a:p>
          <a:p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7766256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1036700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766254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766255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20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Amortization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91191" cy="4351338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Like depreciation, amortization </a:t>
            </a:r>
            <a:r>
              <a:rPr lang="en-US" dirty="0"/>
              <a:t>is a method of spreading the cost of an </a:t>
            </a:r>
            <a:r>
              <a:rPr lang="en-US" dirty="0" smtClean="0"/>
              <a:t>asset </a:t>
            </a:r>
            <a:r>
              <a:rPr lang="en-US" dirty="0"/>
              <a:t>over a specific period of time, which is usually the course of its useful </a:t>
            </a:r>
            <a:r>
              <a:rPr lang="en-US" dirty="0" smtClean="0"/>
              <a:t>life</a:t>
            </a:r>
          </a:p>
          <a:p>
            <a:endParaRPr lang="en-US" sz="2200" dirty="0"/>
          </a:p>
          <a:p>
            <a:r>
              <a:rPr lang="en-US" dirty="0" smtClean="0"/>
              <a:t>However, amortization spreads the costs of </a:t>
            </a:r>
            <a:r>
              <a:rPr lang="en-US" i="1" dirty="0" smtClean="0">
                <a:solidFill>
                  <a:srgbClr val="0070C0"/>
                </a:solidFill>
              </a:rPr>
              <a:t>intangible</a:t>
            </a:r>
            <a:r>
              <a:rPr lang="en-US" dirty="0" smtClean="0"/>
              <a:t> (or non-hard) assets, while depreciation spreads the costs of </a:t>
            </a:r>
            <a:r>
              <a:rPr lang="en-US" i="1" dirty="0" smtClean="0">
                <a:solidFill>
                  <a:srgbClr val="0070C0"/>
                </a:solidFill>
              </a:rPr>
              <a:t>tangible</a:t>
            </a:r>
            <a:r>
              <a:rPr lang="en-US" dirty="0" smtClean="0"/>
              <a:t> (or hard) assets</a:t>
            </a:r>
          </a:p>
          <a:p>
            <a:endParaRPr lang="en-US" dirty="0"/>
          </a:p>
          <a:p>
            <a:r>
              <a:rPr lang="en-US" dirty="0" smtClean="0"/>
              <a:t>Examples of intangible assets are patents, trademarks, and copyrights</a:t>
            </a:r>
          </a:p>
          <a:p>
            <a:endParaRPr lang="en-US" dirty="0"/>
          </a:p>
          <a:p>
            <a:r>
              <a:rPr lang="en-US" dirty="0" smtClean="0"/>
              <a:t>Examples of tangible assets are manufacturing equipment, business vehicles, and computers </a:t>
            </a:r>
            <a:endParaRPr lang="en-US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88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Next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guest lecture by Kit Needham</a:t>
            </a:r>
            <a:endParaRPr lang="en-US" dirty="0" smtClean="0"/>
          </a:p>
          <a:p>
            <a:pPr lvl="2"/>
            <a:endParaRPr lang="en-US" sz="2200" dirty="0"/>
          </a:p>
          <a:p>
            <a:pPr lvl="2"/>
            <a:endParaRPr lang="en-US" sz="2200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9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158974"/>
              </p:ext>
            </p:extLst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07087" y="2091839"/>
            <a:ext cx="3973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Income statement of month 2 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on an accrual basis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63821" y="259371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35154" y="1924825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57027" y="1924825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DR = 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Right Bracket 25"/>
          <p:cNvSpPr/>
          <p:nvPr/>
        </p:nvSpPr>
        <p:spPr>
          <a:xfrm>
            <a:off x="3969483" y="1505058"/>
            <a:ext cx="106809" cy="1860994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endCxn id="26" idx="2"/>
          </p:cNvCxnSpPr>
          <p:nvPr/>
        </p:nvCxnSpPr>
        <p:spPr>
          <a:xfrm flipH="1" flipV="1">
            <a:off x="4076292" y="2435555"/>
            <a:ext cx="1079688" cy="10966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cxnSp>
        <p:nvCxnSpPr>
          <p:cNvPr id="32" name="Straight Arrow Connector 31"/>
          <p:cNvCxnSpPr>
            <a:stCxn id="6" idx="0"/>
            <a:endCxn id="8" idx="2"/>
          </p:cNvCxnSpPr>
          <p:nvPr/>
        </p:nvCxnSpPr>
        <p:spPr>
          <a:xfrm flipH="1" flipV="1">
            <a:off x="6093689" y="2922836"/>
            <a:ext cx="2310" cy="99409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879094" y="259186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950427" y="192297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872300" y="192297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DR = 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43" name="Left Bracket 42"/>
          <p:cNvSpPr/>
          <p:nvPr/>
        </p:nvSpPr>
        <p:spPr>
          <a:xfrm>
            <a:off x="8138941" y="1505382"/>
            <a:ext cx="45719" cy="186067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endCxn id="43" idx="1"/>
          </p:cNvCxnSpPr>
          <p:nvPr/>
        </p:nvCxnSpPr>
        <p:spPr>
          <a:xfrm flipV="1">
            <a:off x="7031266" y="2435717"/>
            <a:ext cx="1107675" cy="1096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31266" y="3532195"/>
            <a:ext cx="0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42729" y="3535871"/>
            <a:ext cx="13251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80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 animBg="1"/>
      <p:bldP spid="20" grpId="0" animBg="1"/>
      <p:bldP spid="22" grpId="0"/>
      <p:bldP spid="23" grpId="0"/>
      <p:bldP spid="24" grpId="0"/>
      <p:bldP spid="25" grpId="0"/>
      <p:bldP spid="26" grpId="0" animBg="1"/>
      <p:bldP spid="29" grpId="0"/>
      <p:bldP spid="34" grpId="0" animBg="1"/>
      <p:bldP spid="36" grpId="0" animBg="1"/>
      <p:bldP spid="37" grpId="0"/>
      <p:bldP spid="38" grpId="0"/>
      <p:bldP spid="39" grpId="0"/>
      <p:bldP spid="40" grpId="0"/>
      <p:bldP spid="42" grpId="0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07087" y="2091839"/>
            <a:ext cx="3973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7030A0"/>
                </a:solidFill>
              </a:rPr>
              <a:t>Income statement of month 2 </a:t>
            </a:r>
            <a:br>
              <a:rPr lang="en-US" sz="2400" dirty="0" smtClean="0">
                <a:solidFill>
                  <a:srgbClr val="7030A0"/>
                </a:solidFill>
              </a:rPr>
            </a:br>
            <a:r>
              <a:rPr lang="en-US" sz="2400" dirty="0" smtClean="0">
                <a:solidFill>
                  <a:srgbClr val="7030A0"/>
                </a:solidFill>
              </a:rPr>
              <a:t>on an accrual basis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263821" y="259371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335154" y="1924825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257027" y="1924825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DR = 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Right Bracket 25"/>
          <p:cNvSpPr/>
          <p:nvPr/>
        </p:nvSpPr>
        <p:spPr>
          <a:xfrm>
            <a:off x="3969483" y="1505058"/>
            <a:ext cx="106809" cy="1860994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endCxn id="26" idx="2"/>
          </p:cNvCxnSpPr>
          <p:nvPr/>
        </p:nvCxnSpPr>
        <p:spPr>
          <a:xfrm flipH="1" flipV="1">
            <a:off x="4076292" y="2435555"/>
            <a:ext cx="1079688" cy="10966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cxnSp>
        <p:nvCxnSpPr>
          <p:cNvPr id="32" name="Straight Arrow Connector 31"/>
          <p:cNvCxnSpPr>
            <a:stCxn id="6" idx="0"/>
            <a:endCxn id="8" idx="2"/>
          </p:cNvCxnSpPr>
          <p:nvPr/>
        </p:nvCxnSpPr>
        <p:spPr>
          <a:xfrm flipH="1" flipV="1">
            <a:off x="6093689" y="2922836"/>
            <a:ext cx="2310" cy="99409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0879094" y="259186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OE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950427" y="192297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9872300" y="192297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DR = 0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43" name="Left Bracket 42"/>
          <p:cNvSpPr/>
          <p:nvPr/>
        </p:nvSpPr>
        <p:spPr>
          <a:xfrm>
            <a:off x="8138941" y="1505382"/>
            <a:ext cx="45719" cy="186067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endCxn id="43" idx="1"/>
          </p:cNvCxnSpPr>
          <p:nvPr/>
        </p:nvCxnSpPr>
        <p:spPr>
          <a:xfrm flipV="1">
            <a:off x="7031266" y="2435717"/>
            <a:ext cx="1107675" cy="1096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31266" y="3532195"/>
            <a:ext cx="0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42729" y="3535871"/>
            <a:ext cx="13251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328057" y="4994253"/>
            <a:ext cx="9551037" cy="167230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The balance sheet is a snapshot of a company’s holdings </a:t>
            </a:r>
            <a:r>
              <a:rPr lang="en-US" sz="2400" b="1" i="1" u="sng" dirty="0" smtClean="0">
                <a:solidFill>
                  <a:schemeClr val="tx1"/>
                </a:solidFill>
              </a:rPr>
              <a:t>at a given time</a:t>
            </a:r>
            <a:r>
              <a:rPr lang="en-US" sz="2400" dirty="0" smtClean="0">
                <a:solidFill>
                  <a:schemeClr val="tx1"/>
                </a:solidFill>
              </a:rPr>
              <a:t>, while the income statement shows the “flow” of activities and transactions </a:t>
            </a:r>
            <a:r>
              <a:rPr lang="en-US" sz="2400" b="1" i="1" u="sng" dirty="0" smtClean="0">
                <a:solidFill>
                  <a:schemeClr val="tx1"/>
                </a:solidFill>
              </a:rPr>
              <a:t>over a specific period of time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526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427993" y="2241572"/>
            <a:ext cx="47378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>
                <a:solidFill>
                  <a:srgbClr val="FF0000"/>
                </a:solidFill>
              </a:rPr>
              <a:t>Cash went from positive to negative,</a:t>
            </a:r>
            <a:br>
              <a:rPr lang="en-US" sz="2400" i="1" dirty="0" smtClean="0">
                <a:solidFill>
                  <a:srgbClr val="FF0000"/>
                </a:solidFill>
              </a:rPr>
            </a:br>
            <a:r>
              <a:rPr lang="en-US" sz="2400" i="1" dirty="0" smtClean="0">
                <a:solidFill>
                  <a:srgbClr val="FF0000"/>
                </a:solidFill>
              </a:rPr>
              <a:t>although we made a profit of $200!</a:t>
            </a:r>
            <a:endParaRPr lang="en-US" sz="2400" i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30" name="Rounded Rectangle 29"/>
          <p:cNvSpPr/>
          <p:nvPr/>
        </p:nvSpPr>
        <p:spPr>
          <a:xfrm>
            <a:off x="1328057" y="5034285"/>
            <a:ext cx="9551037" cy="163226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How can we lose $200 in cash, although we made a profit of $200?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In other words, how can we </a:t>
            </a:r>
            <a:r>
              <a:rPr lang="en-US" sz="2400" i="1" u="sng" dirty="0" smtClean="0">
                <a:solidFill>
                  <a:schemeClr val="tx1"/>
                </a:solidFill>
              </a:rPr>
              <a:t>reconcile</a:t>
            </a:r>
            <a:r>
              <a:rPr lang="en-US" sz="2400" dirty="0" smtClean="0">
                <a:solidFill>
                  <a:schemeClr val="tx1"/>
                </a:solidFill>
              </a:rPr>
              <a:t> the fact that we got $200 in income with the fact that we lost $200 in cash?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 smtClean="0">
                <a:solidFill>
                  <a:schemeClr val="tx1"/>
                </a:solidFill>
              </a:rPr>
              <a:t>This reconciliation is done via </a:t>
            </a:r>
            <a:r>
              <a:rPr lang="en-US" sz="2400" i="1" u="sng" dirty="0" smtClean="0">
                <a:solidFill>
                  <a:schemeClr val="tx1"/>
                </a:solidFill>
              </a:rPr>
              <a:t>the cash flow statement</a:t>
            </a:r>
            <a:endParaRPr lang="en-US" sz="2400" i="1" u="sng" dirty="0">
              <a:solidFill>
                <a:schemeClr val="tx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828025" y="2435555"/>
            <a:ext cx="1202635" cy="35636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8463648" y="2435555"/>
            <a:ext cx="1202635" cy="35636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244620" y="4615852"/>
            <a:ext cx="1717910" cy="35636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4" idx="6"/>
          </p:cNvCxnSpPr>
          <p:nvPr/>
        </p:nvCxnSpPr>
        <p:spPr>
          <a:xfrm>
            <a:off x="2030660" y="2613735"/>
            <a:ext cx="1403916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3" idx="2"/>
          </p:cNvCxnSpPr>
          <p:nvPr/>
        </p:nvCxnSpPr>
        <p:spPr>
          <a:xfrm flipH="1">
            <a:off x="8138941" y="2613735"/>
            <a:ext cx="324707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095998" y="3138256"/>
            <a:ext cx="0" cy="1455556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99884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" grpId="0" animBg="1"/>
      <p:bldP spid="4" grpId="0" animBg="1"/>
      <p:bldP spid="33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Net Income:                        $200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AR Increase:                        $400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--------------------------------------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Cash from Operations:     -$200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828025" y="2435555"/>
            <a:ext cx="1202635" cy="35636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40" idx="6"/>
          </p:cNvCxnSpPr>
          <p:nvPr/>
        </p:nvCxnSpPr>
        <p:spPr>
          <a:xfrm flipV="1">
            <a:off x="2030660" y="1830719"/>
            <a:ext cx="2461900" cy="783016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71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 smtClean="0"/>
              <a:t>Net Income:                        $200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AR Increase:                        $400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--------------------------------------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Cash from Operations:     -$200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5208103" y="4623774"/>
            <a:ext cx="1775791" cy="35636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6" idx="0"/>
          </p:cNvCxnSpPr>
          <p:nvPr/>
        </p:nvCxnSpPr>
        <p:spPr>
          <a:xfrm flipH="1" flipV="1">
            <a:off x="5096165" y="2230830"/>
            <a:ext cx="999834" cy="239294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7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 smtClean="0"/>
              <a:t>Net Income:                        $200</a:t>
            </a:r>
          </a:p>
          <a:p>
            <a:r>
              <a:rPr lang="en-US" b="1" dirty="0" smtClean="0"/>
              <a:t>AR Increase:                       -$400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--------------------------------------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Cash from Operations:     -$200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8402759" y="2736928"/>
            <a:ext cx="1228739" cy="35636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6" idx="2"/>
          </p:cNvCxnSpPr>
          <p:nvPr/>
        </p:nvCxnSpPr>
        <p:spPr>
          <a:xfrm flipH="1" flipV="1">
            <a:off x="7564689" y="2398205"/>
            <a:ext cx="838070" cy="516903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36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Very Simple Example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/>
                <a:gridCol w="1907177"/>
                <a:gridCol w="1907177"/>
                <a:gridCol w="2162837"/>
                <a:gridCol w="165151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Month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Revenue 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$200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Expenses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Profit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200-100 = 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400-200 = 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$100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Cash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100-200 = $-100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-100+400+200= $500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500-100=$400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Accounts Receivable (</a:t>
                      </a:r>
                      <a:r>
                        <a:rPr lang="en-US" b="1" i="1" dirty="0" smtClean="0"/>
                        <a:t>AR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Deferred Revenue (</a:t>
                      </a:r>
                      <a:r>
                        <a:rPr lang="en-US" b="1" i="1" dirty="0" smtClean="0"/>
                        <a:t>DR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$200</a:t>
                      </a:r>
                      <a:endParaRPr 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$0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$100</a:t>
            </a:r>
          </a:p>
          <a:p>
            <a:r>
              <a:rPr lang="en-US" dirty="0" smtClean="0"/>
              <a:t>AR: $0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1</a:t>
            </a:r>
            <a:endParaRPr lang="en-US" sz="2000" b="1" i="1" dirty="0"/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Cash: -$100</a:t>
            </a:r>
          </a:p>
          <a:p>
            <a:r>
              <a:rPr lang="en-US" dirty="0" smtClean="0"/>
              <a:t>AR: $400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 smtClean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A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</a:rPr>
              <a:t>L</a:t>
            </a:r>
            <a:endParaRPr lang="en-US" sz="2000" b="1" dirty="0">
              <a:solidFill>
                <a:srgbClr val="C0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Balance Sheet- </a:t>
            </a:r>
            <a:r>
              <a:rPr lang="en-US" sz="2000" b="1" i="1" dirty="0" smtClean="0"/>
              <a:t>End of Month 2</a:t>
            </a:r>
            <a:endParaRPr lang="en-US" sz="2000" b="1" i="1" dirty="0"/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OE</a:t>
            </a:r>
            <a:endParaRPr lang="en-US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 smtClean="0"/>
              <a:t>Net Income:                        $200</a:t>
            </a:r>
          </a:p>
          <a:p>
            <a:r>
              <a:rPr lang="en-US" b="1" dirty="0" smtClean="0"/>
              <a:t>AR Increase:                       -$400</a:t>
            </a:r>
          </a:p>
          <a:p>
            <a:r>
              <a:rPr lang="en-US" b="1" dirty="0" smtClean="0"/>
              <a:t>--------------------------------------</a:t>
            </a:r>
          </a:p>
          <a:p>
            <a:r>
              <a:rPr lang="en-US" b="1" dirty="0" smtClean="0"/>
              <a:t>Cash from Operations:     -$200</a:t>
            </a:r>
            <a:endParaRPr lang="en-US" b="1" dirty="0"/>
          </a:p>
          <a:p>
            <a:r>
              <a:rPr lang="en-US" b="1" dirty="0" smtClean="0">
                <a:solidFill>
                  <a:schemeClr val="bg1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53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2128</TotalTime>
  <Words>3278</Words>
  <Application>Microsoft Office PowerPoint</Application>
  <PresentationFormat>Widescreen</PresentationFormat>
  <Paragraphs>1569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Very Simple Example</vt:lpstr>
      <vt:lpstr>Very Simple Example</vt:lpstr>
      <vt:lpstr>Very Simple Example</vt:lpstr>
      <vt:lpstr>Very Simple Example</vt:lpstr>
      <vt:lpstr>Very Simple Example</vt:lpstr>
      <vt:lpstr>Very Simple Example</vt:lpstr>
      <vt:lpstr>Very Simple Example</vt:lpstr>
      <vt:lpstr>Very Simple Example</vt:lpstr>
      <vt:lpstr>Summary of the Three Financial Statements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Amortization Process</vt:lpstr>
      <vt:lpstr>Next Class</vt:lpstr>
    </vt:vector>
  </TitlesOfParts>
  <Company>@domainou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210</cp:revision>
  <dcterms:created xsi:type="dcterms:W3CDTF">2018-03-17T11:58:24Z</dcterms:created>
  <dcterms:modified xsi:type="dcterms:W3CDTF">2018-04-01T17:39:40Z</dcterms:modified>
</cp:coreProperties>
</file>