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1" r:id="rId3"/>
    <p:sldId id="273" r:id="rId4"/>
    <p:sldId id="270" r:id="rId5"/>
    <p:sldId id="272" r:id="rId6"/>
    <p:sldId id="257" r:id="rId7"/>
    <p:sldId id="258" r:id="rId8"/>
    <p:sldId id="259" r:id="rId9"/>
    <p:sldId id="260" r:id="rId10"/>
    <p:sldId id="261" r:id="rId11"/>
    <p:sldId id="283" r:id="rId12"/>
    <p:sldId id="282" r:id="rId13"/>
    <p:sldId id="262" r:id="rId14"/>
    <p:sldId id="265" r:id="rId15"/>
    <p:sldId id="266" r:id="rId16"/>
    <p:sldId id="263" r:id="rId17"/>
    <p:sldId id="264" r:id="rId18"/>
    <p:sldId id="267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9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8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9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8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4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0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7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6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1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3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Financial Accounting- </a:t>
            </a:r>
            <a:r>
              <a:rPr lang="en-US" sz="2800" b="1" dirty="0" smtClean="0"/>
              <a:t>Part I</a:t>
            </a:r>
          </a:p>
          <a:p>
            <a:r>
              <a:rPr lang="en-US" sz="2800" dirty="0" smtClean="0"/>
              <a:t>Lecture 16, March 20, 2018</a:t>
            </a:r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2772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Accrual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1: </a:t>
            </a:r>
          </a:p>
          <a:p>
            <a:pPr lvl="1"/>
            <a:r>
              <a:rPr lang="en-US" dirty="0" smtClean="0"/>
              <a:t>You offer a service to a customer where the cost to you is $100.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467929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4626" y="6439441"/>
            <a:ext cx="9146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A money that you will receive in the future for a service/product that you have already delivered.</a:t>
            </a:r>
            <a:endParaRPr lang="en-US" i="1" dirty="0">
              <a:solidFill>
                <a:srgbClr val="00B05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394926" y="5353065"/>
            <a:ext cx="1623528" cy="53610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018454" y="5649687"/>
            <a:ext cx="247260" cy="7971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8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Accrual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1: </a:t>
            </a:r>
          </a:p>
          <a:p>
            <a:pPr lvl="1"/>
            <a:r>
              <a:rPr lang="en-US" dirty="0" smtClean="0"/>
              <a:t>You offer a service to a customer where the cost to you is $100.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4626" y="6439441"/>
            <a:ext cx="933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A money that you have received in advance for a service/product that you will deliver in the future.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327278" y="5972680"/>
            <a:ext cx="1828045" cy="3392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155323" y="6086612"/>
            <a:ext cx="283336" cy="35282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27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Accrual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1: </a:t>
            </a:r>
          </a:p>
          <a:p>
            <a:pPr lvl="1"/>
            <a:r>
              <a:rPr lang="en-US" dirty="0" smtClean="0"/>
              <a:t>You offer a service to a customer where the cost to you is $100.</a:t>
            </a:r>
          </a:p>
          <a:p>
            <a:pPr lvl="1"/>
            <a:r>
              <a:rPr lang="en-US" dirty="0" smtClean="0"/>
              <a:t>The customer pays you $200 for your service.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30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Accrual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2: </a:t>
            </a:r>
          </a:p>
          <a:p>
            <a:pPr lvl="1"/>
            <a:r>
              <a:rPr lang="en-US" dirty="0" smtClean="0"/>
              <a:t>You offer a service to a customer where the cost to you is $200.</a:t>
            </a:r>
          </a:p>
          <a:p>
            <a:pPr lvl="1"/>
            <a:r>
              <a:rPr lang="en-US" dirty="0" smtClean="0"/>
              <a:t>You and the customer agree that they can pay you $400 next month.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619373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48626" y="3009980"/>
            <a:ext cx="4241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Even though the customer did not pay you!</a:t>
            </a:r>
            <a:endParaRPr lang="en-US" i="1" dirty="0">
              <a:solidFill>
                <a:srgbClr val="00B05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0493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67373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118660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5215810" y="3816112"/>
            <a:ext cx="1623528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677247" y="3311843"/>
            <a:ext cx="265813" cy="50426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38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Accrual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2: </a:t>
            </a:r>
          </a:p>
          <a:p>
            <a:pPr lvl="1"/>
            <a:r>
              <a:rPr lang="en-US" dirty="0" smtClean="0"/>
              <a:t>You offer a service to a customer where the cost to you is $200.</a:t>
            </a:r>
          </a:p>
          <a:p>
            <a:pPr lvl="1"/>
            <a:r>
              <a:rPr lang="en-US" dirty="0" smtClean="0"/>
              <a:t>You and the customer agree that they can pay you $400 next month.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450633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812783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100-200 = $-100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634170" y="4965404"/>
            <a:ext cx="414670" cy="29771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787253" y="4224671"/>
            <a:ext cx="485955" cy="29771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endCxn id="6" idx="0"/>
          </p:cNvCxnSpPr>
          <p:nvPr/>
        </p:nvCxnSpPr>
        <p:spPr>
          <a:xfrm flipH="1">
            <a:off x="5841505" y="4529470"/>
            <a:ext cx="207336" cy="4359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3264196" y="4965404"/>
            <a:ext cx="1690577" cy="29771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201778" y="4965404"/>
            <a:ext cx="414670" cy="29771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19" idx="3"/>
            <a:endCxn id="20" idx="1"/>
          </p:cNvCxnSpPr>
          <p:nvPr/>
        </p:nvCxnSpPr>
        <p:spPr>
          <a:xfrm>
            <a:off x="4954773" y="5114260"/>
            <a:ext cx="247005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82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 animBg="1"/>
      <p:bldP spid="19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Accrual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2: </a:t>
            </a:r>
          </a:p>
          <a:p>
            <a:pPr lvl="1"/>
            <a:r>
              <a:rPr lang="en-US" dirty="0" smtClean="0"/>
              <a:t>You offer a service to a customer where the cost to you is $200.</a:t>
            </a:r>
          </a:p>
          <a:p>
            <a:pPr lvl="1"/>
            <a:r>
              <a:rPr lang="en-US" dirty="0" smtClean="0"/>
              <a:t>You and the customer agree that they can pay you $400 next month.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065479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1907177"/>
                <a:gridCol w="190717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400-200 = 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100-200 = $-100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77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Accrual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3: </a:t>
            </a:r>
          </a:p>
          <a:p>
            <a:pPr lvl="1"/>
            <a:r>
              <a:rPr lang="en-US" dirty="0" smtClean="0"/>
              <a:t>You receive $400 from the customer you offered the service to last month.</a:t>
            </a:r>
          </a:p>
          <a:p>
            <a:pPr lvl="1"/>
            <a:r>
              <a:rPr lang="en-US" dirty="0" smtClean="0"/>
              <a:t>You receive $200 in advance from a customer that you have to offer a service to next month.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904570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-100+400+200= $500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919935"/>
              </p:ext>
            </p:extLst>
          </p:nvPr>
        </p:nvGraphicFramePr>
        <p:xfrm>
          <a:off x="1259631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-100+400+200= $500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696299"/>
              </p:ext>
            </p:extLst>
          </p:nvPr>
        </p:nvGraphicFramePr>
        <p:xfrm>
          <a:off x="1259630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-100+400+200= $500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120836"/>
              </p:ext>
            </p:extLst>
          </p:nvPr>
        </p:nvGraphicFramePr>
        <p:xfrm>
          <a:off x="1259630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-100+400+200= $500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08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Accrual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4: </a:t>
            </a:r>
          </a:p>
          <a:p>
            <a:pPr lvl="1"/>
            <a:r>
              <a:rPr lang="en-US" dirty="0" smtClean="0"/>
              <a:t>You offer your service to the customer who paid you last month.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139334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154465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198245" y="5967986"/>
            <a:ext cx="1690577" cy="29771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9264505" y="3852438"/>
            <a:ext cx="1453113" cy="29771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stCxn id="8" idx="3"/>
            <a:endCxn id="10" idx="1"/>
          </p:cNvCxnSpPr>
          <p:nvPr/>
        </p:nvCxnSpPr>
        <p:spPr>
          <a:xfrm flipV="1">
            <a:off x="8888822" y="4001294"/>
            <a:ext cx="375683" cy="211554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71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Accrual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4: </a:t>
            </a:r>
          </a:p>
          <a:p>
            <a:pPr lvl="1"/>
            <a:r>
              <a:rPr lang="en-US" dirty="0" smtClean="0"/>
              <a:t>You offer your service to the customer who paid you last month.</a:t>
            </a:r>
          </a:p>
          <a:p>
            <a:pPr lvl="1"/>
            <a:r>
              <a:rPr lang="en-US" dirty="0" smtClean="0"/>
              <a:t>The service costed you $100.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983913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267682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775119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925374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831624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Rounded Rectangle 15"/>
          <p:cNvSpPr/>
          <p:nvPr/>
        </p:nvSpPr>
        <p:spPr>
          <a:xfrm>
            <a:off x="1259631" y="6375698"/>
            <a:ext cx="9535885" cy="415223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profits reflect better the activities of the business!</a:t>
            </a:r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3242930" y="4602893"/>
            <a:ext cx="1733107" cy="27644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161019" y="4602892"/>
            <a:ext cx="1733107" cy="27644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7223051" y="4602892"/>
            <a:ext cx="1733107" cy="27644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9226872" y="4602892"/>
            <a:ext cx="1458849" cy="27644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9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" grpId="0" animBg="1"/>
      <p:bldP spid="17" grpId="0" animBg="1"/>
      <p:bldP spid="18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Balance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balance sheet presents:</a:t>
            </a:r>
          </a:p>
          <a:p>
            <a:pPr lvl="1"/>
            <a:r>
              <a:rPr lang="en-US" dirty="0" smtClean="0"/>
              <a:t>The </a:t>
            </a:r>
            <a:r>
              <a:rPr lang="en-US" i="1" u="sng" dirty="0" smtClean="0">
                <a:solidFill>
                  <a:srgbClr val="0070C0"/>
                </a:solidFill>
              </a:rPr>
              <a:t>assets</a:t>
            </a:r>
            <a:r>
              <a:rPr lang="en-US" dirty="0" smtClean="0"/>
              <a:t> owned by your company</a:t>
            </a:r>
          </a:p>
          <a:p>
            <a:pPr lvl="1"/>
            <a:r>
              <a:rPr lang="en-US" dirty="0" smtClean="0"/>
              <a:t>The </a:t>
            </a:r>
            <a:r>
              <a:rPr lang="en-US" i="1" u="sng" dirty="0" smtClean="0">
                <a:solidFill>
                  <a:srgbClr val="C00000"/>
                </a:solidFill>
              </a:rPr>
              <a:t>liabilities</a:t>
            </a:r>
            <a:r>
              <a:rPr lang="en-US" dirty="0" smtClean="0"/>
              <a:t> owed to others</a:t>
            </a:r>
          </a:p>
          <a:p>
            <a:pPr lvl="1"/>
            <a:r>
              <a:rPr lang="en-US" dirty="0" smtClean="0"/>
              <a:t>And the accumulated investment of the owners (i.e., </a:t>
            </a:r>
            <a:r>
              <a:rPr lang="en-US" i="1" u="sng" dirty="0" smtClean="0">
                <a:solidFill>
                  <a:srgbClr val="00B050"/>
                </a:solidFill>
              </a:rPr>
              <a:t>owner’s equity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Assets</a:t>
            </a:r>
            <a:r>
              <a:rPr lang="en-US" dirty="0" smtClean="0"/>
              <a:t> are the resources that the company posses for future benefits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sz="2200" dirty="0" smtClean="0"/>
              <a:t>Cash</a:t>
            </a:r>
          </a:p>
          <a:p>
            <a:pPr lvl="2"/>
            <a:r>
              <a:rPr lang="en-US" sz="2200" dirty="0" smtClean="0"/>
              <a:t>Inventory</a:t>
            </a:r>
          </a:p>
          <a:p>
            <a:pPr lvl="2"/>
            <a:r>
              <a:rPr lang="en-US" sz="2200" dirty="0" smtClean="0"/>
              <a:t>Accounts </a:t>
            </a:r>
            <a:r>
              <a:rPr lang="en-US" sz="2200" dirty="0" smtClean="0"/>
              <a:t>receivable</a:t>
            </a:r>
            <a:endParaRPr lang="en-US" sz="2200" dirty="0" smtClean="0"/>
          </a:p>
          <a:p>
            <a:pPr lvl="2"/>
            <a:r>
              <a:rPr lang="en-US" sz="2200" dirty="0" smtClean="0"/>
              <a:t>Equipment</a:t>
            </a:r>
          </a:p>
          <a:p>
            <a:pPr lvl="2"/>
            <a:r>
              <a:rPr lang="en-US" sz="2200" dirty="0" smtClean="0"/>
              <a:t>Buildings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28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Last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The Lean Startup Approach- </a:t>
            </a:r>
            <a:r>
              <a:rPr lang="en-US" sz="3200" i="1" dirty="0" smtClean="0"/>
              <a:t>Part III</a:t>
            </a:r>
            <a:endParaRPr lang="en-US" sz="3200" i="1" dirty="0"/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Today’s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Financial Accounting- </a:t>
            </a:r>
            <a:r>
              <a:rPr lang="en-US" sz="3200" dirty="0" smtClean="0"/>
              <a:t>Part I</a:t>
            </a:r>
          </a:p>
          <a:p>
            <a:pPr marL="457200" lvl="1" indent="0">
              <a:buNone/>
            </a:pPr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Announcements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dirty="0" smtClean="0"/>
              <a:t>Midterm grades are out.</a:t>
            </a:r>
            <a:endParaRPr lang="en-US" sz="3200" dirty="0"/>
          </a:p>
          <a:p>
            <a:pPr lvl="1"/>
            <a:r>
              <a:rPr lang="en-US" sz="3200" dirty="0" smtClean="0"/>
              <a:t>PS3 is due on March 22 by midnight.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92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Balance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Liabilities</a:t>
            </a:r>
            <a:r>
              <a:rPr lang="en-US" dirty="0" smtClean="0"/>
              <a:t> are dollar-specific obligations to pay or repay, and other obligations to provide products or services to others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sz="2400" dirty="0" smtClean="0"/>
              <a:t>Bank debt</a:t>
            </a:r>
          </a:p>
          <a:p>
            <a:pPr lvl="2"/>
            <a:r>
              <a:rPr lang="en-US" sz="2400" dirty="0" smtClean="0"/>
              <a:t>Accounts payable (i.e., amount owed to suppliers)</a:t>
            </a:r>
          </a:p>
          <a:p>
            <a:pPr lvl="2"/>
            <a:r>
              <a:rPr lang="en-US" sz="2400" dirty="0" smtClean="0"/>
              <a:t>Prepaid accounts (i.e., advances from customers to deliver products or services)</a:t>
            </a:r>
          </a:p>
          <a:p>
            <a:pPr lvl="2"/>
            <a:r>
              <a:rPr lang="en-US" sz="2400" dirty="0" smtClean="0"/>
              <a:t>Taxes </a:t>
            </a:r>
            <a:r>
              <a:rPr lang="en-US" sz="2400" dirty="0" smtClean="0"/>
              <a:t>owed (or </a:t>
            </a:r>
            <a:r>
              <a:rPr lang="en-US" sz="2400" i="1" dirty="0" smtClean="0"/>
              <a:t>taxes payable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pPr lvl="2"/>
            <a:r>
              <a:rPr lang="en-US" sz="2400" dirty="0" smtClean="0"/>
              <a:t>Wages owed to </a:t>
            </a:r>
            <a:r>
              <a:rPr lang="en-US" sz="2400" dirty="0" smtClean="0"/>
              <a:t>employees (or </a:t>
            </a:r>
            <a:r>
              <a:rPr lang="en-US" sz="2400" i="1" dirty="0" smtClean="0"/>
              <a:t>wages payable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05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Balance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Owner’s equity </a:t>
            </a:r>
            <a:r>
              <a:rPr lang="en-US" dirty="0" smtClean="0"/>
              <a:t>is the accumulated dollar measure of the investments made by the owners in the company</a:t>
            </a:r>
          </a:p>
          <a:p>
            <a:pPr lvl="1"/>
            <a:r>
              <a:rPr lang="en-US" dirty="0" smtClean="0"/>
              <a:t>Examples (</a:t>
            </a:r>
            <a:r>
              <a:rPr lang="en-US" i="1" dirty="0" smtClean="0"/>
              <a:t>more on these 3 examples later</a:t>
            </a:r>
            <a:r>
              <a:rPr lang="en-US" dirty="0" smtClean="0"/>
              <a:t>)</a:t>
            </a:r>
            <a:endParaRPr lang="en-US" dirty="0" smtClean="0"/>
          </a:p>
          <a:p>
            <a:pPr lvl="2"/>
            <a:r>
              <a:rPr lang="en-US" sz="2400" dirty="0" smtClean="0"/>
              <a:t>Common </a:t>
            </a:r>
            <a:r>
              <a:rPr lang="en-US" sz="2400" dirty="0" smtClean="0"/>
              <a:t>stock </a:t>
            </a:r>
            <a:endParaRPr lang="en-US" sz="2400" dirty="0" smtClean="0"/>
          </a:p>
          <a:p>
            <a:pPr lvl="2"/>
            <a:r>
              <a:rPr lang="en-US" sz="2400" dirty="0" smtClean="0"/>
              <a:t>Paid-in-capital (i.e., the funds raised by the company from equity and not from ongoing operations)</a:t>
            </a:r>
          </a:p>
          <a:p>
            <a:pPr lvl="2"/>
            <a:r>
              <a:rPr lang="en-US" sz="2400" dirty="0" smtClean="0"/>
              <a:t>Retained earnings (i.e., reinvestment of earnings)</a:t>
            </a:r>
          </a:p>
          <a:p>
            <a:pPr lvl="2"/>
            <a:endParaRPr lang="en-US" sz="2400" dirty="0"/>
          </a:p>
          <a:p>
            <a:r>
              <a:rPr lang="en-US" dirty="0" smtClean="0"/>
              <a:t>As its name implies, the balance sheet is a “balance” sheet, where: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Assets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A</a:t>
            </a:r>
            <a:r>
              <a:rPr lang="en-US" dirty="0" smtClean="0"/>
              <a:t>) = </a:t>
            </a:r>
            <a:r>
              <a:rPr lang="en-US" dirty="0" smtClean="0">
                <a:solidFill>
                  <a:srgbClr val="C00000"/>
                </a:solidFill>
              </a:rPr>
              <a:t>Liabilities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C00000"/>
                </a:solidFill>
              </a:rPr>
              <a:t>L</a:t>
            </a:r>
            <a:r>
              <a:rPr lang="en-US" dirty="0" smtClean="0"/>
              <a:t>)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00B050"/>
                </a:solidFill>
              </a:rPr>
              <a:t>Owner’s Equity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50"/>
                </a:solidFill>
              </a:rPr>
              <a:t>OE</a:t>
            </a:r>
            <a:r>
              <a:rPr lang="en-US" dirty="0" smtClean="0"/>
              <a:t>)</a:t>
            </a:r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08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158974"/>
              </p:ext>
            </p:extLst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07087" y="2091839"/>
            <a:ext cx="39732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Income statement of month 2 </a:t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on an accrual basis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63821" y="2593715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OE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35154" y="1924825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57027" y="1924825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DR = 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6" name="Right Bracket 25"/>
          <p:cNvSpPr/>
          <p:nvPr/>
        </p:nvSpPr>
        <p:spPr>
          <a:xfrm>
            <a:off x="3969483" y="1505058"/>
            <a:ext cx="106809" cy="1860994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endCxn id="26" idx="2"/>
          </p:cNvCxnSpPr>
          <p:nvPr/>
        </p:nvCxnSpPr>
        <p:spPr>
          <a:xfrm flipH="1" flipV="1">
            <a:off x="4076292" y="2435555"/>
            <a:ext cx="1079688" cy="10966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cxnSp>
        <p:nvCxnSpPr>
          <p:cNvPr id="32" name="Straight Arrow Connector 31"/>
          <p:cNvCxnSpPr>
            <a:stCxn id="6" idx="0"/>
            <a:endCxn id="8" idx="2"/>
          </p:cNvCxnSpPr>
          <p:nvPr/>
        </p:nvCxnSpPr>
        <p:spPr>
          <a:xfrm flipH="1" flipV="1">
            <a:off x="6093689" y="2922836"/>
            <a:ext cx="2310" cy="99409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879094" y="259186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OE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950427" y="192297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872300" y="1922970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DR = 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43" name="Left Bracket 42"/>
          <p:cNvSpPr/>
          <p:nvPr/>
        </p:nvSpPr>
        <p:spPr>
          <a:xfrm>
            <a:off x="8138941" y="1505382"/>
            <a:ext cx="45719" cy="186067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endCxn id="43" idx="1"/>
          </p:cNvCxnSpPr>
          <p:nvPr/>
        </p:nvCxnSpPr>
        <p:spPr>
          <a:xfrm flipV="1">
            <a:off x="7031266" y="2435717"/>
            <a:ext cx="1107675" cy="10964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31266" y="3532195"/>
            <a:ext cx="0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142729" y="3535871"/>
            <a:ext cx="13251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80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 animBg="1"/>
      <p:bldP spid="20" grpId="0" animBg="1"/>
      <p:bldP spid="22" grpId="0"/>
      <p:bldP spid="23" grpId="0"/>
      <p:bldP spid="24" grpId="0"/>
      <p:bldP spid="25" grpId="0"/>
      <p:bldP spid="26" grpId="0" animBg="1"/>
      <p:bldP spid="29" grpId="0"/>
      <p:bldP spid="34" grpId="0" animBg="1"/>
      <p:bldP spid="36" grpId="0" animBg="1"/>
      <p:bldP spid="37" grpId="0"/>
      <p:bldP spid="38" grpId="0"/>
      <p:bldP spid="39" grpId="0"/>
      <p:bldP spid="40" grpId="0"/>
      <p:bldP spid="42" grpId="0"/>
      <p:bldP spid="4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07087" y="2091839"/>
            <a:ext cx="39732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Income statement of month 2 </a:t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on an accrual basis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63821" y="2593715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OE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35154" y="1924825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57027" y="1924825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DR = 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6" name="Right Bracket 25"/>
          <p:cNvSpPr/>
          <p:nvPr/>
        </p:nvSpPr>
        <p:spPr>
          <a:xfrm>
            <a:off x="3969483" y="1505058"/>
            <a:ext cx="106809" cy="1860994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endCxn id="26" idx="2"/>
          </p:cNvCxnSpPr>
          <p:nvPr/>
        </p:nvCxnSpPr>
        <p:spPr>
          <a:xfrm flipH="1" flipV="1">
            <a:off x="4076292" y="2435555"/>
            <a:ext cx="1079688" cy="10966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cxnSp>
        <p:nvCxnSpPr>
          <p:cNvPr id="32" name="Straight Arrow Connector 31"/>
          <p:cNvCxnSpPr>
            <a:stCxn id="6" idx="0"/>
            <a:endCxn id="8" idx="2"/>
          </p:cNvCxnSpPr>
          <p:nvPr/>
        </p:nvCxnSpPr>
        <p:spPr>
          <a:xfrm flipH="1" flipV="1">
            <a:off x="6093689" y="2922836"/>
            <a:ext cx="2310" cy="99409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879094" y="259186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OE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950427" y="192297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872300" y="1922970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DR = 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43" name="Left Bracket 42"/>
          <p:cNvSpPr/>
          <p:nvPr/>
        </p:nvSpPr>
        <p:spPr>
          <a:xfrm>
            <a:off x="8138941" y="1505382"/>
            <a:ext cx="45719" cy="186067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endCxn id="43" idx="1"/>
          </p:cNvCxnSpPr>
          <p:nvPr/>
        </p:nvCxnSpPr>
        <p:spPr>
          <a:xfrm flipV="1">
            <a:off x="7031266" y="2435717"/>
            <a:ext cx="1107675" cy="10964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31266" y="3532195"/>
            <a:ext cx="0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142729" y="3535871"/>
            <a:ext cx="13251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328057" y="4994253"/>
            <a:ext cx="9551037" cy="167230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The balance sheet is a snapshot of a company’s holdings </a:t>
            </a:r>
            <a:r>
              <a:rPr lang="en-US" sz="2400" b="1" i="1" u="sng" dirty="0" smtClean="0">
                <a:solidFill>
                  <a:schemeClr val="tx1"/>
                </a:solidFill>
              </a:rPr>
              <a:t>at a given time</a:t>
            </a:r>
            <a:r>
              <a:rPr lang="en-US" sz="2400" dirty="0" smtClean="0">
                <a:solidFill>
                  <a:schemeClr val="tx1"/>
                </a:solidFill>
              </a:rPr>
              <a:t>, while the income statement shows the “flow” of activities and transactions </a:t>
            </a:r>
            <a:r>
              <a:rPr lang="en-US" sz="2400" b="1" i="1" u="sng" dirty="0" smtClean="0">
                <a:solidFill>
                  <a:schemeClr val="tx1"/>
                </a:solidFill>
              </a:rPr>
              <a:t>over a specific period of time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52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three core financial statements- Part II</a:t>
            </a:r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32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</a:t>
            </a:r>
            <a:r>
              <a:rPr lang="en-US" dirty="0" smtClean="0"/>
              <a:t>Financial Accounting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3521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Accounting is the language of business</a:t>
            </a:r>
          </a:p>
          <a:p>
            <a:endParaRPr lang="en-US" dirty="0"/>
          </a:p>
          <a:p>
            <a:r>
              <a:rPr lang="en-US" dirty="0" smtClean="0"/>
              <a:t>It allows you to answer basic questions, alongside </a:t>
            </a:r>
            <a:r>
              <a:rPr lang="en-US" i="1" dirty="0" smtClean="0"/>
              <a:t>controlling</a:t>
            </a:r>
            <a:r>
              <a:rPr lang="en-US" dirty="0" smtClean="0"/>
              <a:t>, </a:t>
            </a:r>
            <a:r>
              <a:rPr lang="en-US" i="1" dirty="0" smtClean="0"/>
              <a:t>evaluating</a:t>
            </a:r>
            <a:r>
              <a:rPr lang="en-US" dirty="0" smtClean="0"/>
              <a:t>, and </a:t>
            </a:r>
            <a:r>
              <a:rPr lang="en-US" i="1" dirty="0" smtClean="0"/>
              <a:t>planning</a:t>
            </a:r>
            <a:r>
              <a:rPr lang="en-US" dirty="0" smtClean="0"/>
              <a:t> operations</a:t>
            </a:r>
          </a:p>
          <a:p>
            <a:pPr lvl="1"/>
            <a:r>
              <a:rPr lang="en-US" sz="2600" dirty="0" smtClean="0"/>
              <a:t>What does my company own?</a:t>
            </a:r>
          </a:p>
          <a:p>
            <a:pPr lvl="1"/>
            <a:r>
              <a:rPr lang="en-US" sz="2600" dirty="0" smtClean="0"/>
              <a:t>How much does it owe others?</a:t>
            </a:r>
          </a:p>
          <a:p>
            <a:pPr lvl="1"/>
            <a:r>
              <a:rPr lang="en-US" sz="2600" dirty="0" smtClean="0"/>
              <a:t>How well did its operations </a:t>
            </a:r>
            <a:r>
              <a:rPr lang="en-US" sz="2600" dirty="0" smtClean="0"/>
              <a:t>go</a:t>
            </a:r>
            <a:r>
              <a:rPr lang="en-US" sz="2600" dirty="0" smtClean="0"/>
              <a:t>?</a:t>
            </a:r>
            <a:endParaRPr lang="en-US" sz="2600" dirty="0" smtClean="0"/>
          </a:p>
          <a:p>
            <a:pPr lvl="1"/>
            <a:r>
              <a:rPr lang="en-US" sz="2600" dirty="0" smtClean="0"/>
              <a:t>How does it get the cash to fund itself?</a:t>
            </a:r>
          </a:p>
          <a:p>
            <a:endParaRPr lang="en-US" dirty="0"/>
          </a:p>
          <a:p>
            <a:r>
              <a:rPr lang="en-US" dirty="0" smtClean="0"/>
              <a:t>You need to </a:t>
            </a:r>
            <a:r>
              <a:rPr lang="en-US" dirty="0" smtClean="0"/>
              <a:t>interpret </a:t>
            </a:r>
            <a:r>
              <a:rPr lang="en-US" i="1" dirty="0" smtClean="0"/>
              <a:t>core financial statements</a:t>
            </a:r>
            <a:r>
              <a:rPr lang="en-US" dirty="0" smtClean="0"/>
              <a:t>, answer questions like the above, control, evaluate, and plan operations accordingly, and communicate results </a:t>
            </a:r>
            <a:r>
              <a:rPr lang="en-US" dirty="0" smtClean="0"/>
              <a:t>to your </a:t>
            </a:r>
            <a:r>
              <a:rPr lang="en-US" dirty="0" smtClean="0"/>
              <a:t>audience (e.g., employees, investors, customers, etc.,)</a:t>
            </a:r>
          </a:p>
          <a:p>
            <a:pPr lvl="1"/>
            <a:r>
              <a:rPr lang="en-US" sz="2600" dirty="0" smtClean="0"/>
              <a:t>A process that can be denoted as </a:t>
            </a:r>
            <a:r>
              <a:rPr lang="en-US" sz="2600" i="1" dirty="0" smtClean="0">
                <a:solidFill>
                  <a:srgbClr val="00B050"/>
                </a:solidFill>
              </a:rPr>
              <a:t>financial accounting</a:t>
            </a:r>
            <a:endParaRPr lang="en-US" sz="2600" i="1" dirty="0" smtClean="0">
              <a:solidFill>
                <a:srgbClr val="00B05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82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78887" cy="4351338"/>
          </a:xfrm>
        </p:spPr>
        <p:txBody>
          <a:bodyPr/>
          <a:lstStyle/>
          <a:p>
            <a:r>
              <a:rPr lang="en-US" dirty="0" smtClean="0"/>
              <a:t>There are two types of accounting: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Accrual accounting</a:t>
            </a:r>
          </a:p>
          <a:p>
            <a:pPr lvl="2"/>
            <a:r>
              <a:rPr lang="en-US" sz="2400" dirty="0" smtClean="0"/>
              <a:t>It captures </a:t>
            </a:r>
            <a:r>
              <a:rPr lang="en-US" sz="2400" i="1" dirty="0" smtClean="0">
                <a:solidFill>
                  <a:srgbClr val="00B050"/>
                </a:solidFill>
              </a:rPr>
              <a:t>business activities </a:t>
            </a:r>
            <a:r>
              <a:rPr lang="en-US" sz="2400" dirty="0" smtClean="0"/>
              <a:t>irrespective of </a:t>
            </a:r>
            <a:r>
              <a:rPr lang="en-US" sz="2400" i="1" dirty="0" smtClean="0">
                <a:solidFill>
                  <a:srgbClr val="7030A0"/>
                </a:solidFill>
              </a:rPr>
              <a:t>cash movement </a:t>
            </a:r>
          </a:p>
          <a:p>
            <a:pPr lvl="2"/>
            <a:r>
              <a:rPr lang="en-US" sz="2400" dirty="0" smtClean="0"/>
              <a:t>More precisely, </a:t>
            </a:r>
            <a:r>
              <a:rPr lang="en-US" sz="2400" dirty="0"/>
              <a:t>t</a:t>
            </a:r>
            <a:r>
              <a:rPr lang="en-US" sz="2400" dirty="0" smtClean="0"/>
              <a:t>ransactions are recorded when activities are performed</a:t>
            </a:r>
          </a:p>
          <a:p>
            <a:pPr lvl="2"/>
            <a:r>
              <a:rPr lang="en-US" sz="2400" dirty="0" smtClean="0"/>
              <a:t>E.g., HP sold your startup a rack of servers in March 2018, but your startup will pay HP in February 2019</a:t>
            </a:r>
          </a:p>
          <a:p>
            <a:pPr lvl="3"/>
            <a:r>
              <a:rPr lang="en-US" sz="2200" dirty="0" smtClean="0"/>
              <a:t>HP will record the sale, </a:t>
            </a:r>
            <a:r>
              <a:rPr lang="en-US" sz="2200" i="1" u="sng" dirty="0" smtClean="0"/>
              <a:t>match</a:t>
            </a:r>
            <a:r>
              <a:rPr lang="en-US" sz="2200" dirty="0" smtClean="0"/>
              <a:t> it against its related cost, and compute the profit in 2018, when the binding contract was signed with you (even if some of the related cost is paid by </a:t>
            </a:r>
            <a:r>
              <a:rPr lang="en-US" sz="2200" dirty="0"/>
              <a:t>HP- e.g., to a supplier- </a:t>
            </a:r>
            <a:r>
              <a:rPr lang="en-US" sz="2200" dirty="0" smtClean="0"/>
              <a:t>at a later </a:t>
            </a:r>
            <a:r>
              <a:rPr lang="en-US" sz="2200" i="1" dirty="0" smtClean="0"/>
              <a:t>period</a:t>
            </a:r>
            <a:r>
              <a:rPr lang="en-US" sz="2200" dirty="0" smtClean="0"/>
              <a:t>- e.g., 2019)</a:t>
            </a:r>
          </a:p>
          <a:p>
            <a:pPr lvl="3"/>
            <a:r>
              <a:rPr lang="en-US" sz="2200" dirty="0" smtClean="0"/>
              <a:t>Your startup will </a:t>
            </a:r>
            <a:r>
              <a:rPr lang="en-US" sz="2200" i="1" dirty="0" smtClean="0"/>
              <a:t>accrue</a:t>
            </a:r>
            <a:r>
              <a:rPr lang="en-US" sz="2200" dirty="0" smtClean="0"/>
              <a:t> (or </a:t>
            </a:r>
            <a:r>
              <a:rPr lang="en-US" sz="2200" i="1" u="sng" dirty="0" smtClean="0"/>
              <a:t>allocate</a:t>
            </a:r>
            <a:r>
              <a:rPr lang="en-US" sz="2200" dirty="0" smtClean="0"/>
              <a:t>) the cost of the rack over its useful time</a:t>
            </a:r>
          </a:p>
          <a:p>
            <a:pPr lvl="3"/>
            <a:endParaRPr lang="en-US" sz="2200" dirty="0" smtClean="0"/>
          </a:p>
          <a:p>
            <a:pPr lvl="2"/>
            <a:endParaRPr lang="en-US" sz="2400" dirty="0" smtClean="0"/>
          </a:p>
          <a:p>
            <a:pPr lvl="3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657793" y="5658453"/>
            <a:ext cx="9696007" cy="560239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/>
              <a:t>Matching</a:t>
            </a:r>
            <a:r>
              <a:rPr lang="en-US" sz="2400" dirty="0" smtClean="0"/>
              <a:t> and </a:t>
            </a:r>
            <a:r>
              <a:rPr lang="en-US" sz="2400" i="1" dirty="0" smtClean="0"/>
              <a:t>allocation</a:t>
            </a:r>
            <a:r>
              <a:rPr lang="en-US" sz="2400" dirty="0" smtClean="0"/>
              <a:t> most often do not occur at the same time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313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types of accounting: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>
                <a:solidFill>
                  <a:srgbClr val="0070C0"/>
                </a:solidFill>
              </a:rPr>
              <a:t>Cash basis accounting</a:t>
            </a:r>
          </a:p>
          <a:p>
            <a:pPr lvl="2"/>
            <a:r>
              <a:rPr lang="en-US" sz="2400" dirty="0" smtClean="0"/>
              <a:t>It captures </a:t>
            </a:r>
            <a:r>
              <a:rPr lang="en-US" sz="2400" i="1" dirty="0" smtClean="0">
                <a:solidFill>
                  <a:srgbClr val="7030A0"/>
                </a:solidFill>
              </a:rPr>
              <a:t>cash movement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smtClean="0"/>
              <a:t>without regard to </a:t>
            </a:r>
            <a:r>
              <a:rPr lang="en-US" sz="2400" i="1" dirty="0" smtClean="0">
                <a:solidFill>
                  <a:srgbClr val="00B050"/>
                </a:solidFill>
              </a:rPr>
              <a:t>business activities</a:t>
            </a:r>
          </a:p>
          <a:p>
            <a:pPr lvl="2"/>
            <a:r>
              <a:rPr lang="en-US" sz="2400" dirty="0" smtClean="0"/>
              <a:t>More precisely, transactions are recorded </a:t>
            </a:r>
            <a:r>
              <a:rPr lang="en-US" sz="2400" i="1" dirty="0" smtClean="0"/>
              <a:t>only</a:t>
            </a:r>
            <a:r>
              <a:rPr lang="en-US" sz="2400" dirty="0" smtClean="0"/>
              <a:t> when cash changes hands</a:t>
            </a:r>
          </a:p>
          <a:p>
            <a:pPr lvl="3"/>
            <a:r>
              <a:rPr lang="en-US" sz="2400" dirty="0" smtClean="0"/>
              <a:t>Anytime you get cash from a customer, you call that </a:t>
            </a:r>
            <a:r>
              <a:rPr lang="en-US" sz="2400" i="1" dirty="0" smtClean="0"/>
              <a:t>revenue</a:t>
            </a:r>
            <a:r>
              <a:rPr lang="en-US" sz="2400" dirty="0" smtClean="0"/>
              <a:t>, even if the product or service is not delivered at that time</a:t>
            </a:r>
          </a:p>
          <a:p>
            <a:pPr lvl="3"/>
            <a:r>
              <a:rPr lang="en-US" sz="2400" dirty="0" smtClean="0"/>
              <a:t>Anytime you spend cash you call that </a:t>
            </a:r>
            <a:r>
              <a:rPr lang="en-US" sz="2400" i="1" dirty="0" smtClean="0"/>
              <a:t>expense</a:t>
            </a:r>
          </a:p>
          <a:p>
            <a:pPr lvl="4"/>
            <a:r>
              <a:rPr lang="en-US" sz="2400" dirty="0" smtClean="0"/>
              <a:t>E.g., If you pay a 2-year rent in 2018, all the rent cost will be recorded as an expense in 2018 and NOT over a period of 2 years</a:t>
            </a:r>
          </a:p>
          <a:p>
            <a:pPr lvl="2"/>
            <a:r>
              <a:rPr lang="en-US" sz="2400" dirty="0"/>
              <a:t>It does not try to match the sales against their related costs</a:t>
            </a:r>
          </a:p>
          <a:p>
            <a:pPr lvl="2"/>
            <a:endParaRPr lang="en-US" sz="2600" dirty="0" smtClean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90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Cash Basis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1: </a:t>
            </a:r>
          </a:p>
          <a:p>
            <a:pPr lvl="1"/>
            <a:r>
              <a:rPr lang="en-US" dirty="0" smtClean="0"/>
              <a:t>You offer a service to a customer where the cost to you is $100.</a:t>
            </a:r>
          </a:p>
          <a:p>
            <a:pPr lvl="1"/>
            <a:r>
              <a:rPr lang="en-US" dirty="0" smtClean="0"/>
              <a:t>The customer pays you $200 for your service.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408812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200-100=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757387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200-100=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462948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200-100=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490361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200-100=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778751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200-100=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306284" y="4014439"/>
            <a:ext cx="3444135" cy="1089319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999678" y="5103758"/>
            <a:ext cx="278781" cy="56106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1234184" y="5664820"/>
            <a:ext cx="9515331" cy="99719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This can be viewed as an oversimplified “Income </a:t>
            </a:r>
            <a:r>
              <a:rPr lang="en-US" sz="2400" dirty="0"/>
              <a:t>S</a:t>
            </a:r>
            <a:r>
              <a:rPr lang="en-US" sz="2400" dirty="0" smtClean="0"/>
              <a:t>tatement” (with no taxes, no debt, no interest, etc.), </a:t>
            </a:r>
            <a:r>
              <a:rPr lang="en-US" sz="2400" i="1" dirty="0" smtClean="0"/>
              <a:t>one of the three core financial statements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2567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Cash Basis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2: </a:t>
            </a:r>
          </a:p>
          <a:p>
            <a:pPr lvl="1"/>
            <a:r>
              <a:rPr lang="en-US" dirty="0" smtClean="0"/>
              <a:t>You offer a service to a customer where the cost to you is $200.</a:t>
            </a:r>
          </a:p>
          <a:p>
            <a:pPr lvl="1"/>
            <a:r>
              <a:rPr lang="en-US" dirty="0" smtClean="0"/>
              <a:t>You and the customer agree that they can pay you $400 next month.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583933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-$200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100-200=$-100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417208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-$200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100-200=$-100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783301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-$200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100-200=$-100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921168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100-200=$-100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749845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100-200=$-100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3114870" y="5102462"/>
            <a:ext cx="1623528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907902" y="5102462"/>
            <a:ext cx="438540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12" idx="3"/>
            <a:endCxn id="13" idx="1"/>
          </p:cNvCxnSpPr>
          <p:nvPr/>
        </p:nvCxnSpPr>
        <p:spPr>
          <a:xfrm>
            <a:off x="4738398" y="5279744"/>
            <a:ext cx="169504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4888721" y="4739950"/>
            <a:ext cx="1623528" cy="33451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365105" y="5107127"/>
            <a:ext cx="384107" cy="3545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749213" y="5074469"/>
            <a:ext cx="223936" cy="10402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86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Cash Basis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3: </a:t>
            </a:r>
          </a:p>
          <a:p>
            <a:pPr lvl="1"/>
            <a:r>
              <a:rPr lang="en-US" dirty="0" smtClean="0"/>
              <a:t>You receive $400 from the customer you offered the service to last month.</a:t>
            </a:r>
          </a:p>
          <a:p>
            <a:pPr lvl="1"/>
            <a:r>
              <a:rPr lang="en-US" dirty="0" smtClean="0"/>
              <a:t>You receive $200 in advance from a customer that you have to offer a service to next month.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019357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400+200=$600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$600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-100+600=$500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341508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400+200=$600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$600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-100+600=$500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827954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400+200=$600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$600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-100+600=$500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361465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400+200=$600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-100+600=$500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653095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400+200=$600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$600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-100+600=$500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79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Cash Basis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 4: </a:t>
            </a:r>
          </a:p>
          <a:p>
            <a:pPr lvl="1"/>
            <a:r>
              <a:rPr lang="en-US" dirty="0" smtClean="0"/>
              <a:t>You offer your service to the customer who paid you last month.</a:t>
            </a:r>
          </a:p>
          <a:p>
            <a:pPr lvl="1"/>
            <a:r>
              <a:rPr lang="en-US" dirty="0" smtClean="0"/>
              <a:t>The service costed you $100.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56261" y="5691861"/>
            <a:ext cx="1099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Profitable</a:t>
            </a:r>
            <a:endParaRPr lang="en-US" i="1" dirty="0">
              <a:solidFill>
                <a:srgbClr val="00B05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203259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400+200=$600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$-100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-100+600=$500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160685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400+200=$600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$-100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-100+600=$500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951127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400+200=$600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$-100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-100+600=$500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798154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400+200=$600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$-100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-100+600=$500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690556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/>
                <a:gridCol w="1783806"/>
                <a:gridCol w="1783806"/>
                <a:gridCol w="1783806"/>
                <a:gridCol w="178380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400+200=$600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$-100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100-200=$-100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-100+600=$500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Rounded Rectangle 15"/>
          <p:cNvSpPr/>
          <p:nvPr/>
        </p:nvSpPr>
        <p:spPr>
          <a:xfrm>
            <a:off x="3106188" y="4739795"/>
            <a:ext cx="1623528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253563" y="5102462"/>
            <a:ext cx="104878" cy="62848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353416" y="5682160"/>
            <a:ext cx="155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Non-Profitable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903343" y="4730094"/>
            <a:ext cx="1623528" cy="3545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882331" y="5084657"/>
            <a:ext cx="104878" cy="6284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131156" y="5682160"/>
            <a:ext cx="1099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B050"/>
                </a:solidFill>
              </a:rPr>
              <a:t>Profitable</a:t>
            </a:r>
            <a:endParaRPr lang="en-US" i="1" dirty="0">
              <a:solidFill>
                <a:srgbClr val="00B05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681083" y="4730094"/>
            <a:ext cx="1623528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647698" y="5092761"/>
            <a:ext cx="104878" cy="62848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823832" y="5699965"/>
            <a:ext cx="155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Non-Profitable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8458823" y="4747899"/>
            <a:ext cx="1623528" cy="3545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8489235" y="5110566"/>
            <a:ext cx="104878" cy="6284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1234184" y="6140466"/>
            <a:ext cx="9515331" cy="521549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The business is steadier than what the above seems to imply!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042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 animBg="1"/>
      <p:bldP spid="19" grpId="0"/>
      <p:bldP spid="20" grpId="0" animBg="1"/>
      <p:bldP spid="22" grpId="0"/>
      <p:bldP spid="23" grpId="0" animBg="1"/>
      <p:bldP spid="25" grpId="0"/>
      <p:bldP spid="26" grpId="0" animBg="1"/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4018</Words>
  <Application>Microsoft Office PowerPoint</Application>
  <PresentationFormat>Widescreen</PresentationFormat>
  <Paragraphs>1472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Entrepreneurship for Computer Science CS 15-390</vt:lpstr>
      <vt:lpstr>Today…</vt:lpstr>
      <vt:lpstr>Why Financial Accounting?</vt:lpstr>
      <vt:lpstr>Types of Accounting</vt:lpstr>
      <vt:lpstr>Types of Accounting</vt:lpstr>
      <vt:lpstr>Example: Cash Basis Accounting</vt:lpstr>
      <vt:lpstr>Example: Cash Basis Accounting</vt:lpstr>
      <vt:lpstr>Example: Cash Basis Accounting</vt:lpstr>
      <vt:lpstr>Example: Cash Basis Accounting</vt:lpstr>
      <vt:lpstr>Example: Accrual Accounting</vt:lpstr>
      <vt:lpstr>Example: Accrual Accounting</vt:lpstr>
      <vt:lpstr>Example: Accrual Accounting</vt:lpstr>
      <vt:lpstr>Example: Accrual Accounting</vt:lpstr>
      <vt:lpstr>Example: Accrual Accounting</vt:lpstr>
      <vt:lpstr>Example: Accrual Accounting</vt:lpstr>
      <vt:lpstr>Example: Accrual Accounting</vt:lpstr>
      <vt:lpstr>Example: Accrual Accounting</vt:lpstr>
      <vt:lpstr>Example: Accrual Accounting</vt:lpstr>
      <vt:lpstr>The Balance Sheet</vt:lpstr>
      <vt:lpstr>The Balance Sheet</vt:lpstr>
      <vt:lpstr>The Balance Sheet</vt:lpstr>
      <vt:lpstr>Very Simple Example</vt:lpstr>
      <vt:lpstr>Very Simple Example</vt:lpstr>
      <vt:lpstr>Next Class</vt:lpstr>
    </vt:vector>
  </TitlesOfParts>
  <Company>@domainou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127</cp:revision>
  <dcterms:created xsi:type="dcterms:W3CDTF">2018-03-17T11:58:24Z</dcterms:created>
  <dcterms:modified xsi:type="dcterms:W3CDTF">2018-04-01T17:31:28Z</dcterms:modified>
</cp:coreProperties>
</file>