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9"/>
  </p:notesMasterIdLst>
  <p:sldIdLst>
    <p:sldId id="402" r:id="rId2"/>
    <p:sldId id="403" r:id="rId3"/>
    <p:sldId id="347" r:id="rId4"/>
    <p:sldId id="388" r:id="rId5"/>
    <p:sldId id="398" r:id="rId6"/>
    <p:sldId id="399" r:id="rId7"/>
    <p:sldId id="406" r:id="rId8"/>
    <p:sldId id="400" r:id="rId9"/>
    <p:sldId id="401" r:id="rId10"/>
    <p:sldId id="367" r:id="rId11"/>
    <p:sldId id="368" r:id="rId12"/>
    <p:sldId id="369" r:id="rId13"/>
    <p:sldId id="375" r:id="rId14"/>
    <p:sldId id="389" r:id="rId15"/>
    <p:sldId id="371" r:id="rId16"/>
    <p:sldId id="376" r:id="rId17"/>
    <p:sldId id="377" r:id="rId18"/>
    <p:sldId id="386" r:id="rId19"/>
    <p:sldId id="378" r:id="rId20"/>
    <p:sldId id="379" r:id="rId21"/>
    <p:sldId id="380" r:id="rId22"/>
    <p:sldId id="381" r:id="rId23"/>
    <p:sldId id="382" r:id="rId24"/>
    <p:sldId id="383" r:id="rId25"/>
    <p:sldId id="384" r:id="rId26"/>
    <p:sldId id="385" r:id="rId27"/>
    <p:sldId id="407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22"/>
  </p:normalViewPr>
  <p:slideViewPr>
    <p:cSldViewPr snapToGrid="0" snapToObjects="1">
      <p:cViewPr varScale="1">
        <p:scale>
          <a:sx n="91" d="100"/>
          <a:sy n="91" d="100"/>
        </p:scale>
        <p:origin x="90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C6623-70FD-1147-B309-7FCFA0240961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BB7CB-4FDA-2D49-AB39-B3F6D6AF6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5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challenge of established companies is to prioritize and execute their good ideas, which in a way give a startup hope of surviving!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2379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5681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3420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799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2259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534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4130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0232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0286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7353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868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challenge of established companies is to prioritize and execute their good ideas, which in a way give a startup hope of surviving!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9721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3357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6327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2384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8147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8511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5764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631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9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53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4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7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71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4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3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9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62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96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BB794-24C6-4D4C-94A4-5DF58B8B0176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Entrepreneurship for Computer </a:t>
            </a:r>
            <a:r>
              <a:rPr lang="en-US" dirty="0" smtClean="0">
                <a:solidFill>
                  <a:srgbClr val="0070C0"/>
                </a:solidFill>
              </a:rPr>
              <a:t>Science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CS 15-390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Product Development: The Lean Approach- Part III</a:t>
            </a:r>
          </a:p>
          <a:p>
            <a:r>
              <a:rPr lang="en-US" sz="2800" dirty="0" smtClean="0"/>
              <a:t>Lecture 15, March 18, 2018</a:t>
            </a:r>
          </a:p>
          <a:p>
            <a:endParaRPr lang="en-US" dirty="0"/>
          </a:p>
          <a:p>
            <a:r>
              <a:rPr lang="en-US" sz="2800" dirty="0" smtClean="0"/>
              <a:t>Mohammad Hammoud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6775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Experimenting: Aardvark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Google excels at answering </a:t>
            </a:r>
            <a:r>
              <a:rPr lang="en-US" i="1" dirty="0" smtClean="0">
                <a:solidFill>
                  <a:srgbClr val="0070C0"/>
                </a:solidFill>
              </a:rPr>
              <a:t>factual questions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What is the tallest mountain in the world?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Who was the twenty third president of United States?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However, Google struggles with answering </a:t>
            </a:r>
            <a:r>
              <a:rPr lang="en-US" i="1" dirty="0" smtClean="0">
                <a:solidFill>
                  <a:srgbClr val="0070C0"/>
                </a:solidFill>
              </a:rPr>
              <a:t>subjective questions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What is a good place to go out with a friend after </a:t>
            </a:r>
            <a:r>
              <a:rPr lang="en-US" dirty="0"/>
              <a:t>a</a:t>
            </a:r>
            <a:r>
              <a:rPr lang="en-US" dirty="0" smtClean="0"/>
              <a:t> football game in my city?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Subjective questions are relatively easy for a </a:t>
            </a:r>
            <a:r>
              <a:rPr lang="en-US" i="1" dirty="0" smtClean="0"/>
              <a:t>person</a:t>
            </a:r>
            <a:r>
              <a:rPr lang="en-US" dirty="0" smtClean="0"/>
              <a:t> to answer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Imagine being at a cocktail party surrounded by friends; how likely would it be to get a high-quality answer for a subjective question?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 smtClean="0"/>
              <a:t>Very high!</a:t>
            </a:r>
            <a:endParaRPr lang="en-US" sz="2400" dirty="0"/>
          </a:p>
        </p:txBody>
      </p:sp>
      <p:pic>
        <p:nvPicPr>
          <p:cNvPr id="3074" name="Picture 2" descr="Image resul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3697" y="1400621"/>
            <a:ext cx="2890252" cy="1869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7219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Experimenting: Aardvark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To “technically” solve this problem, Max </a:t>
            </a:r>
            <a:r>
              <a:rPr lang="en-US" dirty="0" err="1" smtClean="0"/>
              <a:t>Ventilla</a:t>
            </a:r>
            <a:r>
              <a:rPr lang="en-US" dirty="0" smtClean="0"/>
              <a:t> and </a:t>
            </a:r>
            <a:br>
              <a:rPr lang="en-US" dirty="0" smtClean="0"/>
            </a:br>
            <a:r>
              <a:rPr lang="en-US" dirty="0" smtClean="0"/>
              <a:t>Damon Horowitz created a product called Aardvark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Max and Damon built a very basic prototype with an instant messaging (IM) front-end and a </a:t>
            </a:r>
            <a:r>
              <a:rPr lang="en-US" i="1" dirty="0" smtClean="0"/>
              <a:t>human-driven </a:t>
            </a:r>
            <a:r>
              <a:rPr lang="en-US" dirty="0" smtClean="0"/>
              <a:t>back-end (NOT an AI-based engine)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customer can send Aardvark questions via IM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Aardvark will tap into the customer’s social network via seeking out to the customer’s friends and friends-of-friends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A question about restaurants in San Francisco should not be routed to someone in Seattle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Once Aardvark gets a suitable answer, it reports back to the customer</a:t>
            </a:r>
            <a:endParaRPr lang="en-US" dirty="0"/>
          </a:p>
        </p:txBody>
      </p:sp>
      <p:pic>
        <p:nvPicPr>
          <p:cNvPr id="4" name="Picture 2" descr="Image resul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3697" y="1400621"/>
            <a:ext cx="2890252" cy="1869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9117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Experimenting: Aardvark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technique used by Aardvark is called </a:t>
            </a:r>
            <a:r>
              <a:rPr lang="en-US" b="1" i="1" dirty="0" smtClean="0">
                <a:solidFill>
                  <a:srgbClr val="92D050"/>
                </a:solidFill>
              </a:rPr>
              <a:t>Wizard of Oz Testing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I.e., Customers believe they are interacting with the actual product, but behind the scenes human beings are doing the actual work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basic technique simply allowed </a:t>
            </a:r>
            <a:r>
              <a:rPr lang="en-US" dirty="0"/>
              <a:t>Max </a:t>
            </a:r>
            <a:r>
              <a:rPr lang="en-US" dirty="0" smtClean="0"/>
              <a:t>and Damon to test their value and growth hypotheses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If the tough technical problems behind this artificial-intelligence-centric product can be solved, will people use and keep using it?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Will people tell their friends about it?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Aardvark was acquired for a reported $50 million by Google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pic>
        <p:nvPicPr>
          <p:cNvPr id="5122" name="Picture 2" descr="Image resul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7125" y="4833871"/>
            <a:ext cx="1769770" cy="1850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6762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A/B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Another famous experimentation technique is called </a:t>
            </a:r>
            <a:r>
              <a:rPr lang="en-US" b="1" i="1" dirty="0" smtClean="0">
                <a:solidFill>
                  <a:srgbClr val="0070C0"/>
                </a:solidFill>
              </a:rPr>
              <a:t>A/B </a:t>
            </a:r>
            <a:r>
              <a:rPr lang="en-US" dirty="0" smtClean="0"/>
              <a:t>(or</a:t>
            </a:r>
            <a:r>
              <a:rPr lang="en-US" b="1" i="1" dirty="0" smtClean="0">
                <a:solidFill>
                  <a:srgbClr val="0070C0"/>
                </a:solidFill>
              </a:rPr>
              <a:t> split</a:t>
            </a:r>
            <a:r>
              <a:rPr lang="en-US" dirty="0" smtClean="0"/>
              <a:t>)</a:t>
            </a:r>
            <a:r>
              <a:rPr lang="en-US" b="1" i="1" dirty="0" smtClean="0">
                <a:solidFill>
                  <a:srgbClr val="0070C0"/>
                </a:solidFill>
              </a:rPr>
              <a:t> testing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Different versions of a product (or feature) are offered to two different groups of customers at the same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Changes in behavior are observed between the two groups and inferences are made about the impact of the different versions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If an extra feature does not change customer behavior, it gets questioned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A/B testing </a:t>
            </a:r>
            <a:r>
              <a:rPr lang="en-US" dirty="0"/>
              <a:t>allows you to refine your understanding of what customers want and do not </a:t>
            </a:r>
            <a:r>
              <a:rPr lang="en-US" dirty="0" smtClean="0"/>
              <a:t>want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5749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Build-Experiment-Learn Feedback Loop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5112490" y="1980682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tx1"/>
                </a:solidFill>
              </a:rPr>
              <a:t>Idea</a:t>
            </a:r>
            <a:endParaRPr lang="en-US" sz="2400" b="1" kern="1200" dirty="0">
              <a:solidFill>
                <a:schemeClr val="tx1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3822818" y="238646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695699" y="166930"/>
                </a:moveTo>
                <a:arcTo wR="1913952" hR="1913952" stAng="17646436" swAng="925395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Freeform 5"/>
          <p:cNvSpPr/>
          <p:nvPr/>
        </p:nvSpPr>
        <p:spPr>
          <a:xfrm>
            <a:off x="6318005" y="2937659"/>
            <a:ext cx="2152595" cy="811565"/>
          </a:xfrm>
          <a:custGeom>
            <a:avLst/>
            <a:gdLst>
              <a:gd name="connsiteX0" fmla="*/ 0 w 2152595"/>
              <a:gd name="connsiteY0" fmla="*/ 405783 h 811565"/>
              <a:gd name="connsiteX1" fmla="*/ 1076298 w 2152595"/>
              <a:gd name="connsiteY1" fmla="*/ 0 h 811565"/>
              <a:gd name="connsiteX2" fmla="*/ 2152596 w 2152595"/>
              <a:gd name="connsiteY2" fmla="*/ 405783 h 811565"/>
              <a:gd name="connsiteX3" fmla="*/ 1076298 w 2152595"/>
              <a:gd name="connsiteY3" fmla="*/ 811566 h 811565"/>
              <a:gd name="connsiteX4" fmla="*/ 0 w 2152595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595" h="811565">
                <a:moveTo>
                  <a:pt x="0" y="405783"/>
                </a:moveTo>
                <a:cubicBezTo>
                  <a:pt x="0" y="181675"/>
                  <a:pt x="481875" y="0"/>
                  <a:pt x="1076298" y="0"/>
                </a:cubicBezTo>
                <a:cubicBezTo>
                  <a:pt x="1670721" y="0"/>
                  <a:pt x="2152596" y="181675"/>
                  <a:pt x="2152596" y="405783"/>
                </a:cubicBezTo>
                <a:cubicBezTo>
                  <a:pt x="2152596" y="629891"/>
                  <a:pt x="1670721" y="811566"/>
                  <a:pt x="1076298" y="811566"/>
                </a:cubicBezTo>
                <a:cubicBezTo>
                  <a:pt x="481875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240" tIns="210291" rIns="315240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bg1"/>
                </a:solidFill>
              </a:rPr>
              <a:t>Build</a:t>
            </a:r>
            <a:endParaRPr lang="en-US" sz="2400" b="1" kern="1200" dirty="0">
              <a:solidFill>
                <a:schemeClr val="bg1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3795171" y="2284384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805243" y="1620293"/>
                </a:moveTo>
                <a:arcTo wR="1913952" hR="1913952" stAng="21070453" swAng="864532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 8"/>
          <p:cNvSpPr/>
          <p:nvPr/>
        </p:nvSpPr>
        <p:spPr>
          <a:xfrm>
            <a:off x="6867997" y="4541489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tx1"/>
                </a:solidFill>
              </a:rPr>
              <a:t>Product</a:t>
            </a:r>
            <a:endParaRPr lang="en-US" sz="2400" b="1" kern="1200" dirty="0">
              <a:solidFill>
                <a:schemeClr val="tx1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3727538" y="2455627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478622" y="3016233"/>
                </a:moveTo>
                <a:arcTo wR="1913952" hR="1913952" stAng="2109839" swAng="771264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Freeform 14"/>
          <p:cNvSpPr/>
          <p:nvPr/>
        </p:nvSpPr>
        <p:spPr>
          <a:xfrm>
            <a:off x="4660617" y="5808588"/>
            <a:ext cx="2152308" cy="811565"/>
          </a:xfrm>
          <a:custGeom>
            <a:avLst/>
            <a:gdLst>
              <a:gd name="connsiteX0" fmla="*/ 0 w 2152308"/>
              <a:gd name="connsiteY0" fmla="*/ 405783 h 811565"/>
              <a:gd name="connsiteX1" fmla="*/ 1076154 w 2152308"/>
              <a:gd name="connsiteY1" fmla="*/ 0 h 811565"/>
              <a:gd name="connsiteX2" fmla="*/ 2152308 w 2152308"/>
              <a:gd name="connsiteY2" fmla="*/ 405783 h 811565"/>
              <a:gd name="connsiteX3" fmla="*/ 1076154 w 2152308"/>
              <a:gd name="connsiteY3" fmla="*/ 811566 h 811565"/>
              <a:gd name="connsiteX4" fmla="*/ 0 w 2152308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308" h="811565">
                <a:moveTo>
                  <a:pt x="0" y="405783"/>
                </a:moveTo>
                <a:cubicBezTo>
                  <a:pt x="0" y="181675"/>
                  <a:pt x="481811" y="0"/>
                  <a:pt x="1076154" y="0"/>
                </a:cubicBezTo>
                <a:cubicBezTo>
                  <a:pt x="1670497" y="0"/>
                  <a:pt x="2152308" y="181675"/>
                  <a:pt x="2152308" y="405783"/>
                </a:cubicBezTo>
                <a:cubicBezTo>
                  <a:pt x="2152308" y="629891"/>
                  <a:pt x="1670497" y="811566"/>
                  <a:pt x="1076154" y="811566"/>
                </a:cubicBezTo>
                <a:cubicBezTo>
                  <a:pt x="481811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198" tIns="210291" rIns="315198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bg1"/>
                </a:solidFill>
              </a:rPr>
              <a:t>Experiment</a:t>
            </a:r>
            <a:endParaRPr lang="en-US" sz="2400" b="1" kern="1200" dirty="0">
              <a:solidFill>
                <a:schemeClr val="bg1"/>
              </a:solidFill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3895150" y="2438142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54072" y="3354756"/>
                </a:moveTo>
                <a:arcTo wR="1913952" hR="1913952" stAng="7870043" swAng="780431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Freeform 16"/>
          <p:cNvSpPr/>
          <p:nvPr/>
        </p:nvSpPr>
        <p:spPr>
          <a:xfrm>
            <a:off x="3346093" y="4541485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tx1"/>
                </a:solidFill>
              </a:rPr>
              <a:t>Data</a:t>
            </a:r>
            <a:endParaRPr lang="en-US" sz="2400" b="1" kern="1200" dirty="0">
              <a:solidFill>
                <a:schemeClr val="tx1"/>
              </a:solidFill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3844429" y="230869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830" y="2075503"/>
                </a:moveTo>
                <a:arcTo wR="1913952" hR="1913952" stAng="10509485" swAng="864928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Freeform 18"/>
          <p:cNvSpPr/>
          <p:nvPr/>
        </p:nvSpPr>
        <p:spPr>
          <a:xfrm>
            <a:off x="3002942" y="2937659"/>
            <a:ext cx="2152595" cy="811565"/>
          </a:xfrm>
          <a:custGeom>
            <a:avLst/>
            <a:gdLst>
              <a:gd name="connsiteX0" fmla="*/ 0 w 2152595"/>
              <a:gd name="connsiteY0" fmla="*/ 405783 h 811565"/>
              <a:gd name="connsiteX1" fmla="*/ 1076298 w 2152595"/>
              <a:gd name="connsiteY1" fmla="*/ 0 h 811565"/>
              <a:gd name="connsiteX2" fmla="*/ 2152596 w 2152595"/>
              <a:gd name="connsiteY2" fmla="*/ 405783 h 811565"/>
              <a:gd name="connsiteX3" fmla="*/ 1076298 w 2152595"/>
              <a:gd name="connsiteY3" fmla="*/ 811566 h 811565"/>
              <a:gd name="connsiteX4" fmla="*/ 0 w 2152595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595" h="811565">
                <a:moveTo>
                  <a:pt x="0" y="405783"/>
                </a:moveTo>
                <a:cubicBezTo>
                  <a:pt x="0" y="181675"/>
                  <a:pt x="481875" y="0"/>
                  <a:pt x="1076298" y="0"/>
                </a:cubicBezTo>
                <a:cubicBezTo>
                  <a:pt x="1670721" y="0"/>
                  <a:pt x="2152596" y="181675"/>
                  <a:pt x="2152596" y="405783"/>
                </a:cubicBezTo>
                <a:cubicBezTo>
                  <a:pt x="2152596" y="629891"/>
                  <a:pt x="1670721" y="811566"/>
                  <a:pt x="1076298" y="811566"/>
                </a:cubicBezTo>
                <a:cubicBezTo>
                  <a:pt x="481875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240" tIns="210291" rIns="315240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bg1"/>
                </a:solidFill>
              </a:rPr>
              <a:t>Learn</a:t>
            </a:r>
            <a:endParaRPr lang="en-US" sz="2400" b="1" kern="1200" dirty="0">
              <a:solidFill>
                <a:schemeClr val="bg1"/>
              </a:solidFill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3822818" y="238646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95742" y="437748"/>
                </a:moveTo>
                <a:arcTo wR="1913952" hR="1913952" stAng="13828170" swAng="925395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7" name="Picture 2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674" y="1493950"/>
            <a:ext cx="964388" cy="1145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ight Arrow 2"/>
          <p:cNvSpPr/>
          <p:nvPr/>
        </p:nvSpPr>
        <p:spPr>
          <a:xfrm>
            <a:off x="2050448" y="3121867"/>
            <a:ext cx="742520" cy="443148"/>
          </a:xfrm>
          <a:prstGeom prst="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00550" y="2884579"/>
            <a:ext cx="18245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The Learning</a:t>
            </a:r>
            <a:br>
              <a:rPr lang="en-US" sz="2400" b="1" dirty="0" smtClean="0"/>
            </a:br>
            <a:r>
              <a:rPr lang="en-US" sz="2400" b="1" dirty="0" smtClean="0"/>
              <a:t> Phase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8717911" y="2792247"/>
            <a:ext cx="9637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6000" dirty="0" smtClean="0"/>
              <a:t> </a:t>
            </a:r>
            <a:endParaRPr lang="en-US" sz="6000" dirty="0"/>
          </a:p>
        </p:txBody>
      </p:sp>
      <p:sp>
        <p:nvSpPr>
          <p:cNvPr id="21" name="TextBox 20"/>
          <p:cNvSpPr txBox="1"/>
          <p:nvPr/>
        </p:nvSpPr>
        <p:spPr>
          <a:xfrm>
            <a:off x="7030610" y="5789719"/>
            <a:ext cx="9637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6000" dirty="0" smtClean="0"/>
              <a:t>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198374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/>
      <p:bldP spid="12" grpId="0"/>
      <p:bldP spid="2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Learning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70C0"/>
                </a:solidFill>
              </a:rPr>
              <a:t>Question</a:t>
            </a:r>
            <a:r>
              <a:rPr lang="en-US" dirty="0" smtClean="0"/>
              <a:t>: What do you want to learn?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You want to learn what customers really want, and NOT what they say they want or what you think they would want</a:t>
            </a:r>
          </a:p>
          <a:p>
            <a:pPr marL="457200" lvl="1" indent="0">
              <a:buNone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Building an MVP and experimenting with it allows collecting real data, which can reveal the current status (or </a:t>
            </a:r>
            <a:r>
              <a:rPr lang="en-US" i="1" dirty="0" smtClean="0">
                <a:solidFill>
                  <a:srgbClr val="C00000"/>
                </a:solidFill>
              </a:rPr>
              <a:t>baseline</a:t>
            </a:r>
            <a:r>
              <a:rPr lang="en-US" dirty="0" smtClean="0"/>
              <a:t>) of your company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Without a clear-eyed picture of your company’s baseline, you cannot begin to track your progress and tune/alter your startup’s engine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33072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Learning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baseline could be </a:t>
            </a:r>
            <a:r>
              <a:rPr lang="en-US" i="1" dirty="0" smtClean="0"/>
              <a:t>zero</a:t>
            </a:r>
            <a:r>
              <a:rPr lang="en-US" dirty="0" smtClean="0"/>
              <a:t>, but it will allow you to create the motivation, context, and space for more qualitative and/or quantitative research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New ideas will be generated, which can be incorporated and tested again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process repeats until reaching a decision point: </a:t>
            </a:r>
            <a:r>
              <a:rPr lang="en-US" b="1" i="1" dirty="0">
                <a:solidFill>
                  <a:srgbClr val="C00000"/>
                </a:solidFill>
              </a:rPr>
              <a:t>pivot</a:t>
            </a:r>
            <a:r>
              <a:rPr lang="en-US" dirty="0"/>
              <a:t> or </a:t>
            </a:r>
            <a:r>
              <a:rPr lang="en-US" b="1" i="1" dirty="0">
                <a:solidFill>
                  <a:srgbClr val="C00000"/>
                </a:solidFill>
              </a:rPr>
              <a:t>persevere</a:t>
            </a:r>
            <a:r>
              <a:rPr lang="en-US" dirty="0">
                <a:solidFill>
                  <a:srgbClr val="C00000"/>
                </a:solidFill>
              </a:rPr>
              <a:t> </a:t>
            </a:r>
            <a:endParaRPr lang="en-US" dirty="0" smtClean="0">
              <a:solidFill>
                <a:srgbClr val="C0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For example, pivot can involve changing the: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70C0"/>
                </a:solidFill>
              </a:rPr>
              <a:t>Product</a:t>
            </a:r>
            <a:r>
              <a:rPr lang="en-US" dirty="0" smtClean="0"/>
              <a:t> (e.g., zoom-in or zoom-out pivots)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70C0"/>
                </a:solidFill>
              </a:rPr>
              <a:t>Customer segment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70C0"/>
                </a:solidFill>
              </a:rPr>
              <a:t>Business model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70C0"/>
                </a:solidFill>
              </a:rPr>
              <a:t>Engine of growth </a:t>
            </a:r>
            <a:r>
              <a:rPr lang="en-US" dirty="0" smtClean="0"/>
              <a:t>(e.g., paid, sticky, or viral)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18772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</a:t>
            </a:r>
            <a:r>
              <a:rPr lang="en-US" dirty="0" err="1" smtClean="0"/>
              <a:t>Votizen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2009, David </a:t>
            </a:r>
            <a:r>
              <a:rPr lang="en-US" dirty="0" err="1" smtClean="0"/>
              <a:t>Binetti</a:t>
            </a:r>
            <a:r>
              <a:rPr lang="en-US" dirty="0" smtClean="0"/>
              <a:t> started </a:t>
            </a:r>
            <a:r>
              <a:rPr lang="en-US" dirty="0" err="1" smtClean="0"/>
              <a:t>Votizen</a:t>
            </a:r>
            <a:r>
              <a:rPr lang="en-US" dirty="0" smtClean="0"/>
              <a:t>, a </a:t>
            </a:r>
            <a:r>
              <a:rPr lang="en-US" i="1" dirty="0" smtClean="0"/>
              <a:t>specialized</a:t>
            </a:r>
            <a:r>
              <a:rPr lang="en-US" dirty="0" smtClean="0"/>
              <a:t> social </a:t>
            </a:r>
            <a:br>
              <a:rPr lang="en-US" dirty="0" smtClean="0"/>
            </a:br>
            <a:r>
              <a:rPr lang="en-US" dirty="0" smtClean="0"/>
              <a:t>network for verified voters to learn </a:t>
            </a:r>
            <a:r>
              <a:rPr lang="en-US" dirty="0"/>
              <a:t>about </a:t>
            </a:r>
            <a:r>
              <a:rPr lang="en-US" dirty="0" smtClean="0"/>
              <a:t>political issues and</a:t>
            </a:r>
            <a:br>
              <a:rPr lang="en-US" dirty="0" smtClean="0"/>
            </a:br>
            <a:r>
              <a:rPr lang="en-US" dirty="0" smtClean="0"/>
              <a:t>take collective actions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David built an MVP that costed over $1200 in ~3 months and launched it with an attempt to test 4 major </a:t>
            </a:r>
            <a:r>
              <a:rPr lang="en-US" i="1" dirty="0" smtClean="0"/>
              <a:t>leap-of-faith assumptions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Customers would be interested in </a:t>
            </a:r>
            <a:r>
              <a:rPr lang="en-US" dirty="0" err="1" smtClean="0"/>
              <a:t>Votizen</a:t>
            </a:r>
            <a:r>
              <a:rPr lang="en-US" dirty="0" smtClean="0"/>
              <a:t> and sign up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 smtClean="0"/>
              <a:t>Defined metric: </a:t>
            </a:r>
            <a:r>
              <a:rPr lang="en-US" sz="2400" b="1" i="1" dirty="0" smtClean="0">
                <a:solidFill>
                  <a:srgbClr val="92D050"/>
                </a:solidFill>
              </a:rPr>
              <a:t>registration rate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err="1" smtClean="0"/>
              <a:t>Votizen</a:t>
            </a:r>
            <a:r>
              <a:rPr lang="en-US" dirty="0" smtClean="0"/>
              <a:t> will be able to verify them as registered voters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 smtClean="0"/>
              <a:t>Defined metric: </a:t>
            </a:r>
            <a:r>
              <a:rPr lang="en-US" sz="2400" b="1" i="1" dirty="0" smtClean="0">
                <a:solidFill>
                  <a:srgbClr val="92D050"/>
                </a:solidFill>
              </a:rPr>
              <a:t>activation rate</a:t>
            </a:r>
          </a:p>
        </p:txBody>
      </p:sp>
      <p:pic>
        <p:nvPicPr>
          <p:cNvPr id="5" name="Picture 2" descr="Image resul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8948" y="873124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8936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</a:t>
            </a:r>
            <a:r>
              <a:rPr lang="en-US" dirty="0" err="1" smtClean="0"/>
              <a:t>Votizen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2009, David </a:t>
            </a:r>
            <a:r>
              <a:rPr lang="en-US" dirty="0" err="1"/>
              <a:t>Binetti</a:t>
            </a:r>
            <a:r>
              <a:rPr lang="en-US" dirty="0"/>
              <a:t> started </a:t>
            </a:r>
            <a:r>
              <a:rPr lang="en-US" dirty="0" err="1"/>
              <a:t>Votizen</a:t>
            </a:r>
            <a:r>
              <a:rPr lang="en-US" dirty="0"/>
              <a:t>, a </a:t>
            </a:r>
            <a:r>
              <a:rPr lang="en-US" i="1" dirty="0"/>
              <a:t>specialized</a:t>
            </a:r>
            <a:r>
              <a:rPr lang="en-US" dirty="0"/>
              <a:t> social </a:t>
            </a:r>
            <a:br>
              <a:rPr lang="en-US" dirty="0"/>
            </a:br>
            <a:r>
              <a:rPr lang="en-US" dirty="0"/>
              <a:t>network for verified voters to learn about political issues </a:t>
            </a:r>
            <a:r>
              <a:rPr lang="en-US" dirty="0" smtClean="0"/>
              <a:t>and</a:t>
            </a:r>
            <a:br>
              <a:rPr lang="en-US" dirty="0" smtClean="0"/>
            </a:br>
            <a:r>
              <a:rPr lang="en-US" dirty="0" smtClean="0"/>
              <a:t>take </a:t>
            </a:r>
            <a:r>
              <a:rPr lang="en-US" dirty="0"/>
              <a:t>collective actions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David built an MVP that costed over $1200 in ~3 months and launched it with an attempt to test 4 major </a:t>
            </a:r>
            <a:r>
              <a:rPr lang="en-US" i="1" dirty="0" smtClean="0"/>
              <a:t>leap-of-faith assumptions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 smtClean="0"/>
              <a:t>Verified customers would engage over time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 smtClean="0"/>
              <a:t>Defined metric: </a:t>
            </a:r>
            <a:r>
              <a:rPr lang="en-US" sz="2400" b="1" i="1" dirty="0" smtClean="0">
                <a:solidFill>
                  <a:srgbClr val="92D050"/>
                </a:solidFill>
              </a:rPr>
              <a:t>retention rate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 smtClean="0"/>
              <a:t>Engaged customers would invite friends to join them into civic causes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 smtClean="0"/>
              <a:t>Defined metric: </a:t>
            </a:r>
            <a:r>
              <a:rPr lang="en-US" sz="2400" b="1" i="1" dirty="0" smtClean="0">
                <a:solidFill>
                  <a:srgbClr val="92D050"/>
                </a:solidFill>
              </a:rPr>
              <a:t>referral rate</a:t>
            </a:r>
          </a:p>
        </p:txBody>
      </p:sp>
      <p:pic>
        <p:nvPicPr>
          <p:cNvPr id="5" name="Picture 2" descr="Image resul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8948" y="873124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0586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</a:t>
            </a:r>
            <a:r>
              <a:rPr lang="en-US" dirty="0" err="1" smtClean="0"/>
              <a:t>Votizen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Three months after launching, the results were very low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 smtClean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 smtClean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 smtClean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David spent another $5000 optimizing and split testing the usability aspects of the platform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640109"/>
              </p:ext>
            </p:extLst>
          </p:nvPr>
        </p:nvGraphicFramePr>
        <p:xfrm>
          <a:off x="1697149" y="2612860"/>
          <a:ext cx="81280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Initial MVP</a:t>
                      </a:r>
                      <a:endParaRPr lang="en-US" sz="2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Registration</a:t>
                      </a:r>
                      <a:r>
                        <a:rPr lang="en-US" sz="2400" baseline="0" dirty="0" smtClean="0"/>
                        <a:t>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Activation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17%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Retention</a:t>
                      </a:r>
                      <a:r>
                        <a:rPr lang="en-US" sz="2400" baseline="0" dirty="0" smtClean="0"/>
                        <a:t>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Too Low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Referral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Too Low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1697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Today…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02023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Last Session</a:t>
            </a:r>
            <a:r>
              <a:rPr lang="en-US" sz="3200" dirty="0" smtClean="0"/>
              <a:t>:</a:t>
            </a:r>
          </a:p>
          <a:p>
            <a:pPr lvl="1"/>
            <a:r>
              <a:rPr lang="en-US" sz="3200" dirty="0" smtClean="0"/>
              <a:t>The Lean Startup Approach- </a:t>
            </a:r>
            <a:r>
              <a:rPr lang="en-US" sz="3200" i="1" dirty="0" smtClean="0"/>
              <a:t>Part II</a:t>
            </a:r>
            <a:endParaRPr lang="en-US" sz="3200" i="1" dirty="0"/>
          </a:p>
          <a:p>
            <a:pPr lvl="1"/>
            <a:endParaRPr lang="en-US" sz="3200" dirty="0"/>
          </a:p>
          <a:p>
            <a:r>
              <a:rPr lang="en-US" sz="3200" dirty="0" smtClean="0">
                <a:solidFill>
                  <a:srgbClr val="0070C0"/>
                </a:solidFill>
              </a:rPr>
              <a:t>Today’s Session</a:t>
            </a:r>
            <a:r>
              <a:rPr lang="en-US" sz="3200" dirty="0" smtClean="0"/>
              <a:t>:</a:t>
            </a:r>
          </a:p>
          <a:p>
            <a:pPr lvl="1"/>
            <a:r>
              <a:rPr lang="en-US" sz="3200" dirty="0" smtClean="0"/>
              <a:t>The Lean Startup Approach- </a:t>
            </a:r>
            <a:r>
              <a:rPr lang="en-US" sz="3200" i="1" dirty="0" smtClean="0"/>
              <a:t>Last Part</a:t>
            </a:r>
          </a:p>
          <a:p>
            <a:pPr lvl="1"/>
            <a:endParaRPr lang="en-US" sz="3200" dirty="0"/>
          </a:p>
          <a:p>
            <a:r>
              <a:rPr lang="en-US" sz="3200" dirty="0" smtClean="0">
                <a:solidFill>
                  <a:srgbClr val="0070C0"/>
                </a:solidFill>
              </a:rPr>
              <a:t>Announcements</a:t>
            </a:r>
            <a:r>
              <a:rPr lang="en-US" sz="3600" dirty="0" smtClean="0"/>
              <a:t>:</a:t>
            </a:r>
          </a:p>
          <a:p>
            <a:pPr lvl="1"/>
            <a:r>
              <a:rPr lang="en-US" sz="3200" dirty="0" smtClean="0"/>
              <a:t>Midterm grades will by out on Tuesday, March 20.</a:t>
            </a:r>
          </a:p>
          <a:p>
            <a:pPr lvl="1"/>
            <a:r>
              <a:rPr lang="en-US" sz="3200" dirty="0" smtClean="0"/>
              <a:t>CP2 </a:t>
            </a:r>
            <a:r>
              <a:rPr lang="en-US" sz="3200" dirty="0"/>
              <a:t>is due </a:t>
            </a:r>
            <a:r>
              <a:rPr lang="en-US" sz="3200" dirty="0" smtClean="0"/>
              <a:t>today </a:t>
            </a:r>
            <a:r>
              <a:rPr lang="en-US" sz="3200" dirty="0"/>
              <a:t>by </a:t>
            </a:r>
            <a:r>
              <a:rPr lang="en-US" sz="3200" dirty="0" smtClean="0"/>
              <a:t>midnight.</a:t>
            </a:r>
            <a:endParaRPr lang="en-US" sz="3200" dirty="0"/>
          </a:p>
          <a:p>
            <a:pPr lvl="1"/>
            <a:r>
              <a:rPr lang="en-US" sz="3200" dirty="0" smtClean="0"/>
              <a:t>PS3 is due on March 22 by midnight.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76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</a:t>
            </a:r>
            <a:r>
              <a:rPr lang="en-US" dirty="0" err="1" smtClean="0"/>
              <a:t>Votizen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Two months after these optimizations, the results improved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 smtClean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 smtClean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 smtClean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David knew he had to do more; hence, he talked to more customers, held focused group discussions, and did countless A/B experiments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086218"/>
              </p:ext>
            </p:extLst>
          </p:nvPr>
        </p:nvGraphicFramePr>
        <p:xfrm>
          <a:off x="1697149" y="2690134"/>
          <a:ext cx="8127999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Initial MVP</a:t>
                      </a:r>
                      <a:endParaRPr lang="en-US" sz="2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After Optimization</a:t>
                      </a:r>
                      <a:endParaRPr lang="en-US" sz="2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Registration</a:t>
                      </a:r>
                      <a:r>
                        <a:rPr lang="en-US" sz="2400" baseline="0" dirty="0" smtClean="0"/>
                        <a:t>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17%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Activation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17%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90%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Retention</a:t>
                      </a:r>
                      <a:r>
                        <a:rPr lang="en-US" sz="2400" baseline="0" dirty="0" smtClean="0"/>
                        <a:t>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Too Low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Referral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Too Low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0750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</a:t>
            </a:r>
            <a:r>
              <a:rPr lang="en-US" dirty="0" err="1" smtClean="0"/>
              <a:t>Votizen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Three months later, the results nudged up only slightly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 smtClean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 smtClean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 smtClean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platform was not living up to the growth model David has hoped for!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Time to </a:t>
            </a:r>
            <a:r>
              <a:rPr lang="en-US" b="1" i="1" dirty="0" smtClean="0">
                <a:solidFill>
                  <a:srgbClr val="C00000"/>
                </a:solidFill>
              </a:rPr>
              <a:t>pivot</a:t>
            </a:r>
            <a:r>
              <a:rPr lang="en-US" dirty="0" smtClean="0"/>
              <a:t> or </a:t>
            </a:r>
            <a:r>
              <a:rPr lang="en-US" b="1" i="1" dirty="0" smtClean="0">
                <a:solidFill>
                  <a:srgbClr val="C00000"/>
                </a:solidFill>
              </a:rPr>
              <a:t>persevere</a:t>
            </a:r>
            <a:r>
              <a:rPr lang="en-US" dirty="0" smtClean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522330"/>
              </p:ext>
            </p:extLst>
          </p:nvPr>
        </p:nvGraphicFramePr>
        <p:xfrm>
          <a:off x="1419538" y="2586594"/>
          <a:ext cx="9352924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7641"/>
                <a:gridCol w="3170111"/>
                <a:gridCol w="306517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After 1</a:t>
                      </a:r>
                      <a:r>
                        <a:rPr lang="en-US" sz="2400" baseline="30000" dirty="0" smtClean="0"/>
                        <a:t>st</a:t>
                      </a:r>
                      <a:r>
                        <a:rPr lang="en-US" sz="2400" dirty="0" smtClean="0"/>
                        <a:t> Optimization</a:t>
                      </a:r>
                      <a:endParaRPr lang="en-US" sz="2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After 2</a:t>
                      </a:r>
                      <a:r>
                        <a:rPr lang="en-US" sz="2400" baseline="30000" dirty="0" smtClean="0"/>
                        <a:t>nd</a:t>
                      </a:r>
                      <a:r>
                        <a:rPr lang="en-US" sz="2400" dirty="0" smtClean="0"/>
                        <a:t> Optimization</a:t>
                      </a:r>
                      <a:endParaRPr lang="en-US" sz="2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Registration</a:t>
                      </a:r>
                      <a:r>
                        <a:rPr lang="en-US" sz="2400" baseline="0" dirty="0" smtClean="0"/>
                        <a:t>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17%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17%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Activation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90%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90%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Retention</a:t>
                      </a:r>
                      <a:r>
                        <a:rPr lang="en-US" sz="2400" baseline="0" dirty="0" smtClean="0"/>
                        <a:t>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Referral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8782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</a:t>
            </a:r>
            <a:r>
              <a:rPr lang="en-US" dirty="0" err="1" smtClean="0"/>
              <a:t>Votizen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David’s direct contact with customers provided the following feedback: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“I always wanted to get more involved; this makes it so much easier”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“The fact that you prove I’m a voter matters”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“There’s no one here. What’s the point of coming back?”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David decided to undertake a </a:t>
            </a:r>
            <a:r>
              <a:rPr lang="en-US" i="1" dirty="0" smtClean="0">
                <a:solidFill>
                  <a:srgbClr val="C00000"/>
                </a:solidFill>
              </a:rPr>
              <a:t>zoom-in pivot</a:t>
            </a:r>
            <a:r>
              <a:rPr lang="en-US" dirty="0" smtClean="0"/>
              <a:t>, refocusing the platform on what previously was considered a feature of a larger whole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Customers can contact elected representatives digitally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/>
              <a:t>Votizen</a:t>
            </a:r>
            <a:r>
              <a:rPr lang="en-US" dirty="0" smtClean="0"/>
              <a:t> translates that digital contact into old-fashioned printed letters and petitions, and mails them to representatives at Congress</a:t>
            </a:r>
          </a:p>
        </p:txBody>
      </p:sp>
    </p:spTree>
    <p:extLst>
      <p:ext uri="{BB962C8B-B14F-4D97-AF65-F5344CB8AC3E}">
        <p14:creationId xmlns:p14="http://schemas.microsoft.com/office/powerpoint/2010/main" val="3345345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</a:t>
            </a:r>
            <a:r>
              <a:rPr lang="en-US" dirty="0" err="1" smtClean="0"/>
              <a:t>Votizen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Four months later and another $30,000, the results improved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 smtClean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 smtClean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 smtClean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David was stuck in an age-old entrepreneurial trap- i.e., metrics and product were improving, but not fast enough!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441678"/>
              </p:ext>
            </p:extLst>
          </p:nvPr>
        </p:nvGraphicFramePr>
        <p:xfrm>
          <a:off x="1272146" y="2599982"/>
          <a:ext cx="9352924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7641"/>
                <a:gridCol w="3170111"/>
                <a:gridCol w="306517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Before Pivot</a:t>
                      </a:r>
                      <a:endParaRPr lang="en-US" sz="2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After Pivot</a:t>
                      </a:r>
                      <a:endParaRPr lang="en-US" sz="2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Registration</a:t>
                      </a:r>
                      <a:r>
                        <a:rPr lang="en-US" sz="2400" baseline="0" dirty="0" smtClean="0"/>
                        <a:t>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17%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42%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Activation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90%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83%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Retention</a:t>
                      </a:r>
                      <a:r>
                        <a:rPr lang="en-US" sz="2400" baseline="0" dirty="0" smtClean="0"/>
                        <a:t>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21%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Referral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54%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1420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</a:t>
            </a:r>
            <a:r>
              <a:rPr lang="en-US" dirty="0" err="1" smtClean="0"/>
              <a:t>Votizen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David decided to undertake a </a:t>
            </a:r>
            <a:r>
              <a:rPr lang="en-US" i="1" dirty="0" smtClean="0">
                <a:solidFill>
                  <a:srgbClr val="C00000"/>
                </a:solidFill>
              </a:rPr>
              <a:t>customer segment pivot</a:t>
            </a:r>
            <a:r>
              <a:rPr lang="en-US" dirty="0" smtClean="0"/>
              <a:t>, keeping the functionality of his platform the same but changing the audience focus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He contacted large companies and professional fundraisers who have professional or business interests in political campaigning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companies seemed extremely eager and David quickly signed Letters-of-Intent (</a:t>
            </a:r>
            <a:r>
              <a:rPr lang="en-US" dirty="0" err="1" smtClean="0"/>
              <a:t>LoI</a:t>
            </a:r>
            <a:r>
              <a:rPr lang="en-US" dirty="0" smtClean="0"/>
              <a:t>) to build the functionality they needed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On the basis of </a:t>
            </a:r>
            <a:r>
              <a:rPr lang="en-US" dirty="0" err="1" smtClean="0"/>
              <a:t>LoI</a:t>
            </a:r>
            <a:r>
              <a:rPr lang="en-US" dirty="0" smtClean="0"/>
              <a:t>, David increased his head count and built all the required functionality in 3 months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David went back to the companies, but none of them closed a real sale!</a:t>
            </a:r>
          </a:p>
        </p:txBody>
      </p:sp>
    </p:spTree>
    <p:extLst>
      <p:ext uri="{BB962C8B-B14F-4D97-AF65-F5344CB8AC3E}">
        <p14:creationId xmlns:p14="http://schemas.microsoft.com/office/powerpoint/2010/main" val="739484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</a:t>
            </a:r>
            <a:r>
              <a:rPr lang="en-US" dirty="0" err="1" smtClean="0"/>
              <a:t>Votizen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David decided to fire some staff and undertake a </a:t>
            </a:r>
            <a:r>
              <a:rPr lang="en-US" i="1" dirty="0" smtClean="0">
                <a:solidFill>
                  <a:srgbClr val="C00000"/>
                </a:solidFill>
              </a:rPr>
              <a:t>business-model pivot</a:t>
            </a:r>
            <a:r>
              <a:rPr lang="en-US" dirty="0" smtClean="0"/>
              <a:t>, allowing anyone to become a paid customer with just a credit card and rally any group of people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One month later, metrics started increasing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0786444"/>
              </p:ext>
            </p:extLst>
          </p:nvPr>
        </p:nvGraphicFramePr>
        <p:xfrm>
          <a:off x="1419538" y="4129794"/>
          <a:ext cx="9352924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7641"/>
                <a:gridCol w="3170111"/>
                <a:gridCol w="306517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Before 2</a:t>
                      </a:r>
                      <a:r>
                        <a:rPr lang="en-US" sz="2400" baseline="30000" dirty="0" smtClean="0"/>
                        <a:t>nd</a:t>
                      </a:r>
                      <a:r>
                        <a:rPr lang="en-US" sz="2400" dirty="0" smtClean="0"/>
                        <a:t> Pivot</a:t>
                      </a:r>
                      <a:endParaRPr lang="en-US" sz="2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After 2</a:t>
                      </a:r>
                      <a:r>
                        <a:rPr lang="en-US" sz="2400" baseline="30000" dirty="0" smtClean="0"/>
                        <a:t>nd</a:t>
                      </a:r>
                      <a:r>
                        <a:rPr lang="en-US" sz="2400" dirty="0" smtClean="0"/>
                        <a:t> Pivot</a:t>
                      </a:r>
                      <a:endParaRPr lang="en-US" sz="2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Registration</a:t>
                      </a:r>
                      <a:r>
                        <a:rPr lang="en-US" sz="2400" baseline="0" dirty="0" smtClean="0"/>
                        <a:t>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42%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51%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Activation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83%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92%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Retention</a:t>
                      </a:r>
                      <a:r>
                        <a:rPr lang="en-US" sz="2400" baseline="0" dirty="0" smtClean="0"/>
                        <a:t>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21%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28%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Referral Rate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54%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64%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0029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</a:t>
            </a:r>
            <a:r>
              <a:rPr lang="en-US" dirty="0" err="1" smtClean="0"/>
              <a:t>Votizen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Votizen’s</a:t>
            </a:r>
            <a:r>
              <a:rPr lang="en-US" dirty="0" smtClean="0"/>
              <a:t> system can now process voter identities in real time for &gt; 47 states and has delivered 10s of thousands of messages to Congress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Startup Visa campaign used </a:t>
            </a:r>
            <a:r>
              <a:rPr lang="en-US" dirty="0" err="1" smtClean="0"/>
              <a:t>Votizen’s</a:t>
            </a:r>
            <a:r>
              <a:rPr lang="en-US" dirty="0" smtClean="0"/>
              <a:t> tools to introduce the Startup Visa Act (S.565)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This was the first legislation introduced into the USA Senate solely as a result of </a:t>
            </a:r>
            <a:r>
              <a:rPr lang="en-US" i="1" dirty="0" smtClean="0"/>
              <a:t>social lobbying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 January 10, 2013, </a:t>
            </a:r>
            <a:r>
              <a:rPr lang="en-US" dirty="0" err="1"/>
              <a:t>Votizen</a:t>
            </a:r>
            <a:r>
              <a:rPr lang="en-US" dirty="0"/>
              <a:t> was acquired by </a:t>
            </a:r>
            <a:r>
              <a:rPr lang="en-US" dirty="0" smtClean="0"/>
              <a:t>Causes</a:t>
            </a:r>
            <a:r>
              <a:rPr lang="en-US" dirty="0"/>
              <a:t>, an online civic engagement platform founded by Sean Parker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4948" y="5688995"/>
            <a:ext cx="3429000" cy="857250"/>
          </a:xfrm>
          <a:prstGeom prst="rect">
            <a:avLst/>
          </a:prstGeom>
        </p:spPr>
      </p:pic>
      <p:sp>
        <p:nvSpPr>
          <p:cNvPr id="7" name="AutoShape 6" descr="Image result"/>
          <p:cNvSpPr>
            <a:spLocks noChangeAspect="1" noChangeArrowheads="1"/>
          </p:cNvSpPr>
          <p:nvPr/>
        </p:nvSpPr>
        <p:spPr bwMode="auto">
          <a:xfrm>
            <a:off x="4280504" y="1991895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222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Accounting- Part I</a:t>
            </a:r>
          </a:p>
        </p:txBody>
      </p:sp>
      <p:sp>
        <p:nvSpPr>
          <p:cNvPr id="7" name="AutoShape 6" descr="Image result"/>
          <p:cNvSpPr>
            <a:spLocks noChangeAspect="1" noChangeArrowheads="1"/>
          </p:cNvSpPr>
          <p:nvPr/>
        </p:nvSpPr>
        <p:spPr bwMode="auto">
          <a:xfrm>
            <a:off x="4280504" y="1991895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0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Build-Experiment-Learn Feedback Loop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5112490" y="1980682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tx1"/>
                </a:solidFill>
              </a:rPr>
              <a:t>Idea</a:t>
            </a:r>
            <a:endParaRPr lang="en-US" sz="2400" b="1" kern="1200" dirty="0">
              <a:solidFill>
                <a:schemeClr val="tx1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3822818" y="238646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695699" y="166930"/>
                </a:moveTo>
                <a:arcTo wR="1913952" hR="1913952" stAng="17646436" swAng="925395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Freeform 5"/>
          <p:cNvSpPr/>
          <p:nvPr/>
        </p:nvSpPr>
        <p:spPr>
          <a:xfrm>
            <a:off x="6318005" y="2937659"/>
            <a:ext cx="2152595" cy="811565"/>
          </a:xfrm>
          <a:custGeom>
            <a:avLst/>
            <a:gdLst>
              <a:gd name="connsiteX0" fmla="*/ 0 w 2152595"/>
              <a:gd name="connsiteY0" fmla="*/ 405783 h 811565"/>
              <a:gd name="connsiteX1" fmla="*/ 1076298 w 2152595"/>
              <a:gd name="connsiteY1" fmla="*/ 0 h 811565"/>
              <a:gd name="connsiteX2" fmla="*/ 2152596 w 2152595"/>
              <a:gd name="connsiteY2" fmla="*/ 405783 h 811565"/>
              <a:gd name="connsiteX3" fmla="*/ 1076298 w 2152595"/>
              <a:gd name="connsiteY3" fmla="*/ 811566 h 811565"/>
              <a:gd name="connsiteX4" fmla="*/ 0 w 2152595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595" h="811565">
                <a:moveTo>
                  <a:pt x="0" y="405783"/>
                </a:moveTo>
                <a:cubicBezTo>
                  <a:pt x="0" y="181675"/>
                  <a:pt x="481875" y="0"/>
                  <a:pt x="1076298" y="0"/>
                </a:cubicBezTo>
                <a:cubicBezTo>
                  <a:pt x="1670721" y="0"/>
                  <a:pt x="2152596" y="181675"/>
                  <a:pt x="2152596" y="405783"/>
                </a:cubicBezTo>
                <a:cubicBezTo>
                  <a:pt x="2152596" y="629891"/>
                  <a:pt x="1670721" y="811566"/>
                  <a:pt x="1076298" y="811566"/>
                </a:cubicBezTo>
                <a:cubicBezTo>
                  <a:pt x="481875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240" tIns="210291" rIns="315240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bg1"/>
                </a:solidFill>
              </a:rPr>
              <a:t>Build</a:t>
            </a:r>
            <a:endParaRPr lang="en-US" sz="2400" b="1" kern="1200" dirty="0">
              <a:solidFill>
                <a:schemeClr val="bg1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3795171" y="2284384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805243" y="1620293"/>
                </a:moveTo>
                <a:arcTo wR="1913952" hR="1913952" stAng="21070453" swAng="864532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 8"/>
          <p:cNvSpPr/>
          <p:nvPr/>
        </p:nvSpPr>
        <p:spPr>
          <a:xfrm>
            <a:off x="6867997" y="4541489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tx1"/>
                </a:solidFill>
              </a:rPr>
              <a:t>Product</a:t>
            </a:r>
            <a:endParaRPr lang="en-US" sz="2400" b="1" kern="1200" dirty="0">
              <a:solidFill>
                <a:schemeClr val="tx1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3727538" y="2455627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478622" y="3016233"/>
                </a:moveTo>
                <a:arcTo wR="1913952" hR="1913952" stAng="2109839" swAng="771264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Freeform 14"/>
          <p:cNvSpPr/>
          <p:nvPr/>
        </p:nvSpPr>
        <p:spPr>
          <a:xfrm>
            <a:off x="4660617" y="5808588"/>
            <a:ext cx="2152308" cy="811565"/>
          </a:xfrm>
          <a:custGeom>
            <a:avLst/>
            <a:gdLst>
              <a:gd name="connsiteX0" fmla="*/ 0 w 2152308"/>
              <a:gd name="connsiteY0" fmla="*/ 405783 h 811565"/>
              <a:gd name="connsiteX1" fmla="*/ 1076154 w 2152308"/>
              <a:gd name="connsiteY1" fmla="*/ 0 h 811565"/>
              <a:gd name="connsiteX2" fmla="*/ 2152308 w 2152308"/>
              <a:gd name="connsiteY2" fmla="*/ 405783 h 811565"/>
              <a:gd name="connsiteX3" fmla="*/ 1076154 w 2152308"/>
              <a:gd name="connsiteY3" fmla="*/ 811566 h 811565"/>
              <a:gd name="connsiteX4" fmla="*/ 0 w 2152308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308" h="811565">
                <a:moveTo>
                  <a:pt x="0" y="405783"/>
                </a:moveTo>
                <a:cubicBezTo>
                  <a:pt x="0" y="181675"/>
                  <a:pt x="481811" y="0"/>
                  <a:pt x="1076154" y="0"/>
                </a:cubicBezTo>
                <a:cubicBezTo>
                  <a:pt x="1670497" y="0"/>
                  <a:pt x="2152308" y="181675"/>
                  <a:pt x="2152308" y="405783"/>
                </a:cubicBezTo>
                <a:cubicBezTo>
                  <a:pt x="2152308" y="629891"/>
                  <a:pt x="1670497" y="811566"/>
                  <a:pt x="1076154" y="811566"/>
                </a:cubicBezTo>
                <a:cubicBezTo>
                  <a:pt x="481811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198" tIns="210291" rIns="315198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bg1"/>
                </a:solidFill>
              </a:rPr>
              <a:t>Experiment</a:t>
            </a:r>
            <a:endParaRPr lang="en-US" sz="2400" b="1" kern="1200" dirty="0">
              <a:solidFill>
                <a:schemeClr val="bg1"/>
              </a:solidFill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3895150" y="2438142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54072" y="3354756"/>
                </a:moveTo>
                <a:arcTo wR="1913952" hR="1913952" stAng="7870043" swAng="780431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Freeform 16"/>
          <p:cNvSpPr/>
          <p:nvPr/>
        </p:nvSpPr>
        <p:spPr>
          <a:xfrm>
            <a:off x="3346093" y="4541485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tx1"/>
                </a:solidFill>
              </a:rPr>
              <a:t>Data</a:t>
            </a:r>
            <a:endParaRPr lang="en-US" sz="2400" b="1" kern="1200" dirty="0">
              <a:solidFill>
                <a:schemeClr val="tx1"/>
              </a:solidFill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3844429" y="230869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830" y="2075503"/>
                </a:moveTo>
                <a:arcTo wR="1913952" hR="1913952" stAng="10509485" swAng="864928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Freeform 18"/>
          <p:cNvSpPr/>
          <p:nvPr/>
        </p:nvSpPr>
        <p:spPr>
          <a:xfrm>
            <a:off x="3002942" y="2937659"/>
            <a:ext cx="2152595" cy="811565"/>
          </a:xfrm>
          <a:custGeom>
            <a:avLst/>
            <a:gdLst>
              <a:gd name="connsiteX0" fmla="*/ 0 w 2152595"/>
              <a:gd name="connsiteY0" fmla="*/ 405783 h 811565"/>
              <a:gd name="connsiteX1" fmla="*/ 1076298 w 2152595"/>
              <a:gd name="connsiteY1" fmla="*/ 0 h 811565"/>
              <a:gd name="connsiteX2" fmla="*/ 2152596 w 2152595"/>
              <a:gd name="connsiteY2" fmla="*/ 405783 h 811565"/>
              <a:gd name="connsiteX3" fmla="*/ 1076298 w 2152595"/>
              <a:gd name="connsiteY3" fmla="*/ 811566 h 811565"/>
              <a:gd name="connsiteX4" fmla="*/ 0 w 2152595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595" h="811565">
                <a:moveTo>
                  <a:pt x="0" y="405783"/>
                </a:moveTo>
                <a:cubicBezTo>
                  <a:pt x="0" y="181675"/>
                  <a:pt x="481875" y="0"/>
                  <a:pt x="1076298" y="0"/>
                </a:cubicBezTo>
                <a:cubicBezTo>
                  <a:pt x="1670721" y="0"/>
                  <a:pt x="2152596" y="181675"/>
                  <a:pt x="2152596" y="405783"/>
                </a:cubicBezTo>
                <a:cubicBezTo>
                  <a:pt x="2152596" y="629891"/>
                  <a:pt x="1670721" y="811566"/>
                  <a:pt x="1076298" y="811566"/>
                </a:cubicBezTo>
                <a:cubicBezTo>
                  <a:pt x="481875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240" tIns="210291" rIns="315240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bg1"/>
                </a:solidFill>
              </a:rPr>
              <a:t>Learn</a:t>
            </a:r>
            <a:endParaRPr lang="en-US" sz="2400" b="1" kern="1200" dirty="0">
              <a:solidFill>
                <a:schemeClr val="bg1"/>
              </a:solidFill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3822818" y="238646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95742" y="437748"/>
                </a:moveTo>
                <a:arcTo wR="1913952" hR="1913952" stAng="13828170" swAng="925395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7" name="Picture 2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674" y="1493950"/>
            <a:ext cx="964388" cy="1145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5789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9" grpId="0" animBg="1"/>
      <p:bldP spid="15" grpId="0" animBg="1"/>
      <p:bldP spid="17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Build-Experiment-Learn Feedback Loop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5112490" y="1980682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tx1"/>
                </a:solidFill>
              </a:rPr>
              <a:t>Idea</a:t>
            </a:r>
            <a:endParaRPr lang="en-US" sz="2400" b="1" kern="1200" dirty="0">
              <a:solidFill>
                <a:schemeClr val="tx1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3822818" y="238646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695699" y="166930"/>
                </a:moveTo>
                <a:arcTo wR="1913952" hR="1913952" stAng="17646436" swAng="925395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Freeform 5"/>
          <p:cNvSpPr/>
          <p:nvPr/>
        </p:nvSpPr>
        <p:spPr>
          <a:xfrm>
            <a:off x="6318005" y="2937659"/>
            <a:ext cx="2152595" cy="811565"/>
          </a:xfrm>
          <a:custGeom>
            <a:avLst/>
            <a:gdLst>
              <a:gd name="connsiteX0" fmla="*/ 0 w 2152595"/>
              <a:gd name="connsiteY0" fmla="*/ 405783 h 811565"/>
              <a:gd name="connsiteX1" fmla="*/ 1076298 w 2152595"/>
              <a:gd name="connsiteY1" fmla="*/ 0 h 811565"/>
              <a:gd name="connsiteX2" fmla="*/ 2152596 w 2152595"/>
              <a:gd name="connsiteY2" fmla="*/ 405783 h 811565"/>
              <a:gd name="connsiteX3" fmla="*/ 1076298 w 2152595"/>
              <a:gd name="connsiteY3" fmla="*/ 811566 h 811565"/>
              <a:gd name="connsiteX4" fmla="*/ 0 w 2152595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595" h="811565">
                <a:moveTo>
                  <a:pt x="0" y="405783"/>
                </a:moveTo>
                <a:cubicBezTo>
                  <a:pt x="0" y="181675"/>
                  <a:pt x="481875" y="0"/>
                  <a:pt x="1076298" y="0"/>
                </a:cubicBezTo>
                <a:cubicBezTo>
                  <a:pt x="1670721" y="0"/>
                  <a:pt x="2152596" y="181675"/>
                  <a:pt x="2152596" y="405783"/>
                </a:cubicBezTo>
                <a:cubicBezTo>
                  <a:pt x="2152596" y="629891"/>
                  <a:pt x="1670721" y="811566"/>
                  <a:pt x="1076298" y="811566"/>
                </a:cubicBezTo>
                <a:cubicBezTo>
                  <a:pt x="481875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240" tIns="210291" rIns="315240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bg1"/>
                </a:solidFill>
              </a:rPr>
              <a:t>Build</a:t>
            </a:r>
            <a:endParaRPr lang="en-US" sz="2400" b="1" kern="1200" dirty="0">
              <a:solidFill>
                <a:schemeClr val="bg1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3795171" y="2284384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805243" y="1620293"/>
                </a:moveTo>
                <a:arcTo wR="1913952" hR="1913952" stAng="21070453" swAng="864532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 8"/>
          <p:cNvSpPr/>
          <p:nvPr/>
        </p:nvSpPr>
        <p:spPr>
          <a:xfrm>
            <a:off x="6867997" y="4541489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tx1"/>
                </a:solidFill>
              </a:rPr>
              <a:t>Product</a:t>
            </a:r>
            <a:endParaRPr lang="en-US" sz="2400" b="1" kern="1200" dirty="0">
              <a:solidFill>
                <a:schemeClr val="tx1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3727538" y="2455627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478622" y="3016233"/>
                </a:moveTo>
                <a:arcTo wR="1913952" hR="1913952" stAng="2109839" swAng="771264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Freeform 14"/>
          <p:cNvSpPr/>
          <p:nvPr/>
        </p:nvSpPr>
        <p:spPr>
          <a:xfrm>
            <a:off x="4660617" y="5808588"/>
            <a:ext cx="2152308" cy="811565"/>
          </a:xfrm>
          <a:custGeom>
            <a:avLst/>
            <a:gdLst>
              <a:gd name="connsiteX0" fmla="*/ 0 w 2152308"/>
              <a:gd name="connsiteY0" fmla="*/ 405783 h 811565"/>
              <a:gd name="connsiteX1" fmla="*/ 1076154 w 2152308"/>
              <a:gd name="connsiteY1" fmla="*/ 0 h 811565"/>
              <a:gd name="connsiteX2" fmla="*/ 2152308 w 2152308"/>
              <a:gd name="connsiteY2" fmla="*/ 405783 h 811565"/>
              <a:gd name="connsiteX3" fmla="*/ 1076154 w 2152308"/>
              <a:gd name="connsiteY3" fmla="*/ 811566 h 811565"/>
              <a:gd name="connsiteX4" fmla="*/ 0 w 2152308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308" h="811565">
                <a:moveTo>
                  <a:pt x="0" y="405783"/>
                </a:moveTo>
                <a:cubicBezTo>
                  <a:pt x="0" y="181675"/>
                  <a:pt x="481811" y="0"/>
                  <a:pt x="1076154" y="0"/>
                </a:cubicBezTo>
                <a:cubicBezTo>
                  <a:pt x="1670497" y="0"/>
                  <a:pt x="2152308" y="181675"/>
                  <a:pt x="2152308" y="405783"/>
                </a:cubicBezTo>
                <a:cubicBezTo>
                  <a:pt x="2152308" y="629891"/>
                  <a:pt x="1670497" y="811566"/>
                  <a:pt x="1076154" y="811566"/>
                </a:cubicBezTo>
                <a:cubicBezTo>
                  <a:pt x="481811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198" tIns="210291" rIns="315198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bg1"/>
                </a:solidFill>
              </a:rPr>
              <a:t>Experiment</a:t>
            </a:r>
            <a:endParaRPr lang="en-US" sz="2400" b="1" kern="1200" dirty="0">
              <a:solidFill>
                <a:schemeClr val="bg1"/>
              </a:solidFill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3895150" y="2438142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54072" y="3354756"/>
                </a:moveTo>
                <a:arcTo wR="1913952" hR="1913952" stAng="7870043" swAng="780431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Freeform 16"/>
          <p:cNvSpPr/>
          <p:nvPr/>
        </p:nvSpPr>
        <p:spPr>
          <a:xfrm>
            <a:off x="3346093" y="4541485"/>
            <a:ext cx="1248561" cy="811565"/>
          </a:xfrm>
          <a:custGeom>
            <a:avLst/>
            <a:gdLst>
              <a:gd name="connsiteX0" fmla="*/ 0 w 1248561"/>
              <a:gd name="connsiteY0" fmla="*/ 135264 h 811565"/>
              <a:gd name="connsiteX1" fmla="*/ 135264 w 1248561"/>
              <a:gd name="connsiteY1" fmla="*/ 0 h 811565"/>
              <a:gd name="connsiteX2" fmla="*/ 1113297 w 1248561"/>
              <a:gd name="connsiteY2" fmla="*/ 0 h 811565"/>
              <a:gd name="connsiteX3" fmla="*/ 1248561 w 1248561"/>
              <a:gd name="connsiteY3" fmla="*/ 135264 h 811565"/>
              <a:gd name="connsiteX4" fmla="*/ 1248561 w 1248561"/>
              <a:gd name="connsiteY4" fmla="*/ 676301 h 811565"/>
              <a:gd name="connsiteX5" fmla="*/ 1113297 w 1248561"/>
              <a:gd name="connsiteY5" fmla="*/ 811565 h 811565"/>
              <a:gd name="connsiteX6" fmla="*/ 135264 w 1248561"/>
              <a:gd name="connsiteY6" fmla="*/ 811565 h 811565"/>
              <a:gd name="connsiteX7" fmla="*/ 0 w 1248561"/>
              <a:gd name="connsiteY7" fmla="*/ 676301 h 811565"/>
              <a:gd name="connsiteX8" fmla="*/ 0 w 1248561"/>
              <a:gd name="connsiteY8" fmla="*/ 135264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8561" h="811565">
                <a:moveTo>
                  <a:pt x="0" y="135264"/>
                </a:moveTo>
                <a:cubicBezTo>
                  <a:pt x="0" y="60560"/>
                  <a:pt x="60560" y="0"/>
                  <a:pt x="135264" y="0"/>
                </a:cubicBezTo>
                <a:lnTo>
                  <a:pt x="1113297" y="0"/>
                </a:lnTo>
                <a:cubicBezTo>
                  <a:pt x="1188001" y="0"/>
                  <a:pt x="1248561" y="60560"/>
                  <a:pt x="1248561" y="135264"/>
                </a:cubicBezTo>
                <a:lnTo>
                  <a:pt x="1248561" y="676301"/>
                </a:lnTo>
                <a:cubicBezTo>
                  <a:pt x="1248561" y="751005"/>
                  <a:pt x="1188001" y="811565"/>
                  <a:pt x="1113297" y="811565"/>
                </a:cubicBezTo>
                <a:lnTo>
                  <a:pt x="135264" y="811565"/>
                </a:lnTo>
                <a:cubicBezTo>
                  <a:pt x="60560" y="811565"/>
                  <a:pt x="0" y="751005"/>
                  <a:pt x="0" y="676301"/>
                </a:cubicBezTo>
                <a:lnTo>
                  <a:pt x="0" y="135264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617" tIns="131057" rIns="39617" bIns="13105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tx1"/>
                </a:solidFill>
              </a:rPr>
              <a:t>Data</a:t>
            </a:r>
            <a:endParaRPr lang="en-US" sz="2400" b="1" kern="1200" dirty="0">
              <a:solidFill>
                <a:schemeClr val="tx1"/>
              </a:solidFill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3844429" y="230869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830" y="2075503"/>
                </a:moveTo>
                <a:arcTo wR="1913952" hR="1913952" stAng="10509485" swAng="864928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Freeform 18"/>
          <p:cNvSpPr/>
          <p:nvPr/>
        </p:nvSpPr>
        <p:spPr>
          <a:xfrm>
            <a:off x="3002942" y="2937659"/>
            <a:ext cx="2152595" cy="811565"/>
          </a:xfrm>
          <a:custGeom>
            <a:avLst/>
            <a:gdLst>
              <a:gd name="connsiteX0" fmla="*/ 0 w 2152595"/>
              <a:gd name="connsiteY0" fmla="*/ 405783 h 811565"/>
              <a:gd name="connsiteX1" fmla="*/ 1076298 w 2152595"/>
              <a:gd name="connsiteY1" fmla="*/ 0 h 811565"/>
              <a:gd name="connsiteX2" fmla="*/ 2152596 w 2152595"/>
              <a:gd name="connsiteY2" fmla="*/ 405783 h 811565"/>
              <a:gd name="connsiteX3" fmla="*/ 1076298 w 2152595"/>
              <a:gd name="connsiteY3" fmla="*/ 811566 h 811565"/>
              <a:gd name="connsiteX4" fmla="*/ 0 w 2152595"/>
              <a:gd name="connsiteY4" fmla="*/ 405783 h 811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2595" h="811565">
                <a:moveTo>
                  <a:pt x="0" y="405783"/>
                </a:moveTo>
                <a:cubicBezTo>
                  <a:pt x="0" y="181675"/>
                  <a:pt x="481875" y="0"/>
                  <a:pt x="1076298" y="0"/>
                </a:cubicBezTo>
                <a:cubicBezTo>
                  <a:pt x="1670721" y="0"/>
                  <a:pt x="2152596" y="181675"/>
                  <a:pt x="2152596" y="405783"/>
                </a:cubicBezTo>
                <a:cubicBezTo>
                  <a:pt x="2152596" y="629891"/>
                  <a:pt x="1670721" y="811566"/>
                  <a:pt x="1076298" y="811566"/>
                </a:cubicBezTo>
                <a:cubicBezTo>
                  <a:pt x="481875" y="811566"/>
                  <a:pt x="0" y="629891"/>
                  <a:pt x="0" y="405783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5240" tIns="210291" rIns="315240" bIns="210291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bg1"/>
                </a:solidFill>
              </a:rPr>
              <a:t>Learn</a:t>
            </a:r>
            <a:endParaRPr lang="en-US" sz="2400" b="1" kern="1200" dirty="0">
              <a:solidFill>
                <a:schemeClr val="bg1"/>
              </a:solidFill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3822818" y="2386465"/>
            <a:ext cx="3827905" cy="38279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95742" y="437748"/>
                </a:moveTo>
                <a:arcTo wR="1913952" hR="1913952" stAng="13828170" swAng="925395"/>
              </a:path>
            </a:pathLst>
          </a:custGeom>
          <a:noFill/>
          <a:ln w="41275">
            <a:solidFill>
              <a:schemeClr val="tx1"/>
            </a:solidFill>
            <a:tailEnd type="arrow"/>
          </a:ln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7" name="Picture 2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674" y="1493950"/>
            <a:ext cx="964388" cy="1145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ight Arrow 2"/>
          <p:cNvSpPr/>
          <p:nvPr/>
        </p:nvSpPr>
        <p:spPr>
          <a:xfrm rot="10800000">
            <a:off x="7194368" y="6017467"/>
            <a:ext cx="742520" cy="443148"/>
          </a:xfrm>
          <a:prstGeom prst="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936888" y="5998950"/>
            <a:ext cx="3686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The Experimentation Phase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8717911" y="2792247"/>
            <a:ext cx="9637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6000" dirty="0" smtClean="0"/>
              <a:t> </a:t>
            </a:r>
            <a:endParaRPr lang="en-US" sz="6000" dirty="0"/>
          </a:p>
        </p:txBody>
      </p:sp>
      <p:sp>
        <p:nvSpPr>
          <p:cNvPr id="13" name="TextBox 12"/>
          <p:cNvSpPr txBox="1"/>
          <p:nvPr/>
        </p:nvSpPr>
        <p:spPr>
          <a:xfrm>
            <a:off x="9083010" y="5377287"/>
            <a:ext cx="17280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rgbClr val="FF0000"/>
                </a:solidFill>
              </a:rPr>
              <a:t>Continue…</a:t>
            </a:r>
            <a:endParaRPr lang="en-US" sz="2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744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Speed Bumps in Experimenting with an MVP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71266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Building and experimenting with an MVP are not without risks, both </a:t>
            </a:r>
            <a:r>
              <a:rPr lang="en-US" i="1" dirty="0" smtClean="0"/>
              <a:t>real</a:t>
            </a:r>
            <a:r>
              <a:rPr lang="en-US" dirty="0" smtClean="0"/>
              <a:t> and </a:t>
            </a:r>
            <a:r>
              <a:rPr lang="en-US" i="1" dirty="0" smtClean="0"/>
              <a:t>imagined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most common </a:t>
            </a:r>
            <a:r>
              <a:rPr lang="en-US" i="1" dirty="0" smtClean="0">
                <a:solidFill>
                  <a:srgbClr val="C00000"/>
                </a:solidFill>
              </a:rPr>
              <a:t>speed bumps</a:t>
            </a:r>
            <a:r>
              <a:rPr lang="en-US" dirty="0" smtClean="0"/>
              <a:t> in building and experimenting with an MVP are: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C00000"/>
                </a:solidFill>
              </a:rPr>
              <a:t>Legal issues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C00000"/>
                </a:solidFill>
              </a:rPr>
              <a:t>Fears about competitors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C00000"/>
                </a:solidFill>
              </a:rPr>
              <a:t>Branding risks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C00000"/>
                </a:solidFill>
              </a:rPr>
              <a:t>Impact on morale</a:t>
            </a:r>
            <a:endParaRPr lang="en-US" sz="2800" dirty="0">
              <a:solidFill>
                <a:srgbClr val="C00000"/>
              </a:solidFill>
            </a:endParaRPr>
          </a:p>
          <a:p>
            <a:pPr lvl="1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02136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Speed Bumps in Experimenting with an MVP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922000" cy="476221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000" dirty="0" smtClean="0">
                <a:solidFill>
                  <a:srgbClr val="C00000"/>
                </a:solidFill>
              </a:rPr>
              <a:t>Legal issues</a:t>
            </a:r>
            <a:r>
              <a:rPr lang="en-US" sz="3000" dirty="0" smtClean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/>
              <a:t>Due to some established regulations, you might not be able to start experimenting!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70C0"/>
                </a:solidFill>
              </a:rPr>
              <a:t>Example</a:t>
            </a:r>
            <a:r>
              <a:rPr lang="en-US" sz="2400" dirty="0" smtClean="0"/>
              <a:t>: Lyft was about to be shutdown in California (it </a:t>
            </a:r>
            <a:r>
              <a:rPr lang="en-US" sz="2400" dirty="0"/>
              <a:t>received </a:t>
            </a:r>
            <a:r>
              <a:rPr lang="en-US" sz="2400" dirty="0" smtClean="0"/>
              <a:t>several </a:t>
            </a:r>
            <a:r>
              <a:rPr lang="en-US" sz="2400" i="1" dirty="0" smtClean="0"/>
              <a:t>cease </a:t>
            </a:r>
            <a:r>
              <a:rPr lang="en-US" sz="2400" i="1" dirty="0"/>
              <a:t>and desist </a:t>
            </a:r>
            <a:r>
              <a:rPr lang="en-US" sz="2400" dirty="0" smtClean="0"/>
              <a:t>in 2012 from several governments)!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/>
              <a:t>Alongside, you may want to rely on </a:t>
            </a:r>
            <a:r>
              <a:rPr lang="en-US" sz="2800" i="1" dirty="0" smtClean="0">
                <a:solidFill>
                  <a:srgbClr val="00B050"/>
                </a:solidFill>
              </a:rPr>
              <a:t>patent protection</a:t>
            </a:r>
            <a:r>
              <a:rPr lang="en-US" sz="2800" dirty="0" smtClean="0"/>
              <a:t>, especially </a:t>
            </a:r>
            <a:r>
              <a:rPr lang="en-US" sz="2800" i="1" u="sng" dirty="0" smtClean="0"/>
              <a:t>if</a:t>
            </a:r>
            <a:r>
              <a:rPr lang="en-US" sz="2800" dirty="0" smtClean="0"/>
              <a:t> a new scientific breakthrough is at the heart of your startup’s competitive advantage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 smtClean="0"/>
              <a:t>This is worth considering, albeit the delay that might arise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/>
              <a:t>All of the above might truly delay your learning benefits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309823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Speed Bumps in Experimenting with an MVP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922000" cy="490537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3000" dirty="0" smtClean="0">
                <a:solidFill>
                  <a:srgbClr val="C00000"/>
                </a:solidFill>
              </a:rPr>
              <a:t>Fears about competitors</a:t>
            </a:r>
            <a:r>
              <a:rPr lang="en-US" sz="3000" dirty="0" smtClean="0">
                <a:solidFill>
                  <a:srgbClr val="0070C0"/>
                </a:solidFill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This is one of the most common objections for experimenting with an MVP (</a:t>
            </a:r>
            <a:r>
              <a:rPr lang="en-US" sz="2600" i="1" dirty="0" smtClean="0"/>
              <a:t>someone will steal our idea, especially large companies!</a:t>
            </a:r>
            <a:r>
              <a:rPr lang="en-US" sz="2600" dirty="0" smtClean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b="1" dirty="0" smtClean="0">
                <a:solidFill>
                  <a:srgbClr val="92D050"/>
                </a:solidFill>
              </a:rPr>
              <a:t>Test</a:t>
            </a:r>
            <a:r>
              <a:rPr lang="en-US" sz="2200" dirty="0" smtClean="0"/>
              <a:t>: </a:t>
            </a:r>
            <a:r>
              <a:rPr lang="en-US" sz="2200" dirty="0"/>
              <a:t>C</a:t>
            </a:r>
            <a:r>
              <a:rPr lang="en-US" sz="2200" dirty="0" smtClean="0"/>
              <a:t>all an established company and try to get it to steal your idea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200" dirty="0" smtClean="0"/>
              <a:t>The truth is that most of big companies are already flooded with good ideas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22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Sooner or later, if you are successful, you will face competition from </a:t>
            </a:r>
            <a:r>
              <a:rPr lang="en-US" sz="2600" i="1" dirty="0" smtClean="0"/>
              <a:t>fast followers</a:t>
            </a:r>
            <a:r>
              <a:rPr lang="en-US" sz="2600" dirty="0" smtClean="0"/>
              <a:t> (time spent in </a:t>
            </a:r>
            <a:r>
              <a:rPr lang="en-US" sz="2600" i="1" dirty="0" smtClean="0"/>
              <a:t>stealth mode</a:t>
            </a:r>
            <a:r>
              <a:rPr lang="en-US" sz="2600" dirty="0" smtClean="0"/>
              <a:t> is unlikely to avoid this!)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The only way to win is to learn faster than others, which requires experimenting!</a:t>
            </a:r>
            <a:endParaRPr lang="en-US" sz="260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61904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Speed Bumps in Experimenting with an MVP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712669" cy="458568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>
                <a:solidFill>
                  <a:srgbClr val="C00000"/>
                </a:solidFill>
              </a:rPr>
              <a:t>Branding risks</a:t>
            </a:r>
            <a:r>
              <a:rPr lang="en-US" dirty="0" smtClean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If you plan to invest in building a great brand and experimenting with an MVP can seem like a dangerous risk, launch the MVP under a different brand name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Do not engage in </a:t>
            </a:r>
            <a:r>
              <a:rPr lang="en-US" i="1" dirty="0" smtClean="0">
                <a:solidFill>
                  <a:srgbClr val="00B050"/>
                </a:solidFill>
              </a:rPr>
              <a:t>vocal launch activities</a:t>
            </a:r>
            <a:r>
              <a:rPr lang="en-US" dirty="0" smtClean="0"/>
              <a:t> such as PR and media hype during your initial MVP experimentations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 smtClean="0"/>
              <a:t>Interestingly, as a startup, you have the advantage of being obscure (</a:t>
            </a:r>
            <a:r>
              <a:rPr lang="en-US" sz="2400" i="1" dirty="0" smtClean="0"/>
              <a:t>unlike some big companies</a:t>
            </a:r>
            <a:r>
              <a:rPr lang="en-US" sz="2400" dirty="0" smtClean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Engage with a public marketing launch </a:t>
            </a:r>
            <a:r>
              <a:rPr lang="en-US" i="1" u="sng" dirty="0" smtClean="0"/>
              <a:t>only after</a:t>
            </a:r>
            <a:r>
              <a:rPr lang="en-US" dirty="0" smtClean="0"/>
              <a:t> your product has proved itself with real customers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06930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Speed Bumps in Experimenting with an MVP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712669" cy="4741431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smtClean="0">
                <a:solidFill>
                  <a:srgbClr val="C00000"/>
                </a:solidFill>
              </a:rPr>
              <a:t>Impact on morale</a:t>
            </a:r>
            <a:r>
              <a:rPr lang="en-US" dirty="0" smtClean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MVPs often result in bad news!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This should not demoralize you whatsoever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 fact, this is a great news (or a </a:t>
            </a:r>
            <a:r>
              <a:rPr lang="en-US" i="1" dirty="0" smtClean="0"/>
              <a:t>gift</a:t>
            </a:r>
            <a:r>
              <a:rPr lang="en-US" dirty="0" smtClean="0"/>
              <a:t>) in reality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Use this gift to figure out the exact problems in your plan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Tackle these problems systematically, conduct related thoughtful experiments, and measure progress accordingly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Finally, </a:t>
            </a:r>
            <a:r>
              <a:rPr lang="en-US" b="1" i="1" dirty="0" smtClean="0">
                <a:solidFill>
                  <a:srgbClr val="00B050"/>
                </a:solidFill>
              </a:rPr>
              <a:t>persevere</a:t>
            </a:r>
            <a:r>
              <a:rPr lang="en-US" dirty="0" smtClean="0"/>
              <a:t> or </a:t>
            </a:r>
            <a:r>
              <a:rPr lang="en-US" b="1" i="1" dirty="0" smtClean="0">
                <a:solidFill>
                  <a:srgbClr val="FF0000"/>
                </a:solidFill>
              </a:rPr>
              <a:t>pivot</a:t>
            </a:r>
            <a:r>
              <a:rPr lang="en-US" dirty="0" smtClean="0"/>
              <a:t> (</a:t>
            </a:r>
            <a:r>
              <a:rPr lang="en-US" i="1" dirty="0" smtClean="0"/>
              <a:t>more on this shortly</a:t>
            </a:r>
            <a:r>
              <a:rPr lang="en-US" dirty="0" smtClean="0"/>
              <a:t>)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8081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13401</TotalTime>
  <Words>1665</Words>
  <Application>Microsoft Office PowerPoint</Application>
  <PresentationFormat>Widescreen</PresentationFormat>
  <Paragraphs>320</Paragraphs>
  <Slides>27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Wingdings</vt:lpstr>
      <vt:lpstr>Office Theme</vt:lpstr>
      <vt:lpstr>Entrepreneurship for Computer Science CS 15-390</vt:lpstr>
      <vt:lpstr>Today…</vt:lpstr>
      <vt:lpstr>Build-Experiment-Learn Feedback Loop</vt:lpstr>
      <vt:lpstr>Build-Experiment-Learn Feedback Loop</vt:lpstr>
      <vt:lpstr>Speed Bumps in Experimenting with an MVP</vt:lpstr>
      <vt:lpstr>Speed Bumps in Experimenting with an MVP</vt:lpstr>
      <vt:lpstr>Speed Bumps in Experimenting with an MVP</vt:lpstr>
      <vt:lpstr>Speed Bumps in Experimenting with an MVP</vt:lpstr>
      <vt:lpstr>Speed Bumps in Experimenting with an MVP</vt:lpstr>
      <vt:lpstr>Experimenting: Aardvark</vt:lpstr>
      <vt:lpstr>Experimenting: Aardvark</vt:lpstr>
      <vt:lpstr>Experimenting: Aardvark</vt:lpstr>
      <vt:lpstr>A/B Testing</vt:lpstr>
      <vt:lpstr>Build-Experiment-Learn Feedback Loop</vt:lpstr>
      <vt:lpstr>The Learning Phase</vt:lpstr>
      <vt:lpstr>The Learning Phase</vt:lpstr>
      <vt:lpstr>Example: Votizen</vt:lpstr>
      <vt:lpstr>Example: Votizen</vt:lpstr>
      <vt:lpstr>Example: Votizen</vt:lpstr>
      <vt:lpstr>Example: Votizen</vt:lpstr>
      <vt:lpstr>Example: Votizen</vt:lpstr>
      <vt:lpstr>Example: Votizen</vt:lpstr>
      <vt:lpstr>Example: Votizen</vt:lpstr>
      <vt:lpstr>Example: Votizen</vt:lpstr>
      <vt:lpstr>Example: Votizen</vt:lpstr>
      <vt:lpstr>Example: Votizen</vt:lpstr>
      <vt:lpstr>Next Class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Mohammad Hammoud</cp:lastModifiedBy>
  <cp:revision>578</cp:revision>
  <dcterms:created xsi:type="dcterms:W3CDTF">2017-12-27T09:59:59Z</dcterms:created>
  <dcterms:modified xsi:type="dcterms:W3CDTF">2018-03-18T16:00:17Z</dcterms:modified>
</cp:coreProperties>
</file>