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402" r:id="rId2"/>
    <p:sldId id="403" r:id="rId3"/>
    <p:sldId id="313" r:id="rId4"/>
    <p:sldId id="329" r:id="rId5"/>
    <p:sldId id="347" r:id="rId6"/>
    <p:sldId id="387" r:id="rId7"/>
    <p:sldId id="335" r:id="rId8"/>
    <p:sldId id="352" r:id="rId9"/>
    <p:sldId id="354" r:id="rId10"/>
    <p:sldId id="356" r:id="rId11"/>
    <p:sldId id="357" r:id="rId12"/>
    <p:sldId id="388" r:id="rId13"/>
    <p:sldId id="404" r:id="rId14"/>
    <p:sldId id="405" r:id="rId15"/>
    <p:sldId id="363" r:id="rId16"/>
    <p:sldId id="364" r:id="rId17"/>
    <p:sldId id="372" r:id="rId18"/>
    <p:sldId id="373" r:id="rId19"/>
    <p:sldId id="40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2"/>
  </p:normalViewPr>
  <p:slideViewPr>
    <p:cSldViewPr snapToGrid="0" snapToObjects="1">
      <p:cViewPr varScale="1">
        <p:scale>
          <a:sx n="91" d="100"/>
          <a:sy n="91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The </a:t>
            </a:r>
            <a:r>
              <a:rPr lang="en-US" sz="2800" b="1" dirty="0" smtClean="0"/>
              <a:t>Lean Approach- Part I</a:t>
            </a:r>
          </a:p>
          <a:p>
            <a:r>
              <a:rPr lang="en-US" sz="2800" dirty="0" smtClean="0"/>
              <a:t>Lecture 13, February 25, 2018</a:t>
            </a:r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6775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of MVP: Dropbox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video was a 3-minute demonstration of the technology as it is meant to work</a:t>
            </a: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 was narrated by Drew himself (</a:t>
            </a:r>
            <a:r>
              <a:rPr lang="en-US" i="1" dirty="0" smtClean="0"/>
              <a:t>it was really banal!</a:t>
            </a:r>
            <a:r>
              <a:rPr lang="en-US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 targeted </a:t>
            </a:r>
            <a:r>
              <a:rPr lang="en-US" b="1" i="1" dirty="0">
                <a:solidFill>
                  <a:srgbClr val="0070C0"/>
                </a:solidFill>
              </a:rPr>
              <a:t>early adopters</a:t>
            </a:r>
            <a:r>
              <a:rPr lang="en-US" dirty="0"/>
              <a:t>, </a:t>
            </a:r>
            <a:r>
              <a:rPr lang="en-US" dirty="0" smtClean="0"/>
              <a:t>who do </a:t>
            </a:r>
            <a:r>
              <a:rPr lang="en-US" dirty="0"/>
              <a:t>not need a perfect solution to </a:t>
            </a:r>
            <a:r>
              <a:rPr lang="en-US" dirty="0" smtClean="0"/>
              <a:t>get intrigued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Drew recounted: “It drove hundreds of thousands of people to the website. Our beta waiting list went from 5000 people to 75000 people literally overnight. It totally blew us away.”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Today, Dropbox is worth more than $10 billion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92D050"/>
                </a:solidFill>
              </a:rPr>
              <a:t>Lesson</a:t>
            </a:r>
            <a:r>
              <a:rPr lang="en-US" dirty="0" smtClean="0"/>
              <a:t>: </a:t>
            </a:r>
            <a:r>
              <a:rPr lang="en-US" i="1" dirty="0" smtClean="0"/>
              <a:t>Think big but start small!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4832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Build Phase: MVP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1266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Deciding how complex an MVP cannot be done formulaically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 requires judgment!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When in doubt, simplify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Avoid overbuilding and overpromising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Any additional work beyond what needs to get you starting the loop might be a waste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 MVP </a:t>
            </a:r>
            <a:r>
              <a:rPr lang="en-US" dirty="0"/>
              <a:t>does not only </a:t>
            </a:r>
            <a:r>
              <a:rPr lang="en-US" dirty="0" smtClean="0"/>
              <a:t>speak to </a:t>
            </a:r>
            <a:r>
              <a:rPr lang="en-US" dirty="0"/>
              <a:t>product design </a:t>
            </a:r>
            <a:r>
              <a:rPr lang="en-US" dirty="0" smtClean="0"/>
              <a:t>and </a:t>
            </a:r>
            <a:r>
              <a:rPr lang="en-US" dirty="0"/>
              <a:t>technical </a:t>
            </a:r>
            <a:r>
              <a:rPr lang="en-US" dirty="0" smtClean="0"/>
              <a:t>questions, but also </a:t>
            </a:r>
            <a:r>
              <a:rPr lang="en-US" i="1" dirty="0" smtClean="0"/>
              <a:t>serves in testing</a:t>
            </a:r>
            <a:r>
              <a:rPr lang="en-US" dirty="0" smtClean="0"/>
              <a:t> </a:t>
            </a:r>
            <a:r>
              <a:rPr lang="en-US" i="1" dirty="0"/>
              <a:t>fundamental </a:t>
            </a:r>
            <a:r>
              <a:rPr lang="en-US" i="1" dirty="0">
                <a:solidFill>
                  <a:srgbClr val="FF0000"/>
                </a:solidFill>
              </a:rPr>
              <a:t>business </a:t>
            </a:r>
            <a:r>
              <a:rPr lang="en-US" i="1" dirty="0" smtClean="0">
                <a:solidFill>
                  <a:srgbClr val="FF0000"/>
                </a:solidFill>
              </a:rPr>
              <a:t>hypotheses</a:t>
            </a:r>
          </a:p>
          <a:p>
            <a:pPr lvl="1"/>
            <a:r>
              <a:rPr lang="en-US" dirty="0" smtClean="0"/>
              <a:t>Thus, it serves in providing </a:t>
            </a:r>
            <a:r>
              <a:rPr lang="en-US" dirty="0"/>
              <a:t>a needed dose of </a:t>
            </a:r>
            <a:r>
              <a:rPr lang="en-US" dirty="0" smtClean="0"/>
              <a:t>reality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2030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Build-Experiment-Learn Feedback Loop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5112490" y="1980682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Idea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95699" y="166930"/>
                </a:moveTo>
                <a:arcTo wR="1913952" hR="1913952" stAng="17646436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6318005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Build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795171" y="2284384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05243" y="1620293"/>
                </a:moveTo>
                <a:arcTo wR="1913952" hR="1913952" stAng="21070453" swAng="864532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6867997" y="4541489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Product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727538" y="2455627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478622" y="3016233"/>
                </a:moveTo>
                <a:arcTo wR="1913952" hR="1913952" stAng="2109839" swAng="771264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4660617" y="5808588"/>
            <a:ext cx="2152308" cy="811565"/>
          </a:xfrm>
          <a:custGeom>
            <a:avLst/>
            <a:gdLst>
              <a:gd name="connsiteX0" fmla="*/ 0 w 2152308"/>
              <a:gd name="connsiteY0" fmla="*/ 405783 h 811565"/>
              <a:gd name="connsiteX1" fmla="*/ 1076154 w 2152308"/>
              <a:gd name="connsiteY1" fmla="*/ 0 h 811565"/>
              <a:gd name="connsiteX2" fmla="*/ 2152308 w 2152308"/>
              <a:gd name="connsiteY2" fmla="*/ 405783 h 811565"/>
              <a:gd name="connsiteX3" fmla="*/ 1076154 w 2152308"/>
              <a:gd name="connsiteY3" fmla="*/ 811566 h 811565"/>
              <a:gd name="connsiteX4" fmla="*/ 0 w 2152308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308" h="811565">
                <a:moveTo>
                  <a:pt x="0" y="405783"/>
                </a:moveTo>
                <a:cubicBezTo>
                  <a:pt x="0" y="181675"/>
                  <a:pt x="481811" y="0"/>
                  <a:pt x="1076154" y="0"/>
                </a:cubicBezTo>
                <a:cubicBezTo>
                  <a:pt x="1670497" y="0"/>
                  <a:pt x="2152308" y="181675"/>
                  <a:pt x="2152308" y="405783"/>
                </a:cubicBezTo>
                <a:cubicBezTo>
                  <a:pt x="2152308" y="629891"/>
                  <a:pt x="1670497" y="811566"/>
                  <a:pt x="1076154" y="811566"/>
                </a:cubicBezTo>
                <a:cubicBezTo>
                  <a:pt x="481811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8" tIns="210291" rIns="315198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Experiment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895150" y="2438142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54072" y="3354756"/>
                </a:moveTo>
                <a:arcTo wR="1913952" hR="1913952" stAng="7870043" swAng="780431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3346093" y="4541485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Data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3844429" y="230869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830" y="2075503"/>
                </a:moveTo>
                <a:arcTo wR="1913952" hR="1913952" stAng="10509485" swAng="864928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002942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Learn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95742" y="437748"/>
                </a:moveTo>
                <a:arcTo wR="1913952" hR="1913952" stAng="13828170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74" y="1493950"/>
            <a:ext cx="964388" cy="114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Arrow 2"/>
          <p:cNvSpPr/>
          <p:nvPr/>
        </p:nvSpPr>
        <p:spPr>
          <a:xfrm rot="10800000">
            <a:off x="7194368" y="6017467"/>
            <a:ext cx="742520" cy="443148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936888" y="5998950"/>
            <a:ext cx="3686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The Experimentation Phase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717911" y="2792247"/>
            <a:ext cx="963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6000" dirty="0" smtClean="0"/>
              <a:t>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47674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Dilemma: The Audacity of Zero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It is often easier to raise money when you have:</a:t>
            </a:r>
          </a:p>
          <a:p>
            <a:pPr lvl="1"/>
            <a:r>
              <a:rPr lang="en-US" i="1" dirty="0" smtClean="0">
                <a:solidFill>
                  <a:srgbClr val="0070C0"/>
                </a:solidFill>
              </a:rPr>
              <a:t>zero revenue</a:t>
            </a:r>
          </a:p>
          <a:p>
            <a:pPr lvl="1"/>
            <a:r>
              <a:rPr lang="en-US" i="1" dirty="0" smtClean="0">
                <a:solidFill>
                  <a:srgbClr val="0070C0"/>
                </a:solidFill>
              </a:rPr>
              <a:t>zero customers</a:t>
            </a:r>
          </a:p>
          <a:p>
            <a:pPr lvl="1"/>
            <a:r>
              <a:rPr lang="en-US" i="1" dirty="0" smtClean="0">
                <a:solidFill>
                  <a:srgbClr val="0070C0"/>
                </a:solidFill>
              </a:rPr>
              <a:t>zero traction </a:t>
            </a:r>
          </a:p>
          <a:p>
            <a:pPr lvl="1"/>
            <a:r>
              <a:rPr lang="en-US" dirty="0" smtClean="0"/>
              <a:t>than when you have a small amount of each!</a:t>
            </a:r>
          </a:p>
          <a:p>
            <a:endParaRPr lang="en-US" dirty="0"/>
          </a:p>
          <a:p>
            <a:r>
              <a:rPr lang="en-US" dirty="0" smtClean="0"/>
              <a:t>Zero invites imagination, but small numbers invite questions about whether large numbers will ever materialize</a:t>
            </a:r>
          </a:p>
          <a:p>
            <a:endParaRPr lang="en-US" dirty="0"/>
          </a:p>
          <a:p>
            <a:r>
              <a:rPr lang="en-US" dirty="0" smtClean="0"/>
              <a:t>This phenomenon (called </a:t>
            </a:r>
            <a:r>
              <a:rPr lang="en-US" b="1" i="1" dirty="0" smtClean="0">
                <a:solidFill>
                  <a:srgbClr val="92D050"/>
                </a:solidFill>
              </a:rPr>
              <a:t>the audacity of zero</a:t>
            </a:r>
            <a:r>
              <a:rPr lang="en-US" dirty="0" smtClean="0"/>
              <a:t>) creates a brutal incentive: </a:t>
            </a:r>
          </a:p>
          <a:p>
            <a:pPr lvl="1"/>
            <a:r>
              <a:rPr lang="en-US" dirty="0" smtClean="0"/>
              <a:t>Postpone getting any version of a product out until you are certain of success</a:t>
            </a:r>
          </a:p>
        </p:txBody>
      </p:sp>
    </p:spTree>
    <p:extLst>
      <p:ext uri="{BB962C8B-B14F-4D97-AF65-F5344CB8AC3E}">
        <p14:creationId xmlns:p14="http://schemas.microsoft.com/office/powerpoint/2010/main" val="95760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Dilemma: The Audacity of Zero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738138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If you postpone </a:t>
            </a:r>
            <a:r>
              <a:rPr lang="en-US" sz="3000" dirty="0" smtClean="0"/>
              <a:t>experimenting with your </a:t>
            </a:r>
            <a:r>
              <a:rPr lang="en-US" sz="3000" dirty="0" smtClean="0"/>
              <a:t>MVP, some unfortunate results will emerge like: </a:t>
            </a:r>
          </a:p>
          <a:p>
            <a:pPr lvl="1"/>
            <a:r>
              <a:rPr lang="en-US" sz="2600" dirty="0" smtClean="0"/>
              <a:t>The amount of wasted work </a:t>
            </a:r>
            <a:r>
              <a:rPr lang="en-US" sz="2600" dirty="0" smtClean="0"/>
              <a:t>may</a:t>
            </a:r>
            <a:r>
              <a:rPr lang="en-US" sz="2600" dirty="0" smtClean="0"/>
              <a:t> </a:t>
            </a:r>
            <a:r>
              <a:rPr lang="en-US" sz="2600" dirty="0" smtClean="0"/>
              <a:t>increase</a:t>
            </a:r>
          </a:p>
          <a:p>
            <a:pPr lvl="1"/>
            <a:r>
              <a:rPr lang="en-US" sz="2600" dirty="0" smtClean="0"/>
              <a:t>Essential feedback will be missed</a:t>
            </a:r>
          </a:p>
          <a:p>
            <a:pPr lvl="1"/>
            <a:r>
              <a:rPr lang="en-US" sz="2600" dirty="0" smtClean="0"/>
              <a:t>The risk that your startup will build something nobody wants </a:t>
            </a:r>
            <a:r>
              <a:rPr lang="en-US" sz="2600" dirty="0" smtClean="0"/>
              <a:t>may</a:t>
            </a:r>
            <a:r>
              <a:rPr lang="en-US" sz="2600" dirty="0" smtClean="0"/>
              <a:t> </a:t>
            </a:r>
            <a:r>
              <a:rPr lang="en-US" sz="2600" dirty="0" smtClean="0"/>
              <a:t>increase</a:t>
            </a:r>
          </a:p>
          <a:p>
            <a:pPr lvl="1"/>
            <a:endParaRPr lang="en-US" dirty="0"/>
          </a:p>
          <a:p>
            <a:r>
              <a:rPr lang="en-US" sz="3000" dirty="0" smtClean="0">
                <a:solidFill>
                  <a:srgbClr val="C00000"/>
                </a:solidFill>
              </a:rPr>
              <a:t>But fund is important (</a:t>
            </a:r>
            <a:r>
              <a:rPr lang="en-US" sz="3000" i="1" dirty="0" smtClean="0">
                <a:solidFill>
                  <a:srgbClr val="C00000"/>
                </a:solidFill>
              </a:rPr>
              <a:t>a dilemma!</a:t>
            </a:r>
            <a:r>
              <a:rPr lang="en-US" sz="3000" dirty="0" smtClean="0">
                <a:solidFill>
                  <a:srgbClr val="C00000"/>
                </a:solidFill>
              </a:rPr>
              <a:t>), so what is the way out?</a:t>
            </a:r>
          </a:p>
          <a:p>
            <a:pPr lvl="1"/>
            <a:r>
              <a:rPr lang="en-US" sz="2600" dirty="0" smtClean="0"/>
              <a:t>Tradeoffs: </a:t>
            </a:r>
          </a:p>
          <a:p>
            <a:pPr lvl="2"/>
            <a:r>
              <a:rPr lang="en-US" sz="2200" dirty="0" smtClean="0"/>
              <a:t>Would you prefer to attract venture capital and potentially squander it? </a:t>
            </a:r>
          </a:p>
          <a:p>
            <a:pPr lvl="2"/>
            <a:r>
              <a:rPr lang="en-US" sz="2200" dirty="0" smtClean="0"/>
              <a:t>Or, would you prefer to attract venture capital and wisely use it? </a:t>
            </a:r>
          </a:p>
          <a:p>
            <a:pPr lvl="1"/>
            <a:r>
              <a:rPr lang="en-US" sz="2600" dirty="0" smtClean="0"/>
              <a:t>Use an MVP to </a:t>
            </a:r>
            <a:r>
              <a:rPr lang="en-US" sz="2600" i="1" dirty="0" smtClean="0"/>
              <a:t>experiment</a:t>
            </a:r>
            <a:r>
              <a:rPr lang="en-US" sz="2600" dirty="0" smtClean="0"/>
              <a:t> (initially, </a:t>
            </a:r>
            <a:r>
              <a:rPr lang="en-US" sz="2600" i="1" dirty="0" smtClean="0"/>
              <a:t>silently</a:t>
            </a:r>
            <a:r>
              <a:rPr lang="en-US" sz="2600" dirty="0" smtClean="0"/>
              <a:t>) with early adopters within your beachhead market</a:t>
            </a:r>
          </a:p>
          <a:p>
            <a:pPr lvl="1"/>
            <a:r>
              <a:rPr lang="en-US" sz="2600" dirty="0" smtClean="0"/>
              <a:t>Verify your concept via testing ALL its elements, </a:t>
            </a:r>
            <a:r>
              <a:rPr lang="en-US" sz="2600" i="1" dirty="0" smtClean="0"/>
              <a:t>starting with the riskiest ones</a:t>
            </a:r>
          </a:p>
          <a:p>
            <a:pPr lvl="1"/>
            <a:r>
              <a:rPr lang="en-US" sz="2600" dirty="0" smtClean="0"/>
              <a:t>Scale out on a </a:t>
            </a:r>
            <a:r>
              <a:rPr lang="en-US" sz="2600" i="1" dirty="0" smtClean="0"/>
              <a:t>solid slate– </a:t>
            </a:r>
            <a:r>
              <a:rPr lang="en-US" sz="2600" i="1" dirty="0" smtClean="0"/>
              <a:t>fund </a:t>
            </a:r>
            <a:r>
              <a:rPr lang="en-US" sz="2600" i="1" dirty="0" smtClean="0"/>
              <a:t>will come naturally! 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89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Leap-of-Faith </a:t>
            </a:r>
            <a:r>
              <a:rPr lang="en-US" dirty="0"/>
              <a:t>A</a:t>
            </a:r>
            <a:r>
              <a:rPr lang="en-US" dirty="0" smtClean="0"/>
              <a:t>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The riskiest elements of a startup’s plan/concept (i.e., the parts on which everything depends) are called </a:t>
            </a:r>
            <a:r>
              <a:rPr lang="en-US" i="1" dirty="0" smtClean="0">
                <a:solidFill>
                  <a:srgbClr val="0070C0"/>
                </a:solidFill>
              </a:rPr>
              <a:t>leap-of-faith assumptions</a:t>
            </a:r>
          </a:p>
          <a:p>
            <a:endParaRPr lang="en-US" dirty="0"/>
          </a:p>
          <a:p>
            <a:r>
              <a:rPr lang="en-US" dirty="0" smtClean="0"/>
              <a:t>E.g., What was the main leap-of-faith assumption of Dropbox?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File </a:t>
            </a:r>
            <a:r>
              <a:rPr lang="en-US" dirty="0"/>
              <a:t>synchronization is a problem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92D050"/>
                </a:solidFill>
              </a:rPr>
              <a:t>Note</a:t>
            </a:r>
            <a:r>
              <a:rPr lang="en-US" dirty="0" smtClean="0"/>
              <a:t>: </a:t>
            </a:r>
            <a:r>
              <a:rPr lang="en-US" dirty="0"/>
              <a:t>M</a:t>
            </a:r>
            <a:r>
              <a:rPr lang="en-US" dirty="0" smtClean="0"/>
              <a:t>ost people do not </a:t>
            </a:r>
            <a:r>
              <a:rPr lang="en-US" dirty="0"/>
              <a:t>know about </a:t>
            </a:r>
            <a:r>
              <a:rPr lang="en-US" dirty="0" smtClean="0"/>
              <a:t>a certain solution (or even a problem); but once they </a:t>
            </a:r>
            <a:r>
              <a:rPr lang="en-US" dirty="0"/>
              <a:t>experience </a:t>
            </a:r>
            <a:r>
              <a:rPr lang="en-US" dirty="0" smtClean="0"/>
              <a:t>the solution, they </a:t>
            </a:r>
            <a:r>
              <a:rPr lang="en-US" dirty="0"/>
              <a:t>cannot imagine how </a:t>
            </a:r>
            <a:r>
              <a:rPr lang="en-US" dirty="0" smtClean="0"/>
              <a:t>they ever </a:t>
            </a:r>
            <a:r>
              <a:rPr lang="en-US" dirty="0"/>
              <a:t>lived without it!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285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Leap-of-Faith </a:t>
            </a:r>
            <a:r>
              <a:rPr lang="en-US" dirty="0"/>
              <a:t>A</a:t>
            </a:r>
            <a:r>
              <a:rPr lang="en-US" dirty="0" smtClean="0"/>
              <a:t>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two most important leap-of-faith assumptions of any startup are the</a:t>
            </a:r>
            <a:r>
              <a:rPr lang="en-US" i="1" dirty="0" smtClean="0">
                <a:solidFill>
                  <a:srgbClr val="0070C0"/>
                </a:solidFill>
              </a:rPr>
              <a:t> value hypothesis</a:t>
            </a:r>
            <a:r>
              <a:rPr lang="en-US" dirty="0" smtClean="0"/>
              <a:t> and the</a:t>
            </a:r>
            <a:r>
              <a:rPr lang="en-US" i="1" dirty="0" smtClean="0">
                <a:solidFill>
                  <a:srgbClr val="0070C0"/>
                </a:solidFill>
              </a:rPr>
              <a:t> growth hypothesis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The value hypothesis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It tests whether the product is really delivering value to customers </a:t>
            </a:r>
            <a:r>
              <a:rPr lang="en-US" i="1" dirty="0" smtClean="0"/>
              <a:t>after</a:t>
            </a:r>
            <a:r>
              <a:rPr lang="en-US" dirty="0" smtClean="0"/>
              <a:t> they start using it</a:t>
            </a:r>
          </a:p>
          <a:p>
            <a:pPr lvl="1"/>
            <a:r>
              <a:rPr lang="en-US" dirty="0" smtClean="0"/>
              <a:t>A testing metric: </a:t>
            </a:r>
            <a:r>
              <a:rPr lang="en-US" b="1" i="1" dirty="0" smtClean="0">
                <a:solidFill>
                  <a:srgbClr val="92D050"/>
                </a:solidFill>
              </a:rPr>
              <a:t>retention rate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The growth hypothesis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It tests how new customers will discover the product</a:t>
            </a:r>
          </a:p>
          <a:p>
            <a:pPr lvl="1"/>
            <a:r>
              <a:rPr lang="en-US" dirty="0" smtClean="0"/>
              <a:t>A testing metric: </a:t>
            </a:r>
            <a:r>
              <a:rPr lang="en-US" b="1" i="1" dirty="0" smtClean="0">
                <a:solidFill>
                  <a:srgbClr val="92D050"/>
                </a:solidFill>
              </a:rPr>
              <a:t>referral rate or Net Promoter Score (NPS)</a:t>
            </a:r>
            <a:endParaRPr lang="en-US" b="1" i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32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Facebook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96197"/>
          </a:xfrm>
        </p:spPr>
        <p:txBody>
          <a:bodyPr>
            <a:normAutofit/>
          </a:bodyPr>
          <a:lstStyle/>
          <a:p>
            <a:r>
              <a:rPr lang="en-US" sz="3000" dirty="0" smtClean="0"/>
              <a:t>In 2004, Facebook had 150,000 registered users </a:t>
            </a:r>
            <a:br>
              <a:rPr lang="en-US" sz="3000" dirty="0" smtClean="0"/>
            </a:br>
            <a:r>
              <a:rPr lang="en-US" sz="3000" dirty="0" smtClean="0"/>
              <a:t>with very little revenue </a:t>
            </a:r>
          </a:p>
          <a:p>
            <a:endParaRPr lang="en-US" sz="3000" dirty="0"/>
          </a:p>
          <a:p>
            <a:r>
              <a:rPr lang="en-US" sz="3000" dirty="0" smtClean="0"/>
              <a:t>Yet, that summer they raised their first $500,000 in venture capital</a:t>
            </a:r>
          </a:p>
          <a:p>
            <a:endParaRPr lang="en-US" sz="3000" dirty="0"/>
          </a:p>
          <a:p>
            <a:r>
              <a:rPr lang="en-US" sz="3000" dirty="0" smtClean="0"/>
              <a:t>Less than a year later, they raised an additional $12.7 million </a:t>
            </a:r>
          </a:p>
          <a:p>
            <a:endParaRPr lang="en-US" sz="3000" dirty="0"/>
          </a:p>
          <a:p>
            <a:r>
              <a:rPr lang="en-US" sz="3000" dirty="0" smtClean="0"/>
              <a:t>How Facebook was able to raise so much money when its actual usage was small?</a:t>
            </a:r>
            <a:endParaRPr lang="en-US" sz="3000" dirty="0"/>
          </a:p>
        </p:txBody>
      </p:sp>
      <p:pic>
        <p:nvPicPr>
          <p:cNvPr id="2050" name="Picture 2" descr="Image resu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270" y="1523542"/>
            <a:ext cx="3160709" cy="112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025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Facebook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To answer this question, it suffices to look at </a:t>
            </a:r>
            <a:br>
              <a:rPr lang="en-US" dirty="0" smtClean="0"/>
            </a:br>
            <a:r>
              <a:rPr lang="en-US" dirty="0" smtClean="0"/>
              <a:t>Facebook’s value and growth hypotheses:</a:t>
            </a:r>
          </a:p>
          <a:p>
            <a:pPr lvl="1"/>
            <a:r>
              <a:rPr lang="en-US" sz="2800" i="1" dirty="0" smtClean="0">
                <a:solidFill>
                  <a:srgbClr val="0070C0"/>
                </a:solidFill>
              </a:rPr>
              <a:t>Validated</a:t>
            </a:r>
            <a:r>
              <a:rPr lang="en-US" sz="2800" dirty="0" smtClean="0">
                <a:solidFill>
                  <a:srgbClr val="0070C0"/>
                </a:solidFill>
              </a:rPr>
              <a:t> value hypothesis</a:t>
            </a:r>
            <a:r>
              <a:rPr lang="en-US" sz="2800" dirty="0" smtClean="0"/>
              <a:t>: </a:t>
            </a:r>
          </a:p>
          <a:p>
            <a:pPr lvl="2"/>
            <a:r>
              <a:rPr lang="en-US" sz="2800" dirty="0" smtClean="0"/>
              <a:t>More than half of the users came back to the site every single day</a:t>
            </a:r>
          </a:p>
          <a:p>
            <a:pPr lvl="1"/>
            <a:endParaRPr lang="en-US" sz="2800" i="1" dirty="0" smtClean="0">
              <a:solidFill>
                <a:srgbClr val="0070C0"/>
              </a:solidFill>
            </a:endParaRPr>
          </a:p>
          <a:p>
            <a:pPr lvl="1"/>
            <a:r>
              <a:rPr lang="en-US" sz="2800" i="1" dirty="0" smtClean="0">
                <a:solidFill>
                  <a:srgbClr val="0070C0"/>
                </a:solidFill>
              </a:rPr>
              <a:t>Validated</a:t>
            </a:r>
            <a:r>
              <a:rPr lang="en-US" sz="2800" dirty="0" smtClean="0">
                <a:solidFill>
                  <a:srgbClr val="0070C0"/>
                </a:solidFill>
              </a:rPr>
              <a:t> growth hypothesis</a:t>
            </a:r>
            <a:r>
              <a:rPr lang="en-US" sz="2800" dirty="0" smtClean="0"/>
              <a:t>: </a:t>
            </a:r>
          </a:p>
          <a:p>
            <a:pPr lvl="2"/>
            <a:r>
              <a:rPr lang="en-US" sz="2800" dirty="0" smtClean="0"/>
              <a:t>Facebook launched on Feb 4, 2004, and by the end of that month, almost ¾ of Harvard’s undergraduates were using it (</a:t>
            </a:r>
            <a:r>
              <a:rPr lang="en-US" sz="2800" i="1" dirty="0" smtClean="0"/>
              <a:t>without spending a dollar on marketing or advertising!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pic>
        <p:nvPicPr>
          <p:cNvPr id="5" name="Picture 2" descr="Image resu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270" y="1523542"/>
            <a:ext cx="3160709" cy="112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41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Product development: the lean </a:t>
            </a:r>
            <a:r>
              <a:rPr lang="en-US" dirty="0" smtClean="0"/>
              <a:t>approach- Part II</a:t>
            </a:r>
            <a:endParaRPr lang="en-US" sz="2800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013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Last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COCA</a:t>
            </a:r>
            <a:endParaRPr lang="en-US" sz="3200" dirty="0"/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Today’s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Product Development: The </a:t>
            </a:r>
            <a:r>
              <a:rPr lang="en-US" sz="3200" dirty="0" smtClean="0"/>
              <a:t>Lean Startup Approach- Part I</a:t>
            </a:r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Announcements</a:t>
            </a:r>
            <a:r>
              <a:rPr lang="en-US" sz="3600" dirty="0" smtClean="0"/>
              <a:t>:</a:t>
            </a:r>
          </a:p>
          <a:p>
            <a:pPr lvl="1"/>
            <a:r>
              <a:rPr lang="en-US" sz="3200" dirty="0" smtClean="0"/>
              <a:t>CP1 </a:t>
            </a:r>
            <a:r>
              <a:rPr lang="en-US" sz="3200" dirty="0" smtClean="0"/>
              <a:t>is due on Feb 27 by midnight. </a:t>
            </a:r>
            <a:r>
              <a:rPr lang="en-US" sz="3200" i="1" dirty="0" smtClean="0">
                <a:solidFill>
                  <a:srgbClr val="FF0000"/>
                </a:solidFill>
              </a:rPr>
              <a:t>Each team will be given 12 minutes to present its findings in class.</a:t>
            </a:r>
          </a:p>
          <a:p>
            <a:pPr lvl="1"/>
            <a:r>
              <a:rPr lang="en-US" sz="3200" i="1" dirty="0" smtClean="0">
                <a:solidFill>
                  <a:srgbClr val="FF0000"/>
                </a:solidFill>
              </a:rPr>
              <a:t>Midterm is on March 13.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76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Value vs. Waste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Question</a:t>
            </a:r>
            <a:r>
              <a:rPr lang="en-US" dirty="0" smtClean="0"/>
              <a:t>: Which of our efforts are value-creating and which are wasteful?</a:t>
            </a:r>
          </a:p>
          <a:p>
            <a:endParaRPr lang="en-US" dirty="0"/>
          </a:p>
          <a:p>
            <a:r>
              <a:rPr lang="en-US" i="1" dirty="0" smtClean="0">
                <a:solidFill>
                  <a:srgbClr val="C00000"/>
                </a:solidFill>
              </a:rPr>
              <a:t>Lean thinking </a:t>
            </a:r>
            <a:r>
              <a:rPr lang="en-US" dirty="0" smtClean="0"/>
              <a:t>defines value-creation as providing benefits to the customers; anything else is a waste!</a:t>
            </a:r>
          </a:p>
          <a:p>
            <a:endParaRPr lang="en-US" dirty="0"/>
          </a:p>
          <a:p>
            <a:r>
              <a:rPr lang="en-US" dirty="0" smtClean="0"/>
              <a:t>But, how can you know whether you are providing benefits (i.e., creating value) to your potential customers?</a:t>
            </a:r>
          </a:p>
          <a:p>
            <a:pPr lvl="1"/>
            <a:r>
              <a:rPr lang="en-US" b="1" dirty="0">
                <a:solidFill>
                  <a:srgbClr val="92D050"/>
                </a:solidFill>
              </a:rPr>
              <a:t>Note</a:t>
            </a:r>
            <a:r>
              <a:rPr lang="en-US" dirty="0"/>
              <a:t>: True startup productivity </a:t>
            </a:r>
            <a:r>
              <a:rPr lang="en-US" dirty="0" smtClean="0"/>
              <a:t>CANNOT be measured in </a:t>
            </a:r>
            <a:r>
              <a:rPr lang="en-US" dirty="0"/>
              <a:t>terms of how much </a:t>
            </a:r>
            <a:r>
              <a:rPr lang="en-US" dirty="0" smtClean="0"/>
              <a:t>you </a:t>
            </a:r>
            <a:r>
              <a:rPr lang="en-US" dirty="0"/>
              <a:t>are building </a:t>
            </a:r>
            <a:r>
              <a:rPr lang="en-US" dirty="0" smtClean="0"/>
              <a:t>every day, but </a:t>
            </a:r>
            <a:r>
              <a:rPr lang="en-US" dirty="0"/>
              <a:t>rather </a:t>
            </a:r>
            <a:r>
              <a:rPr lang="en-US" dirty="0" smtClean="0"/>
              <a:t>in terms of systematically </a:t>
            </a:r>
            <a:r>
              <a:rPr lang="en-US" dirty="0"/>
              <a:t>figuring out </a:t>
            </a:r>
            <a:r>
              <a:rPr lang="en-US" i="1" u="sng" dirty="0"/>
              <a:t>the right </a:t>
            </a:r>
            <a:r>
              <a:rPr lang="en-US" i="1" u="sng" dirty="0" smtClean="0"/>
              <a:t>thing </a:t>
            </a:r>
            <a:r>
              <a:rPr lang="en-US" i="1" u="sng" dirty="0"/>
              <a:t>to </a:t>
            </a:r>
            <a:r>
              <a:rPr lang="en-US" i="1" u="sng" dirty="0" smtClean="0"/>
              <a:t>build every day</a:t>
            </a:r>
            <a:endParaRPr lang="en-US" i="1" u="sng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5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Towards Value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Success is not </a:t>
            </a:r>
            <a:r>
              <a:rPr lang="en-US" dirty="0" smtClean="0"/>
              <a:t>about delivering </a:t>
            </a:r>
            <a:r>
              <a:rPr lang="en-US" dirty="0"/>
              <a:t>a </a:t>
            </a:r>
            <a:r>
              <a:rPr lang="en-US" dirty="0" smtClean="0"/>
              <a:t>product; </a:t>
            </a:r>
            <a:r>
              <a:rPr lang="en-US" dirty="0"/>
              <a:t>success is </a:t>
            </a:r>
            <a:r>
              <a:rPr lang="en-US" dirty="0" smtClean="0"/>
              <a:t>about delivering </a:t>
            </a:r>
            <a:r>
              <a:rPr lang="en-US" dirty="0"/>
              <a:t>a </a:t>
            </a:r>
            <a:r>
              <a:rPr lang="en-US" dirty="0" smtClean="0"/>
              <a:t>product (or a feature of a product) that </a:t>
            </a:r>
            <a:r>
              <a:rPr lang="en-US" dirty="0"/>
              <a:t>customers will </a:t>
            </a:r>
            <a:r>
              <a:rPr lang="en-US" dirty="0" smtClean="0"/>
              <a:t>use</a:t>
            </a:r>
          </a:p>
          <a:p>
            <a:endParaRPr lang="en-US" dirty="0"/>
          </a:p>
          <a:p>
            <a:r>
              <a:rPr lang="en-US" dirty="0" smtClean="0"/>
              <a:t>The way to do this is to continuously align your efforts with your customers’ </a:t>
            </a:r>
            <a:r>
              <a:rPr lang="en-US" i="1" dirty="0" smtClean="0"/>
              <a:t>real</a:t>
            </a:r>
            <a:r>
              <a:rPr lang="en-US" dirty="0" smtClean="0"/>
              <a:t> needs</a:t>
            </a:r>
          </a:p>
          <a:p>
            <a:pPr lvl="1"/>
            <a:r>
              <a:rPr lang="en-US" b="1" dirty="0">
                <a:solidFill>
                  <a:srgbClr val="92D050"/>
                </a:solidFill>
              </a:rPr>
              <a:t>Note</a:t>
            </a:r>
            <a:r>
              <a:rPr lang="en-US" dirty="0"/>
              <a:t>: </a:t>
            </a:r>
            <a:r>
              <a:rPr lang="en-US" dirty="0" smtClean="0"/>
              <a:t>This </a:t>
            </a:r>
            <a:r>
              <a:rPr lang="en-US" dirty="0"/>
              <a:t>is not about asking your customers what they need because customers typically do not know what they </a:t>
            </a:r>
            <a:r>
              <a:rPr lang="en-US" dirty="0" smtClean="0"/>
              <a:t>need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0070C0"/>
                </a:solidFill>
              </a:rPr>
              <a:t>Build-Experiment-Learn feedback loop </a:t>
            </a:r>
            <a:r>
              <a:rPr lang="en-US" dirty="0" smtClean="0"/>
              <a:t>allows you to discover your customers’ needs and methodically align with them</a:t>
            </a:r>
          </a:p>
        </p:txBody>
      </p:sp>
    </p:spTree>
    <p:extLst>
      <p:ext uri="{BB962C8B-B14F-4D97-AF65-F5344CB8AC3E}">
        <p14:creationId xmlns:p14="http://schemas.microsoft.com/office/powerpoint/2010/main" val="159227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Build-Experiment-Learn Feedback Loop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5112490" y="1980682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Idea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95699" y="166930"/>
                </a:moveTo>
                <a:arcTo wR="1913952" hR="1913952" stAng="17646436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6318005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Build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795171" y="2284384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05243" y="1620293"/>
                </a:moveTo>
                <a:arcTo wR="1913952" hR="1913952" stAng="21070453" swAng="864532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6867997" y="4541489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Product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727538" y="2455627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478622" y="3016233"/>
                </a:moveTo>
                <a:arcTo wR="1913952" hR="1913952" stAng="2109839" swAng="771264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4660617" y="5808588"/>
            <a:ext cx="2152308" cy="811565"/>
          </a:xfrm>
          <a:custGeom>
            <a:avLst/>
            <a:gdLst>
              <a:gd name="connsiteX0" fmla="*/ 0 w 2152308"/>
              <a:gd name="connsiteY0" fmla="*/ 405783 h 811565"/>
              <a:gd name="connsiteX1" fmla="*/ 1076154 w 2152308"/>
              <a:gd name="connsiteY1" fmla="*/ 0 h 811565"/>
              <a:gd name="connsiteX2" fmla="*/ 2152308 w 2152308"/>
              <a:gd name="connsiteY2" fmla="*/ 405783 h 811565"/>
              <a:gd name="connsiteX3" fmla="*/ 1076154 w 2152308"/>
              <a:gd name="connsiteY3" fmla="*/ 811566 h 811565"/>
              <a:gd name="connsiteX4" fmla="*/ 0 w 2152308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308" h="811565">
                <a:moveTo>
                  <a:pt x="0" y="405783"/>
                </a:moveTo>
                <a:cubicBezTo>
                  <a:pt x="0" y="181675"/>
                  <a:pt x="481811" y="0"/>
                  <a:pt x="1076154" y="0"/>
                </a:cubicBezTo>
                <a:cubicBezTo>
                  <a:pt x="1670497" y="0"/>
                  <a:pt x="2152308" y="181675"/>
                  <a:pt x="2152308" y="405783"/>
                </a:cubicBezTo>
                <a:cubicBezTo>
                  <a:pt x="2152308" y="629891"/>
                  <a:pt x="1670497" y="811566"/>
                  <a:pt x="1076154" y="811566"/>
                </a:cubicBezTo>
                <a:cubicBezTo>
                  <a:pt x="481811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8" tIns="210291" rIns="315198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Experiment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895150" y="2438142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54072" y="3354756"/>
                </a:moveTo>
                <a:arcTo wR="1913952" hR="1913952" stAng="7870043" swAng="780431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3346093" y="4541485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Data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3844429" y="230869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830" y="2075503"/>
                </a:moveTo>
                <a:arcTo wR="1913952" hR="1913952" stAng="10509485" swAng="864928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002942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Learn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95742" y="437748"/>
                </a:moveTo>
                <a:arcTo wR="1913952" hR="1913952" stAng="13828170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74" y="1493950"/>
            <a:ext cx="964388" cy="114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78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5" grpId="0" animBg="1"/>
      <p:bldP spid="17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Build-Experiment-Learn Feedback Loop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5112490" y="1980682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Idea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95699" y="166930"/>
                </a:moveTo>
                <a:arcTo wR="1913952" hR="1913952" stAng="17646436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6318005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Build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795171" y="2284384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05243" y="1620293"/>
                </a:moveTo>
                <a:arcTo wR="1913952" hR="1913952" stAng="21070453" swAng="864532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6867997" y="4541489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Product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727538" y="2455627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478622" y="3016233"/>
                </a:moveTo>
                <a:arcTo wR="1913952" hR="1913952" stAng="2109839" swAng="771264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4660617" y="5808588"/>
            <a:ext cx="2152308" cy="811565"/>
          </a:xfrm>
          <a:custGeom>
            <a:avLst/>
            <a:gdLst>
              <a:gd name="connsiteX0" fmla="*/ 0 w 2152308"/>
              <a:gd name="connsiteY0" fmla="*/ 405783 h 811565"/>
              <a:gd name="connsiteX1" fmla="*/ 1076154 w 2152308"/>
              <a:gd name="connsiteY1" fmla="*/ 0 h 811565"/>
              <a:gd name="connsiteX2" fmla="*/ 2152308 w 2152308"/>
              <a:gd name="connsiteY2" fmla="*/ 405783 h 811565"/>
              <a:gd name="connsiteX3" fmla="*/ 1076154 w 2152308"/>
              <a:gd name="connsiteY3" fmla="*/ 811566 h 811565"/>
              <a:gd name="connsiteX4" fmla="*/ 0 w 2152308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308" h="811565">
                <a:moveTo>
                  <a:pt x="0" y="405783"/>
                </a:moveTo>
                <a:cubicBezTo>
                  <a:pt x="0" y="181675"/>
                  <a:pt x="481811" y="0"/>
                  <a:pt x="1076154" y="0"/>
                </a:cubicBezTo>
                <a:cubicBezTo>
                  <a:pt x="1670497" y="0"/>
                  <a:pt x="2152308" y="181675"/>
                  <a:pt x="2152308" y="405783"/>
                </a:cubicBezTo>
                <a:cubicBezTo>
                  <a:pt x="2152308" y="629891"/>
                  <a:pt x="1670497" y="811566"/>
                  <a:pt x="1076154" y="811566"/>
                </a:cubicBezTo>
                <a:cubicBezTo>
                  <a:pt x="481811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8" tIns="210291" rIns="315198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Experiment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895150" y="2438142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54072" y="3354756"/>
                </a:moveTo>
                <a:arcTo wR="1913952" hR="1913952" stAng="7870043" swAng="780431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3346093" y="4541485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Data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3844429" y="230869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830" y="2075503"/>
                </a:moveTo>
                <a:arcTo wR="1913952" hR="1913952" stAng="10509485" swAng="864928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002942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Learn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95742" y="437748"/>
                </a:moveTo>
                <a:arcTo wR="1913952" hR="1913952" stAng="13828170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74" y="1493950"/>
            <a:ext cx="964388" cy="114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Arrow 2"/>
          <p:cNvSpPr/>
          <p:nvPr/>
        </p:nvSpPr>
        <p:spPr>
          <a:xfrm rot="10800000">
            <a:off x="8717911" y="3121867"/>
            <a:ext cx="742520" cy="443148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460431" y="3103350"/>
            <a:ext cx="2209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The Build Phase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8024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Build Phase: MVP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The build phase can be entered as quickly as possible with a </a:t>
            </a:r>
            <a:r>
              <a:rPr lang="en-US" b="1" i="1" dirty="0" smtClean="0">
                <a:solidFill>
                  <a:srgbClr val="0070C0"/>
                </a:solidFill>
              </a:rPr>
              <a:t>Minimum Viable Product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(MVP)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 MVP ranges </a:t>
            </a:r>
            <a:r>
              <a:rPr lang="en-US" dirty="0"/>
              <a:t>in complexity from </a:t>
            </a:r>
            <a:r>
              <a:rPr lang="en-US" dirty="0" smtClean="0"/>
              <a:t>extremely </a:t>
            </a:r>
            <a:r>
              <a:rPr lang="en-US" dirty="0"/>
              <a:t>simple </a:t>
            </a:r>
            <a:r>
              <a:rPr lang="en-US" i="1" dirty="0"/>
              <a:t>smoke tests </a:t>
            </a:r>
            <a:r>
              <a:rPr lang="en-US" dirty="0"/>
              <a:t>(little more than an advertisement) to </a:t>
            </a:r>
            <a:r>
              <a:rPr lang="en-US" dirty="0" smtClean="0"/>
              <a:t>early prototypes</a:t>
            </a:r>
            <a:endParaRPr lang="en-US" dirty="0"/>
          </a:p>
        </p:txBody>
      </p:sp>
      <p:sp>
        <p:nvSpPr>
          <p:cNvPr id="4" name="Left-Right Arrow 3"/>
          <p:cNvSpPr/>
          <p:nvPr/>
        </p:nvSpPr>
        <p:spPr>
          <a:xfrm>
            <a:off x="2264228" y="4858541"/>
            <a:ext cx="7162800" cy="950912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7910541" y="4336253"/>
            <a:ext cx="2286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 smtClean="0">
                <a:solidFill>
                  <a:srgbClr val="C00000"/>
                </a:solidFill>
              </a:rPr>
              <a:t>Prototypes</a:t>
            </a:r>
            <a:endParaRPr lang="en-US" altLang="en-US" b="1" dirty="0">
              <a:solidFill>
                <a:srgbClr val="C00000"/>
              </a:solidFill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7353299" y="5906866"/>
            <a:ext cx="3276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350" indent="-6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/>
            <a:r>
              <a:rPr lang="en-US" altLang="en-US" sz="2000" b="1" dirty="0" smtClean="0"/>
              <a:t>A product with problems and missing features</a:t>
            </a:r>
            <a:endParaRPr lang="en-US" altLang="en-US" sz="2000" b="1" dirty="0"/>
          </a:p>
        </p:txBody>
      </p:sp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1545771" y="4357007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 smtClean="0">
                <a:solidFill>
                  <a:srgbClr val="C00000"/>
                </a:solidFill>
              </a:rPr>
              <a:t>Smoke Tests</a:t>
            </a:r>
            <a:endParaRPr lang="en-US" altLang="en-US" b="1" dirty="0">
              <a:solidFill>
                <a:srgbClr val="C00000"/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230085" y="6041977"/>
            <a:ext cx="31337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17475" indent="-11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 dirty="0" smtClean="0"/>
              <a:t>No product is built yet!</a:t>
            </a:r>
            <a:endParaRPr lang="en-US" altLang="en-US" sz="2000" b="1" dirty="0"/>
          </a:p>
        </p:txBody>
      </p:sp>
      <p:pic>
        <p:nvPicPr>
          <p:cNvPr id="9" name="Picture 2" descr="C:\Documents and Settings\dd\Local Settings\Temporary Internet Files\Content.IE5\2JSTM34V\MM90028887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629" y="4237829"/>
            <a:ext cx="6191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151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85185E-6 L 0.3 0.0018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13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 0.00185 L 0.05495 0.0018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 of MVP: Dropbox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Dropbox is an easy-to-use file sharing (or </a:t>
            </a:r>
            <a:r>
              <a:rPr lang="en-US" i="1" dirty="0" smtClean="0"/>
              <a:t>synchronization</a:t>
            </a:r>
            <a:r>
              <a:rPr lang="en-US" dirty="0" smtClean="0"/>
              <a:t>) tool, which uses a </a:t>
            </a:r>
            <a:r>
              <a:rPr lang="en-US" i="1" dirty="0" smtClean="0"/>
              <a:t>push-based</a:t>
            </a:r>
            <a:r>
              <a:rPr lang="en-US" dirty="0" smtClean="0"/>
              <a:t> </a:t>
            </a:r>
            <a:r>
              <a:rPr lang="en-US" dirty="0"/>
              <a:t>caching (or </a:t>
            </a:r>
            <a:r>
              <a:rPr lang="en-US" i="1" dirty="0">
                <a:solidFill>
                  <a:srgbClr val="0070C0"/>
                </a:solidFill>
              </a:rPr>
              <a:t>full replication</a:t>
            </a:r>
            <a:r>
              <a:rPr lang="en-US" dirty="0"/>
              <a:t>) technique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32" name="Picture 8" descr="Image result for windows pc dropbo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279" y="2936383"/>
            <a:ext cx="4777033" cy="3648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5708" y="2728848"/>
            <a:ext cx="2302112" cy="172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iphone 10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452" y="5612446"/>
            <a:ext cx="1104966" cy="107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android samsu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5225" y="4652448"/>
            <a:ext cx="1332429" cy="108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ight Arrow 7"/>
          <p:cNvSpPr/>
          <p:nvPr/>
        </p:nvSpPr>
        <p:spPr>
          <a:xfrm rot="20299985">
            <a:off x="6036559" y="4181190"/>
            <a:ext cx="1689306" cy="353244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6108622" y="5052298"/>
            <a:ext cx="2609442" cy="356616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788328">
            <a:off x="6049423" y="5883130"/>
            <a:ext cx="1637875" cy="356616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34893" y="2764385"/>
            <a:ext cx="24142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C00000"/>
                </a:solidFill>
              </a:rPr>
              <a:t>Push immediately to </a:t>
            </a:r>
            <a:br>
              <a:rPr lang="en-US" sz="2000" b="1" i="1" dirty="0" smtClean="0">
                <a:solidFill>
                  <a:srgbClr val="C00000"/>
                </a:solidFill>
              </a:rPr>
            </a:br>
            <a:r>
              <a:rPr lang="en-US" sz="2000" b="1" i="1" dirty="0" smtClean="0">
                <a:solidFill>
                  <a:srgbClr val="C00000"/>
                </a:solidFill>
              </a:rPr>
              <a:t>Dropbox service &amp;</a:t>
            </a:r>
            <a:br>
              <a:rPr lang="en-US" sz="2000" b="1" i="1" dirty="0" smtClean="0">
                <a:solidFill>
                  <a:srgbClr val="C00000"/>
                </a:solidFill>
              </a:rPr>
            </a:br>
            <a:r>
              <a:rPr lang="en-US" sz="2000" b="1" i="1" dirty="0" smtClean="0">
                <a:solidFill>
                  <a:srgbClr val="C00000"/>
                </a:solidFill>
              </a:rPr>
              <a:t>all sharing devices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89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 of MVP: Dropbox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Dropbox requires integration with a variety of computer platforms and OSs: Windows, Macintosh, iPhone, Android, and so 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also necessitates deep understanding and expertise of distributed systems (caching, replication, consistency, reliability, availability, etc.)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avoid the risk of waking up after years of development with a product that nobody wanted, Drew </a:t>
            </a:r>
            <a:r>
              <a:rPr lang="en-US" dirty="0" smtClean="0"/>
              <a:t>Houston (founder &amp; CEO of Dropbox) did </a:t>
            </a:r>
            <a:r>
              <a:rPr lang="en-US" dirty="0"/>
              <a:t>something unexpectedly easy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He made a video!</a:t>
            </a:r>
          </a:p>
        </p:txBody>
      </p:sp>
    </p:spTree>
    <p:extLst>
      <p:ext uri="{BB962C8B-B14F-4D97-AF65-F5344CB8AC3E}">
        <p14:creationId xmlns:p14="http://schemas.microsoft.com/office/powerpoint/2010/main" val="277508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13358</TotalTime>
  <Words>1013</Words>
  <Application>Microsoft Office PowerPoint</Application>
  <PresentationFormat>Widescreen</PresentationFormat>
  <Paragraphs>150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Value vs. Waste</vt:lpstr>
      <vt:lpstr>Towards Value Creation</vt:lpstr>
      <vt:lpstr>Build-Experiment-Learn Feedback Loop</vt:lpstr>
      <vt:lpstr>Build-Experiment-Learn Feedback Loop</vt:lpstr>
      <vt:lpstr>The Build Phase: MVP</vt:lpstr>
      <vt:lpstr>Example of MVP: Dropbox</vt:lpstr>
      <vt:lpstr>Example of MVP: Dropbox</vt:lpstr>
      <vt:lpstr>Example of MVP: Dropbox</vt:lpstr>
      <vt:lpstr>The Build Phase: MVP</vt:lpstr>
      <vt:lpstr>Build-Experiment-Learn Feedback Loop</vt:lpstr>
      <vt:lpstr>Dilemma: The Audacity of Zero</vt:lpstr>
      <vt:lpstr>Dilemma: The Audacity of Zero</vt:lpstr>
      <vt:lpstr>Leap-of-Faith Assumptions</vt:lpstr>
      <vt:lpstr>Leap-of-Faith Assumptions</vt:lpstr>
      <vt:lpstr>Example: Facebook</vt:lpstr>
      <vt:lpstr>Example: Facebook</vt:lpstr>
      <vt:lpstr>Next Class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550</cp:revision>
  <dcterms:created xsi:type="dcterms:W3CDTF">2017-12-27T09:59:59Z</dcterms:created>
  <dcterms:modified xsi:type="dcterms:W3CDTF">2018-02-25T16:21:19Z</dcterms:modified>
</cp:coreProperties>
</file>