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2"/>
  </p:notesMasterIdLst>
  <p:sldIdLst>
    <p:sldId id="566" r:id="rId2"/>
    <p:sldId id="567" r:id="rId3"/>
    <p:sldId id="328" r:id="rId4"/>
    <p:sldId id="354" r:id="rId5"/>
    <p:sldId id="338" r:id="rId6"/>
    <p:sldId id="589" r:id="rId7"/>
    <p:sldId id="588" r:id="rId8"/>
    <p:sldId id="568" r:id="rId9"/>
    <p:sldId id="569" r:id="rId10"/>
    <p:sldId id="590" r:id="rId11"/>
    <p:sldId id="591" r:id="rId12"/>
    <p:sldId id="570" r:id="rId13"/>
    <p:sldId id="571" r:id="rId14"/>
    <p:sldId id="592" r:id="rId15"/>
    <p:sldId id="593" r:id="rId16"/>
    <p:sldId id="599" r:id="rId17"/>
    <p:sldId id="600" r:id="rId18"/>
    <p:sldId id="601" r:id="rId19"/>
    <p:sldId id="602" r:id="rId20"/>
    <p:sldId id="603" r:id="rId21"/>
    <p:sldId id="604" r:id="rId22"/>
    <p:sldId id="605" r:id="rId23"/>
    <p:sldId id="606" r:id="rId24"/>
    <p:sldId id="607" r:id="rId25"/>
    <p:sldId id="608" r:id="rId26"/>
    <p:sldId id="609" r:id="rId27"/>
    <p:sldId id="610" r:id="rId28"/>
    <p:sldId id="611" r:id="rId29"/>
    <p:sldId id="612" r:id="rId30"/>
    <p:sldId id="613" r:id="rId31"/>
    <p:sldId id="614" r:id="rId32"/>
    <p:sldId id="615" r:id="rId33"/>
    <p:sldId id="616" r:id="rId34"/>
    <p:sldId id="617" r:id="rId35"/>
    <p:sldId id="618" r:id="rId36"/>
    <p:sldId id="619" r:id="rId37"/>
    <p:sldId id="620" r:id="rId38"/>
    <p:sldId id="621" r:id="rId39"/>
    <p:sldId id="622" r:id="rId40"/>
    <p:sldId id="305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1FF"/>
    <a:srgbClr val="EF7273"/>
    <a:srgbClr val="FCE873"/>
    <a:srgbClr val="00000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3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8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40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the article</a:t>
            </a:r>
            <a:r>
              <a:rPr lang="en-US" baseline="0" dirty="0"/>
              <a:t> that refers to the above study: https://www.entrepreneur.com/article/202330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78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2535" y="1226912"/>
            <a:ext cx="9523071" cy="2387600"/>
          </a:xfrm>
        </p:spPr>
        <p:txBody>
          <a:bodyPr anchor="t">
            <a:noAutofit/>
          </a:bodyPr>
          <a:lstStyle/>
          <a:p>
            <a:r>
              <a:rPr lang="en-US" sz="4400" b="1" dirty="0">
                <a:solidFill>
                  <a:srgbClr val="77E1FF"/>
                </a:solidFill>
              </a:rPr>
              <a:t>Entrepreneurship for Computer Science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77E1FF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44494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How to Monetize Your Product? – Part I</a:t>
            </a:r>
          </a:p>
          <a:p>
            <a:r>
              <a:rPr lang="en-US" sz="2800" dirty="0"/>
              <a:t>Lecture 9, October 16, 2023</a:t>
            </a:r>
          </a:p>
          <a:p>
            <a:endParaRPr lang="en-US" dirty="0"/>
          </a:p>
          <a:p>
            <a:r>
              <a:rPr lang="en-US" sz="28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AF9EBD-2407-8645-80D3-C98102E93C59}"/>
              </a:ext>
            </a:extLst>
          </p:cNvPr>
          <p:cNvSpPr txBox="1"/>
          <p:nvPr/>
        </p:nvSpPr>
        <p:spPr>
          <a:xfrm>
            <a:off x="5636871" y="297469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417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i="1" dirty="0"/>
              <a:t>Nine</a:t>
            </a:r>
            <a:r>
              <a:rPr lang="en-US" dirty="0"/>
              <a:t> Building Blocks of Business Models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A6B097-8FFF-8BDB-81C1-9F2DA8A3AFEA}"/>
              </a:ext>
            </a:extLst>
          </p:cNvPr>
          <p:cNvSpPr/>
          <p:nvPr/>
        </p:nvSpPr>
        <p:spPr>
          <a:xfrm>
            <a:off x="1710017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Segments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E6CBC-96B3-06FE-B447-CDA490406465}"/>
              </a:ext>
            </a:extLst>
          </p:cNvPr>
          <p:cNvSpPr/>
          <p:nvPr/>
        </p:nvSpPr>
        <p:spPr>
          <a:xfrm>
            <a:off x="4666129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Value Propositions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383C4C-B888-1023-88B0-823855D7BF55}"/>
              </a:ext>
            </a:extLst>
          </p:cNvPr>
          <p:cNvSpPr/>
          <p:nvPr/>
        </p:nvSpPr>
        <p:spPr>
          <a:xfrm>
            <a:off x="7622242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Channels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E6AB57-D263-6F9D-1AF6-2DC7FA45E27D}"/>
              </a:ext>
            </a:extLst>
          </p:cNvPr>
          <p:cNvSpPr/>
          <p:nvPr/>
        </p:nvSpPr>
        <p:spPr>
          <a:xfrm>
            <a:off x="1710017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Relationships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E694DE-E4B1-9254-B9FC-9EC551FFFD71}"/>
              </a:ext>
            </a:extLst>
          </p:cNvPr>
          <p:cNvSpPr/>
          <p:nvPr/>
        </p:nvSpPr>
        <p:spPr>
          <a:xfrm>
            <a:off x="4666129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Revenue Streams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A842-AA6D-51F1-95EC-E0F3E8E02B1B}"/>
              </a:ext>
            </a:extLst>
          </p:cNvPr>
          <p:cNvSpPr/>
          <p:nvPr/>
        </p:nvSpPr>
        <p:spPr>
          <a:xfrm>
            <a:off x="7622242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Resources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9C8E53-E9F0-D796-EC33-434BD4B34559}"/>
              </a:ext>
            </a:extLst>
          </p:cNvPr>
          <p:cNvSpPr/>
          <p:nvPr/>
        </p:nvSpPr>
        <p:spPr>
          <a:xfrm>
            <a:off x="1710017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Activities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26537-F2A3-2E9F-647A-E72FAA652376}"/>
              </a:ext>
            </a:extLst>
          </p:cNvPr>
          <p:cNvSpPr/>
          <p:nvPr/>
        </p:nvSpPr>
        <p:spPr>
          <a:xfrm>
            <a:off x="4666129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Partnerships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CE0917-40E9-0FC4-6B30-B006F67A56B3}"/>
              </a:ext>
            </a:extLst>
          </p:cNvPr>
          <p:cNvSpPr/>
          <p:nvPr/>
        </p:nvSpPr>
        <p:spPr>
          <a:xfrm>
            <a:off x="7622242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Cost Structure </a:t>
            </a:r>
          </a:p>
        </p:txBody>
      </p:sp>
    </p:spTree>
    <p:extLst>
      <p:ext uri="{BB962C8B-B14F-4D97-AF65-F5344CB8AC3E}">
        <p14:creationId xmlns:p14="http://schemas.microsoft.com/office/powerpoint/2010/main" val="2878417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i="1" dirty="0"/>
              <a:t>Nine</a:t>
            </a:r>
            <a:r>
              <a:rPr lang="en-US" dirty="0"/>
              <a:t> Building Blocks of Business Models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A6B097-8FFF-8BDB-81C1-9F2DA8A3AFEA}"/>
              </a:ext>
            </a:extLst>
          </p:cNvPr>
          <p:cNvSpPr/>
          <p:nvPr/>
        </p:nvSpPr>
        <p:spPr>
          <a:xfrm>
            <a:off x="1710017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Segments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E6CBC-96B3-06FE-B447-CDA490406465}"/>
              </a:ext>
            </a:extLst>
          </p:cNvPr>
          <p:cNvSpPr/>
          <p:nvPr/>
        </p:nvSpPr>
        <p:spPr>
          <a:xfrm>
            <a:off x="4666129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Value Propositions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383C4C-B888-1023-88B0-823855D7BF55}"/>
              </a:ext>
            </a:extLst>
          </p:cNvPr>
          <p:cNvSpPr/>
          <p:nvPr/>
        </p:nvSpPr>
        <p:spPr>
          <a:xfrm>
            <a:off x="7622242" y="1918446"/>
            <a:ext cx="2859742" cy="1416424"/>
          </a:xfrm>
          <a:prstGeom prst="rect">
            <a:avLst/>
          </a:prstGeom>
          <a:solidFill>
            <a:srgbClr val="FCE873">
              <a:alpha val="19608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Channels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E6AB57-D263-6F9D-1AF6-2DC7FA45E27D}"/>
              </a:ext>
            </a:extLst>
          </p:cNvPr>
          <p:cNvSpPr/>
          <p:nvPr/>
        </p:nvSpPr>
        <p:spPr>
          <a:xfrm>
            <a:off x="1710017" y="3429000"/>
            <a:ext cx="2859742" cy="1416424"/>
          </a:xfrm>
          <a:prstGeom prst="rect">
            <a:avLst/>
          </a:prstGeom>
          <a:solidFill>
            <a:srgbClr val="77E1FF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Customer Relationships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E694DE-E4B1-9254-B9FC-9EC551FFFD71}"/>
              </a:ext>
            </a:extLst>
          </p:cNvPr>
          <p:cNvSpPr/>
          <p:nvPr/>
        </p:nvSpPr>
        <p:spPr>
          <a:xfrm>
            <a:off x="4666129" y="3429000"/>
            <a:ext cx="2859742" cy="1416424"/>
          </a:xfrm>
          <a:prstGeom prst="rect">
            <a:avLst/>
          </a:prstGeom>
          <a:solidFill>
            <a:srgbClr val="77E1FF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Revenue Streams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A842-AA6D-51F1-95EC-E0F3E8E02B1B}"/>
              </a:ext>
            </a:extLst>
          </p:cNvPr>
          <p:cNvSpPr/>
          <p:nvPr/>
        </p:nvSpPr>
        <p:spPr>
          <a:xfrm>
            <a:off x="7622242" y="3429000"/>
            <a:ext cx="2859742" cy="1416424"/>
          </a:xfrm>
          <a:prstGeom prst="rect">
            <a:avLst/>
          </a:prstGeom>
          <a:solidFill>
            <a:srgbClr val="77E1FF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Key Resources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9C8E53-E9F0-D796-EC33-434BD4B34559}"/>
              </a:ext>
            </a:extLst>
          </p:cNvPr>
          <p:cNvSpPr/>
          <p:nvPr/>
        </p:nvSpPr>
        <p:spPr>
          <a:xfrm>
            <a:off x="1710017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Key Activities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26537-F2A3-2E9F-647A-E72FAA652376}"/>
              </a:ext>
            </a:extLst>
          </p:cNvPr>
          <p:cNvSpPr/>
          <p:nvPr/>
        </p:nvSpPr>
        <p:spPr>
          <a:xfrm>
            <a:off x="4666129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Key Partnerships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CE0917-40E9-0FC4-6B30-B006F67A56B3}"/>
              </a:ext>
            </a:extLst>
          </p:cNvPr>
          <p:cNvSpPr/>
          <p:nvPr/>
        </p:nvSpPr>
        <p:spPr>
          <a:xfrm>
            <a:off x="7622242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Cost Structure </a:t>
            </a:r>
          </a:p>
        </p:txBody>
      </p:sp>
      <p:sp>
        <p:nvSpPr>
          <p:cNvPr id="3" name="Down Arrow 2">
            <a:extLst>
              <a:ext uri="{FF2B5EF4-FFF2-40B4-BE49-F238E27FC236}">
                <a16:creationId xmlns:a16="http://schemas.microsoft.com/office/drawing/2014/main" id="{31DCDD10-11BA-A2BF-BE54-FF976B9D06A1}"/>
              </a:ext>
            </a:extLst>
          </p:cNvPr>
          <p:cNvSpPr/>
          <p:nvPr/>
        </p:nvSpPr>
        <p:spPr>
          <a:xfrm rot="10800000">
            <a:off x="5879960" y="3352309"/>
            <a:ext cx="432079" cy="341644"/>
          </a:xfrm>
          <a:prstGeom prst="downArrow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5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Value Propositions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value propositions are the </a:t>
            </a:r>
            <a:r>
              <a:rPr lang="en-US" i="1" dirty="0"/>
              <a:t>benefits</a:t>
            </a:r>
            <a:r>
              <a:rPr lang="en-US" dirty="0"/>
              <a:t> of your product or service to a customer segment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1FF"/>
                </a:solidFill>
              </a:rPr>
              <a:t>Quantitative value </a:t>
            </a:r>
            <a:r>
              <a:rPr lang="en-US" dirty="0"/>
              <a:t>(e.g., lower price or speed of service)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Qualitative value </a:t>
            </a:r>
            <a:r>
              <a:rPr lang="en-US" dirty="0"/>
              <a:t>(e.g., better design or customer experience)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Types: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92D050"/>
                </a:solidFill>
              </a:rPr>
              <a:t>Innovative</a:t>
            </a:r>
            <a:r>
              <a:rPr lang="en-US" dirty="0"/>
              <a:t>: When your value propositions represent new market offers that were non-existent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C000"/>
                </a:solidFill>
              </a:rPr>
              <a:t>Extended</a:t>
            </a:r>
            <a:r>
              <a:rPr lang="en-US" dirty="0"/>
              <a:t>: When your value propositions are similar to existing market offers, but with added features and attributes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65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Value Propositions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Elements that can make up your value propositions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Newness</a:t>
            </a:r>
            <a:r>
              <a:rPr lang="en-US" dirty="0"/>
              <a:t>: Satisfy an entirely new set of needs that customers previously didn’t perceive because there was no similar offering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Performance</a:t>
            </a:r>
            <a:r>
              <a:rPr lang="en-US" dirty="0"/>
              <a:t>: Improve product or service performance (e.g., faster computer, or larger and faster disk)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Customization</a:t>
            </a:r>
            <a:r>
              <a:rPr lang="en-US" dirty="0"/>
              <a:t>: Tailor products or services to the specific needs of Individual customers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Design</a:t>
            </a:r>
            <a:r>
              <a:rPr lang="en-US" dirty="0"/>
              <a:t>: Offer better design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Price</a:t>
            </a:r>
            <a:r>
              <a:rPr lang="en-US" dirty="0"/>
              <a:t>: Offer similar value at a lower price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Convenience</a:t>
            </a:r>
            <a:r>
              <a:rPr lang="en-US" dirty="0"/>
              <a:t>: Make things more convenient or easier to use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Accessibility</a:t>
            </a:r>
            <a:r>
              <a:rPr lang="en-US" dirty="0"/>
              <a:t>: Make things accessible to those who lacked access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9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i="1" dirty="0"/>
              <a:t>Nine</a:t>
            </a:r>
            <a:r>
              <a:rPr lang="en-US" dirty="0"/>
              <a:t> Building Blocks of Business Models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A6B097-8FFF-8BDB-81C1-9F2DA8A3AFEA}"/>
              </a:ext>
            </a:extLst>
          </p:cNvPr>
          <p:cNvSpPr/>
          <p:nvPr/>
        </p:nvSpPr>
        <p:spPr>
          <a:xfrm>
            <a:off x="1710017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Segments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E6CBC-96B3-06FE-B447-CDA490406465}"/>
              </a:ext>
            </a:extLst>
          </p:cNvPr>
          <p:cNvSpPr/>
          <p:nvPr/>
        </p:nvSpPr>
        <p:spPr>
          <a:xfrm>
            <a:off x="4666129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Value Propositions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383C4C-B888-1023-88B0-823855D7BF55}"/>
              </a:ext>
            </a:extLst>
          </p:cNvPr>
          <p:cNvSpPr/>
          <p:nvPr/>
        </p:nvSpPr>
        <p:spPr>
          <a:xfrm>
            <a:off x="7622242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Channels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E6AB57-D263-6F9D-1AF6-2DC7FA45E27D}"/>
              </a:ext>
            </a:extLst>
          </p:cNvPr>
          <p:cNvSpPr/>
          <p:nvPr/>
        </p:nvSpPr>
        <p:spPr>
          <a:xfrm>
            <a:off x="1710017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Relationships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E694DE-E4B1-9254-B9FC-9EC551FFFD71}"/>
              </a:ext>
            </a:extLst>
          </p:cNvPr>
          <p:cNvSpPr/>
          <p:nvPr/>
        </p:nvSpPr>
        <p:spPr>
          <a:xfrm>
            <a:off x="4666129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Revenue Streams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A842-AA6D-51F1-95EC-E0F3E8E02B1B}"/>
              </a:ext>
            </a:extLst>
          </p:cNvPr>
          <p:cNvSpPr/>
          <p:nvPr/>
        </p:nvSpPr>
        <p:spPr>
          <a:xfrm>
            <a:off x="7622242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Resources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9C8E53-E9F0-D796-EC33-434BD4B34559}"/>
              </a:ext>
            </a:extLst>
          </p:cNvPr>
          <p:cNvSpPr/>
          <p:nvPr/>
        </p:nvSpPr>
        <p:spPr>
          <a:xfrm>
            <a:off x="1710017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Activities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26537-F2A3-2E9F-647A-E72FAA652376}"/>
              </a:ext>
            </a:extLst>
          </p:cNvPr>
          <p:cNvSpPr/>
          <p:nvPr/>
        </p:nvSpPr>
        <p:spPr>
          <a:xfrm>
            <a:off x="4666129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Partnerships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CE0917-40E9-0FC4-6B30-B006F67A56B3}"/>
              </a:ext>
            </a:extLst>
          </p:cNvPr>
          <p:cNvSpPr/>
          <p:nvPr/>
        </p:nvSpPr>
        <p:spPr>
          <a:xfrm>
            <a:off x="7622242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Cost Structure </a:t>
            </a:r>
          </a:p>
        </p:txBody>
      </p:sp>
    </p:spTree>
    <p:extLst>
      <p:ext uri="{BB962C8B-B14F-4D97-AF65-F5344CB8AC3E}">
        <p14:creationId xmlns:p14="http://schemas.microsoft.com/office/powerpoint/2010/main" val="1390013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i="1" dirty="0"/>
              <a:t>Nine</a:t>
            </a:r>
            <a:r>
              <a:rPr lang="en-US" dirty="0"/>
              <a:t> Building Blocks of Business Models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A6B097-8FFF-8BDB-81C1-9F2DA8A3AFEA}"/>
              </a:ext>
            </a:extLst>
          </p:cNvPr>
          <p:cNvSpPr/>
          <p:nvPr/>
        </p:nvSpPr>
        <p:spPr>
          <a:xfrm>
            <a:off x="1710017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Segments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E6CBC-96B3-06FE-B447-CDA490406465}"/>
              </a:ext>
            </a:extLst>
          </p:cNvPr>
          <p:cNvSpPr/>
          <p:nvPr/>
        </p:nvSpPr>
        <p:spPr>
          <a:xfrm>
            <a:off x="4666129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Value Propositions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383C4C-B888-1023-88B0-823855D7BF55}"/>
              </a:ext>
            </a:extLst>
          </p:cNvPr>
          <p:cNvSpPr/>
          <p:nvPr/>
        </p:nvSpPr>
        <p:spPr>
          <a:xfrm>
            <a:off x="7622242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Channels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E6AB57-D263-6F9D-1AF6-2DC7FA45E27D}"/>
              </a:ext>
            </a:extLst>
          </p:cNvPr>
          <p:cNvSpPr/>
          <p:nvPr/>
        </p:nvSpPr>
        <p:spPr>
          <a:xfrm>
            <a:off x="1710017" y="3429000"/>
            <a:ext cx="2859742" cy="1416424"/>
          </a:xfrm>
          <a:prstGeom prst="rect">
            <a:avLst/>
          </a:prstGeom>
          <a:solidFill>
            <a:srgbClr val="77E1FF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Customer Relationships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E694DE-E4B1-9254-B9FC-9EC551FFFD71}"/>
              </a:ext>
            </a:extLst>
          </p:cNvPr>
          <p:cNvSpPr/>
          <p:nvPr/>
        </p:nvSpPr>
        <p:spPr>
          <a:xfrm>
            <a:off x="4666129" y="3429000"/>
            <a:ext cx="2859742" cy="1416424"/>
          </a:xfrm>
          <a:prstGeom prst="rect">
            <a:avLst/>
          </a:prstGeom>
          <a:solidFill>
            <a:srgbClr val="77E1FF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Revenue Streams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A842-AA6D-51F1-95EC-E0F3E8E02B1B}"/>
              </a:ext>
            </a:extLst>
          </p:cNvPr>
          <p:cNvSpPr/>
          <p:nvPr/>
        </p:nvSpPr>
        <p:spPr>
          <a:xfrm>
            <a:off x="7622242" y="3429000"/>
            <a:ext cx="2859742" cy="1416424"/>
          </a:xfrm>
          <a:prstGeom prst="rect">
            <a:avLst/>
          </a:prstGeom>
          <a:solidFill>
            <a:srgbClr val="77E1FF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Key Resources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9C8E53-E9F0-D796-EC33-434BD4B34559}"/>
              </a:ext>
            </a:extLst>
          </p:cNvPr>
          <p:cNvSpPr/>
          <p:nvPr/>
        </p:nvSpPr>
        <p:spPr>
          <a:xfrm>
            <a:off x="1710017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Key Activities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26537-F2A3-2E9F-647A-E72FAA652376}"/>
              </a:ext>
            </a:extLst>
          </p:cNvPr>
          <p:cNvSpPr/>
          <p:nvPr/>
        </p:nvSpPr>
        <p:spPr>
          <a:xfrm>
            <a:off x="4666129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Key Partnerships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CE0917-40E9-0FC4-6B30-B006F67A56B3}"/>
              </a:ext>
            </a:extLst>
          </p:cNvPr>
          <p:cNvSpPr/>
          <p:nvPr/>
        </p:nvSpPr>
        <p:spPr>
          <a:xfrm>
            <a:off x="7622242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Cost Structure </a:t>
            </a:r>
          </a:p>
        </p:txBody>
      </p:sp>
      <p:sp>
        <p:nvSpPr>
          <p:cNvPr id="3" name="Down Arrow 2">
            <a:extLst>
              <a:ext uri="{FF2B5EF4-FFF2-40B4-BE49-F238E27FC236}">
                <a16:creationId xmlns:a16="http://schemas.microsoft.com/office/drawing/2014/main" id="{31DCDD10-11BA-A2BF-BE54-FF976B9D06A1}"/>
              </a:ext>
            </a:extLst>
          </p:cNvPr>
          <p:cNvSpPr/>
          <p:nvPr/>
        </p:nvSpPr>
        <p:spPr>
          <a:xfrm rot="10800000">
            <a:off x="8836073" y="3368843"/>
            <a:ext cx="432079" cy="341644"/>
          </a:xfrm>
          <a:prstGeom prst="downArrow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5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channels are the </a:t>
            </a:r>
            <a:r>
              <a:rPr lang="en-US" i="1" dirty="0"/>
              <a:t>venues</a:t>
            </a:r>
            <a:r>
              <a:rPr lang="en-US" dirty="0"/>
              <a:t> through which you can deliver the value propositions of your product or service to your customer segments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These venues are the customer </a:t>
            </a:r>
            <a:r>
              <a:rPr lang="en-US" i="1" dirty="0"/>
              <a:t>touch points </a:t>
            </a:r>
            <a:r>
              <a:rPr lang="en-US" dirty="0"/>
              <a:t>that play an important role in the customer experience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Types: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92D050"/>
                </a:solidFill>
              </a:rPr>
              <a:t>Direct</a:t>
            </a:r>
            <a:r>
              <a:rPr lang="en-US" dirty="0"/>
              <a:t>: Own physical or online stores, and sales force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C000"/>
                </a:solidFill>
              </a:rPr>
              <a:t>Indirect</a:t>
            </a:r>
            <a:r>
              <a:rPr lang="en-US" dirty="0"/>
              <a:t>: Partner physical or online stores, and wholesalers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40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i="1" dirty="0"/>
              <a:t>Nine</a:t>
            </a:r>
            <a:r>
              <a:rPr lang="en-US" dirty="0"/>
              <a:t> Building Blocks of Business Models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A6B097-8FFF-8BDB-81C1-9F2DA8A3AFEA}"/>
              </a:ext>
            </a:extLst>
          </p:cNvPr>
          <p:cNvSpPr/>
          <p:nvPr/>
        </p:nvSpPr>
        <p:spPr>
          <a:xfrm>
            <a:off x="1710017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Segments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E6CBC-96B3-06FE-B447-CDA490406465}"/>
              </a:ext>
            </a:extLst>
          </p:cNvPr>
          <p:cNvSpPr/>
          <p:nvPr/>
        </p:nvSpPr>
        <p:spPr>
          <a:xfrm>
            <a:off x="4666129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Value Propositions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383C4C-B888-1023-88B0-823855D7BF55}"/>
              </a:ext>
            </a:extLst>
          </p:cNvPr>
          <p:cNvSpPr/>
          <p:nvPr/>
        </p:nvSpPr>
        <p:spPr>
          <a:xfrm>
            <a:off x="7622242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Channels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E6AB57-D263-6F9D-1AF6-2DC7FA45E27D}"/>
              </a:ext>
            </a:extLst>
          </p:cNvPr>
          <p:cNvSpPr/>
          <p:nvPr/>
        </p:nvSpPr>
        <p:spPr>
          <a:xfrm>
            <a:off x="1710017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Relationships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E694DE-E4B1-9254-B9FC-9EC551FFFD71}"/>
              </a:ext>
            </a:extLst>
          </p:cNvPr>
          <p:cNvSpPr/>
          <p:nvPr/>
        </p:nvSpPr>
        <p:spPr>
          <a:xfrm>
            <a:off x="4666129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Revenue Streams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A842-AA6D-51F1-95EC-E0F3E8E02B1B}"/>
              </a:ext>
            </a:extLst>
          </p:cNvPr>
          <p:cNvSpPr/>
          <p:nvPr/>
        </p:nvSpPr>
        <p:spPr>
          <a:xfrm>
            <a:off x="7622242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Resources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9C8E53-E9F0-D796-EC33-434BD4B34559}"/>
              </a:ext>
            </a:extLst>
          </p:cNvPr>
          <p:cNvSpPr/>
          <p:nvPr/>
        </p:nvSpPr>
        <p:spPr>
          <a:xfrm>
            <a:off x="1710017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Activities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26537-F2A3-2E9F-647A-E72FAA652376}"/>
              </a:ext>
            </a:extLst>
          </p:cNvPr>
          <p:cNvSpPr/>
          <p:nvPr/>
        </p:nvSpPr>
        <p:spPr>
          <a:xfrm>
            <a:off x="4666129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Partnerships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CE0917-40E9-0FC4-6B30-B006F67A56B3}"/>
              </a:ext>
            </a:extLst>
          </p:cNvPr>
          <p:cNvSpPr/>
          <p:nvPr/>
        </p:nvSpPr>
        <p:spPr>
          <a:xfrm>
            <a:off x="7622242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Cost Structure </a:t>
            </a:r>
          </a:p>
        </p:txBody>
      </p:sp>
    </p:spTree>
    <p:extLst>
      <p:ext uri="{BB962C8B-B14F-4D97-AF65-F5344CB8AC3E}">
        <p14:creationId xmlns:p14="http://schemas.microsoft.com/office/powerpoint/2010/main" val="554759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i="1" dirty="0"/>
              <a:t>Nine</a:t>
            </a:r>
            <a:r>
              <a:rPr lang="en-US" dirty="0"/>
              <a:t> Building Blocks of Business Models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A6B097-8FFF-8BDB-81C1-9F2DA8A3AFEA}"/>
              </a:ext>
            </a:extLst>
          </p:cNvPr>
          <p:cNvSpPr/>
          <p:nvPr/>
        </p:nvSpPr>
        <p:spPr>
          <a:xfrm>
            <a:off x="1710017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Segments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E6CBC-96B3-06FE-B447-CDA490406465}"/>
              </a:ext>
            </a:extLst>
          </p:cNvPr>
          <p:cNvSpPr/>
          <p:nvPr/>
        </p:nvSpPr>
        <p:spPr>
          <a:xfrm>
            <a:off x="4666129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Value Propositions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383C4C-B888-1023-88B0-823855D7BF55}"/>
              </a:ext>
            </a:extLst>
          </p:cNvPr>
          <p:cNvSpPr/>
          <p:nvPr/>
        </p:nvSpPr>
        <p:spPr>
          <a:xfrm>
            <a:off x="7622242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Channels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E6AB57-D263-6F9D-1AF6-2DC7FA45E27D}"/>
              </a:ext>
            </a:extLst>
          </p:cNvPr>
          <p:cNvSpPr/>
          <p:nvPr/>
        </p:nvSpPr>
        <p:spPr>
          <a:xfrm>
            <a:off x="1710017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Relationships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E694DE-E4B1-9254-B9FC-9EC551FFFD71}"/>
              </a:ext>
            </a:extLst>
          </p:cNvPr>
          <p:cNvSpPr/>
          <p:nvPr/>
        </p:nvSpPr>
        <p:spPr>
          <a:xfrm>
            <a:off x="4666129" y="3429000"/>
            <a:ext cx="2859742" cy="1416424"/>
          </a:xfrm>
          <a:prstGeom prst="rect">
            <a:avLst/>
          </a:prstGeom>
          <a:solidFill>
            <a:srgbClr val="77E1FF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Revenue Streams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A842-AA6D-51F1-95EC-E0F3E8E02B1B}"/>
              </a:ext>
            </a:extLst>
          </p:cNvPr>
          <p:cNvSpPr/>
          <p:nvPr/>
        </p:nvSpPr>
        <p:spPr>
          <a:xfrm>
            <a:off x="7622242" y="3429000"/>
            <a:ext cx="2859742" cy="1416424"/>
          </a:xfrm>
          <a:prstGeom prst="rect">
            <a:avLst/>
          </a:prstGeom>
          <a:solidFill>
            <a:srgbClr val="77E1FF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Key Resources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9C8E53-E9F0-D796-EC33-434BD4B34559}"/>
              </a:ext>
            </a:extLst>
          </p:cNvPr>
          <p:cNvSpPr/>
          <p:nvPr/>
        </p:nvSpPr>
        <p:spPr>
          <a:xfrm>
            <a:off x="1710017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Key Activities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26537-F2A3-2E9F-647A-E72FAA652376}"/>
              </a:ext>
            </a:extLst>
          </p:cNvPr>
          <p:cNvSpPr/>
          <p:nvPr/>
        </p:nvSpPr>
        <p:spPr>
          <a:xfrm>
            <a:off x="4666129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Key Partnerships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CE0917-40E9-0FC4-6B30-B006F67A56B3}"/>
              </a:ext>
            </a:extLst>
          </p:cNvPr>
          <p:cNvSpPr/>
          <p:nvPr/>
        </p:nvSpPr>
        <p:spPr>
          <a:xfrm>
            <a:off x="7622242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Cost Structure </a:t>
            </a:r>
          </a:p>
        </p:txBody>
      </p:sp>
      <p:sp>
        <p:nvSpPr>
          <p:cNvPr id="3" name="Down Arrow 2">
            <a:extLst>
              <a:ext uri="{FF2B5EF4-FFF2-40B4-BE49-F238E27FC236}">
                <a16:creationId xmlns:a16="http://schemas.microsoft.com/office/drawing/2014/main" id="{31DCDD10-11BA-A2BF-BE54-FF976B9D06A1}"/>
              </a:ext>
            </a:extLst>
          </p:cNvPr>
          <p:cNvSpPr/>
          <p:nvPr/>
        </p:nvSpPr>
        <p:spPr>
          <a:xfrm rot="10800000">
            <a:off x="2923848" y="4869488"/>
            <a:ext cx="432079" cy="341644"/>
          </a:xfrm>
          <a:prstGeom prst="downArrow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6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Customer Relationships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858877" cy="5032375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customer relationships are the </a:t>
            </a:r>
            <a:r>
              <a:rPr lang="en-US" i="1" dirty="0"/>
              <a:t>types of relationships</a:t>
            </a:r>
            <a:r>
              <a:rPr lang="en-US" dirty="0"/>
              <a:t> you want to establish with your customer segments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Types: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General</a:t>
            </a:r>
            <a:r>
              <a:rPr lang="en-US" dirty="0"/>
              <a:t>: Customers interact with real customer representatives through call centers or other means (e.g., emails)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Dedicated</a:t>
            </a:r>
            <a:r>
              <a:rPr lang="en-US" dirty="0"/>
              <a:t>: Dedicate a customer rep for each customer – the deepest and most intimate type of relationships (e.g., account managers in banks)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Self-service</a:t>
            </a:r>
            <a:r>
              <a:rPr lang="en-US" dirty="0"/>
              <a:t>: No direct relationship with customers but provides all the necessary means for them to help themselves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Automated</a:t>
            </a:r>
            <a:r>
              <a:rPr lang="en-US" dirty="0"/>
              <a:t>: Simulates a personal relationship (e.g., recommending a book)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Community-based</a:t>
            </a:r>
            <a:r>
              <a:rPr lang="en-US" dirty="0"/>
              <a:t>: Allow customers to exchange knowledge and solve each other’s problems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72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7E1FF"/>
                </a:solidFill>
              </a:rPr>
              <a:t>Last Lecture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How to build your product?</a:t>
            </a:r>
          </a:p>
          <a:p>
            <a:pPr lvl="2"/>
            <a:r>
              <a:rPr lang="en-US" sz="2400" dirty="0"/>
              <a:t>The lean approach </a:t>
            </a:r>
          </a:p>
          <a:p>
            <a:pPr lvl="2"/>
            <a:endParaRPr lang="en-US" i="1" dirty="0"/>
          </a:p>
          <a:p>
            <a:r>
              <a:rPr lang="en-US" dirty="0">
                <a:solidFill>
                  <a:srgbClr val="77E1FF"/>
                </a:solidFill>
              </a:rPr>
              <a:t>Today’s Lecture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How to monetize your product?</a:t>
            </a:r>
          </a:p>
          <a:p>
            <a:pPr lvl="2"/>
            <a:endParaRPr lang="en-US" dirty="0">
              <a:solidFill>
                <a:srgbClr val="77E1FF"/>
              </a:solidFill>
            </a:endParaRPr>
          </a:p>
          <a:p>
            <a:r>
              <a:rPr lang="en-US" dirty="0">
                <a:solidFill>
                  <a:srgbClr val="77E1FF"/>
                </a:solidFill>
              </a:rPr>
              <a:t>Announcements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solidFill>
                  <a:srgbClr val="EF7273"/>
                </a:solidFill>
              </a:rPr>
              <a:t>Midterm exam is on Oct 16 (</a:t>
            </a:r>
            <a:r>
              <a:rPr lang="en-US" i="1">
                <a:solidFill>
                  <a:srgbClr val="EF7273"/>
                </a:solidFill>
              </a:rPr>
              <a:t>all materials are </a:t>
            </a:r>
            <a:r>
              <a:rPr lang="en-US" i="1" dirty="0">
                <a:solidFill>
                  <a:srgbClr val="EF7273"/>
                </a:solidFill>
              </a:rPr>
              <a:t>included</a:t>
            </a:r>
            <a:r>
              <a:rPr lang="en-US" dirty="0">
                <a:solidFill>
                  <a:srgbClr val="EF7273"/>
                </a:solidFill>
              </a:rPr>
              <a:t>)</a:t>
            </a:r>
          </a:p>
          <a:p>
            <a:pPr lvl="1"/>
            <a:r>
              <a:rPr lang="en-US" dirty="0"/>
              <a:t>Report 3 grades are out</a:t>
            </a:r>
          </a:p>
          <a:p>
            <a:pPr lvl="1"/>
            <a:r>
              <a:rPr lang="en-US" dirty="0"/>
              <a:t>Project presentations are on October 25 (you will present your progress in implementing your ideas)</a:t>
            </a:r>
            <a:endParaRPr lang="en-US" dirty="0">
              <a:solidFill>
                <a:srgbClr val="EF7273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17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i="1" dirty="0"/>
              <a:t>Nine</a:t>
            </a:r>
            <a:r>
              <a:rPr lang="en-US" dirty="0"/>
              <a:t> Building Blocks of Business Models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A6B097-8FFF-8BDB-81C1-9F2DA8A3AFEA}"/>
              </a:ext>
            </a:extLst>
          </p:cNvPr>
          <p:cNvSpPr/>
          <p:nvPr/>
        </p:nvSpPr>
        <p:spPr>
          <a:xfrm>
            <a:off x="1710017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Segments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E6CBC-96B3-06FE-B447-CDA490406465}"/>
              </a:ext>
            </a:extLst>
          </p:cNvPr>
          <p:cNvSpPr/>
          <p:nvPr/>
        </p:nvSpPr>
        <p:spPr>
          <a:xfrm>
            <a:off x="4666129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Value Propositions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383C4C-B888-1023-88B0-823855D7BF55}"/>
              </a:ext>
            </a:extLst>
          </p:cNvPr>
          <p:cNvSpPr/>
          <p:nvPr/>
        </p:nvSpPr>
        <p:spPr>
          <a:xfrm>
            <a:off x="7622242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Channels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E6AB57-D263-6F9D-1AF6-2DC7FA45E27D}"/>
              </a:ext>
            </a:extLst>
          </p:cNvPr>
          <p:cNvSpPr/>
          <p:nvPr/>
        </p:nvSpPr>
        <p:spPr>
          <a:xfrm>
            <a:off x="1710017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Relationships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E694DE-E4B1-9254-B9FC-9EC551FFFD71}"/>
              </a:ext>
            </a:extLst>
          </p:cNvPr>
          <p:cNvSpPr/>
          <p:nvPr/>
        </p:nvSpPr>
        <p:spPr>
          <a:xfrm>
            <a:off x="4666129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Revenue Streams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A842-AA6D-51F1-95EC-E0F3E8E02B1B}"/>
              </a:ext>
            </a:extLst>
          </p:cNvPr>
          <p:cNvSpPr/>
          <p:nvPr/>
        </p:nvSpPr>
        <p:spPr>
          <a:xfrm>
            <a:off x="7622242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Resources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9C8E53-E9F0-D796-EC33-434BD4B34559}"/>
              </a:ext>
            </a:extLst>
          </p:cNvPr>
          <p:cNvSpPr/>
          <p:nvPr/>
        </p:nvSpPr>
        <p:spPr>
          <a:xfrm>
            <a:off x="1710017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Activities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26537-F2A3-2E9F-647A-E72FAA652376}"/>
              </a:ext>
            </a:extLst>
          </p:cNvPr>
          <p:cNvSpPr/>
          <p:nvPr/>
        </p:nvSpPr>
        <p:spPr>
          <a:xfrm>
            <a:off x="4666129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Partnerships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CE0917-40E9-0FC4-6B30-B006F67A56B3}"/>
              </a:ext>
            </a:extLst>
          </p:cNvPr>
          <p:cNvSpPr/>
          <p:nvPr/>
        </p:nvSpPr>
        <p:spPr>
          <a:xfrm>
            <a:off x="7622242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Cost Structure </a:t>
            </a:r>
          </a:p>
        </p:txBody>
      </p:sp>
    </p:spTree>
    <p:extLst>
      <p:ext uri="{BB962C8B-B14F-4D97-AF65-F5344CB8AC3E}">
        <p14:creationId xmlns:p14="http://schemas.microsoft.com/office/powerpoint/2010/main" val="3847756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i="1" dirty="0"/>
              <a:t>Nine</a:t>
            </a:r>
            <a:r>
              <a:rPr lang="en-US" dirty="0"/>
              <a:t> Building Blocks of Business Models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A6B097-8FFF-8BDB-81C1-9F2DA8A3AFEA}"/>
              </a:ext>
            </a:extLst>
          </p:cNvPr>
          <p:cNvSpPr/>
          <p:nvPr/>
        </p:nvSpPr>
        <p:spPr>
          <a:xfrm>
            <a:off x="1710017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Segments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E6CBC-96B3-06FE-B447-CDA490406465}"/>
              </a:ext>
            </a:extLst>
          </p:cNvPr>
          <p:cNvSpPr/>
          <p:nvPr/>
        </p:nvSpPr>
        <p:spPr>
          <a:xfrm>
            <a:off x="4666129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Value Propositions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383C4C-B888-1023-88B0-823855D7BF55}"/>
              </a:ext>
            </a:extLst>
          </p:cNvPr>
          <p:cNvSpPr/>
          <p:nvPr/>
        </p:nvSpPr>
        <p:spPr>
          <a:xfrm>
            <a:off x="7622242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Channels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E6AB57-D263-6F9D-1AF6-2DC7FA45E27D}"/>
              </a:ext>
            </a:extLst>
          </p:cNvPr>
          <p:cNvSpPr/>
          <p:nvPr/>
        </p:nvSpPr>
        <p:spPr>
          <a:xfrm>
            <a:off x="1710017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Relationships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E694DE-E4B1-9254-B9FC-9EC551FFFD71}"/>
              </a:ext>
            </a:extLst>
          </p:cNvPr>
          <p:cNvSpPr/>
          <p:nvPr/>
        </p:nvSpPr>
        <p:spPr>
          <a:xfrm>
            <a:off x="4666129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Revenue Streams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A842-AA6D-51F1-95EC-E0F3E8E02B1B}"/>
              </a:ext>
            </a:extLst>
          </p:cNvPr>
          <p:cNvSpPr/>
          <p:nvPr/>
        </p:nvSpPr>
        <p:spPr>
          <a:xfrm>
            <a:off x="7622242" y="3429000"/>
            <a:ext cx="2859742" cy="1416424"/>
          </a:xfrm>
          <a:prstGeom prst="rect">
            <a:avLst/>
          </a:prstGeom>
          <a:solidFill>
            <a:srgbClr val="77E1FF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Key Resources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9C8E53-E9F0-D796-EC33-434BD4B34559}"/>
              </a:ext>
            </a:extLst>
          </p:cNvPr>
          <p:cNvSpPr/>
          <p:nvPr/>
        </p:nvSpPr>
        <p:spPr>
          <a:xfrm>
            <a:off x="1710017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Key Activities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26537-F2A3-2E9F-647A-E72FAA652376}"/>
              </a:ext>
            </a:extLst>
          </p:cNvPr>
          <p:cNvSpPr/>
          <p:nvPr/>
        </p:nvSpPr>
        <p:spPr>
          <a:xfrm>
            <a:off x="4666129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Key Partnerships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CE0917-40E9-0FC4-6B30-B006F67A56B3}"/>
              </a:ext>
            </a:extLst>
          </p:cNvPr>
          <p:cNvSpPr/>
          <p:nvPr/>
        </p:nvSpPr>
        <p:spPr>
          <a:xfrm>
            <a:off x="7622242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Cost Structure </a:t>
            </a:r>
          </a:p>
        </p:txBody>
      </p:sp>
      <p:sp>
        <p:nvSpPr>
          <p:cNvPr id="3" name="Down Arrow 2">
            <a:extLst>
              <a:ext uri="{FF2B5EF4-FFF2-40B4-BE49-F238E27FC236}">
                <a16:creationId xmlns:a16="http://schemas.microsoft.com/office/drawing/2014/main" id="{31DCDD10-11BA-A2BF-BE54-FF976B9D06A1}"/>
              </a:ext>
            </a:extLst>
          </p:cNvPr>
          <p:cNvSpPr/>
          <p:nvPr/>
        </p:nvSpPr>
        <p:spPr>
          <a:xfrm rot="10800000">
            <a:off x="5879960" y="4857456"/>
            <a:ext cx="432079" cy="341644"/>
          </a:xfrm>
          <a:prstGeom prst="downArrow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8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Revenue Streams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revenue streams represent the channels through which you can make money out of your product or service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Types: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Transactional</a:t>
            </a:r>
            <a:r>
              <a:rPr lang="en-US" dirty="0"/>
              <a:t>: Resulting from one-time customer payments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C000"/>
                </a:solidFill>
              </a:rPr>
              <a:t>Recurrent</a:t>
            </a:r>
            <a:r>
              <a:rPr lang="en-US" dirty="0"/>
              <a:t>: Resulting from ongoing </a:t>
            </a:r>
            <a:r>
              <a:rPr lang="en-US" i="1" dirty="0"/>
              <a:t>periodic</a:t>
            </a:r>
            <a:r>
              <a:rPr lang="en-US" dirty="0"/>
              <a:t> payments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Usage-based</a:t>
            </a:r>
            <a:r>
              <a:rPr lang="en-US" dirty="0"/>
              <a:t>: Resulting from </a:t>
            </a:r>
            <a:r>
              <a:rPr lang="en-US" i="1" dirty="0"/>
              <a:t>continuous</a:t>
            </a:r>
            <a:r>
              <a:rPr lang="en-US" dirty="0"/>
              <a:t> payments based on usage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73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Revenue Streams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7AC86B4-2334-9E47-BE29-5BC59F57796E}"/>
              </a:ext>
            </a:extLst>
          </p:cNvPr>
          <p:cNvSpPr/>
          <p:nvPr/>
        </p:nvSpPr>
        <p:spPr>
          <a:xfrm>
            <a:off x="4419600" y="1990167"/>
            <a:ext cx="2779059" cy="842683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Examples of Revenue Streams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69BA7A4-F0F2-2B99-F7BA-D3AE15105410}"/>
              </a:ext>
            </a:extLst>
          </p:cNvPr>
          <p:cNvSpPr/>
          <p:nvPr/>
        </p:nvSpPr>
        <p:spPr>
          <a:xfrm>
            <a:off x="1147478" y="3876829"/>
            <a:ext cx="2187389" cy="842683"/>
          </a:xfrm>
          <a:prstGeom prst="round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Transactional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985DD3B-9C9E-CA70-EE12-856EF4CF69D5}"/>
              </a:ext>
            </a:extLst>
          </p:cNvPr>
          <p:cNvSpPr/>
          <p:nvPr/>
        </p:nvSpPr>
        <p:spPr>
          <a:xfrm>
            <a:off x="4715434" y="3876829"/>
            <a:ext cx="2187389" cy="842683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Recurrent 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96BD806-71C5-71D9-C1F9-561CD2B5DCEC}"/>
              </a:ext>
            </a:extLst>
          </p:cNvPr>
          <p:cNvSpPr/>
          <p:nvPr/>
        </p:nvSpPr>
        <p:spPr>
          <a:xfrm>
            <a:off x="8283390" y="3934691"/>
            <a:ext cx="2187389" cy="84268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Usage-Based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7E32E0-440C-ED71-AC6F-35252D4E5131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2241173" y="2832850"/>
            <a:ext cx="3567957" cy="10439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18C934C-D1A7-13A6-AABC-D41CF9000080}"/>
              </a:ext>
            </a:extLst>
          </p:cNvPr>
          <p:cNvCxnSpPr>
            <a:stCxn id="4" idx="2"/>
            <a:endCxn id="6" idx="0"/>
          </p:cNvCxnSpPr>
          <p:nvPr/>
        </p:nvCxnSpPr>
        <p:spPr>
          <a:xfrm flipH="1">
            <a:off x="5809129" y="2832850"/>
            <a:ext cx="1" cy="10439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4232C43-15E6-8067-FEA9-075DF7A11C6F}"/>
              </a:ext>
            </a:extLst>
          </p:cNvPr>
          <p:cNvCxnSpPr>
            <a:stCxn id="4" idx="2"/>
            <a:endCxn id="7" idx="0"/>
          </p:cNvCxnSpPr>
          <p:nvPr/>
        </p:nvCxnSpPr>
        <p:spPr>
          <a:xfrm>
            <a:off x="5809130" y="2832850"/>
            <a:ext cx="3567955" cy="110184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Up Arrow 15">
            <a:extLst>
              <a:ext uri="{FF2B5EF4-FFF2-40B4-BE49-F238E27FC236}">
                <a16:creationId xmlns:a16="http://schemas.microsoft.com/office/drawing/2014/main" id="{94B0318D-2124-9EE9-5D91-59E3C97F64C9}"/>
              </a:ext>
            </a:extLst>
          </p:cNvPr>
          <p:cNvSpPr/>
          <p:nvPr/>
        </p:nvSpPr>
        <p:spPr>
          <a:xfrm>
            <a:off x="2052913" y="4854449"/>
            <a:ext cx="376518" cy="385482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0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Transaction Fee Model</a:t>
            </a:r>
          </a:p>
        </p:txBody>
      </p:sp>
      <p:sp>
        <p:nvSpPr>
          <p:cNvPr id="4" name="Oval 3"/>
          <p:cNvSpPr/>
          <p:nvPr/>
        </p:nvSpPr>
        <p:spPr>
          <a:xfrm>
            <a:off x="3548304" y="3071711"/>
            <a:ext cx="1818345" cy="823865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/>
              <a:t>MasterCard</a:t>
            </a:r>
          </a:p>
        </p:txBody>
      </p:sp>
      <p:sp>
        <p:nvSpPr>
          <p:cNvPr id="5" name="Oval 4"/>
          <p:cNvSpPr/>
          <p:nvPr/>
        </p:nvSpPr>
        <p:spPr>
          <a:xfrm>
            <a:off x="2209363" y="4719441"/>
            <a:ext cx="1818345" cy="82386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/>
              <a:t>Visa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796418" y="1994026"/>
            <a:ext cx="1132114" cy="1077685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Bank A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796418" y="4006264"/>
            <a:ext cx="1132114" cy="1077685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Bank B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986421" y="1994026"/>
            <a:ext cx="1132114" cy="1077685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Bank C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11192" y="4592530"/>
            <a:ext cx="1132114" cy="10776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Bank D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234535" y="5543306"/>
            <a:ext cx="1132114" cy="1077685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Bank E</a:t>
            </a:r>
          </a:p>
        </p:txBody>
      </p:sp>
      <p:cxnSp>
        <p:nvCxnSpPr>
          <p:cNvPr id="12" name="Straight Connector 11"/>
          <p:cNvCxnSpPr>
            <a:stCxn id="6" idx="1"/>
            <a:endCxn id="4" idx="7"/>
          </p:cNvCxnSpPr>
          <p:nvPr/>
        </p:nvCxnSpPr>
        <p:spPr>
          <a:xfrm flipH="1">
            <a:off x="5100359" y="2532869"/>
            <a:ext cx="696059" cy="6594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3"/>
            <a:endCxn id="4" idx="1"/>
          </p:cNvCxnSpPr>
          <p:nvPr/>
        </p:nvCxnSpPr>
        <p:spPr>
          <a:xfrm>
            <a:off x="3118535" y="2532869"/>
            <a:ext cx="696059" cy="6594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"/>
            <a:endCxn id="4" idx="5"/>
          </p:cNvCxnSpPr>
          <p:nvPr/>
        </p:nvCxnSpPr>
        <p:spPr>
          <a:xfrm flipH="1" flipV="1">
            <a:off x="5100359" y="3774924"/>
            <a:ext cx="696059" cy="7701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7" idx="1"/>
            <a:endCxn id="5" idx="6"/>
          </p:cNvCxnSpPr>
          <p:nvPr/>
        </p:nvCxnSpPr>
        <p:spPr>
          <a:xfrm flipH="1">
            <a:off x="4027708" y="4545107"/>
            <a:ext cx="1768710" cy="586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1"/>
            <a:endCxn id="5" idx="5"/>
          </p:cNvCxnSpPr>
          <p:nvPr/>
        </p:nvCxnSpPr>
        <p:spPr>
          <a:xfrm flipH="1" flipV="1">
            <a:off x="3761418" y="5422654"/>
            <a:ext cx="473117" cy="659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9" idx="3"/>
            <a:endCxn id="5" idx="2"/>
          </p:cNvCxnSpPr>
          <p:nvPr/>
        </p:nvCxnSpPr>
        <p:spPr>
          <a:xfrm>
            <a:off x="1643306" y="5131373"/>
            <a:ext cx="56605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24699" y="2702379"/>
            <a:ext cx="1109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Processor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94801" y="4380245"/>
            <a:ext cx="1109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Processor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992594" y="4131816"/>
            <a:ext cx="1409296" cy="826579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Generic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E-commerce Site S </a:t>
            </a:r>
          </a:p>
        </p:txBody>
      </p:sp>
      <p:cxnSp>
        <p:nvCxnSpPr>
          <p:cNvPr id="30" name="Straight Connector 29"/>
          <p:cNvCxnSpPr>
            <a:stCxn id="25" idx="1"/>
            <a:endCxn id="7" idx="3"/>
          </p:cNvCxnSpPr>
          <p:nvPr/>
        </p:nvCxnSpPr>
        <p:spPr>
          <a:xfrm flipH="1">
            <a:off x="6928532" y="4545106"/>
            <a:ext cx="106406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082183" y="2276171"/>
            <a:ext cx="3618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Alice gets a Credit Card from Bank A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401890" y="4103246"/>
            <a:ext cx="27789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Alice buys an item with </a:t>
            </a:r>
            <a:br>
              <a:rPr lang="en-US" b="1" dirty="0"/>
            </a:br>
            <a:r>
              <a:rPr lang="en-US" b="1" dirty="0"/>
              <a:t>a value of $100 from Site S </a:t>
            </a:r>
          </a:p>
          <a:p>
            <a:pPr algn="ctr"/>
            <a:r>
              <a:rPr lang="en-US" b="1" dirty="0"/>
              <a:t>using her Credit Card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6928533" y="4360441"/>
            <a:ext cx="1064061" cy="0"/>
          </a:xfrm>
          <a:prstGeom prst="straightConnector1">
            <a:avLst/>
          </a:prstGeom>
          <a:ln w="317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5257800" y="3679371"/>
            <a:ext cx="538618" cy="587829"/>
          </a:xfrm>
          <a:prstGeom prst="straightConnector1">
            <a:avLst/>
          </a:prstGeom>
          <a:ln w="317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5257800" y="2731650"/>
            <a:ext cx="528790" cy="513423"/>
          </a:xfrm>
          <a:prstGeom prst="straightConnector1">
            <a:avLst/>
          </a:prstGeom>
          <a:ln w="317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924673" y="3881748"/>
            <a:ext cx="1114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Authorize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4871747" y="2276171"/>
            <a:ext cx="914844" cy="836058"/>
          </a:xfrm>
          <a:prstGeom prst="straightConnector1">
            <a:avLst/>
          </a:prstGeom>
          <a:ln w="317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871747" y="3827634"/>
            <a:ext cx="949142" cy="1046419"/>
          </a:xfrm>
          <a:prstGeom prst="straightConnector1">
            <a:avLst/>
          </a:prstGeom>
          <a:ln w="317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924673" y="4838240"/>
            <a:ext cx="1067921" cy="0"/>
          </a:xfrm>
          <a:prstGeom prst="straightConnector1">
            <a:avLst/>
          </a:prstGeom>
          <a:ln w="317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452121" y="2063180"/>
            <a:ext cx="1238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Authorized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988013" y="1672962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Issuer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856417" y="3648029"/>
            <a:ext cx="999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Acquirer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D2BD7F-B0FD-0640-5228-C1B744782550}"/>
              </a:ext>
            </a:extLst>
          </p:cNvPr>
          <p:cNvSpPr txBox="1"/>
          <p:nvPr/>
        </p:nvSpPr>
        <p:spPr>
          <a:xfrm>
            <a:off x="8139525" y="3710910"/>
            <a:ext cx="1115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Merchant</a:t>
            </a:r>
          </a:p>
        </p:txBody>
      </p:sp>
    </p:spTree>
    <p:extLst>
      <p:ext uri="{BB962C8B-B14F-4D97-AF65-F5344CB8AC3E}">
        <p14:creationId xmlns:p14="http://schemas.microsoft.com/office/powerpoint/2010/main" val="169603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3" grpId="0"/>
      <p:bldP spid="24" grpId="0"/>
      <p:bldP spid="25" grpId="0" animBg="1"/>
      <p:bldP spid="39" grpId="0"/>
      <p:bldP spid="40" grpId="0"/>
      <p:bldP spid="49" grpId="0"/>
      <p:bldP spid="62" grpId="0"/>
      <p:bldP spid="63" grpId="0"/>
      <p:bldP spid="64" grpId="0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Transaction Fee Model</a:t>
            </a:r>
          </a:p>
        </p:txBody>
      </p:sp>
      <p:sp>
        <p:nvSpPr>
          <p:cNvPr id="4" name="Oval 3"/>
          <p:cNvSpPr/>
          <p:nvPr/>
        </p:nvSpPr>
        <p:spPr>
          <a:xfrm>
            <a:off x="3548304" y="3071711"/>
            <a:ext cx="1818345" cy="823865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/>
              <a:t>MasterCard</a:t>
            </a:r>
          </a:p>
        </p:txBody>
      </p:sp>
      <p:sp>
        <p:nvSpPr>
          <p:cNvPr id="5" name="Oval 4"/>
          <p:cNvSpPr/>
          <p:nvPr/>
        </p:nvSpPr>
        <p:spPr>
          <a:xfrm>
            <a:off x="2209363" y="4719441"/>
            <a:ext cx="1818345" cy="82386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Visa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796418" y="1994026"/>
            <a:ext cx="1132114" cy="1077685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Bank A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796418" y="4006264"/>
            <a:ext cx="1132114" cy="1077685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Bank B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986421" y="1994026"/>
            <a:ext cx="1132114" cy="1077685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Bank C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11192" y="4592530"/>
            <a:ext cx="1132114" cy="10776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Bank D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234535" y="5543306"/>
            <a:ext cx="1132114" cy="1077685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Bank E</a:t>
            </a:r>
          </a:p>
        </p:txBody>
      </p:sp>
      <p:cxnSp>
        <p:nvCxnSpPr>
          <p:cNvPr id="12" name="Straight Connector 11"/>
          <p:cNvCxnSpPr>
            <a:stCxn id="6" idx="1"/>
            <a:endCxn id="4" idx="7"/>
          </p:cNvCxnSpPr>
          <p:nvPr/>
        </p:nvCxnSpPr>
        <p:spPr>
          <a:xfrm flipH="1">
            <a:off x="5100359" y="2532869"/>
            <a:ext cx="696059" cy="6594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3"/>
            <a:endCxn id="4" idx="1"/>
          </p:cNvCxnSpPr>
          <p:nvPr/>
        </p:nvCxnSpPr>
        <p:spPr>
          <a:xfrm>
            <a:off x="3118535" y="2532869"/>
            <a:ext cx="696059" cy="6594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1"/>
            <a:endCxn id="4" idx="5"/>
          </p:cNvCxnSpPr>
          <p:nvPr/>
        </p:nvCxnSpPr>
        <p:spPr>
          <a:xfrm flipH="1" flipV="1">
            <a:off x="5100359" y="3774924"/>
            <a:ext cx="696059" cy="7701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7" idx="1"/>
            <a:endCxn id="5" idx="6"/>
          </p:cNvCxnSpPr>
          <p:nvPr/>
        </p:nvCxnSpPr>
        <p:spPr>
          <a:xfrm flipH="1">
            <a:off x="4027708" y="4545107"/>
            <a:ext cx="1768710" cy="586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1"/>
            <a:endCxn id="5" idx="5"/>
          </p:cNvCxnSpPr>
          <p:nvPr/>
        </p:nvCxnSpPr>
        <p:spPr>
          <a:xfrm flipH="1" flipV="1">
            <a:off x="3761418" y="5422654"/>
            <a:ext cx="473117" cy="659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9" idx="3"/>
            <a:endCxn id="5" idx="2"/>
          </p:cNvCxnSpPr>
          <p:nvPr/>
        </p:nvCxnSpPr>
        <p:spPr>
          <a:xfrm>
            <a:off x="1643306" y="5131373"/>
            <a:ext cx="56605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24699" y="2702379"/>
            <a:ext cx="1109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Processor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94801" y="4380245"/>
            <a:ext cx="1109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Processor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992594" y="4131816"/>
            <a:ext cx="1409296" cy="826579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Generic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E-commerce Site S </a:t>
            </a:r>
          </a:p>
        </p:txBody>
      </p:sp>
      <p:cxnSp>
        <p:nvCxnSpPr>
          <p:cNvPr id="30" name="Straight Connector 29"/>
          <p:cNvCxnSpPr>
            <a:stCxn id="25" idx="1"/>
            <a:endCxn id="7" idx="3"/>
          </p:cNvCxnSpPr>
          <p:nvPr/>
        </p:nvCxnSpPr>
        <p:spPr>
          <a:xfrm flipH="1">
            <a:off x="6928532" y="4545106"/>
            <a:ext cx="106406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014744" y="2177559"/>
            <a:ext cx="4539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Bank A cuts an </a:t>
            </a:r>
            <a:r>
              <a:rPr lang="en-US" b="1" i="1" dirty="0">
                <a:solidFill>
                  <a:schemeClr val="accent2"/>
                </a:solidFill>
              </a:rPr>
              <a:t>interchange fee </a:t>
            </a:r>
            <a:r>
              <a:rPr lang="en-US" b="1" dirty="0"/>
              <a:t>(say, $1.6) </a:t>
            </a:r>
            <a:br>
              <a:rPr lang="en-US" b="1" dirty="0"/>
            </a:br>
            <a:r>
              <a:rPr lang="en-US" b="1" dirty="0"/>
              <a:t>and pays the rest to the MasterCard company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633472" y="5139556"/>
            <a:ext cx="41304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Bank B cuts an </a:t>
            </a:r>
            <a:r>
              <a:rPr lang="en-US" b="1" i="1" dirty="0">
                <a:solidFill>
                  <a:srgbClr val="0070C0"/>
                </a:solidFill>
              </a:rPr>
              <a:t>interchange fee</a:t>
            </a:r>
            <a:r>
              <a:rPr lang="en-US" b="1" dirty="0"/>
              <a:t> (say, $0.3)</a:t>
            </a:r>
          </a:p>
          <a:p>
            <a:pPr algn="ctr"/>
            <a:r>
              <a:rPr lang="en-US" b="1" dirty="0"/>
              <a:t>and pays the rest to Site S 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4871747" y="2276171"/>
            <a:ext cx="914844" cy="836058"/>
          </a:xfrm>
          <a:prstGeom prst="straightConnector1">
            <a:avLst/>
          </a:prstGeom>
          <a:ln w="317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871747" y="3827634"/>
            <a:ext cx="949142" cy="1046419"/>
          </a:xfrm>
          <a:prstGeom prst="straightConnector1">
            <a:avLst/>
          </a:prstGeom>
          <a:ln w="317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924673" y="4838240"/>
            <a:ext cx="1067921" cy="0"/>
          </a:xfrm>
          <a:prstGeom prst="straightConnector1">
            <a:avLst/>
          </a:prstGeom>
          <a:ln w="317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 rot="19098478">
            <a:off x="4833834" y="2355003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$98.4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988013" y="1672962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Issuer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856417" y="3648029"/>
            <a:ext cx="999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Acquirer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39439" y="3164848"/>
            <a:ext cx="32933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MasterCard cuts a </a:t>
            </a:r>
            <a:r>
              <a:rPr lang="en-US" b="1" i="1" dirty="0">
                <a:solidFill>
                  <a:srgbClr val="C00000"/>
                </a:solidFill>
              </a:rPr>
              <a:t>commission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fee </a:t>
            </a:r>
            <a:r>
              <a:rPr lang="en-US" b="1" dirty="0"/>
              <a:t>(say, $0.1) and pays the rest </a:t>
            </a:r>
          </a:p>
          <a:p>
            <a:pPr algn="ctr"/>
            <a:r>
              <a:rPr lang="en-US" b="1" dirty="0"/>
              <a:t>to Bank B</a:t>
            </a:r>
          </a:p>
        </p:txBody>
      </p:sp>
      <p:sp>
        <p:nvSpPr>
          <p:cNvPr id="33" name="TextBox 32"/>
          <p:cNvSpPr txBox="1"/>
          <p:nvPr/>
        </p:nvSpPr>
        <p:spPr>
          <a:xfrm rot="2772617">
            <a:off x="4746680" y="4195579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$98.3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44332" y="4822155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$98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392756" y="3552244"/>
            <a:ext cx="285315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S charges the</a:t>
            </a:r>
            <a:r>
              <a:rPr lang="en-US" b="1" i="1" dirty="0"/>
              <a:t> actual </a:t>
            </a:r>
          </a:p>
          <a:p>
            <a:pPr algn="ctr"/>
            <a:r>
              <a:rPr lang="en-US" b="1" i="1" dirty="0"/>
              <a:t>merchant</a:t>
            </a:r>
            <a:r>
              <a:rPr lang="en-US" b="1" dirty="0"/>
              <a:t> a </a:t>
            </a:r>
            <a:r>
              <a:rPr lang="en-US" b="1" i="1" dirty="0">
                <a:solidFill>
                  <a:srgbClr val="7030A0"/>
                </a:solidFill>
              </a:rPr>
              <a:t>commission fee </a:t>
            </a:r>
            <a:br>
              <a:rPr lang="en-US" b="1" i="1" dirty="0">
                <a:solidFill>
                  <a:srgbClr val="7030A0"/>
                </a:solidFill>
              </a:rPr>
            </a:br>
            <a:r>
              <a:rPr lang="en-US" b="1" dirty="0"/>
              <a:t>(assuming S doesn’t </a:t>
            </a:r>
            <a:br>
              <a:rPr lang="en-US" b="1" dirty="0"/>
            </a:br>
            <a:r>
              <a:rPr lang="en-US" b="1" dirty="0"/>
              <a:t>own the inventory), say, </a:t>
            </a:r>
            <a:br>
              <a:rPr lang="en-US" b="1" dirty="0"/>
            </a:br>
            <a:r>
              <a:rPr lang="en-US" b="1" dirty="0"/>
              <a:t>5- 15% of the </a:t>
            </a:r>
            <a:br>
              <a:rPr lang="en-US" b="1" dirty="0"/>
            </a:br>
            <a:r>
              <a:rPr lang="en-US" b="1" dirty="0"/>
              <a:t>transaction cost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7F9AC8-0015-CBC7-355C-F5646CBBB160}"/>
              </a:ext>
            </a:extLst>
          </p:cNvPr>
          <p:cNvSpPr txBox="1"/>
          <p:nvPr/>
        </p:nvSpPr>
        <p:spPr>
          <a:xfrm>
            <a:off x="8139525" y="3710910"/>
            <a:ext cx="1115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Merchant</a:t>
            </a:r>
          </a:p>
        </p:txBody>
      </p:sp>
    </p:spTree>
    <p:extLst>
      <p:ext uri="{BB962C8B-B14F-4D97-AF65-F5344CB8AC3E}">
        <p14:creationId xmlns:p14="http://schemas.microsoft.com/office/powerpoint/2010/main" val="330988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62" grpId="0"/>
      <p:bldP spid="32" grpId="0"/>
      <p:bldP spid="33" grpId="0"/>
      <p:bldP spid="34" grpId="0"/>
      <p:bldP spid="3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Upsell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/>
              <a:t>You sell your product at a very low margin, but increase your overall margin by selling add-on products and/or charging for necessary future services</a:t>
            </a:r>
          </a:p>
          <a:p>
            <a:pPr lvl="1"/>
            <a:r>
              <a:rPr lang="en-US" dirty="0"/>
              <a:t>E.g., Game consoles (add-ons include games)</a:t>
            </a:r>
          </a:p>
          <a:p>
            <a:pPr lvl="1"/>
            <a:r>
              <a:rPr lang="en-US" dirty="0"/>
              <a:t>E.g., Automobiles (add-ons include warranty extensions, accessories, etc.)</a:t>
            </a:r>
          </a:p>
          <a:p>
            <a:pPr lvl="1"/>
            <a:endParaRPr lang="en-US" dirty="0"/>
          </a:p>
          <a:p>
            <a:r>
              <a:rPr lang="en-US" dirty="0"/>
              <a:t>The model allows you to </a:t>
            </a:r>
            <a:r>
              <a:rPr lang="en-US" i="1" dirty="0"/>
              <a:t>reduce the friction</a:t>
            </a:r>
            <a:r>
              <a:rPr lang="en-US" dirty="0"/>
              <a:t> in capturing new customers and induce </a:t>
            </a:r>
            <a:r>
              <a:rPr lang="en-US" i="1" dirty="0"/>
              <a:t>predictability</a:t>
            </a:r>
            <a:r>
              <a:rPr lang="en-US" dirty="0"/>
              <a:t> in your business (from the up-front cash and add-on revenue)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9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Examples of Revenue Streams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7AC86B4-2334-9E47-BE29-5BC59F57796E}"/>
              </a:ext>
            </a:extLst>
          </p:cNvPr>
          <p:cNvSpPr/>
          <p:nvPr/>
        </p:nvSpPr>
        <p:spPr>
          <a:xfrm>
            <a:off x="4419600" y="1990167"/>
            <a:ext cx="2779059" cy="842683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Revenue Streams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69BA7A4-F0F2-2B99-F7BA-D3AE15105410}"/>
              </a:ext>
            </a:extLst>
          </p:cNvPr>
          <p:cNvSpPr/>
          <p:nvPr/>
        </p:nvSpPr>
        <p:spPr>
          <a:xfrm>
            <a:off x="1147478" y="3876829"/>
            <a:ext cx="2187389" cy="842683"/>
          </a:xfrm>
          <a:prstGeom prst="round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Transactional 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985DD3B-9C9E-CA70-EE12-856EF4CF69D5}"/>
              </a:ext>
            </a:extLst>
          </p:cNvPr>
          <p:cNvSpPr/>
          <p:nvPr/>
        </p:nvSpPr>
        <p:spPr>
          <a:xfrm>
            <a:off x="4715434" y="3876829"/>
            <a:ext cx="2187389" cy="842683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Recurrent 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96BD806-71C5-71D9-C1F9-561CD2B5DCEC}"/>
              </a:ext>
            </a:extLst>
          </p:cNvPr>
          <p:cNvSpPr/>
          <p:nvPr/>
        </p:nvSpPr>
        <p:spPr>
          <a:xfrm>
            <a:off x="8283390" y="3934691"/>
            <a:ext cx="2187389" cy="84268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Usage Based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7E32E0-440C-ED71-AC6F-35252D4E5131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2241173" y="2832850"/>
            <a:ext cx="3567957" cy="10439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18C934C-D1A7-13A6-AABC-D41CF9000080}"/>
              </a:ext>
            </a:extLst>
          </p:cNvPr>
          <p:cNvCxnSpPr>
            <a:stCxn id="4" idx="2"/>
            <a:endCxn id="6" idx="0"/>
          </p:cNvCxnSpPr>
          <p:nvPr/>
        </p:nvCxnSpPr>
        <p:spPr>
          <a:xfrm flipH="1">
            <a:off x="5809129" y="2832850"/>
            <a:ext cx="1" cy="10439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4232C43-15E6-8067-FEA9-075DF7A11C6F}"/>
              </a:ext>
            </a:extLst>
          </p:cNvPr>
          <p:cNvCxnSpPr>
            <a:stCxn id="4" idx="2"/>
            <a:endCxn id="7" idx="0"/>
          </p:cNvCxnSpPr>
          <p:nvPr/>
        </p:nvCxnSpPr>
        <p:spPr>
          <a:xfrm>
            <a:off x="5809130" y="2832850"/>
            <a:ext cx="3567955" cy="110184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Up Arrow 15">
            <a:extLst>
              <a:ext uri="{FF2B5EF4-FFF2-40B4-BE49-F238E27FC236}">
                <a16:creationId xmlns:a16="http://schemas.microsoft.com/office/drawing/2014/main" id="{94B0318D-2124-9EE9-5D91-59E3C97F64C9}"/>
              </a:ext>
            </a:extLst>
          </p:cNvPr>
          <p:cNvSpPr/>
          <p:nvPr/>
        </p:nvSpPr>
        <p:spPr>
          <a:xfrm>
            <a:off x="5620869" y="4884054"/>
            <a:ext cx="376518" cy="385482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3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Subscription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/>
              <a:t>A customer pays a </a:t>
            </a:r>
            <a:r>
              <a:rPr lang="en-US" i="1" dirty="0">
                <a:solidFill>
                  <a:srgbClr val="00B050"/>
                </a:solidFill>
              </a:rPr>
              <a:t>subscription fee</a:t>
            </a:r>
            <a:r>
              <a:rPr lang="en-US" dirty="0"/>
              <a:t> at the end of every predetermined time period (e.g., bi-weekly, monthly, annually, etc.,) for obtaining your service or product</a:t>
            </a:r>
          </a:p>
          <a:p>
            <a:pPr lvl="1"/>
            <a:r>
              <a:rPr lang="en-US" dirty="0"/>
              <a:t>E.g., Netflix </a:t>
            </a:r>
          </a:p>
          <a:p>
            <a:pPr lvl="1"/>
            <a:endParaRPr lang="en-US" dirty="0"/>
          </a:p>
          <a:p>
            <a:r>
              <a:rPr lang="en-US" dirty="0"/>
              <a:t>Typically, you can extract higher payments over shorter periods of time (e.g., monthly vs. yearly)</a:t>
            </a:r>
          </a:p>
          <a:p>
            <a:endParaRPr lang="en-US" dirty="0"/>
          </a:p>
          <a:p>
            <a:r>
              <a:rPr lang="en-US" dirty="0"/>
              <a:t>You provide </a:t>
            </a:r>
            <a:r>
              <a:rPr lang="en-US" i="1" dirty="0"/>
              <a:t>flexibility</a:t>
            </a:r>
            <a:r>
              <a:rPr lang="en-US" dirty="0"/>
              <a:t> to customers (assuming they can cancel at anytime) and induce </a:t>
            </a:r>
            <a:r>
              <a:rPr lang="en-US" i="1" dirty="0"/>
              <a:t>predictability</a:t>
            </a:r>
            <a:r>
              <a:rPr lang="en-US" dirty="0"/>
              <a:t> in your business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470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Licensing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70628" cy="4783722"/>
          </a:xfrm>
        </p:spPr>
        <p:txBody>
          <a:bodyPr>
            <a:normAutofit/>
          </a:bodyPr>
          <a:lstStyle/>
          <a:p>
            <a:r>
              <a:rPr lang="en-US" dirty="0"/>
              <a:t>You can license your product (or intellectual property- IP- if it is very strong) and receive a </a:t>
            </a:r>
            <a:r>
              <a:rPr lang="en-US" i="1" dirty="0"/>
              <a:t>royalty</a:t>
            </a:r>
            <a:r>
              <a:rPr lang="en-US" dirty="0"/>
              <a:t> on </a:t>
            </a:r>
            <a:r>
              <a:rPr lang="en-US" i="1" dirty="0">
                <a:solidFill>
                  <a:srgbClr val="EF7273"/>
                </a:solidFill>
              </a:rPr>
              <a:t>transactional </a:t>
            </a:r>
            <a:r>
              <a:rPr lang="en-US" dirty="0"/>
              <a:t>sales and/or a </a:t>
            </a:r>
            <a:r>
              <a:rPr lang="en-US" i="1" dirty="0">
                <a:solidFill>
                  <a:srgbClr val="FFC000"/>
                </a:solidFill>
              </a:rPr>
              <a:t>recurrent </a:t>
            </a:r>
            <a:r>
              <a:rPr lang="en-US" dirty="0"/>
              <a:t>license fee</a:t>
            </a:r>
          </a:p>
          <a:p>
            <a:pPr lvl="1"/>
            <a:r>
              <a:rPr lang="en-US" dirty="0"/>
              <a:t>Royalty rates are typically one-twentieth or less of the revenue per sale (5% royalty is about the best you can hope for)</a:t>
            </a:r>
          </a:p>
          <a:p>
            <a:endParaRPr lang="en-US" dirty="0"/>
          </a:p>
          <a:p>
            <a:r>
              <a:rPr lang="en-US" dirty="0"/>
              <a:t>Consequently, you avoid investing in distribution (and even in production if you license your IP) and rather rely on other companies to do it</a:t>
            </a:r>
          </a:p>
          <a:p>
            <a:pPr lvl="1"/>
            <a:r>
              <a:rPr lang="en-US" dirty="0"/>
              <a:t>This limits your ability to continually invent (you cannot learn from end-users!)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95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</a:t>
            </a:r>
            <a:r>
              <a:rPr lang="en-US" b="1" dirty="0"/>
              <a:t>Paradigm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 System of </a:t>
            </a:r>
            <a:r>
              <a:rPr lang="en-US" b="1" dirty="0"/>
              <a:t>Functions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C9F562-657D-B6D7-8D62-E53327E5D680}"/>
              </a:ext>
            </a:extLst>
          </p:cNvPr>
          <p:cNvSpPr/>
          <p:nvPr/>
        </p:nvSpPr>
        <p:spPr>
          <a:xfrm>
            <a:off x="904012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a Problem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A995E8-DF47-AF48-E071-3DE66B48E3E1}"/>
              </a:ext>
            </a:extLst>
          </p:cNvPr>
          <p:cNvSpPr/>
          <p:nvPr/>
        </p:nvSpPr>
        <p:spPr>
          <a:xfrm>
            <a:off x="3089566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&amp; Research a Market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B58ED-7226-A333-9ACE-1D170090CA54}"/>
              </a:ext>
            </a:extLst>
          </p:cNvPr>
          <p:cNvSpPr/>
          <p:nvPr/>
        </p:nvSpPr>
        <p:spPr>
          <a:xfrm>
            <a:off x="5275120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Found or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Co-found a Company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86A95-C4F3-50AA-D558-4DE7AEAD71D0}"/>
              </a:ext>
            </a:extLst>
          </p:cNvPr>
          <p:cNvSpPr/>
          <p:nvPr/>
        </p:nvSpPr>
        <p:spPr>
          <a:xfrm>
            <a:off x="7460674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Prototype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568CE5-CCD5-BE32-0D42-E9A2808853B2}"/>
              </a:ext>
            </a:extLst>
          </p:cNvPr>
          <p:cNvSpPr/>
          <p:nvPr/>
        </p:nvSpPr>
        <p:spPr>
          <a:xfrm>
            <a:off x="91786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Bootstrap and/or Raise Angle Fund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8BF58-DCC6-9887-86C1-31299539AC35}"/>
              </a:ext>
            </a:extLst>
          </p:cNvPr>
          <p:cNvSpPr/>
          <p:nvPr/>
        </p:nvSpPr>
        <p:spPr>
          <a:xfrm>
            <a:off x="3089565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Culture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12B3AC-F110-2E3F-6C3E-B4A23A5FB774}"/>
              </a:ext>
            </a:extLst>
          </p:cNvPr>
          <p:cNvSpPr/>
          <p:nvPr/>
        </p:nvSpPr>
        <p:spPr>
          <a:xfrm>
            <a:off x="5275119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an MVP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6A21F4-3C37-5452-4C8C-24C75CD98B9B}"/>
              </a:ext>
            </a:extLst>
          </p:cNvPr>
          <p:cNvSpPr/>
          <p:nvPr/>
        </p:nvSpPr>
        <p:spPr>
          <a:xfrm>
            <a:off x="7460674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Market &amp; Operate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0294A0-9975-721A-7E41-FC32DF8D0DAD}"/>
              </a:ext>
            </a:extLst>
          </p:cNvPr>
          <p:cNvSpPr/>
          <p:nvPr/>
        </p:nvSpPr>
        <p:spPr>
          <a:xfrm>
            <a:off x="964622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Raise Professional Money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4CE388-A58E-8859-6068-4B8404DFA7E1}"/>
              </a:ext>
            </a:extLst>
          </p:cNvPr>
          <p:cNvSpPr/>
          <p:nvPr/>
        </p:nvSpPr>
        <p:spPr>
          <a:xfrm>
            <a:off x="917867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Scale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D4D7B4-4025-6E67-9411-84CB04F6C9D7}"/>
              </a:ext>
            </a:extLst>
          </p:cNvPr>
          <p:cNvSpPr/>
          <p:nvPr/>
        </p:nvSpPr>
        <p:spPr>
          <a:xfrm>
            <a:off x="9646228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Business Model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CE5B43-AF31-8321-F0C9-792851C80B22}"/>
              </a:ext>
            </a:extLst>
          </p:cNvPr>
          <p:cNvSpPr/>
          <p:nvPr/>
        </p:nvSpPr>
        <p:spPr>
          <a:xfrm>
            <a:off x="3089564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Exit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F3873E-0F0C-C2B9-75F2-A8F6CF2F8E0F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545775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26191E-530A-75D2-A6E3-D009B434FB0A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731329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6810E28-33F3-2104-2A33-971F02843CD4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6916883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F3BAD8-6975-2AB5-4421-BE2AEE27D918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>
            <a:off x="9102437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6D4B27-EA95-D932-42D3-873E2C94CA74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0467110" y="2568502"/>
            <a:ext cx="0" cy="5279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DDB737-8B78-A263-3501-DBF9A4F8F7FC}"/>
              </a:ext>
            </a:extLst>
          </p:cNvPr>
          <p:cNvCxnSpPr>
            <a:cxnSpLocks/>
          </p:cNvCxnSpPr>
          <p:nvPr/>
        </p:nvCxnSpPr>
        <p:spPr>
          <a:xfrm flipH="1">
            <a:off x="1738748" y="3096490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7E833E-BD6B-8DFA-874C-F730DC074FB0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1738749" y="3084369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688A41-76D2-7BC5-9B5B-105B3DD40567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2559630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344EEA6-9615-A2E1-9E20-3475E35A0D6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731328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5BDB882-E8F3-2E0E-B27E-3AAA4EB411BF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6916882" y="4071718"/>
            <a:ext cx="543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F45B8DA-13CB-6050-7B2A-9264B3E9C2C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9102437" y="4071718"/>
            <a:ext cx="5437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D543810-DED7-74A0-4216-48522BA5DC49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467109" y="4502941"/>
            <a:ext cx="1" cy="5331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BAEDB7B-9B98-A4A3-001E-0094F994A08A}"/>
              </a:ext>
            </a:extLst>
          </p:cNvPr>
          <p:cNvCxnSpPr>
            <a:cxnSpLocks/>
          </p:cNvCxnSpPr>
          <p:nvPr/>
        </p:nvCxnSpPr>
        <p:spPr>
          <a:xfrm flipH="1">
            <a:off x="1738748" y="5036126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A772AF-15E7-9C8B-2EAB-6EAEB50A2817}"/>
              </a:ext>
            </a:extLst>
          </p:cNvPr>
          <p:cNvCxnSpPr>
            <a:cxnSpLocks/>
          </p:cNvCxnSpPr>
          <p:nvPr/>
        </p:nvCxnSpPr>
        <p:spPr>
          <a:xfrm>
            <a:off x="1738749" y="5024005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A8DDC8F-146A-2768-942F-3A5316DBC9DA}"/>
              </a:ext>
            </a:extLst>
          </p:cNvPr>
          <p:cNvCxnSpPr>
            <a:cxnSpLocks/>
          </p:cNvCxnSpPr>
          <p:nvPr/>
        </p:nvCxnSpPr>
        <p:spPr>
          <a:xfrm>
            <a:off x="2559630" y="6008103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5225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Franchise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0996"/>
          </a:xfrm>
        </p:spPr>
        <p:txBody>
          <a:bodyPr>
            <a:normAutofit/>
          </a:bodyPr>
          <a:lstStyle/>
          <a:p>
            <a:r>
              <a:rPr lang="en-US" dirty="0"/>
              <a:t>You can obtain a percentage of sales (</a:t>
            </a:r>
            <a:r>
              <a:rPr lang="en-US" i="1" dirty="0">
                <a:solidFill>
                  <a:srgbClr val="FFC000"/>
                </a:solidFill>
              </a:rPr>
              <a:t>recurrent</a:t>
            </a:r>
            <a:r>
              <a:rPr lang="en-US" dirty="0"/>
              <a:t>) and/or a large initial fee</a:t>
            </a:r>
            <a:r>
              <a:rPr lang="en-US" i="1" dirty="0">
                <a:solidFill>
                  <a:srgbClr val="00B050"/>
                </a:solidFill>
              </a:rPr>
              <a:t> </a:t>
            </a:r>
            <a:r>
              <a:rPr lang="en-US" dirty="0"/>
              <a:t>(</a:t>
            </a:r>
            <a:r>
              <a:rPr lang="en-US" i="1" dirty="0">
                <a:solidFill>
                  <a:srgbClr val="EF7273"/>
                </a:solidFill>
              </a:rPr>
              <a:t>transactional</a:t>
            </a:r>
            <a:r>
              <a:rPr lang="en-US" dirty="0"/>
              <a:t>)</a:t>
            </a:r>
            <a:r>
              <a:rPr lang="en-US" i="1" dirty="0"/>
              <a:t> </a:t>
            </a:r>
            <a:r>
              <a:rPr lang="en-US" dirty="0"/>
              <a:t>in return of providing your permission and knowledge to use your </a:t>
            </a:r>
            <a:r>
              <a:rPr lang="en-US" i="1" dirty="0"/>
              <a:t>known </a:t>
            </a:r>
            <a:r>
              <a:rPr lang="en-US" dirty="0"/>
              <a:t>brand</a:t>
            </a:r>
          </a:p>
          <a:p>
            <a:endParaRPr lang="en-US" dirty="0"/>
          </a:p>
          <a:p>
            <a:r>
              <a:rPr lang="en-US" dirty="0"/>
              <a:t>You can also make money via selling your brand-name products to the franchisees to be sold directly to customers (</a:t>
            </a:r>
            <a:r>
              <a:rPr lang="en-US" i="1" dirty="0">
                <a:solidFill>
                  <a:srgbClr val="EF7273"/>
                </a:solidFill>
              </a:rPr>
              <a:t>transactional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This allows you to </a:t>
            </a:r>
            <a:r>
              <a:rPr lang="en-US" i="1" dirty="0"/>
              <a:t>scale</a:t>
            </a:r>
            <a:r>
              <a:rPr lang="en-US" dirty="0"/>
              <a:t> without investing on the ground (but rather getting paid) while inducing </a:t>
            </a:r>
            <a:r>
              <a:rPr lang="en-US" i="1" dirty="0"/>
              <a:t>predictability</a:t>
            </a:r>
            <a:r>
              <a:rPr lang="en-US" dirty="0"/>
              <a:t> in your business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7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Franchise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0996"/>
          </a:xfrm>
        </p:spPr>
        <p:txBody>
          <a:bodyPr>
            <a:normAutofit/>
          </a:bodyPr>
          <a:lstStyle/>
          <a:p>
            <a:r>
              <a:rPr lang="en-US" dirty="0"/>
              <a:t>However, quality control is typically an ongoing concern, </a:t>
            </a:r>
            <a:r>
              <a:rPr lang="en-US" i="1" dirty="0"/>
              <a:t>but if the model is executed rightly, it may even improve quality</a:t>
            </a:r>
            <a:r>
              <a:rPr lang="en-US" dirty="0"/>
              <a:t>!</a:t>
            </a:r>
          </a:p>
          <a:p>
            <a:pPr lvl="1"/>
            <a:r>
              <a:rPr lang="en-US" sz="2600" dirty="0"/>
              <a:t>One study showed that franchisees outperformed their company-owned counterparts by an average of 10% to 30%</a:t>
            </a:r>
          </a:p>
          <a:p>
            <a:pPr lvl="1"/>
            <a:endParaRPr lang="en-US" sz="2600" dirty="0"/>
          </a:p>
          <a:p>
            <a:r>
              <a:rPr lang="en-US" dirty="0"/>
              <a:t>From a franchisor's standpoint, there are 4 pillars for ensuring quality: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1FF"/>
                </a:solidFill>
              </a:rPr>
              <a:t>Franchisee Selection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n-US" sz="2400" i="1" dirty="0"/>
              <a:t>Here is where the quality starts!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1FF"/>
                </a:solidFill>
              </a:rPr>
              <a:t>Franchisee Training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n-US" sz="2400" dirty="0"/>
              <a:t>Not one-time (initially), but rather continuous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1FF"/>
                </a:solidFill>
              </a:rPr>
              <a:t>Continuous Support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n-US" sz="2400" dirty="0"/>
              <a:t>This shall span multiple domains, including marketing, public relations, and technology, among others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1FF"/>
                </a:solidFill>
              </a:rPr>
              <a:t>Compliance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n-US" sz="2400" dirty="0"/>
              <a:t>A franchisor cannot fire a franchisee the way they could fire an employee, however, they can enforce compliance via a well-crafted contract</a:t>
            </a:r>
          </a:p>
          <a:p>
            <a:endParaRPr lang="en-US" sz="3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70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Freemium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/>
              <a:t>Your customer does not pay for a basic functionality of your product, but pays for obtaining </a:t>
            </a:r>
            <a:r>
              <a:rPr lang="en-US" i="1" dirty="0"/>
              <a:t>premium features</a:t>
            </a:r>
          </a:p>
          <a:p>
            <a:endParaRPr lang="en-US" dirty="0"/>
          </a:p>
          <a:p>
            <a:r>
              <a:rPr lang="en-US" dirty="0"/>
              <a:t>This allows you to </a:t>
            </a:r>
            <a:r>
              <a:rPr lang="en-US" i="1" dirty="0"/>
              <a:t>remove any friction </a:t>
            </a:r>
            <a:r>
              <a:rPr lang="en-US" dirty="0"/>
              <a:t>to capture customers (no </a:t>
            </a:r>
            <a:r>
              <a:rPr lang="en-US" i="1" dirty="0"/>
              <a:t>barrier-to-entry</a:t>
            </a:r>
            <a:r>
              <a:rPr lang="en-US" dirty="0"/>
              <a:t>) and induce </a:t>
            </a:r>
            <a:r>
              <a:rPr lang="en-US" i="1" dirty="0"/>
              <a:t>predictability</a:t>
            </a:r>
            <a:r>
              <a:rPr lang="en-US" dirty="0"/>
              <a:t> in your business (either from a </a:t>
            </a:r>
            <a:r>
              <a:rPr lang="en-US" i="1" dirty="0">
                <a:solidFill>
                  <a:srgbClr val="FFC000"/>
                </a:solidFill>
              </a:rPr>
              <a:t>recurrent</a:t>
            </a:r>
            <a:r>
              <a:rPr lang="en-US" dirty="0"/>
              <a:t> subscription or a </a:t>
            </a:r>
            <a:r>
              <a:rPr lang="en-US" i="1" dirty="0">
                <a:solidFill>
                  <a:srgbClr val="EF7273"/>
                </a:solidFill>
              </a:rPr>
              <a:t>transactional</a:t>
            </a:r>
            <a:r>
              <a:rPr lang="en-US" dirty="0"/>
              <a:t> one-time payment)</a:t>
            </a:r>
          </a:p>
          <a:p>
            <a:pPr lvl="1"/>
            <a:r>
              <a:rPr lang="en-US" dirty="0"/>
              <a:t>E.g., Dropbox </a:t>
            </a:r>
          </a:p>
          <a:p>
            <a:pPr lvl="2"/>
            <a:r>
              <a:rPr lang="en-US" dirty="0"/>
              <a:t>2GB of </a:t>
            </a:r>
            <a:r>
              <a:rPr lang="en-US" i="1" dirty="0"/>
              <a:t>free</a:t>
            </a:r>
            <a:r>
              <a:rPr lang="en-US" dirty="0"/>
              <a:t> space, which may be expanded through referrals; If the referrals start using Dropbox, the user is rewarded 500MB and may earn up to 16GB of storage space</a:t>
            </a:r>
          </a:p>
          <a:p>
            <a:pPr lvl="2"/>
            <a:r>
              <a:rPr lang="en-US" dirty="0"/>
              <a:t>Users can also </a:t>
            </a:r>
            <a:r>
              <a:rPr lang="en-US" i="1" dirty="0"/>
              <a:t>subscribe</a:t>
            </a:r>
            <a:r>
              <a:rPr lang="en-US" dirty="0"/>
              <a:t> and get 2TB of storage space (among others)</a:t>
            </a:r>
          </a:p>
          <a:p>
            <a:pPr lvl="1"/>
            <a:r>
              <a:rPr lang="en-US" dirty="0"/>
              <a:t>You can also make the premium feature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usage-based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617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Examples of Revenue Streams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7AC86B4-2334-9E47-BE29-5BC59F57796E}"/>
              </a:ext>
            </a:extLst>
          </p:cNvPr>
          <p:cNvSpPr/>
          <p:nvPr/>
        </p:nvSpPr>
        <p:spPr>
          <a:xfrm>
            <a:off x="4419600" y="1990167"/>
            <a:ext cx="2779059" cy="842683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Revenue Streams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69BA7A4-F0F2-2B99-F7BA-D3AE15105410}"/>
              </a:ext>
            </a:extLst>
          </p:cNvPr>
          <p:cNvSpPr/>
          <p:nvPr/>
        </p:nvSpPr>
        <p:spPr>
          <a:xfrm>
            <a:off x="1147478" y="3876829"/>
            <a:ext cx="2187389" cy="842683"/>
          </a:xfrm>
          <a:prstGeom prst="round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Transactional 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985DD3B-9C9E-CA70-EE12-856EF4CF69D5}"/>
              </a:ext>
            </a:extLst>
          </p:cNvPr>
          <p:cNvSpPr/>
          <p:nvPr/>
        </p:nvSpPr>
        <p:spPr>
          <a:xfrm>
            <a:off x="4715434" y="3876829"/>
            <a:ext cx="2187389" cy="842683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Recurrent 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96BD806-71C5-71D9-C1F9-561CD2B5DCEC}"/>
              </a:ext>
            </a:extLst>
          </p:cNvPr>
          <p:cNvSpPr/>
          <p:nvPr/>
        </p:nvSpPr>
        <p:spPr>
          <a:xfrm>
            <a:off x="8283390" y="3934691"/>
            <a:ext cx="2187389" cy="84268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Usage Based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7E32E0-440C-ED71-AC6F-35252D4E5131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2241173" y="2832850"/>
            <a:ext cx="3567957" cy="10439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18C934C-D1A7-13A6-AABC-D41CF9000080}"/>
              </a:ext>
            </a:extLst>
          </p:cNvPr>
          <p:cNvCxnSpPr>
            <a:stCxn id="4" idx="2"/>
            <a:endCxn id="6" idx="0"/>
          </p:cNvCxnSpPr>
          <p:nvPr/>
        </p:nvCxnSpPr>
        <p:spPr>
          <a:xfrm flipH="1">
            <a:off x="5809129" y="2832850"/>
            <a:ext cx="1" cy="10439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4232C43-15E6-8067-FEA9-075DF7A11C6F}"/>
              </a:ext>
            </a:extLst>
          </p:cNvPr>
          <p:cNvCxnSpPr>
            <a:stCxn id="4" idx="2"/>
            <a:endCxn id="7" idx="0"/>
          </p:cNvCxnSpPr>
          <p:nvPr/>
        </p:nvCxnSpPr>
        <p:spPr>
          <a:xfrm>
            <a:off x="5809130" y="2832850"/>
            <a:ext cx="3567955" cy="110184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Up Arrow 15">
            <a:extLst>
              <a:ext uri="{FF2B5EF4-FFF2-40B4-BE49-F238E27FC236}">
                <a16:creationId xmlns:a16="http://schemas.microsoft.com/office/drawing/2014/main" id="{94B0318D-2124-9EE9-5D91-59E3C97F64C9}"/>
              </a:ext>
            </a:extLst>
          </p:cNvPr>
          <p:cNvSpPr/>
          <p:nvPr/>
        </p:nvSpPr>
        <p:spPr>
          <a:xfrm>
            <a:off x="9188825" y="4886537"/>
            <a:ext cx="376518" cy="385482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Advertising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sz="3000" dirty="0"/>
              <a:t>You make your product free but monetize it through enabling advertisers to run Ads</a:t>
            </a:r>
          </a:p>
          <a:p>
            <a:pPr lvl="1"/>
            <a:r>
              <a:rPr lang="en-US" dirty="0"/>
              <a:t>E.g., Google, Meta, and LinkedIn</a:t>
            </a:r>
          </a:p>
          <a:p>
            <a:pPr lvl="1"/>
            <a:endParaRPr lang="en-US" dirty="0"/>
          </a:p>
          <a:p>
            <a:r>
              <a:rPr lang="en-US" dirty="0"/>
              <a:t>This allows you to remove </a:t>
            </a:r>
            <a:r>
              <a:rPr lang="en-US" i="1" dirty="0"/>
              <a:t>any friction </a:t>
            </a:r>
            <a:r>
              <a:rPr lang="en-US" dirty="0"/>
              <a:t>to capture customers (no </a:t>
            </a:r>
            <a:r>
              <a:rPr lang="en-US" i="1" dirty="0"/>
              <a:t>barrier-to-entry</a:t>
            </a:r>
            <a:r>
              <a:rPr lang="en-US" dirty="0"/>
              <a:t>) and charge advertisers </a:t>
            </a:r>
            <a:r>
              <a:rPr lang="en-US" i="1" dirty="0"/>
              <a:t>as they go (</a:t>
            </a:r>
            <a:r>
              <a:rPr lang="en-US" dirty="0"/>
              <a:t>e.g., advertisers pay more for more user views or clicks)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Caveat</a:t>
            </a:r>
            <a:r>
              <a:rPr lang="en-US" dirty="0"/>
              <a:t>: Ads might not appeal to customers, especially if they interrupt them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39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Cloud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87475"/>
          </a:xfrm>
        </p:spPr>
        <p:txBody>
          <a:bodyPr>
            <a:normAutofit/>
          </a:bodyPr>
          <a:lstStyle/>
          <a:p>
            <a:r>
              <a:rPr lang="en-US" dirty="0"/>
              <a:t>The cloud model mimics how electric and water utilities are metered (i.e., </a:t>
            </a:r>
            <a:r>
              <a:rPr lang="en-US" i="1" dirty="0"/>
              <a:t>pay-as-you-go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E.g., Amazon EC2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8944225-CB39-C511-B055-9038AAA224D5}"/>
              </a:ext>
            </a:extLst>
          </p:cNvPr>
          <p:cNvGraphicFramePr>
            <a:graphicFrameLocks noGrp="1"/>
          </p:cNvGraphicFramePr>
          <p:nvPr/>
        </p:nvGraphicFramePr>
        <p:xfrm>
          <a:off x="1186123" y="3370932"/>
          <a:ext cx="9678034" cy="2614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9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9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41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Conventional Computing (Transactional)</a:t>
                      </a:r>
                    </a:p>
                  </a:txBody>
                  <a:tcP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Cloud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Computing (Usage-based)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8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97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Buy</a:t>
                      </a:r>
                      <a:r>
                        <a:rPr lang="en-US" sz="20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and own (hardware, system software, etc.,)- Pay $$$$ (</a:t>
                      </a:r>
                      <a:r>
                        <a:rPr lang="en-US" sz="2000" i="1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high cost</a:t>
                      </a:r>
                      <a:r>
                        <a:rPr lang="en-US" sz="20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Sign up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97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Install,</a:t>
                      </a:r>
                      <a:r>
                        <a:rPr lang="en-US" sz="20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configure, test, verify, evaluate, and manage- Pay $$$$ (</a:t>
                      </a:r>
                      <a:r>
                        <a:rPr lang="en-US" sz="2000" i="1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high cost</a:t>
                      </a:r>
                      <a:r>
                        <a:rPr lang="en-US" sz="20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)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Use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413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Pay $ for what you use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CD4F549-F7BE-469D-4CF5-AB9395AE0E0B}"/>
              </a:ext>
            </a:extLst>
          </p:cNvPr>
          <p:cNvGraphicFramePr>
            <a:graphicFrameLocks noGrp="1"/>
          </p:cNvGraphicFramePr>
          <p:nvPr/>
        </p:nvGraphicFramePr>
        <p:xfrm>
          <a:off x="1186123" y="3370932"/>
          <a:ext cx="9678034" cy="2614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9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9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41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Conventional Computing (Transactional)</a:t>
                      </a:r>
                    </a:p>
                  </a:txBody>
                  <a:tcP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Cloud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Computing (Usage-based)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8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971">
                <a:tc>
                  <a:txBody>
                    <a:bodyPr/>
                    <a:lstStyle/>
                    <a:p>
                      <a:r>
                        <a:rPr lang="en-US" sz="2000" dirty="0"/>
                        <a:t>Buy</a:t>
                      </a:r>
                      <a:r>
                        <a:rPr lang="en-US" sz="2000" baseline="0" dirty="0"/>
                        <a:t> and own (hardware, system software, etc.,)- Pay $$$$ (</a:t>
                      </a:r>
                      <a:r>
                        <a:rPr lang="en-US" sz="2000" i="1" baseline="0" dirty="0"/>
                        <a:t>high cost</a:t>
                      </a:r>
                      <a:r>
                        <a:rPr lang="en-US" sz="2000" baseline="0" dirty="0"/>
                        <a:t>)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Sign up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97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Install,</a:t>
                      </a:r>
                      <a:r>
                        <a:rPr lang="en-US" sz="20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configure, test, verify, evaluate, and manage- Pay $$$$ (</a:t>
                      </a:r>
                      <a:r>
                        <a:rPr lang="en-US" sz="2000" i="1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high cost</a:t>
                      </a:r>
                      <a:r>
                        <a:rPr lang="en-US" sz="20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)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Use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413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Pay $ for what you use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EB1AAD7-EC5D-EBC3-D988-450BC142A812}"/>
              </a:ext>
            </a:extLst>
          </p:cNvPr>
          <p:cNvGraphicFramePr>
            <a:graphicFrameLocks noGrp="1"/>
          </p:cNvGraphicFramePr>
          <p:nvPr/>
        </p:nvGraphicFramePr>
        <p:xfrm>
          <a:off x="1186123" y="3370932"/>
          <a:ext cx="9678034" cy="2614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9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9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41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Conventional Computing (Transactional)</a:t>
                      </a:r>
                    </a:p>
                  </a:txBody>
                  <a:tcP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Cloud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Computing (Usage-based)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8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971">
                <a:tc>
                  <a:txBody>
                    <a:bodyPr/>
                    <a:lstStyle/>
                    <a:p>
                      <a:r>
                        <a:rPr lang="en-US" sz="2000" dirty="0"/>
                        <a:t>Buy</a:t>
                      </a:r>
                      <a:r>
                        <a:rPr lang="en-US" sz="2000" baseline="0" dirty="0"/>
                        <a:t> and own (hardware, system software, etc.,)- Pay $$$$ (</a:t>
                      </a:r>
                      <a:r>
                        <a:rPr lang="en-US" sz="2000" i="1" baseline="0" dirty="0"/>
                        <a:t>high cost</a:t>
                      </a:r>
                      <a:r>
                        <a:rPr lang="en-US" sz="2000" baseline="0" dirty="0"/>
                        <a:t>)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Sign up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97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Install,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configure, test, verify, evaluate, and manage- Pay $$$$ (</a:t>
                      </a:r>
                      <a:r>
                        <a:rPr lang="en-US" sz="2000" i="1" baseline="0" dirty="0">
                          <a:solidFill>
                            <a:schemeClr val="tx1"/>
                          </a:solidFill>
                        </a:rPr>
                        <a:t>high cost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Use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413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Pay $ for what you use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77711A2-32B3-F22B-53CF-6B443BFA2097}"/>
              </a:ext>
            </a:extLst>
          </p:cNvPr>
          <p:cNvGraphicFramePr>
            <a:graphicFrameLocks noGrp="1"/>
          </p:cNvGraphicFramePr>
          <p:nvPr/>
        </p:nvGraphicFramePr>
        <p:xfrm>
          <a:off x="1186123" y="3370932"/>
          <a:ext cx="9678034" cy="2614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9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9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41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Conventional Computing (Transactional)</a:t>
                      </a:r>
                    </a:p>
                  </a:txBody>
                  <a:tcP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Cloud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Computing (Usage-based)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8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971">
                <a:tc>
                  <a:txBody>
                    <a:bodyPr/>
                    <a:lstStyle/>
                    <a:p>
                      <a:r>
                        <a:rPr lang="en-US" sz="2000" dirty="0"/>
                        <a:t>Buy</a:t>
                      </a:r>
                      <a:r>
                        <a:rPr lang="en-US" sz="2000" baseline="0" dirty="0"/>
                        <a:t> and own (hardware, system software, etc.,)- Pay $$$$ (</a:t>
                      </a:r>
                      <a:r>
                        <a:rPr lang="en-US" sz="2000" i="1" baseline="0" dirty="0"/>
                        <a:t>high cost</a:t>
                      </a:r>
                      <a:r>
                        <a:rPr lang="en-US" sz="2000" baseline="0" dirty="0"/>
                        <a:t>)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Sign up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97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Install,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configure, test, verify, evaluate, and manage- Pay $$$$ (</a:t>
                      </a:r>
                      <a:r>
                        <a:rPr lang="en-US" sz="2000" i="1" baseline="0" dirty="0">
                          <a:solidFill>
                            <a:schemeClr val="tx1"/>
                          </a:solidFill>
                        </a:rPr>
                        <a:t>high cost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Use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413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Use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Pay $ for what you use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D2B5752-0190-18C3-34AE-7C83AD3005C1}"/>
              </a:ext>
            </a:extLst>
          </p:cNvPr>
          <p:cNvGraphicFramePr>
            <a:graphicFrameLocks noGrp="1"/>
          </p:cNvGraphicFramePr>
          <p:nvPr/>
        </p:nvGraphicFramePr>
        <p:xfrm>
          <a:off x="1186123" y="3370932"/>
          <a:ext cx="9678034" cy="2614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9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9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41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Conventional Computing (Transactional)</a:t>
                      </a:r>
                    </a:p>
                  </a:txBody>
                  <a:tcP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Cloud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Computing (Usage-based)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8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971">
                <a:tc>
                  <a:txBody>
                    <a:bodyPr/>
                    <a:lstStyle/>
                    <a:p>
                      <a:r>
                        <a:rPr lang="en-US" sz="2000" dirty="0"/>
                        <a:t>Buy</a:t>
                      </a:r>
                      <a:r>
                        <a:rPr lang="en-US" sz="2000" baseline="0" dirty="0"/>
                        <a:t> and own (hardware, system software, etc.,)- Pay $$$$ (</a:t>
                      </a:r>
                      <a:r>
                        <a:rPr lang="en-US" sz="2000" i="1" baseline="0" dirty="0"/>
                        <a:t>high cost</a:t>
                      </a:r>
                      <a:r>
                        <a:rPr lang="en-US" sz="2000" baseline="0" dirty="0"/>
                        <a:t>)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Sign up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97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Install,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configure, test, verify, evaluate, and manage- Pay $$$$ (</a:t>
                      </a:r>
                      <a:r>
                        <a:rPr lang="en-US" sz="2000" i="1" baseline="0" dirty="0">
                          <a:solidFill>
                            <a:schemeClr val="tx1"/>
                          </a:solidFill>
                        </a:rPr>
                        <a:t>high cost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Use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413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Use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Pay $ for what you use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590BE42-E826-0F3B-203D-D01CF1A5ED30}"/>
              </a:ext>
            </a:extLst>
          </p:cNvPr>
          <p:cNvGraphicFramePr>
            <a:graphicFrameLocks noGrp="1"/>
          </p:cNvGraphicFramePr>
          <p:nvPr/>
        </p:nvGraphicFramePr>
        <p:xfrm>
          <a:off x="1186123" y="3370932"/>
          <a:ext cx="9678034" cy="2614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9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9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41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Conventional Computing (Transactional)</a:t>
                      </a:r>
                    </a:p>
                  </a:txBody>
                  <a:tcP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Cloud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Computing (Usage-based)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8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971">
                <a:tc>
                  <a:txBody>
                    <a:bodyPr/>
                    <a:lstStyle/>
                    <a:p>
                      <a:r>
                        <a:rPr lang="en-US" sz="2000" dirty="0"/>
                        <a:t>Buy</a:t>
                      </a:r>
                      <a:r>
                        <a:rPr lang="en-US" sz="2000" baseline="0" dirty="0"/>
                        <a:t> and own (hardware, system software, etc.,)- Pay $$$$ (</a:t>
                      </a:r>
                      <a:r>
                        <a:rPr lang="en-US" sz="2000" i="1" baseline="0" dirty="0"/>
                        <a:t>high cost</a:t>
                      </a:r>
                      <a:r>
                        <a:rPr lang="en-US" sz="2000" baseline="0" dirty="0"/>
                        <a:t>)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Sign up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97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Install,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configure, test, verify, evaluate, and manage- Pay $$$$ (</a:t>
                      </a:r>
                      <a:r>
                        <a:rPr lang="en-US" sz="2000" i="1" baseline="0" dirty="0">
                          <a:solidFill>
                            <a:schemeClr val="tx1"/>
                          </a:solidFill>
                        </a:rPr>
                        <a:t>high cost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Use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413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Use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Pay $ for what you use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835D7C6-C131-CF6A-5F61-3799D3901CB4}"/>
              </a:ext>
            </a:extLst>
          </p:cNvPr>
          <p:cNvGraphicFramePr>
            <a:graphicFrameLocks noGrp="1"/>
          </p:cNvGraphicFramePr>
          <p:nvPr/>
        </p:nvGraphicFramePr>
        <p:xfrm>
          <a:off x="1186123" y="3370932"/>
          <a:ext cx="9678034" cy="2614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9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9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41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Conventional Computing (Transactional)</a:t>
                      </a:r>
                    </a:p>
                  </a:txBody>
                  <a:tcP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Cloud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Computing (Usage-based)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8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971">
                <a:tc>
                  <a:txBody>
                    <a:bodyPr/>
                    <a:lstStyle/>
                    <a:p>
                      <a:r>
                        <a:rPr lang="en-US" sz="2000" dirty="0"/>
                        <a:t>Buy</a:t>
                      </a:r>
                      <a:r>
                        <a:rPr lang="en-US" sz="2000" baseline="0" dirty="0"/>
                        <a:t> and own (hardware, system software, etc.,)- Pay $$$$ (</a:t>
                      </a:r>
                      <a:r>
                        <a:rPr lang="en-US" sz="2000" i="1" baseline="0" dirty="0"/>
                        <a:t>high cost</a:t>
                      </a:r>
                      <a:r>
                        <a:rPr lang="en-US" sz="2000" baseline="0" dirty="0"/>
                        <a:t>)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Sign up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97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Install,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configure, test, verify, evaluate, and manage- Pay $$$$ (</a:t>
                      </a:r>
                      <a:r>
                        <a:rPr lang="en-US" sz="2000" i="1" baseline="0" dirty="0">
                          <a:solidFill>
                            <a:schemeClr val="tx1"/>
                          </a:solidFill>
                        </a:rPr>
                        <a:t>high cost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Use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413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Use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Pay $ for what you use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12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Cloud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184775"/>
          </a:xfrm>
        </p:spPr>
        <p:txBody>
          <a:bodyPr>
            <a:normAutofit/>
          </a:bodyPr>
          <a:lstStyle/>
          <a:p>
            <a:r>
              <a:rPr lang="en-US" dirty="0"/>
              <a:t>The cloud model allows you to provide </a:t>
            </a:r>
            <a:r>
              <a:rPr lang="en-US" i="1" dirty="0"/>
              <a:t>flexibility</a:t>
            </a:r>
            <a:r>
              <a:rPr lang="en-US" dirty="0"/>
              <a:t> to customers, but it  induces </a:t>
            </a:r>
            <a:r>
              <a:rPr lang="en-US" i="1" dirty="0"/>
              <a:t>unpredictability</a:t>
            </a:r>
            <a:r>
              <a:rPr lang="en-US" dirty="0"/>
              <a:t> to your business </a:t>
            </a:r>
          </a:p>
          <a:p>
            <a:endParaRPr lang="en-US" dirty="0"/>
          </a:p>
          <a:p>
            <a:r>
              <a:rPr lang="en-US" dirty="0"/>
              <a:t>Your customers maintain </a:t>
            </a:r>
            <a:r>
              <a:rPr lang="en-US" i="1" dirty="0"/>
              <a:t>control</a:t>
            </a:r>
            <a:r>
              <a:rPr lang="en-US" dirty="0"/>
              <a:t> over their expenses (a big plus!)</a:t>
            </a:r>
          </a:p>
          <a:p>
            <a:pPr lvl="1"/>
            <a:r>
              <a:rPr lang="en-US" dirty="0"/>
              <a:t>They only pay for the resources they use (</a:t>
            </a:r>
            <a:r>
              <a:rPr lang="en-US" i="1" dirty="0"/>
              <a:t>rather than paying for extra capacity they may not use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Pricing is critical because if your customers realize that they </a:t>
            </a:r>
            <a:r>
              <a:rPr lang="en-US" i="1" dirty="0"/>
              <a:t>typically</a:t>
            </a:r>
            <a:r>
              <a:rPr lang="en-US" dirty="0"/>
              <a:t> end up paying more for what they use as opposed to paying a fixed up-front amount, they will not like it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74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Consumable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/>
              <a:t>Customers pay for your product (</a:t>
            </a:r>
            <a:r>
              <a:rPr lang="en-US" i="1" dirty="0">
                <a:solidFill>
                  <a:srgbClr val="EF7273"/>
                </a:solidFill>
              </a:rPr>
              <a:t>transactional</a:t>
            </a:r>
            <a:r>
              <a:rPr lang="en-US" dirty="0"/>
              <a:t>), but also pay </a:t>
            </a:r>
            <a:r>
              <a:rPr lang="en-US" i="1" dirty="0"/>
              <a:t>ongoing fees</a:t>
            </a:r>
            <a:r>
              <a:rPr lang="en-US" dirty="0"/>
              <a:t> for using it (</a:t>
            </a:r>
            <a:r>
              <a:rPr lang="en-US" i="1" dirty="0">
                <a:solidFill>
                  <a:srgbClr val="92D050"/>
                </a:solidFill>
              </a:rPr>
              <a:t>usage-based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E.g., The razor-razorblade model of Gillette</a:t>
            </a:r>
          </a:p>
          <a:p>
            <a:pPr lvl="1"/>
            <a:r>
              <a:rPr lang="en-US" dirty="0"/>
              <a:t>E.g., HP printers (almost all HP’s profit on printers comes from selling inkjet cartridges)</a:t>
            </a:r>
          </a:p>
          <a:p>
            <a:endParaRPr lang="en-US" sz="3000" dirty="0"/>
          </a:p>
          <a:p>
            <a:r>
              <a:rPr lang="en-US" dirty="0"/>
              <a:t>The model allows you to </a:t>
            </a:r>
            <a:r>
              <a:rPr lang="en-US" i="1" dirty="0"/>
              <a:t>reduce the friction</a:t>
            </a:r>
            <a:r>
              <a:rPr lang="en-US" dirty="0"/>
              <a:t> in capturing new customers and induce </a:t>
            </a:r>
            <a:r>
              <a:rPr lang="en-US" i="1" dirty="0"/>
              <a:t>predictability</a:t>
            </a:r>
            <a:r>
              <a:rPr lang="en-US" dirty="0"/>
              <a:t> in your business (from the up-front cash and recurring revenue)</a:t>
            </a:r>
          </a:p>
        </p:txBody>
      </p:sp>
    </p:spTree>
    <p:extLst>
      <p:ext uri="{BB962C8B-B14F-4D97-AF65-F5344CB8AC3E}">
        <p14:creationId xmlns:p14="http://schemas.microsoft.com/office/powerpoint/2010/main" val="168572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“Parking Meter”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/>
              <a:t>Parking meters charge </a:t>
            </a:r>
            <a:r>
              <a:rPr lang="en-US" i="1" dirty="0"/>
              <a:t>low</a:t>
            </a:r>
            <a:r>
              <a:rPr lang="en-US" dirty="0"/>
              <a:t> hourly parking rates (e.g., $0.25)</a:t>
            </a:r>
          </a:p>
          <a:p>
            <a:pPr lvl="1"/>
            <a:r>
              <a:rPr lang="en-US" dirty="0"/>
              <a:t>This seems to defy the logic of having large and expensive parking meters (let alone official people collecting quarters)</a:t>
            </a:r>
          </a:p>
          <a:p>
            <a:pPr lvl="1"/>
            <a:endParaRPr lang="en-US" dirty="0"/>
          </a:p>
          <a:p>
            <a:r>
              <a:rPr lang="en-US" dirty="0"/>
              <a:t>However, the city charges </a:t>
            </a:r>
            <a:r>
              <a:rPr lang="en-US" i="1" dirty="0"/>
              <a:t>high</a:t>
            </a:r>
            <a:r>
              <a:rPr lang="en-US" dirty="0"/>
              <a:t> for parking tickets that become even higher if someone does not pay in an X (e.g., 10) number of days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Caveat</a:t>
            </a:r>
            <a:r>
              <a:rPr lang="en-US" dirty="0"/>
              <a:t>: Loyal customers might become alienated by late fees (Blockbuster vs. Netflix)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26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“Cell-Phone”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39926" cy="4783722"/>
          </a:xfrm>
        </p:spPr>
        <p:txBody>
          <a:bodyPr>
            <a:normAutofit/>
          </a:bodyPr>
          <a:lstStyle/>
          <a:p>
            <a:r>
              <a:rPr lang="en-US" dirty="0"/>
              <a:t>Cell phone companies charge</a:t>
            </a:r>
          </a:p>
          <a:p>
            <a:pPr lvl="1"/>
            <a:r>
              <a:rPr lang="en-US" dirty="0"/>
              <a:t>A </a:t>
            </a:r>
            <a:r>
              <a:rPr lang="en-US" i="1" dirty="0"/>
              <a:t>base fee </a:t>
            </a:r>
            <a:r>
              <a:rPr lang="en-US" dirty="0"/>
              <a:t>in exchange of a certain amount of usage (say, X), which is typically recurrent on a monthly basis</a:t>
            </a:r>
          </a:p>
          <a:p>
            <a:pPr lvl="1"/>
            <a:r>
              <a:rPr lang="en-US" i="1" dirty="0"/>
              <a:t>Additional fee</a:t>
            </a:r>
            <a:r>
              <a:rPr lang="en-US" dirty="0"/>
              <a:t> (often at a much higher marginal rate) if you use more than X (you pay-as-you-go once you exceed X)</a:t>
            </a:r>
          </a:p>
          <a:p>
            <a:pPr lvl="1"/>
            <a:endParaRPr lang="en-US" dirty="0"/>
          </a:p>
          <a:p>
            <a:r>
              <a:rPr lang="en-US" dirty="0"/>
              <a:t>The model provides </a:t>
            </a:r>
            <a:r>
              <a:rPr lang="en-US" i="1" dirty="0"/>
              <a:t>flexibility</a:t>
            </a:r>
            <a:r>
              <a:rPr lang="en-US" dirty="0"/>
              <a:t> to customers (via allowing additional usage) and induces </a:t>
            </a:r>
            <a:r>
              <a:rPr lang="en-US" i="1" dirty="0"/>
              <a:t>predictability</a:t>
            </a:r>
            <a:r>
              <a:rPr lang="en-US" dirty="0"/>
              <a:t> in your business (via the base charge)</a:t>
            </a:r>
          </a:p>
          <a:p>
            <a:endParaRPr lang="en-US" dirty="0"/>
          </a:p>
          <a:p>
            <a:r>
              <a:rPr lang="en-US" dirty="0"/>
              <a:t>Your customers maintain </a:t>
            </a:r>
            <a:r>
              <a:rPr lang="en-US" i="1" dirty="0"/>
              <a:t>partial control </a:t>
            </a:r>
            <a:r>
              <a:rPr lang="en-US" dirty="0"/>
              <a:t>over their expenses (</a:t>
            </a:r>
            <a:r>
              <a:rPr lang="en-US" i="1" dirty="0"/>
              <a:t>although at a somehow large cost if they choose to exceed X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13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</a:t>
            </a:r>
            <a:r>
              <a:rPr lang="en-US" b="1" dirty="0"/>
              <a:t>Paradigm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 System of </a:t>
            </a:r>
            <a:r>
              <a:rPr lang="en-US" b="1" dirty="0"/>
              <a:t>Functions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C9F562-657D-B6D7-8D62-E53327E5D680}"/>
              </a:ext>
            </a:extLst>
          </p:cNvPr>
          <p:cNvSpPr/>
          <p:nvPr/>
        </p:nvSpPr>
        <p:spPr>
          <a:xfrm>
            <a:off x="904012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a Problem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A995E8-DF47-AF48-E071-3DE66B48E3E1}"/>
              </a:ext>
            </a:extLst>
          </p:cNvPr>
          <p:cNvSpPr/>
          <p:nvPr/>
        </p:nvSpPr>
        <p:spPr>
          <a:xfrm>
            <a:off x="3089566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&amp; Research a Market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B58ED-7226-A333-9ACE-1D170090CA54}"/>
              </a:ext>
            </a:extLst>
          </p:cNvPr>
          <p:cNvSpPr/>
          <p:nvPr/>
        </p:nvSpPr>
        <p:spPr>
          <a:xfrm>
            <a:off x="5275120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Found or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Co-found a Company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86A95-C4F3-50AA-D558-4DE7AEAD71D0}"/>
              </a:ext>
            </a:extLst>
          </p:cNvPr>
          <p:cNvSpPr/>
          <p:nvPr/>
        </p:nvSpPr>
        <p:spPr>
          <a:xfrm>
            <a:off x="7460674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Prototype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568CE5-CCD5-BE32-0D42-E9A2808853B2}"/>
              </a:ext>
            </a:extLst>
          </p:cNvPr>
          <p:cNvSpPr/>
          <p:nvPr/>
        </p:nvSpPr>
        <p:spPr>
          <a:xfrm>
            <a:off x="917867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Bootstrap and/or Raise Angle Fund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8BF58-DCC6-9887-86C1-31299539AC35}"/>
              </a:ext>
            </a:extLst>
          </p:cNvPr>
          <p:cNvSpPr/>
          <p:nvPr/>
        </p:nvSpPr>
        <p:spPr>
          <a:xfrm>
            <a:off x="3089565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Build a Culture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12B3AC-F110-2E3F-6C3E-B4A23A5FB774}"/>
              </a:ext>
            </a:extLst>
          </p:cNvPr>
          <p:cNvSpPr/>
          <p:nvPr/>
        </p:nvSpPr>
        <p:spPr>
          <a:xfrm>
            <a:off x="5275119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an MVP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6A21F4-3C37-5452-4C8C-24C75CD98B9B}"/>
              </a:ext>
            </a:extLst>
          </p:cNvPr>
          <p:cNvSpPr/>
          <p:nvPr/>
        </p:nvSpPr>
        <p:spPr>
          <a:xfrm>
            <a:off x="7460674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Market &amp; Operate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0294A0-9975-721A-7E41-FC32DF8D0DAD}"/>
              </a:ext>
            </a:extLst>
          </p:cNvPr>
          <p:cNvSpPr/>
          <p:nvPr/>
        </p:nvSpPr>
        <p:spPr>
          <a:xfrm>
            <a:off x="9646227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Raise Professional Money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4CE388-A58E-8859-6068-4B8404DFA7E1}"/>
              </a:ext>
            </a:extLst>
          </p:cNvPr>
          <p:cNvSpPr/>
          <p:nvPr/>
        </p:nvSpPr>
        <p:spPr>
          <a:xfrm>
            <a:off x="917867" y="5592252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Scale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D4D7B4-4025-6E67-9411-84CB04F6C9D7}"/>
              </a:ext>
            </a:extLst>
          </p:cNvPr>
          <p:cNvSpPr/>
          <p:nvPr/>
        </p:nvSpPr>
        <p:spPr>
          <a:xfrm>
            <a:off x="9646228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Business Model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CE5B43-AF31-8321-F0C9-792851C80B22}"/>
              </a:ext>
            </a:extLst>
          </p:cNvPr>
          <p:cNvSpPr/>
          <p:nvPr/>
        </p:nvSpPr>
        <p:spPr>
          <a:xfrm>
            <a:off x="3089564" y="5592252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Exit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F3873E-0F0C-C2B9-75F2-A8F6CF2F8E0F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545775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26191E-530A-75D2-A6E3-D009B434FB0A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731329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6810E28-33F3-2104-2A33-971F02843CD4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6916883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F3BAD8-6975-2AB5-4421-BE2AEE27D918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>
            <a:off x="9102437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6D4B27-EA95-D932-42D3-873E2C94CA74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0467110" y="2568502"/>
            <a:ext cx="0" cy="5279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DDB737-8B78-A263-3501-DBF9A4F8F7FC}"/>
              </a:ext>
            </a:extLst>
          </p:cNvPr>
          <p:cNvCxnSpPr>
            <a:cxnSpLocks/>
          </p:cNvCxnSpPr>
          <p:nvPr/>
        </p:nvCxnSpPr>
        <p:spPr>
          <a:xfrm flipH="1">
            <a:off x="1738748" y="3096490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7E833E-BD6B-8DFA-874C-F730DC074FB0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1738749" y="3084369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688A41-76D2-7BC5-9B5B-105B3DD40567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2559630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344EEA6-9615-A2E1-9E20-3475E35A0D6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731328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5BDB882-E8F3-2E0E-B27E-3AAA4EB411BF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6916882" y="4071718"/>
            <a:ext cx="543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F45B8DA-13CB-6050-7B2A-9264B3E9C2C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9102437" y="4071718"/>
            <a:ext cx="5437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D543810-DED7-74A0-4216-48522BA5DC49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467109" y="4502941"/>
            <a:ext cx="1" cy="5331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BAEDB7B-9B98-A4A3-001E-0094F994A08A}"/>
              </a:ext>
            </a:extLst>
          </p:cNvPr>
          <p:cNvCxnSpPr>
            <a:cxnSpLocks/>
          </p:cNvCxnSpPr>
          <p:nvPr/>
        </p:nvCxnSpPr>
        <p:spPr>
          <a:xfrm flipH="1">
            <a:off x="1738748" y="5036126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A772AF-15E7-9C8B-2EAB-6EAEB50A2817}"/>
              </a:ext>
            </a:extLst>
          </p:cNvPr>
          <p:cNvCxnSpPr>
            <a:cxnSpLocks/>
          </p:cNvCxnSpPr>
          <p:nvPr/>
        </p:nvCxnSpPr>
        <p:spPr>
          <a:xfrm>
            <a:off x="1738749" y="5024005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A8DDC8F-146A-2768-942F-3A5316DBC9DA}"/>
              </a:ext>
            </a:extLst>
          </p:cNvPr>
          <p:cNvCxnSpPr>
            <a:cxnSpLocks/>
          </p:cNvCxnSpPr>
          <p:nvPr/>
        </p:nvCxnSpPr>
        <p:spPr>
          <a:xfrm>
            <a:off x="2559630" y="6008103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own Arrow 2">
            <a:extLst>
              <a:ext uri="{FF2B5EF4-FFF2-40B4-BE49-F238E27FC236}">
                <a16:creationId xmlns:a16="http://schemas.microsoft.com/office/drawing/2014/main" id="{1685520C-8EFB-6D2A-A69F-146F8830FAA0}"/>
              </a:ext>
            </a:extLst>
          </p:cNvPr>
          <p:cNvSpPr/>
          <p:nvPr/>
        </p:nvSpPr>
        <p:spPr>
          <a:xfrm rot="10800000">
            <a:off x="10251068" y="2592032"/>
            <a:ext cx="432079" cy="341644"/>
          </a:xfrm>
          <a:prstGeom prst="downArrow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8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2800" dirty="0"/>
              <a:t>Business Models - Part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702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i="1" dirty="0"/>
              <a:t>Nine</a:t>
            </a:r>
            <a:r>
              <a:rPr lang="en-US" dirty="0"/>
              <a:t> Building Blocks of Business Models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A6B097-8FFF-8BDB-81C1-9F2DA8A3AFEA}"/>
              </a:ext>
            </a:extLst>
          </p:cNvPr>
          <p:cNvSpPr/>
          <p:nvPr/>
        </p:nvSpPr>
        <p:spPr>
          <a:xfrm>
            <a:off x="1710017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Segments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E6CBC-96B3-06FE-B447-CDA490406465}"/>
              </a:ext>
            </a:extLst>
          </p:cNvPr>
          <p:cNvSpPr/>
          <p:nvPr/>
        </p:nvSpPr>
        <p:spPr>
          <a:xfrm>
            <a:off x="4666129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Value Propositions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383C4C-B888-1023-88B0-823855D7BF55}"/>
              </a:ext>
            </a:extLst>
          </p:cNvPr>
          <p:cNvSpPr/>
          <p:nvPr/>
        </p:nvSpPr>
        <p:spPr>
          <a:xfrm>
            <a:off x="7622242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Channels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E6AB57-D263-6F9D-1AF6-2DC7FA45E27D}"/>
              </a:ext>
            </a:extLst>
          </p:cNvPr>
          <p:cNvSpPr/>
          <p:nvPr/>
        </p:nvSpPr>
        <p:spPr>
          <a:xfrm>
            <a:off x="1710017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Relationships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E694DE-E4B1-9254-B9FC-9EC551FFFD71}"/>
              </a:ext>
            </a:extLst>
          </p:cNvPr>
          <p:cNvSpPr/>
          <p:nvPr/>
        </p:nvSpPr>
        <p:spPr>
          <a:xfrm>
            <a:off x="4666129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Revenue Streams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A842-AA6D-51F1-95EC-E0F3E8E02B1B}"/>
              </a:ext>
            </a:extLst>
          </p:cNvPr>
          <p:cNvSpPr/>
          <p:nvPr/>
        </p:nvSpPr>
        <p:spPr>
          <a:xfrm>
            <a:off x="7622242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Resources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9C8E53-E9F0-D796-EC33-434BD4B34559}"/>
              </a:ext>
            </a:extLst>
          </p:cNvPr>
          <p:cNvSpPr/>
          <p:nvPr/>
        </p:nvSpPr>
        <p:spPr>
          <a:xfrm>
            <a:off x="1710017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Activities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26537-F2A3-2E9F-647A-E72FAA652376}"/>
              </a:ext>
            </a:extLst>
          </p:cNvPr>
          <p:cNvSpPr/>
          <p:nvPr/>
        </p:nvSpPr>
        <p:spPr>
          <a:xfrm>
            <a:off x="4666129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Partnerships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CE0917-40E9-0FC4-6B30-B006F67A56B3}"/>
              </a:ext>
            </a:extLst>
          </p:cNvPr>
          <p:cNvSpPr/>
          <p:nvPr/>
        </p:nvSpPr>
        <p:spPr>
          <a:xfrm>
            <a:off x="7622242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Cost Structure </a:t>
            </a:r>
          </a:p>
        </p:txBody>
      </p:sp>
    </p:spTree>
    <p:extLst>
      <p:ext uri="{BB962C8B-B14F-4D97-AF65-F5344CB8AC3E}">
        <p14:creationId xmlns:p14="http://schemas.microsoft.com/office/powerpoint/2010/main" val="2160840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i="1" dirty="0"/>
              <a:t>Nine</a:t>
            </a:r>
            <a:r>
              <a:rPr lang="en-US" dirty="0"/>
              <a:t> Building Blocks of Business Models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A6B097-8FFF-8BDB-81C1-9F2DA8A3AFEA}"/>
              </a:ext>
            </a:extLst>
          </p:cNvPr>
          <p:cNvSpPr/>
          <p:nvPr/>
        </p:nvSpPr>
        <p:spPr>
          <a:xfrm>
            <a:off x="1710017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Segments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E6CBC-96B3-06FE-B447-CDA490406465}"/>
              </a:ext>
            </a:extLst>
          </p:cNvPr>
          <p:cNvSpPr/>
          <p:nvPr/>
        </p:nvSpPr>
        <p:spPr>
          <a:xfrm>
            <a:off x="4666129" y="1918446"/>
            <a:ext cx="2859742" cy="1416424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Value Propositions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383C4C-B888-1023-88B0-823855D7BF55}"/>
              </a:ext>
            </a:extLst>
          </p:cNvPr>
          <p:cNvSpPr/>
          <p:nvPr/>
        </p:nvSpPr>
        <p:spPr>
          <a:xfrm>
            <a:off x="7622242" y="1918446"/>
            <a:ext cx="2859742" cy="1416424"/>
          </a:xfrm>
          <a:prstGeom prst="rect">
            <a:avLst/>
          </a:prstGeom>
          <a:solidFill>
            <a:srgbClr val="FCE873">
              <a:alpha val="19608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Channels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E6AB57-D263-6F9D-1AF6-2DC7FA45E27D}"/>
              </a:ext>
            </a:extLst>
          </p:cNvPr>
          <p:cNvSpPr/>
          <p:nvPr/>
        </p:nvSpPr>
        <p:spPr>
          <a:xfrm>
            <a:off x="1710017" y="3429000"/>
            <a:ext cx="2859742" cy="1416424"/>
          </a:xfrm>
          <a:prstGeom prst="rect">
            <a:avLst/>
          </a:prstGeom>
          <a:solidFill>
            <a:srgbClr val="77E1FF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Customer Relationships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E694DE-E4B1-9254-B9FC-9EC551FFFD71}"/>
              </a:ext>
            </a:extLst>
          </p:cNvPr>
          <p:cNvSpPr/>
          <p:nvPr/>
        </p:nvSpPr>
        <p:spPr>
          <a:xfrm>
            <a:off x="4666129" y="3429000"/>
            <a:ext cx="2859742" cy="1416424"/>
          </a:xfrm>
          <a:prstGeom prst="rect">
            <a:avLst/>
          </a:prstGeom>
          <a:solidFill>
            <a:srgbClr val="77E1FF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Revenue Streams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A842-AA6D-51F1-95EC-E0F3E8E02B1B}"/>
              </a:ext>
            </a:extLst>
          </p:cNvPr>
          <p:cNvSpPr/>
          <p:nvPr/>
        </p:nvSpPr>
        <p:spPr>
          <a:xfrm>
            <a:off x="7622242" y="3429000"/>
            <a:ext cx="2859742" cy="1416424"/>
          </a:xfrm>
          <a:prstGeom prst="rect">
            <a:avLst/>
          </a:prstGeom>
          <a:solidFill>
            <a:srgbClr val="77E1FF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Key Resources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9C8E53-E9F0-D796-EC33-434BD4B34559}"/>
              </a:ext>
            </a:extLst>
          </p:cNvPr>
          <p:cNvSpPr/>
          <p:nvPr/>
        </p:nvSpPr>
        <p:spPr>
          <a:xfrm>
            <a:off x="1710017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Key Activities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26537-F2A3-2E9F-647A-E72FAA652376}"/>
              </a:ext>
            </a:extLst>
          </p:cNvPr>
          <p:cNvSpPr/>
          <p:nvPr/>
        </p:nvSpPr>
        <p:spPr>
          <a:xfrm>
            <a:off x="4666129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Key Partnerships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CE0917-40E9-0FC4-6B30-B006F67A56B3}"/>
              </a:ext>
            </a:extLst>
          </p:cNvPr>
          <p:cNvSpPr/>
          <p:nvPr/>
        </p:nvSpPr>
        <p:spPr>
          <a:xfrm>
            <a:off x="7622242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Cost Structure </a:t>
            </a:r>
          </a:p>
        </p:txBody>
      </p:sp>
      <p:sp>
        <p:nvSpPr>
          <p:cNvPr id="3" name="Down Arrow 2">
            <a:extLst>
              <a:ext uri="{FF2B5EF4-FFF2-40B4-BE49-F238E27FC236}">
                <a16:creationId xmlns:a16="http://schemas.microsoft.com/office/drawing/2014/main" id="{5889DBCD-595D-BEC6-7B68-F0697C17BF97}"/>
              </a:ext>
            </a:extLst>
          </p:cNvPr>
          <p:cNvSpPr/>
          <p:nvPr/>
        </p:nvSpPr>
        <p:spPr>
          <a:xfrm rot="10800000">
            <a:off x="2923848" y="3352309"/>
            <a:ext cx="432079" cy="341644"/>
          </a:xfrm>
          <a:prstGeom prst="downArrow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7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Customer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858877" cy="5032375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Customer segments are the </a:t>
            </a:r>
            <a:r>
              <a:rPr lang="en-US" i="1" dirty="0"/>
              <a:t>groups</a:t>
            </a:r>
            <a:r>
              <a:rPr lang="en-US" dirty="0"/>
              <a:t> of people (if your business is </a:t>
            </a:r>
            <a:r>
              <a:rPr lang="en-US" dirty="0">
                <a:solidFill>
                  <a:srgbClr val="77E1FF"/>
                </a:solidFill>
              </a:rPr>
              <a:t>B2C</a:t>
            </a:r>
            <a:r>
              <a:rPr lang="en-US" dirty="0"/>
              <a:t>) or organizations (if your business is </a:t>
            </a:r>
            <a:r>
              <a:rPr lang="en-US" dirty="0">
                <a:solidFill>
                  <a:srgbClr val="77E1FF"/>
                </a:solidFill>
              </a:rPr>
              <a:t>B2B</a:t>
            </a:r>
            <a:r>
              <a:rPr lang="en-US" dirty="0"/>
              <a:t>) that you should reach and serve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FFC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people or organizations may suggest different segments based on whether: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Their needs require and justify different </a:t>
            </a:r>
            <a:r>
              <a:rPr lang="en-US" i="1" dirty="0"/>
              <a:t>offers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They are reached through different </a:t>
            </a:r>
            <a:r>
              <a:rPr lang="en-US" i="1" dirty="0"/>
              <a:t>distribution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They require different </a:t>
            </a:r>
            <a:r>
              <a:rPr lang="en-US" i="1" dirty="0"/>
              <a:t>types of relationships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business model may define one or more customer segments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You should make a conscious decision about which segments to serve and which to ignore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17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Customer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Mass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large group of customers with similar needs and problems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The mass market as targeted by iPhone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Niche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small group of customers with specific needs and problems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The diabetic people as targeted by Medtronic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Segmented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Groups of customers with </a:t>
            </a:r>
            <a:r>
              <a:rPr lang="en-US" i="1" dirty="0"/>
              <a:t>slightly different </a:t>
            </a:r>
            <a:r>
              <a:rPr lang="en-US" dirty="0"/>
              <a:t>needs and problems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Customers of Amazon’s e-commerce and Prime Video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3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Customer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Diversified</a:t>
            </a:r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Unrelated groups with very different needs and problems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Customers of Amazon’s e-commerce and AWS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Multi-sided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Interdependent groups with different needs and problems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MasterCard: holders; banks; and merchants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Sellers and buyers on eBay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Renters and homeowners on Airbnb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31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23341</TotalTime>
  <Words>2701</Words>
  <Application>Microsoft Macintosh PowerPoint</Application>
  <PresentationFormat>Widescreen</PresentationFormat>
  <Paragraphs>517</Paragraphs>
  <Slides>40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Calibri</vt:lpstr>
      <vt:lpstr>Calibri Light</vt:lpstr>
      <vt:lpstr>Office Theme</vt:lpstr>
      <vt:lpstr>Entrepreneurship for Computer Science CS 15-390</vt:lpstr>
      <vt:lpstr>Today…</vt:lpstr>
      <vt:lpstr>Entrepreneurship Paradigm:  A System of Functions </vt:lpstr>
      <vt:lpstr>Entrepreneurship Paradigm:  A System of Functions </vt:lpstr>
      <vt:lpstr>The Nine Building Blocks of Business Models </vt:lpstr>
      <vt:lpstr>The Nine Building Blocks of Business Models </vt:lpstr>
      <vt:lpstr>Customer Segments</vt:lpstr>
      <vt:lpstr>Types of Customer Segments</vt:lpstr>
      <vt:lpstr>Types of Customer Segments</vt:lpstr>
      <vt:lpstr>The Nine Building Blocks of Business Models </vt:lpstr>
      <vt:lpstr>The Nine Building Blocks of Business Models </vt:lpstr>
      <vt:lpstr>Value Propositions</vt:lpstr>
      <vt:lpstr>Value Propositions</vt:lpstr>
      <vt:lpstr>The Nine Building Blocks of Business Models </vt:lpstr>
      <vt:lpstr>The Nine Building Blocks of Business Models </vt:lpstr>
      <vt:lpstr>Channels</vt:lpstr>
      <vt:lpstr>The Nine Building Blocks of Business Models </vt:lpstr>
      <vt:lpstr>The Nine Building Blocks of Business Models </vt:lpstr>
      <vt:lpstr>Customer Relationships </vt:lpstr>
      <vt:lpstr>The Nine Building Blocks of Business Models </vt:lpstr>
      <vt:lpstr>The Nine Building Blocks of Business Models </vt:lpstr>
      <vt:lpstr>Revenue Streams</vt:lpstr>
      <vt:lpstr>Revenue Streams</vt:lpstr>
      <vt:lpstr>The Transaction Fee Model</vt:lpstr>
      <vt:lpstr>The Transaction Fee Model</vt:lpstr>
      <vt:lpstr>The Upsell Model</vt:lpstr>
      <vt:lpstr>Examples of Revenue Streams</vt:lpstr>
      <vt:lpstr>The Subscription Model</vt:lpstr>
      <vt:lpstr>The Licensing Model</vt:lpstr>
      <vt:lpstr>The Franchise Model</vt:lpstr>
      <vt:lpstr>The Franchise Model</vt:lpstr>
      <vt:lpstr>The Freemium Model</vt:lpstr>
      <vt:lpstr>Examples of Revenue Streams</vt:lpstr>
      <vt:lpstr>The Advertising Model</vt:lpstr>
      <vt:lpstr>The Cloud Model</vt:lpstr>
      <vt:lpstr>The Cloud Model</vt:lpstr>
      <vt:lpstr>The Consumable Model</vt:lpstr>
      <vt:lpstr>The “Parking Meter” Model</vt:lpstr>
      <vt:lpstr>The “Cell-Phone” Model</vt:lpstr>
      <vt:lpstr>Next Lecture…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338</cp:revision>
  <dcterms:created xsi:type="dcterms:W3CDTF">2017-12-27T09:59:59Z</dcterms:created>
  <dcterms:modified xsi:type="dcterms:W3CDTF">2023-10-30T10:29:16Z</dcterms:modified>
</cp:coreProperties>
</file>