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566" r:id="rId2"/>
    <p:sldId id="567" r:id="rId3"/>
    <p:sldId id="564" r:id="rId4"/>
    <p:sldId id="565" r:id="rId5"/>
    <p:sldId id="313" r:id="rId6"/>
    <p:sldId id="329" r:id="rId7"/>
    <p:sldId id="347" r:id="rId8"/>
    <p:sldId id="395" r:id="rId9"/>
    <p:sldId id="335" r:id="rId10"/>
    <p:sldId id="352" r:id="rId11"/>
    <p:sldId id="354" r:id="rId12"/>
    <p:sldId id="356" r:id="rId13"/>
    <p:sldId id="396" r:id="rId14"/>
    <p:sldId id="357" r:id="rId15"/>
    <p:sldId id="397" r:id="rId16"/>
    <p:sldId id="398" r:id="rId17"/>
    <p:sldId id="363" r:id="rId18"/>
    <p:sldId id="364" r:id="rId19"/>
    <p:sldId id="372" r:id="rId20"/>
    <p:sldId id="373" r:id="rId21"/>
    <p:sldId id="367" r:id="rId22"/>
    <p:sldId id="368" r:id="rId23"/>
    <p:sldId id="369" r:id="rId24"/>
    <p:sldId id="375" r:id="rId25"/>
    <p:sldId id="568" r:id="rId26"/>
    <p:sldId id="569" r:id="rId27"/>
    <p:sldId id="30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73"/>
    <a:srgbClr val="77E1FF"/>
    <a:srgbClr val="92D050"/>
    <a:srgbClr val="FCE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35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2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3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14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3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Build Your </a:t>
            </a:r>
            <a:r>
              <a:rPr lang="en-US" sz="2800" b="1"/>
              <a:t>Product?</a:t>
            </a:r>
            <a:endParaRPr lang="en-US" sz="2800" b="1" dirty="0"/>
          </a:p>
          <a:p>
            <a:r>
              <a:rPr lang="en-US" sz="2800" dirty="0"/>
              <a:t>Lecture 8, October 02,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MVP Example: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Dropbox is an easy-to-use file sharing technology, which uses a </a:t>
            </a:r>
            <a:r>
              <a:rPr lang="en-US" i="1" dirty="0"/>
              <a:t>push-based</a:t>
            </a:r>
            <a:r>
              <a:rPr lang="en-US" dirty="0"/>
              <a:t> caching (or </a:t>
            </a:r>
            <a:r>
              <a:rPr lang="en-US" i="1" dirty="0">
                <a:solidFill>
                  <a:srgbClr val="92D050"/>
                </a:solidFill>
              </a:rPr>
              <a:t>full replication</a:t>
            </a:r>
            <a:r>
              <a:rPr lang="en-US" dirty="0"/>
              <a:t>) technique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32" name="Picture 8" descr="Image result for windows pc drop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279" y="2936383"/>
            <a:ext cx="4777033" cy="364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08" y="2728848"/>
            <a:ext cx="2302112" cy="172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iphone 10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478" y="5226657"/>
            <a:ext cx="1104966" cy="107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android samsu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024" y="4816928"/>
            <a:ext cx="1332429" cy="108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 rot="20299985">
            <a:off x="6036559" y="4181190"/>
            <a:ext cx="1689306" cy="353244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10220816" y="4479081"/>
            <a:ext cx="352843" cy="356616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5400000">
            <a:off x="8396177" y="4671032"/>
            <a:ext cx="631568" cy="356616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09799" y="2883846"/>
            <a:ext cx="237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Push immediately to </a:t>
            </a:r>
            <a:br>
              <a:rPr lang="en-US" sz="2000" dirty="0">
                <a:solidFill>
                  <a:srgbClr val="92D050"/>
                </a:solidFill>
              </a:rPr>
            </a:br>
            <a:r>
              <a:rPr lang="en-US" sz="2000" dirty="0">
                <a:solidFill>
                  <a:srgbClr val="92D050"/>
                </a:solidFill>
              </a:rPr>
              <a:t>Dropbox servers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E7710A-D020-0DB9-11F5-FFE9713B429C}"/>
              </a:ext>
            </a:extLst>
          </p:cNvPr>
          <p:cNvSpPr txBox="1"/>
          <p:nvPr/>
        </p:nvSpPr>
        <p:spPr>
          <a:xfrm>
            <a:off x="6090349" y="4983049"/>
            <a:ext cx="237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Push immediately to </a:t>
            </a:r>
            <a:br>
              <a:rPr lang="en-US" sz="2000" dirty="0">
                <a:solidFill>
                  <a:srgbClr val="92D050"/>
                </a:solidFill>
              </a:rPr>
            </a:br>
            <a:r>
              <a:rPr lang="en-US" sz="2000" dirty="0">
                <a:solidFill>
                  <a:srgbClr val="92D050"/>
                </a:solidFill>
              </a:rPr>
              <a:t>all sharing devices</a:t>
            </a:r>
          </a:p>
        </p:txBody>
      </p:sp>
    </p:spTree>
    <p:extLst>
      <p:ext uri="{BB962C8B-B14F-4D97-AF65-F5344CB8AC3E}">
        <p14:creationId xmlns:p14="http://schemas.microsoft.com/office/powerpoint/2010/main" val="17048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MVP Example: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Dropbox requires integration with a variety of computer platforms and OSs: Windows, Macintosh, iPhone, Android, and so 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also necessitates deep distributed systems expertise (caching, replication, consistency, reliability, availability, etc.,)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the risk of waking up after </a:t>
            </a:r>
            <a:r>
              <a:rPr lang="en-US" i="1" dirty="0"/>
              <a:t>years</a:t>
            </a:r>
            <a:r>
              <a:rPr lang="en-US" dirty="0"/>
              <a:t> of development with a product that nobody wanted, Drew Houston (Founder &amp; CEO of Dropbox) did something unexpectedly easy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EF7273"/>
                </a:solidFill>
              </a:rPr>
              <a:t>He made a video!</a:t>
            </a:r>
          </a:p>
        </p:txBody>
      </p:sp>
    </p:spTree>
    <p:extLst>
      <p:ext uri="{BB962C8B-B14F-4D97-AF65-F5344CB8AC3E}">
        <p14:creationId xmlns:p14="http://schemas.microsoft.com/office/powerpoint/2010/main" val="27750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MVP Example: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video was a 3-minute demonstration of the technology </a:t>
            </a:r>
            <a:r>
              <a:rPr lang="en-US" i="1" dirty="0"/>
              <a:t>as it is meant to work</a:t>
            </a:r>
            <a:endParaRPr lang="en-US" sz="28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narrated by Drew himself (</a:t>
            </a:r>
            <a:r>
              <a:rPr lang="en-US" i="1" dirty="0"/>
              <a:t>it was really banal!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targeted </a:t>
            </a:r>
            <a:r>
              <a:rPr lang="en-US" i="1" dirty="0"/>
              <a:t>early adopters</a:t>
            </a:r>
            <a:r>
              <a:rPr lang="en-US" dirty="0"/>
              <a:t>, who do not need a perfect solution to get intrigued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9C6C57-C1DE-09C8-5E65-0A04134B2DED}"/>
              </a:ext>
            </a:extLst>
          </p:cNvPr>
          <p:cNvGrpSpPr/>
          <p:nvPr/>
        </p:nvGrpSpPr>
        <p:grpSpPr>
          <a:xfrm>
            <a:off x="1895298" y="3448405"/>
            <a:ext cx="7913716" cy="3313102"/>
            <a:chOff x="1712423" y="1170501"/>
            <a:chExt cx="7913716" cy="5480801"/>
          </a:xfrm>
        </p:grpSpPr>
        <p:pic>
          <p:nvPicPr>
            <p:cNvPr id="5" name="Picture 6" descr="Image result for crossing the chasm">
              <a:extLst>
                <a:ext uri="{FF2B5EF4-FFF2-40B4-BE49-F238E27FC236}">
                  <a16:creationId xmlns:a16="http://schemas.microsoft.com/office/drawing/2014/main" id="{7424AB3D-486D-CD74-700E-09BF6B40AF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423" y="1746957"/>
              <a:ext cx="7913716" cy="450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117271A-EE5B-F6DF-F6F1-6979A60857EA}"/>
                </a:ext>
              </a:extLst>
            </p:cNvPr>
            <p:cNvSpPr txBox="1"/>
            <p:nvPr/>
          </p:nvSpPr>
          <p:spPr>
            <a:xfrm>
              <a:off x="3347779" y="2430833"/>
              <a:ext cx="2010804" cy="61097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“THE CHASM”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A4A21A8-FCF6-C41D-0FD3-4EA367AE751E}"/>
                </a:ext>
              </a:extLst>
            </p:cNvPr>
            <p:cNvSpPr txBox="1"/>
            <p:nvPr/>
          </p:nvSpPr>
          <p:spPr>
            <a:xfrm>
              <a:off x="2003205" y="3800075"/>
              <a:ext cx="1446742" cy="106921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INNOVATORS</a:t>
              </a:r>
            </a:p>
            <a:p>
              <a:pPr algn="ctr"/>
              <a:r>
                <a:rPr lang="en-US" b="1" i="1" dirty="0"/>
                <a:t>“techies”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8CE178-7E02-E5E0-0F44-18D8F0398A49}"/>
                </a:ext>
              </a:extLst>
            </p:cNvPr>
            <p:cNvSpPr txBox="1"/>
            <p:nvPr/>
          </p:nvSpPr>
          <p:spPr>
            <a:xfrm>
              <a:off x="2665882" y="5582089"/>
              <a:ext cx="2114546" cy="10692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EARLY ADOPTERS</a:t>
              </a:r>
            </a:p>
            <a:p>
              <a:pPr algn="ctr"/>
              <a:r>
                <a:rPr lang="en-US" b="1" i="1" dirty="0"/>
                <a:t>“visionaries”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873E8F-F2AD-460B-886B-2080510211BB}"/>
                </a:ext>
              </a:extLst>
            </p:cNvPr>
            <p:cNvSpPr txBox="1"/>
            <p:nvPr/>
          </p:nvSpPr>
          <p:spPr>
            <a:xfrm>
              <a:off x="4542235" y="5574499"/>
              <a:ext cx="1967719" cy="10692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EARLY MAJORITY</a:t>
              </a:r>
            </a:p>
            <a:p>
              <a:pPr algn="ctr"/>
              <a:r>
                <a:rPr lang="en-US" b="1" i="1" dirty="0"/>
                <a:t>“pragmatists”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7B0798-0A87-0F00-C2F1-FD25755F82D1}"/>
                </a:ext>
              </a:extLst>
            </p:cNvPr>
            <p:cNvSpPr txBox="1"/>
            <p:nvPr/>
          </p:nvSpPr>
          <p:spPr>
            <a:xfrm>
              <a:off x="7625798" y="5574499"/>
              <a:ext cx="1508319" cy="10692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LAGGARDS</a:t>
              </a:r>
            </a:p>
            <a:p>
              <a:pPr algn="ctr"/>
              <a:r>
                <a:rPr lang="en-US" b="1" i="1" dirty="0"/>
                <a:t>“skeptics”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B6971B3-3A5D-5203-A244-94E9B64B1CCB}"/>
                </a:ext>
              </a:extLst>
            </p:cNvPr>
            <p:cNvSpPr txBox="1"/>
            <p:nvPr/>
          </p:nvSpPr>
          <p:spPr>
            <a:xfrm>
              <a:off x="5913124" y="1170501"/>
              <a:ext cx="1923529" cy="10692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LATE MAJORITY</a:t>
              </a:r>
            </a:p>
            <a:p>
              <a:pPr algn="ctr"/>
              <a:r>
                <a:rPr lang="en-US" b="1" i="1" dirty="0"/>
                <a:t>“conservatives”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9EEEE64-E4D2-1D99-C2F0-630D6174A975}"/>
                </a:ext>
              </a:extLst>
            </p:cNvPr>
            <p:cNvSpPr/>
            <p:nvPr/>
          </p:nvSpPr>
          <p:spPr>
            <a:xfrm>
              <a:off x="6883537" y="2194258"/>
              <a:ext cx="133003" cy="718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76D2C8A-38D5-361B-7DCD-B316B97CC9AD}"/>
                </a:ext>
              </a:extLst>
            </p:cNvPr>
            <p:cNvCxnSpPr/>
            <p:nvPr/>
          </p:nvCxnSpPr>
          <p:spPr>
            <a:xfrm>
              <a:off x="6883537" y="2194258"/>
              <a:ext cx="0" cy="6858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F9A111D-F74E-C798-B57A-CEFB167798C7}"/>
                </a:ext>
              </a:extLst>
            </p:cNvPr>
            <p:cNvSpPr/>
            <p:nvPr/>
          </p:nvSpPr>
          <p:spPr>
            <a:xfrm>
              <a:off x="4488989" y="2940142"/>
              <a:ext cx="332393" cy="12328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B742190-F42F-5407-B357-687FAF442574}"/>
                </a:ext>
              </a:extLst>
            </p:cNvPr>
            <p:cNvCxnSpPr/>
            <p:nvPr/>
          </p:nvCxnSpPr>
          <p:spPr>
            <a:xfrm>
              <a:off x="4542235" y="2945565"/>
              <a:ext cx="0" cy="122742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1E0C1A1-4339-7B2C-9869-E8EB227CD95D}"/>
                </a:ext>
              </a:extLst>
            </p:cNvPr>
            <p:cNvSpPr/>
            <p:nvPr/>
          </p:nvSpPr>
          <p:spPr>
            <a:xfrm>
              <a:off x="2510443" y="4819720"/>
              <a:ext cx="282633" cy="433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C4ACA47C-FD40-5DBE-DB15-4087E6868328}"/>
                </a:ext>
              </a:extLst>
            </p:cNvPr>
            <p:cNvCxnSpPr/>
            <p:nvPr/>
          </p:nvCxnSpPr>
          <p:spPr>
            <a:xfrm>
              <a:off x="2726576" y="4767344"/>
              <a:ext cx="0" cy="5486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618DF75-7266-82A4-8669-FFF9D6F18F09}"/>
                </a:ext>
              </a:extLst>
            </p:cNvPr>
            <p:cNvSpPr/>
            <p:nvPr/>
          </p:nvSpPr>
          <p:spPr>
            <a:xfrm>
              <a:off x="3386249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976D22F-959E-6DD5-FD93-C6C7595D1567}"/>
                </a:ext>
              </a:extLst>
            </p:cNvPr>
            <p:cNvCxnSpPr/>
            <p:nvPr/>
          </p:nvCxnSpPr>
          <p:spPr>
            <a:xfrm flipV="1">
              <a:off x="3725726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31B6CF-BFE7-86F5-DE13-6ED53B7EE1F2}"/>
                </a:ext>
              </a:extLst>
            </p:cNvPr>
            <p:cNvSpPr/>
            <p:nvPr/>
          </p:nvSpPr>
          <p:spPr>
            <a:xfrm>
              <a:off x="5161048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0B4BD5D-417D-8898-448D-6A2519D768E0}"/>
                </a:ext>
              </a:extLst>
            </p:cNvPr>
            <p:cNvCxnSpPr/>
            <p:nvPr/>
          </p:nvCxnSpPr>
          <p:spPr>
            <a:xfrm flipV="1">
              <a:off x="5500525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E44500-BC4D-F521-B4CC-898CDD819FFB}"/>
                </a:ext>
              </a:extLst>
            </p:cNvPr>
            <p:cNvSpPr/>
            <p:nvPr/>
          </p:nvSpPr>
          <p:spPr>
            <a:xfrm>
              <a:off x="8012122" y="5424477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DDC16D8-632F-60B5-6D0F-A56326DFDE3B}"/>
                </a:ext>
              </a:extLst>
            </p:cNvPr>
            <p:cNvCxnSpPr/>
            <p:nvPr/>
          </p:nvCxnSpPr>
          <p:spPr>
            <a:xfrm flipV="1">
              <a:off x="8376312" y="5262437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3EAF8D7-0DA8-0E24-ED60-A73559F8EE49}"/>
              </a:ext>
            </a:extLst>
          </p:cNvPr>
          <p:cNvSpPr/>
          <p:nvPr/>
        </p:nvSpPr>
        <p:spPr>
          <a:xfrm>
            <a:off x="8911189" y="3992279"/>
            <a:ext cx="2771025" cy="961449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>
                <a:solidFill>
                  <a:schemeClr val="tx1"/>
                </a:solidFill>
              </a:rPr>
              <a:t>The Technology Adoption Life Cycle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3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MVP Example: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video was a 3-minute demonstration of the technology </a:t>
            </a:r>
            <a:r>
              <a:rPr lang="en-US" i="1" dirty="0"/>
              <a:t>as it is meant to work</a:t>
            </a:r>
            <a:endParaRPr lang="en-US" sz="28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narrated by Drew himself (</a:t>
            </a:r>
            <a:r>
              <a:rPr lang="en-US" i="1" dirty="0"/>
              <a:t>it was really banal!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targeted </a:t>
            </a:r>
            <a:r>
              <a:rPr lang="en-US" i="1" dirty="0"/>
              <a:t>early adopters</a:t>
            </a:r>
            <a:r>
              <a:rPr lang="en-US" dirty="0"/>
              <a:t>, who do not need a perfect solution to get intrigued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Drew recounted: “It drove hundreds of thousands of people to the website. Our beta waiting list went from 5,000 people to 75,000 people literally overnight. It totally blew us away.”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Today, Dropbox is worth more than $10 billion</a:t>
            </a:r>
          </a:p>
        </p:txBody>
      </p:sp>
    </p:spTree>
    <p:extLst>
      <p:ext uri="{BB962C8B-B14F-4D97-AF65-F5344CB8AC3E}">
        <p14:creationId xmlns:p14="http://schemas.microsoft.com/office/powerpoint/2010/main" val="115919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Build Phase: MVP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Deciding how complex an MVP cannot be done formulaically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requires judgment!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doubt, simplify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overbuilding and overpromising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Any additional work beyond what needs to get you starting the loop might be a waste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MVP does not only speak to product design and technical questions, but also to </a:t>
            </a:r>
            <a:r>
              <a:rPr lang="en-US" i="1" dirty="0"/>
              <a:t>fundamental business hypotheses</a:t>
            </a:r>
          </a:p>
          <a:p>
            <a:pPr lvl="1"/>
            <a:r>
              <a:rPr lang="en-US" dirty="0"/>
              <a:t>It provides a needed dose of reality</a:t>
            </a:r>
          </a:p>
          <a:p>
            <a:pPr lvl="1"/>
            <a:r>
              <a:rPr lang="en-US" dirty="0"/>
              <a:t>It often results in seemingly bad (</a:t>
            </a:r>
            <a:r>
              <a:rPr lang="en-US" i="1" dirty="0"/>
              <a:t>but actually good!</a:t>
            </a:r>
            <a:r>
              <a:rPr lang="en-US" dirty="0"/>
              <a:t>) news</a:t>
            </a:r>
          </a:p>
          <a:p>
            <a:pPr lvl="1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030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608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92D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Arrow 2">
            <a:extLst>
              <a:ext uri="{FF2B5EF4-FFF2-40B4-BE49-F238E27FC236}">
                <a16:creationId xmlns:a16="http://schemas.microsoft.com/office/drawing/2014/main" id="{8762550E-67CE-2388-FED3-042B7D1464DA}"/>
              </a:ext>
            </a:extLst>
          </p:cNvPr>
          <p:cNvSpPr/>
          <p:nvPr/>
        </p:nvSpPr>
        <p:spPr>
          <a:xfrm>
            <a:off x="7085532" y="5995669"/>
            <a:ext cx="441435" cy="44143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8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Leap-of-Faith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riskiest elements of a startup’s plan (i.e., the parts on which everything depends) are called </a:t>
            </a:r>
            <a:r>
              <a:rPr lang="en-US" i="1" dirty="0">
                <a:solidFill>
                  <a:srgbClr val="77E1FF"/>
                </a:solidFill>
              </a:rPr>
              <a:t>leap-of-faith assumptions</a:t>
            </a:r>
          </a:p>
          <a:p>
            <a:endParaRPr lang="en-US" dirty="0"/>
          </a:p>
          <a:p>
            <a:r>
              <a:rPr lang="en-US" dirty="0"/>
              <a:t>E.g., What was the main leap-of-faith assumption of Dropbox?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File sharing is a need and file synchronization is a problem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Note</a:t>
            </a:r>
            <a:r>
              <a:rPr lang="en-US" dirty="0"/>
              <a:t>: Most people do not know about a certain solution, but once they experience it, they cannot imagine how they ever lived without it!</a:t>
            </a:r>
          </a:p>
        </p:txBody>
      </p:sp>
    </p:spTree>
    <p:extLst>
      <p:ext uri="{BB962C8B-B14F-4D97-AF65-F5344CB8AC3E}">
        <p14:creationId xmlns:p14="http://schemas.microsoft.com/office/powerpoint/2010/main" val="40228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Leap-of-Faith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118873"/>
          </a:xfrm>
        </p:spPr>
        <p:txBody>
          <a:bodyPr>
            <a:normAutofit/>
          </a:bodyPr>
          <a:lstStyle/>
          <a:p>
            <a:r>
              <a:rPr lang="en-US" dirty="0"/>
              <a:t>The two most important assumptions of any startup are </a:t>
            </a:r>
            <a:r>
              <a:rPr lang="en-US" dirty="0">
                <a:solidFill>
                  <a:srgbClr val="77E1FF"/>
                </a:solidFill>
              </a:rPr>
              <a:t>the</a:t>
            </a:r>
            <a:r>
              <a:rPr lang="en-US" i="1" dirty="0">
                <a:solidFill>
                  <a:srgbClr val="77E1FF"/>
                </a:solidFill>
              </a:rPr>
              <a:t> value</a:t>
            </a:r>
            <a:r>
              <a:rPr lang="en-US" dirty="0">
                <a:solidFill>
                  <a:srgbClr val="77E1FF"/>
                </a:solidFill>
              </a:rPr>
              <a:t> and </a:t>
            </a:r>
            <a:r>
              <a:rPr lang="en-US" i="1" dirty="0">
                <a:solidFill>
                  <a:srgbClr val="77E1FF"/>
                </a:solidFill>
              </a:rPr>
              <a:t>growth</a:t>
            </a:r>
            <a:r>
              <a:rPr lang="en-US" dirty="0">
                <a:solidFill>
                  <a:srgbClr val="77E1FF"/>
                </a:solidFill>
              </a:rPr>
              <a:t> hypotheses</a:t>
            </a:r>
          </a:p>
          <a:p>
            <a:endParaRPr lang="en-US" dirty="0"/>
          </a:p>
          <a:p>
            <a:r>
              <a:rPr lang="en-US" dirty="0"/>
              <a:t>The value hypothesis:</a:t>
            </a:r>
          </a:p>
          <a:p>
            <a:pPr lvl="1"/>
            <a:r>
              <a:rPr lang="en-US" dirty="0"/>
              <a:t>Is the product delivering value to customers </a:t>
            </a:r>
            <a:r>
              <a:rPr lang="en-US" i="1" dirty="0"/>
              <a:t>after</a:t>
            </a:r>
            <a:r>
              <a:rPr lang="en-US" dirty="0"/>
              <a:t> they start using it?</a:t>
            </a:r>
          </a:p>
          <a:p>
            <a:pPr lvl="1"/>
            <a:r>
              <a:rPr lang="en-US" dirty="0"/>
              <a:t>Key Performance Indicator (KPI): </a:t>
            </a:r>
            <a:r>
              <a:rPr lang="en-US" dirty="0">
                <a:solidFill>
                  <a:srgbClr val="EF7273"/>
                </a:solidFill>
              </a:rPr>
              <a:t>Retention Rate</a:t>
            </a:r>
          </a:p>
          <a:p>
            <a:pPr lvl="1"/>
            <a:endParaRPr lang="en-US" dirty="0"/>
          </a:p>
          <a:p>
            <a:r>
              <a:rPr lang="en-US" dirty="0"/>
              <a:t>The growth hypothesis:</a:t>
            </a:r>
          </a:p>
          <a:p>
            <a:pPr lvl="1"/>
            <a:r>
              <a:rPr lang="en-US" dirty="0"/>
              <a:t>How did the new customers know about the product?</a:t>
            </a:r>
          </a:p>
          <a:p>
            <a:pPr lvl="1"/>
            <a:r>
              <a:rPr lang="en-US" dirty="0"/>
              <a:t>KPI: </a:t>
            </a:r>
            <a:r>
              <a:rPr lang="en-US" dirty="0">
                <a:solidFill>
                  <a:srgbClr val="EF7273"/>
                </a:solidFill>
              </a:rPr>
              <a:t>Referral Rate</a:t>
            </a:r>
          </a:p>
        </p:txBody>
      </p:sp>
    </p:spTree>
    <p:extLst>
      <p:ext uri="{BB962C8B-B14F-4D97-AF65-F5344CB8AC3E}">
        <p14:creationId xmlns:p14="http://schemas.microsoft.com/office/powerpoint/2010/main" val="13213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Meta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96197"/>
          </a:xfrm>
        </p:spPr>
        <p:txBody>
          <a:bodyPr>
            <a:normAutofit/>
          </a:bodyPr>
          <a:lstStyle/>
          <a:p>
            <a:r>
              <a:rPr lang="en-US" sz="3000" dirty="0"/>
              <a:t>In 2004, Facebook (now </a:t>
            </a:r>
            <a:r>
              <a:rPr lang="en-US" sz="3000" i="1" dirty="0"/>
              <a:t>Meta</a:t>
            </a:r>
            <a:r>
              <a:rPr lang="en-US" sz="3000" dirty="0"/>
              <a:t>) had 150,000 </a:t>
            </a:r>
            <a:br>
              <a:rPr lang="en-US" sz="3000" dirty="0"/>
            </a:br>
            <a:r>
              <a:rPr lang="en-US" sz="3000" dirty="0"/>
              <a:t>registered users with very little revenue </a:t>
            </a:r>
          </a:p>
          <a:p>
            <a:endParaRPr lang="en-US" sz="3000" dirty="0"/>
          </a:p>
          <a:p>
            <a:r>
              <a:rPr lang="en-US" sz="3000" dirty="0"/>
              <a:t>Yet, that summer it raised its first $500,000 in venture capital</a:t>
            </a:r>
          </a:p>
          <a:p>
            <a:endParaRPr lang="en-US" sz="3000" dirty="0"/>
          </a:p>
          <a:p>
            <a:r>
              <a:rPr lang="en-US" sz="3000" dirty="0"/>
              <a:t>Less than a year later, it raised an additional $12.7 million </a:t>
            </a:r>
          </a:p>
          <a:p>
            <a:endParaRPr lang="en-US" sz="3000" dirty="0"/>
          </a:p>
          <a:p>
            <a:r>
              <a:rPr lang="en-US" sz="3000" dirty="0"/>
              <a:t>How was Facebook able to raise so much money when its revenue was so little?</a:t>
            </a:r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8586" cy="46672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Project presentations 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lean approach for building a product 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Student presentations are on Oct 04</a:t>
            </a:r>
          </a:p>
          <a:p>
            <a:pPr lvl="1"/>
            <a:r>
              <a:rPr lang="en-US" dirty="0"/>
              <a:t>Report 3 is due on Oct 04 by midnight (rubric will be shared today on Piazza)</a:t>
            </a:r>
          </a:p>
          <a:p>
            <a:pPr lvl="1"/>
            <a:r>
              <a:rPr lang="en-US" dirty="0">
                <a:solidFill>
                  <a:srgbClr val="EF7273"/>
                </a:solidFill>
              </a:rPr>
              <a:t>Midterm exam will be on </a:t>
            </a:r>
            <a:r>
              <a:rPr lang="en-US" u="sng" dirty="0">
                <a:solidFill>
                  <a:srgbClr val="EF7273"/>
                </a:solidFill>
              </a:rPr>
              <a:t>Oct 18</a:t>
            </a:r>
            <a:r>
              <a:rPr lang="en-US" dirty="0">
                <a:solidFill>
                  <a:srgbClr val="EF7273"/>
                </a:solidFill>
              </a:rPr>
              <a:t> (</a:t>
            </a:r>
            <a:r>
              <a:rPr lang="en-US" i="1" dirty="0">
                <a:solidFill>
                  <a:srgbClr val="EF7273"/>
                </a:solidFill>
              </a:rPr>
              <a:t>all materials are included</a:t>
            </a:r>
            <a:r>
              <a:rPr lang="en-US" dirty="0">
                <a:solidFill>
                  <a:srgbClr val="EF7273"/>
                </a:solidFill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Meta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772884"/>
          </a:xfrm>
        </p:spPr>
        <p:txBody>
          <a:bodyPr>
            <a:normAutofit/>
          </a:bodyPr>
          <a:lstStyle/>
          <a:p>
            <a:r>
              <a:rPr lang="en-US" dirty="0"/>
              <a:t>This has to do with Facebook’s value and growth hypotheses:</a:t>
            </a:r>
          </a:p>
          <a:p>
            <a:pPr lvl="1"/>
            <a:r>
              <a:rPr lang="en-US" sz="2800" dirty="0">
                <a:solidFill>
                  <a:srgbClr val="77E1FF"/>
                </a:solidFill>
              </a:rPr>
              <a:t>Value hypothesis</a:t>
            </a:r>
            <a:r>
              <a:rPr lang="en-US" sz="2800" dirty="0"/>
              <a:t>: </a:t>
            </a:r>
          </a:p>
          <a:p>
            <a:pPr lvl="2"/>
            <a:r>
              <a:rPr lang="en-US" sz="2800" dirty="0"/>
              <a:t>More than half of the users came back to the site </a:t>
            </a:r>
            <a:r>
              <a:rPr lang="en-US" sz="2800" i="1" dirty="0"/>
              <a:t>every single day</a:t>
            </a:r>
          </a:p>
          <a:p>
            <a:pPr lvl="2"/>
            <a:r>
              <a:rPr lang="en-US" sz="2800" dirty="0">
                <a:solidFill>
                  <a:srgbClr val="EF7273"/>
                </a:solidFill>
              </a:rPr>
              <a:t>Retention Rate</a:t>
            </a:r>
            <a:r>
              <a:rPr lang="en-US" sz="2800" dirty="0"/>
              <a:t> &gt; 50% (</a:t>
            </a:r>
            <a:r>
              <a:rPr lang="en-US" sz="2800" i="1" dirty="0"/>
              <a:t>hypothesis is validated</a:t>
            </a:r>
            <a:r>
              <a:rPr lang="en-US" sz="2800" dirty="0"/>
              <a:t>)</a:t>
            </a:r>
            <a:endParaRPr lang="en-US" sz="2800" i="1" dirty="0">
              <a:solidFill>
                <a:srgbClr val="0070C0"/>
              </a:solidFill>
            </a:endParaRPr>
          </a:p>
          <a:p>
            <a:pPr lvl="1"/>
            <a:r>
              <a:rPr lang="en-US" sz="2800" dirty="0">
                <a:solidFill>
                  <a:srgbClr val="77E1FF"/>
                </a:solidFill>
              </a:rPr>
              <a:t>Growth hypothesis</a:t>
            </a:r>
            <a:r>
              <a:rPr lang="en-US" sz="2800" dirty="0"/>
              <a:t>: </a:t>
            </a:r>
          </a:p>
          <a:p>
            <a:pPr lvl="2"/>
            <a:r>
              <a:rPr lang="en-US" sz="2800" dirty="0"/>
              <a:t>Facebook launched on Feb 4, 2004, and </a:t>
            </a:r>
            <a:r>
              <a:rPr lang="en-US" sz="2800" i="1" dirty="0"/>
              <a:t>by the end of that month</a:t>
            </a:r>
            <a:r>
              <a:rPr lang="en-US" sz="2800" dirty="0"/>
              <a:t>, almost ¾ of Harvard’s undergraduates were using it (</a:t>
            </a:r>
            <a:r>
              <a:rPr lang="en-US" sz="2800" i="1" dirty="0"/>
              <a:t>without spending a dollar on marketing or advertising!</a:t>
            </a:r>
            <a:r>
              <a:rPr lang="en-US" sz="2800" dirty="0"/>
              <a:t>)</a:t>
            </a:r>
          </a:p>
          <a:p>
            <a:pPr lvl="2"/>
            <a:r>
              <a:rPr lang="en-US" sz="2800" dirty="0">
                <a:solidFill>
                  <a:srgbClr val="EF7273"/>
                </a:solidFill>
              </a:rPr>
              <a:t>Referral Rate </a:t>
            </a:r>
            <a:r>
              <a:rPr lang="en-US" sz="2800" dirty="0"/>
              <a:t>was exponential (</a:t>
            </a:r>
            <a:r>
              <a:rPr lang="en-US" sz="2800" i="1" dirty="0"/>
              <a:t>hypothesis is validated</a:t>
            </a:r>
            <a:r>
              <a:rPr lang="en-US" sz="2800" dirty="0"/>
              <a:t>)</a:t>
            </a:r>
            <a:endParaRPr lang="en-US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Google excels at answering </a:t>
            </a:r>
            <a:r>
              <a:rPr lang="en-US" i="1" dirty="0"/>
              <a:t>factual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the tallest mountain in the world?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Who was the twenty third president of United States?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Google struggles with answering </a:t>
            </a:r>
            <a:r>
              <a:rPr lang="en-US" i="1" dirty="0"/>
              <a:t>subjective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a good place to go out with a friend after a football game in my city?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Subjective questions are relatively easy for a </a:t>
            </a:r>
            <a:r>
              <a:rPr lang="en-US" i="1" dirty="0"/>
              <a:t>person</a:t>
            </a:r>
            <a:r>
              <a:rPr lang="en-US" dirty="0"/>
              <a:t> to answer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Imagine you’re at a cocktail party surrounded by friends; how likely would it be to get a good answer for your subjective question?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Very high!</a:t>
            </a:r>
          </a:p>
        </p:txBody>
      </p:sp>
      <p:pic>
        <p:nvPicPr>
          <p:cNvPr id="307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1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“technically” solve this problem, Max </a:t>
            </a:r>
            <a:r>
              <a:rPr lang="en-US" dirty="0" err="1"/>
              <a:t>Ventilla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Damon Horowitz created a product called Aardvark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They built a very basic prototype with an instant messaging (IM) front-end and a </a:t>
            </a:r>
            <a:r>
              <a:rPr lang="en-US" i="1" dirty="0"/>
              <a:t>human-driven </a:t>
            </a:r>
            <a:r>
              <a:rPr lang="en-US" dirty="0"/>
              <a:t>back-end (NOT an AI-based engine)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customer can send Aardvark questions via the IM front-end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Aardvark will tap into the customer’s social network via seeking out to the customer’s friends and friends-of-friends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question about restaurants in San Francisco should not be routed to someone in Seattle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Aardvark gets a suitable answer, it reports back to the customer</a:t>
            </a:r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technique used by Aardvark is called the </a:t>
            </a:r>
            <a:r>
              <a:rPr lang="en-US" dirty="0">
                <a:solidFill>
                  <a:srgbClr val="EF7273"/>
                </a:solidFill>
              </a:rPr>
              <a:t>Wizard of Oz </a:t>
            </a:r>
            <a:r>
              <a:rPr lang="en-US" dirty="0"/>
              <a:t>technique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Customers believe they are interacting with the actual product, but behind the scenes human beings are doing the actual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basic technique allowed Max and Damon to test their value and growth hypotheses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tough technical problems behind this aspired AI-based product can be solved, will people use and keep using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people tell their friends about it?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Aardvark was acquired in Feb 2010 for a $50M by Google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122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125" y="4833871"/>
            <a:ext cx="1769770" cy="185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6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A/B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Another famous experimentation technique is called </a:t>
            </a:r>
            <a:r>
              <a:rPr lang="en-US" dirty="0">
                <a:solidFill>
                  <a:srgbClr val="77E1FF"/>
                </a:solidFill>
              </a:rPr>
              <a:t>A/B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77E1FF"/>
                </a:solidFill>
              </a:rPr>
              <a:t>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versions of a product (or feature) are offered to two different groups of customers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Changes in behavior are observed between the two groups and inferences are made about the impacts of the different versions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an extra feature does not change customer behavior, it gets questioned!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A/B testing allows you to refine your understanding of what customers want and do not want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F61977-21E6-F18F-D176-2EA4664B1A51}"/>
              </a:ext>
            </a:extLst>
          </p:cNvPr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A5CFA7-87A5-BC34-F447-B6830DEC92F5}"/>
              </a:ext>
            </a:extLst>
          </p:cNvPr>
          <p:cNvSpPr txBox="1"/>
          <p:nvPr/>
        </p:nvSpPr>
        <p:spPr>
          <a:xfrm>
            <a:off x="7030610" y="5789719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/>
              <a:t> </a:t>
            </a:r>
          </a:p>
        </p:txBody>
      </p:sp>
      <p:sp>
        <p:nvSpPr>
          <p:cNvPr id="12" name="Left Arrow 11">
            <a:extLst>
              <a:ext uri="{FF2B5EF4-FFF2-40B4-BE49-F238E27FC236}">
                <a16:creationId xmlns:a16="http://schemas.microsoft.com/office/drawing/2014/main" id="{362405EC-05D5-6F3B-8013-7F423512FE5C}"/>
              </a:ext>
            </a:extLst>
          </p:cNvPr>
          <p:cNvSpPr/>
          <p:nvPr/>
        </p:nvSpPr>
        <p:spPr>
          <a:xfrm rot="10800000">
            <a:off x="2314196" y="3122724"/>
            <a:ext cx="441435" cy="44143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7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 and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77E1FF"/>
                </a:solidFill>
              </a:rPr>
              <a:t>Avey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Launched an app version where users needed to sign-up to be able to use the AI diagnostic feature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than 1 million events were collected and user behavior was closely monitored using an in-house analytics 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Two observations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majority of people were not willing to sign-up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majority (almost all) of people who signed up and used the feature </a:t>
            </a:r>
            <a:r>
              <a:rPr lang="en-US" i="1" dirty="0"/>
              <a:t>came 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a result, a new app version was launched that allowed users to use the feature without signing up (they can later sign-up if they wish- e.g., to book appointments with physicians that are recommended by the AI model)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Registration increased by 26%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7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Business Models - 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12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8043878" y="2649898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4F1392D3-AEE9-E524-4D19-45E98810E033}"/>
              </a:ext>
            </a:extLst>
          </p:cNvPr>
          <p:cNvSpPr/>
          <p:nvPr/>
        </p:nvSpPr>
        <p:spPr>
          <a:xfrm rot="10800000">
            <a:off x="5886890" y="4598711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Lean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Which of our development efforts will create value and which will not?</a:t>
            </a:r>
          </a:p>
          <a:p>
            <a:endParaRPr lang="en-US" dirty="0"/>
          </a:p>
          <a:p>
            <a:r>
              <a:rPr lang="en-US" dirty="0"/>
              <a:t>The</a:t>
            </a:r>
            <a:r>
              <a:rPr lang="en-US" dirty="0">
                <a:solidFill>
                  <a:srgbClr val="77E1FF"/>
                </a:solidFill>
              </a:rPr>
              <a:t> lean thinking </a:t>
            </a:r>
            <a:r>
              <a:rPr lang="en-US" dirty="0"/>
              <a:t>defines value-creation as providing </a:t>
            </a:r>
            <a:r>
              <a:rPr lang="en-US" i="1" dirty="0"/>
              <a:t>benefit</a:t>
            </a:r>
            <a:r>
              <a:rPr lang="en-US" dirty="0"/>
              <a:t> to your (target) customers; anything else is a waste!</a:t>
            </a:r>
          </a:p>
          <a:p>
            <a:endParaRPr lang="en-US" dirty="0"/>
          </a:p>
          <a:p>
            <a:r>
              <a:rPr lang="en-US" dirty="0"/>
              <a:t>But how can you know whether you are providing benefit to your customers while you are developing your product (before you launch it)?</a:t>
            </a:r>
          </a:p>
          <a:p>
            <a:pPr lvl="1"/>
            <a:r>
              <a:rPr lang="en-US" dirty="0"/>
              <a:t>True startup </a:t>
            </a:r>
            <a:r>
              <a:rPr lang="en-US" i="1" dirty="0"/>
              <a:t>productivity</a:t>
            </a:r>
            <a:r>
              <a:rPr lang="en-US" dirty="0"/>
              <a:t> cannot be measured in terms of how much you are building every day, but rather </a:t>
            </a:r>
            <a:r>
              <a:rPr lang="en-US" i="1" dirty="0"/>
              <a:t>how much you are building everyday that your customers will use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Value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Success</a:t>
            </a:r>
            <a:r>
              <a:rPr lang="en-US" dirty="0"/>
              <a:t> is not about delivering a product but </a:t>
            </a:r>
            <a:r>
              <a:rPr lang="en-US" i="1" dirty="0"/>
              <a:t>delivering a product that customers will use</a:t>
            </a:r>
          </a:p>
          <a:p>
            <a:endParaRPr lang="en-US" dirty="0"/>
          </a:p>
          <a:p>
            <a:r>
              <a:rPr lang="en-US" dirty="0"/>
              <a:t>The way to do this is to continuously</a:t>
            </a:r>
            <a:r>
              <a:rPr lang="en-US" i="1" dirty="0"/>
              <a:t> align your efforts </a:t>
            </a:r>
            <a:r>
              <a:rPr lang="en-US" dirty="0"/>
              <a:t>with your customers’ </a:t>
            </a:r>
            <a:r>
              <a:rPr lang="en-US" i="1" dirty="0"/>
              <a:t>real</a:t>
            </a:r>
            <a:r>
              <a:rPr lang="en-US" dirty="0"/>
              <a:t> needs</a:t>
            </a:r>
          </a:p>
          <a:p>
            <a:pPr lvl="1"/>
            <a:r>
              <a:rPr lang="en-US" dirty="0"/>
              <a:t>Recall </a:t>
            </a:r>
            <a:r>
              <a:rPr lang="en-US" dirty="0">
                <a:solidFill>
                  <a:srgbClr val="EF7273"/>
                </a:solidFill>
              </a:rPr>
              <a:t>principle 4</a:t>
            </a:r>
            <a:r>
              <a:rPr lang="en-US" dirty="0"/>
              <a:t>: </a:t>
            </a:r>
            <a:r>
              <a:rPr lang="en-US" i="1" dirty="0"/>
              <a:t>Don’t Ask, </a:t>
            </a:r>
            <a:r>
              <a:rPr lang="en-US" dirty="0"/>
              <a:t>but </a:t>
            </a:r>
            <a:r>
              <a:rPr lang="en-US" i="1" dirty="0"/>
              <a:t>Show</a:t>
            </a:r>
            <a:r>
              <a:rPr lang="en-US" dirty="0"/>
              <a:t> People What they Want</a:t>
            </a:r>
          </a:p>
          <a:p>
            <a:pPr lvl="1"/>
            <a:r>
              <a:rPr lang="en-US" dirty="0"/>
              <a:t>Hence, this alignment process is not about asking your customers what they need because they typically do not know what they need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77E1FF"/>
                </a:solidFill>
              </a:rPr>
              <a:t>build-experiment-learn</a:t>
            </a:r>
            <a:r>
              <a:rPr lang="en-US" i="1" dirty="0">
                <a:solidFill>
                  <a:srgbClr val="77E1FF"/>
                </a:solidFill>
              </a:rPr>
              <a:t> </a:t>
            </a:r>
            <a:r>
              <a:rPr lang="en-US" dirty="0">
                <a:solidFill>
                  <a:srgbClr val="77E1FF"/>
                </a:solidFill>
              </a:rPr>
              <a:t>feedback loop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allows you to identify your customers’ needs and calibrate your development efforts accordingly</a:t>
            </a:r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5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Build-Experiment-Learn Feedback Loop</a:t>
            </a:r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Idea</a:t>
            </a: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Product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EF7273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Experiment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CE873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92D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bg1"/>
                </a:solidFill>
              </a:rPr>
              <a:t>Learn</a:t>
            </a: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Arrow 2">
            <a:extLst>
              <a:ext uri="{FF2B5EF4-FFF2-40B4-BE49-F238E27FC236}">
                <a16:creationId xmlns:a16="http://schemas.microsoft.com/office/drawing/2014/main" id="{8762550E-67CE-2388-FED3-042B7D1464DA}"/>
              </a:ext>
            </a:extLst>
          </p:cNvPr>
          <p:cNvSpPr/>
          <p:nvPr/>
        </p:nvSpPr>
        <p:spPr>
          <a:xfrm>
            <a:off x="8664805" y="3122724"/>
            <a:ext cx="441435" cy="44143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Build Phase: MVP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build phase can be entered as quickly as possible with a </a:t>
            </a:r>
            <a:r>
              <a:rPr lang="en-US" dirty="0">
                <a:solidFill>
                  <a:srgbClr val="77E1FF"/>
                </a:solidFill>
              </a:rPr>
              <a:t>Minimum Viable Product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(MVP)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MVP ranges in complexity from extremely simple </a:t>
            </a:r>
            <a:r>
              <a:rPr lang="en-US" i="1" dirty="0"/>
              <a:t>smoke tests </a:t>
            </a:r>
            <a:r>
              <a:rPr lang="en-US" dirty="0"/>
              <a:t>(little more than an advertisement) to </a:t>
            </a:r>
            <a:r>
              <a:rPr lang="en-US" i="1" dirty="0"/>
              <a:t>launchable products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264228" y="4858541"/>
            <a:ext cx="7162800" cy="950912"/>
          </a:xfrm>
          <a:prstGeom prst="left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910541" y="4458431"/>
            <a:ext cx="2735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77E1FF"/>
                </a:solidFill>
              </a:rPr>
              <a:t>Launchable Product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959585" y="5888089"/>
            <a:ext cx="41879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000" b="1" dirty="0"/>
              <a:t>A product with missing features and potentially some issues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545771" y="435700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77E1FF"/>
                </a:solidFill>
              </a:rPr>
              <a:t>Smoke Test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230085" y="6041977"/>
            <a:ext cx="3133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/>
              <a:t>No product is built yet!</a:t>
            </a:r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9" y="4237829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0.3 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1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0.00185 L 0.05495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14826</TotalTime>
  <Words>1635</Words>
  <Application>Microsoft Macintosh PowerPoint</Application>
  <PresentationFormat>Widescreen</PresentationFormat>
  <Paragraphs>235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Lean Thinking</vt:lpstr>
      <vt:lpstr>Towards Value Creation</vt:lpstr>
      <vt:lpstr>Build-Experiment-Learn Feedback Loop</vt:lpstr>
      <vt:lpstr>Build-Experiment-Learn Feedback Loop</vt:lpstr>
      <vt:lpstr>The Build Phase: MVP</vt:lpstr>
      <vt:lpstr>An MVP Example: Dropbox</vt:lpstr>
      <vt:lpstr>An MVP Example: Dropbox</vt:lpstr>
      <vt:lpstr>An MVP Example: Dropbox</vt:lpstr>
      <vt:lpstr>An MVP Example: Dropbox</vt:lpstr>
      <vt:lpstr>The Build Phase: MVP</vt:lpstr>
      <vt:lpstr>Build-Experiment-Learn Feedback Loop</vt:lpstr>
      <vt:lpstr>Build-Experiment-Learn Feedback Loop</vt:lpstr>
      <vt:lpstr>Leap-of-Faith Assumptions</vt:lpstr>
      <vt:lpstr>Leap-of-Faith Assumptions</vt:lpstr>
      <vt:lpstr>Example: Meta</vt:lpstr>
      <vt:lpstr>Example: Meta</vt:lpstr>
      <vt:lpstr>Experimenting: Aardvark</vt:lpstr>
      <vt:lpstr>Experimenting: Aardvark</vt:lpstr>
      <vt:lpstr>Experimenting: Aardvark</vt:lpstr>
      <vt:lpstr>A/B Testing</vt:lpstr>
      <vt:lpstr>Build-Experiment-Learn Feedback Loop</vt:lpstr>
      <vt:lpstr>Learn and Apply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550</cp:revision>
  <dcterms:created xsi:type="dcterms:W3CDTF">2017-12-27T09:59:59Z</dcterms:created>
  <dcterms:modified xsi:type="dcterms:W3CDTF">2023-10-16T10:30:32Z</dcterms:modified>
</cp:coreProperties>
</file>