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566" r:id="rId2"/>
    <p:sldId id="567" r:id="rId3"/>
    <p:sldId id="328" r:id="rId4"/>
    <p:sldId id="354" r:id="rId5"/>
    <p:sldId id="544" r:id="rId6"/>
    <p:sldId id="545" r:id="rId7"/>
    <p:sldId id="371" r:id="rId8"/>
    <p:sldId id="554" r:id="rId9"/>
    <p:sldId id="547" r:id="rId10"/>
    <p:sldId id="548" r:id="rId11"/>
    <p:sldId id="549" r:id="rId12"/>
    <p:sldId id="550" r:id="rId13"/>
    <p:sldId id="551" r:id="rId14"/>
    <p:sldId id="552" r:id="rId15"/>
    <p:sldId id="553" r:id="rId16"/>
    <p:sldId id="555" r:id="rId17"/>
    <p:sldId id="556" r:id="rId18"/>
    <p:sldId id="339" r:id="rId19"/>
    <p:sldId id="338" r:id="rId20"/>
    <p:sldId id="341" r:id="rId21"/>
    <p:sldId id="344" r:id="rId22"/>
    <p:sldId id="343" r:id="rId23"/>
    <p:sldId id="345" r:id="rId24"/>
    <p:sldId id="375" r:id="rId25"/>
    <p:sldId id="378" r:id="rId26"/>
    <p:sldId id="376" r:id="rId27"/>
    <p:sldId id="377" r:id="rId28"/>
    <p:sldId id="381" r:id="rId29"/>
    <p:sldId id="382" r:id="rId30"/>
    <p:sldId id="383" r:id="rId31"/>
    <p:sldId id="30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E1FF"/>
    <a:srgbClr val="EF7273"/>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558"/>
  </p:normalViewPr>
  <p:slideViewPr>
    <p:cSldViewPr snapToGrid="0" snapToObjects="1">
      <p:cViewPr varScale="1">
        <p:scale>
          <a:sx n="121" d="100"/>
          <a:sy n="121" d="100"/>
        </p:scale>
        <p:origin x="74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6623-70FD-1147-B309-7FCFA0240961}" type="datetimeFigureOut">
              <a:rPr lang="en-US" smtClean="0"/>
              <a:t>9/26/23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B7CB-4FDA-2D49-AB39-B3F6D6AF6675}" type="slidenum">
              <a:rPr lang="en-US" smtClean="0"/>
              <a:t>‹#›</a:t>
            </a:fld>
            <a:endParaRPr lang="en-US"/>
          </a:p>
        </p:txBody>
      </p:sp>
    </p:spTree>
    <p:extLst>
      <p:ext uri="{BB962C8B-B14F-4D97-AF65-F5344CB8AC3E}">
        <p14:creationId xmlns:p14="http://schemas.microsoft.com/office/powerpoint/2010/main" val="195580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3DBB794-24C6-4D4C-94A4-5DF58B8B0176}" type="datetimeFigureOut">
              <a:rPr lang="en-US" smtClean="0"/>
              <a:t>9/26/23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9719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9/26/23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5055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9/26/23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63164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9/26/23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54387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DBB794-24C6-4D4C-94A4-5DF58B8B0176}" type="datetimeFigureOut">
              <a:rPr lang="en-US" smtClean="0"/>
              <a:t>9/26/23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92817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DBB794-24C6-4D4C-94A4-5DF58B8B0176}" type="datetimeFigureOut">
              <a:rPr lang="en-US" smtClean="0"/>
              <a:t>9/26/23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4494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DBB794-24C6-4D4C-94A4-5DF58B8B0176}" type="datetimeFigureOut">
              <a:rPr lang="en-US" smtClean="0"/>
              <a:t>9/26/23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77833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DBB794-24C6-4D4C-94A4-5DF58B8B0176}" type="datetimeFigureOut">
              <a:rPr lang="en-US" smtClean="0"/>
              <a:t>9/26/23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09849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BB794-24C6-4D4C-94A4-5DF58B8B0176}" type="datetimeFigureOut">
              <a:rPr lang="en-US" smtClean="0"/>
              <a:t>9/26/23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44204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9/26/23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3416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9/26/23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8449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B794-24C6-4D4C-94A4-5DF58B8B0176}" type="datetimeFigureOut">
              <a:rPr lang="en-US" smtClean="0"/>
              <a:t>9/26/23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1483D-DCC7-D34A-B28E-69A71BBBA4B3}" type="slidenum">
              <a:rPr lang="en-US" smtClean="0"/>
              <a:t>‹#›</a:t>
            </a:fld>
            <a:endParaRPr lang="en-US"/>
          </a:p>
        </p:txBody>
      </p:sp>
    </p:spTree>
    <p:extLst>
      <p:ext uri="{BB962C8B-B14F-4D97-AF65-F5344CB8AC3E}">
        <p14:creationId xmlns:p14="http://schemas.microsoft.com/office/powerpoint/2010/main" val="27088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535" y="1226912"/>
            <a:ext cx="9523071" cy="2387600"/>
          </a:xfrm>
        </p:spPr>
        <p:txBody>
          <a:bodyPr anchor="t">
            <a:noAutofit/>
          </a:bodyPr>
          <a:lstStyle/>
          <a:p>
            <a:r>
              <a:rPr lang="en-US" sz="4400" b="1" dirty="0">
                <a:solidFill>
                  <a:srgbClr val="77E1FF"/>
                </a:solidFill>
              </a:rPr>
              <a:t>Entrepreneurship for Computer Science</a:t>
            </a:r>
            <a:br>
              <a:rPr lang="en-US" sz="4400" dirty="0">
                <a:solidFill>
                  <a:srgbClr val="0070C0"/>
                </a:solidFill>
              </a:rPr>
            </a:br>
            <a:r>
              <a:rPr lang="en-US" sz="4400" dirty="0">
                <a:solidFill>
                  <a:srgbClr val="77E1FF"/>
                </a:solidFill>
              </a:rPr>
              <a:t>CS 15-390</a:t>
            </a:r>
          </a:p>
        </p:txBody>
      </p:sp>
      <p:sp>
        <p:nvSpPr>
          <p:cNvPr id="3" name="Subtitle 2"/>
          <p:cNvSpPr>
            <a:spLocks noGrp="1"/>
          </p:cNvSpPr>
          <p:nvPr>
            <p:ph type="subTitle" idx="1"/>
          </p:nvPr>
        </p:nvSpPr>
        <p:spPr>
          <a:xfrm>
            <a:off x="1524000" y="2944494"/>
            <a:ext cx="9144000" cy="2048954"/>
          </a:xfrm>
        </p:spPr>
        <p:txBody>
          <a:bodyPr>
            <a:normAutofit/>
          </a:bodyPr>
          <a:lstStyle/>
          <a:p>
            <a:r>
              <a:rPr lang="en-US" sz="2800" b="1" dirty="0"/>
              <a:t>Should I Found or Co-Found? – Part III</a:t>
            </a:r>
          </a:p>
          <a:p>
            <a:r>
              <a:rPr lang="en-US" sz="2800" dirty="0"/>
              <a:t>Lecture 7, September 25, 2023</a:t>
            </a:r>
          </a:p>
          <a:p>
            <a:endParaRPr lang="en-US" dirty="0"/>
          </a:p>
          <a:p>
            <a:r>
              <a:rPr lang="en-US" sz="2800" b="1" dirty="0">
                <a:solidFill>
                  <a:srgbClr val="EF7273"/>
                </a:solidFill>
              </a:rPr>
              <a:t>Mohammad Hammoud</a:t>
            </a:r>
          </a:p>
        </p:txBody>
      </p:sp>
      <p:sp>
        <p:nvSpPr>
          <p:cNvPr id="4" name="TextBox 3">
            <a:extLst>
              <a:ext uri="{FF2B5EF4-FFF2-40B4-BE49-F238E27FC236}">
                <a16:creationId xmlns:a16="http://schemas.microsoft.com/office/drawing/2014/main" id="{B8AF9EBD-2407-8645-80D3-C98102E93C59}"/>
              </a:ext>
            </a:extLst>
          </p:cNvPr>
          <p:cNvSpPr txBox="1"/>
          <p:nvPr/>
        </p:nvSpPr>
        <p:spPr>
          <a:xfrm>
            <a:off x="5636871" y="2974693"/>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073417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extLst>
              <p:ext uri="{D42A27DB-BD31-4B8C-83A1-F6EECF244321}">
                <p14:modId xmlns:p14="http://schemas.microsoft.com/office/powerpoint/2010/main" val="1861712380"/>
              </p:ext>
            </p:extLst>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t>Provides better accountability</a:t>
                      </a:r>
                    </a:p>
                    <a:p>
                      <a:pPr marL="285750" indent="-285750">
                        <a:buFont typeface="Wingdings" panose="05000000000000000000" pitchFamily="2" charset="2"/>
                        <a:buChar char="§"/>
                      </a:pPr>
                      <a:r>
                        <a:rPr lang="en-US" baseline="0" dirty="0">
                          <a:solidFill>
                            <a:schemeClr val="tx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May be hard to get founders to collaborate on cross-cutting</a:t>
                      </a:r>
                      <a:r>
                        <a:rPr lang="en-US" baseline="0" dirty="0">
                          <a:solidFill>
                            <a:schemeClr val="tx1"/>
                          </a:solidFill>
                        </a:rPr>
                        <a:t> tasks (!)</a:t>
                      </a:r>
                    </a:p>
                    <a:p>
                      <a:pPr marL="285750" indent="-285750">
                        <a:buFont typeface="Wingdings" panose="05000000000000000000" pitchFamily="2" charset="2"/>
                        <a:buChar char="§"/>
                      </a:pPr>
                      <a:r>
                        <a:rPr lang="en-US" baseline="0" dirty="0">
                          <a:solidFill>
                            <a:schemeClr val="bg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bg1"/>
                          </a:solidFill>
                        </a:rPr>
                        <a:t>Offers </a:t>
                      </a:r>
                      <a:r>
                        <a:rPr lang="en-US" i="1" dirty="0">
                          <a:solidFill>
                            <a:schemeClr val="bg1"/>
                          </a:solidFill>
                        </a:rPr>
                        <a:t>flexibility</a:t>
                      </a:r>
                      <a:r>
                        <a:rPr lang="en-US" dirty="0">
                          <a:solidFill>
                            <a:schemeClr val="bg1"/>
                          </a:solidFill>
                        </a:rPr>
                        <a:t> and </a:t>
                      </a:r>
                      <a:r>
                        <a:rPr lang="en-US" i="1" dirty="0">
                          <a:solidFill>
                            <a:schemeClr val="bg1"/>
                          </a:solidFill>
                        </a:rPr>
                        <a:t>redundancy</a:t>
                      </a:r>
                      <a:r>
                        <a:rPr lang="en-US" dirty="0">
                          <a:solidFill>
                            <a:schemeClr val="bg1"/>
                          </a:solidFill>
                        </a:rPr>
                        <a:t> appropriate to early-stage startups</a:t>
                      </a:r>
                    </a:p>
                    <a:p>
                      <a:pPr marL="285750" indent="-285750">
                        <a:buFont typeface="Wingdings" panose="05000000000000000000" pitchFamily="2" charset="2"/>
                        <a:buChar char="§"/>
                      </a:pPr>
                      <a:r>
                        <a:rPr lang="en-US" dirty="0">
                          <a:solidFill>
                            <a:schemeClr val="bg1"/>
                          </a:solidFill>
                        </a:rPr>
                        <a:t>Taps into </a:t>
                      </a:r>
                      <a:r>
                        <a:rPr lang="en-US" i="1" dirty="0">
                          <a:solidFill>
                            <a:schemeClr val="bg1"/>
                          </a:solidFill>
                        </a:rPr>
                        <a:t>collective</a:t>
                      </a:r>
                      <a:r>
                        <a:rPr lang="en-US" dirty="0">
                          <a:solidFill>
                            <a:schemeClr val="bg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bg1"/>
                          </a:solidFill>
                        </a:rPr>
                        <a:t>May increase tension as founders may step on each other’s toes</a:t>
                      </a:r>
                    </a:p>
                    <a:p>
                      <a:pPr marL="285750" indent="-285750">
                        <a:buFont typeface="Wingdings" panose="05000000000000000000" pitchFamily="2" charset="2"/>
                        <a:buChar char="§"/>
                      </a:pPr>
                      <a:r>
                        <a:rPr lang="en-US" baseline="0" dirty="0">
                          <a:solidFill>
                            <a:schemeClr val="bg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01799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extLst>
              <p:ext uri="{D42A27DB-BD31-4B8C-83A1-F6EECF244321}">
                <p14:modId xmlns:p14="http://schemas.microsoft.com/office/powerpoint/2010/main" val="3521038204"/>
              </p:ext>
            </p:extLst>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t>Provides better accountability</a:t>
                      </a:r>
                    </a:p>
                    <a:p>
                      <a:pPr marL="285750" indent="-285750">
                        <a:buFont typeface="Wingdings" panose="05000000000000000000" pitchFamily="2" charset="2"/>
                        <a:buChar char="§"/>
                      </a:pPr>
                      <a:r>
                        <a:rPr lang="en-US" baseline="0" dirty="0">
                          <a:solidFill>
                            <a:schemeClr val="tx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May be hard to get founders to collaborate on cross-cutting</a:t>
                      </a:r>
                      <a:r>
                        <a:rPr lang="en-US" baseline="0" dirty="0">
                          <a:solidFill>
                            <a:schemeClr val="tx1"/>
                          </a:solidFill>
                        </a:rPr>
                        <a:t> tasks (!)</a:t>
                      </a:r>
                    </a:p>
                    <a:p>
                      <a:pPr marL="285750" indent="-285750">
                        <a:buFont typeface="Wingdings" panose="05000000000000000000" pitchFamily="2" charset="2"/>
                        <a:buChar char="§"/>
                      </a:pPr>
                      <a:r>
                        <a:rPr lang="en-US" baseline="0" dirty="0">
                          <a:solidFill>
                            <a:schemeClr val="tx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bg1"/>
                          </a:solidFill>
                        </a:rPr>
                        <a:t>Offers </a:t>
                      </a:r>
                      <a:r>
                        <a:rPr lang="en-US" i="1" dirty="0">
                          <a:solidFill>
                            <a:schemeClr val="bg1"/>
                          </a:solidFill>
                        </a:rPr>
                        <a:t>flexibility</a:t>
                      </a:r>
                      <a:r>
                        <a:rPr lang="en-US" dirty="0">
                          <a:solidFill>
                            <a:schemeClr val="bg1"/>
                          </a:solidFill>
                        </a:rPr>
                        <a:t> and </a:t>
                      </a:r>
                      <a:r>
                        <a:rPr lang="en-US" i="1" dirty="0">
                          <a:solidFill>
                            <a:schemeClr val="bg1"/>
                          </a:solidFill>
                        </a:rPr>
                        <a:t>redundancy</a:t>
                      </a:r>
                      <a:r>
                        <a:rPr lang="en-US" dirty="0">
                          <a:solidFill>
                            <a:schemeClr val="bg1"/>
                          </a:solidFill>
                        </a:rPr>
                        <a:t> appropriate to early-stage startups</a:t>
                      </a:r>
                    </a:p>
                    <a:p>
                      <a:pPr marL="285750" indent="-285750">
                        <a:buFont typeface="Wingdings" panose="05000000000000000000" pitchFamily="2" charset="2"/>
                        <a:buChar char="§"/>
                      </a:pPr>
                      <a:r>
                        <a:rPr lang="en-US" dirty="0">
                          <a:solidFill>
                            <a:schemeClr val="bg1"/>
                          </a:solidFill>
                        </a:rPr>
                        <a:t>Taps into </a:t>
                      </a:r>
                      <a:r>
                        <a:rPr lang="en-US" i="1" dirty="0">
                          <a:solidFill>
                            <a:schemeClr val="bg1"/>
                          </a:solidFill>
                        </a:rPr>
                        <a:t>collective</a:t>
                      </a:r>
                      <a:r>
                        <a:rPr lang="en-US" dirty="0">
                          <a:solidFill>
                            <a:schemeClr val="bg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bg1"/>
                          </a:solidFill>
                        </a:rPr>
                        <a:t>May increase tension as founders may step on each other’s toes</a:t>
                      </a:r>
                    </a:p>
                    <a:p>
                      <a:pPr marL="285750" indent="-285750">
                        <a:buFont typeface="Wingdings" panose="05000000000000000000" pitchFamily="2" charset="2"/>
                        <a:buChar char="§"/>
                      </a:pPr>
                      <a:r>
                        <a:rPr lang="en-US" baseline="0" dirty="0">
                          <a:solidFill>
                            <a:schemeClr val="bg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11308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extLst>
              <p:ext uri="{D42A27DB-BD31-4B8C-83A1-F6EECF244321}">
                <p14:modId xmlns:p14="http://schemas.microsoft.com/office/powerpoint/2010/main" val="3683720467"/>
              </p:ext>
            </p:extLst>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t>Provides better accountability</a:t>
                      </a:r>
                    </a:p>
                    <a:p>
                      <a:pPr marL="285750" indent="-285750">
                        <a:buFont typeface="Wingdings" panose="05000000000000000000" pitchFamily="2" charset="2"/>
                        <a:buChar char="§"/>
                      </a:pPr>
                      <a:r>
                        <a:rPr lang="en-US" baseline="0" dirty="0">
                          <a:solidFill>
                            <a:schemeClr val="tx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May be hard to get founders to collaborate on cross-cutting</a:t>
                      </a:r>
                      <a:r>
                        <a:rPr lang="en-US" baseline="0" dirty="0">
                          <a:solidFill>
                            <a:schemeClr val="tx1"/>
                          </a:solidFill>
                        </a:rPr>
                        <a:t> tasks (!)</a:t>
                      </a:r>
                    </a:p>
                    <a:p>
                      <a:pPr marL="285750" indent="-285750">
                        <a:buFont typeface="Wingdings" panose="05000000000000000000" pitchFamily="2" charset="2"/>
                        <a:buChar char="§"/>
                      </a:pPr>
                      <a:r>
                        <a:rPr lang="en-US" baseline="0" dirty="0">
                          <a:solidFill>
                            <a:schemeClr val="tx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Offers </a:t>
                      </a:r>
                      <a:r>
                        <a:rPr lang="en-US" i="1" dirty="0">
                          <a:solidFill>
                            <a:schemeClr val="tx1"/>
                          </a:solidFill>
                        </a:rPr>
                        <a:t>flexibility</a:t>
                      </a:r>
                      <a:r>
                        <a:rPr lang="en-US" dirty="0">
                          <a:solidFill>
                            <a:schemeClr val="tx1"/>
                          </a:solidFill>
                        </a:rPr>
                        <a:t> and </a:t>
                      </a:r>
                      <a:r>
                        <a:rPr lang="en-US" i="1" dirty="0">
                          <a:solidFill>
                            <a:schemeClr val="tx1"/>
                          </a:solidFill>
                        </a:rPr>
                        <a:t>redundancy</a:t>
                      </a:r>
                      <a:r>
                        <a:rPr lang="en-US" dirty="0">
                          <a:solidFill>
                            <a:schemeClr val="tx1"/>
                          </a:solidFill>
                        </a:rPr>
                        <a:t> appropriate to early-stage startups</a:t>
                      </a:r>
                    </a:p>
                    <a:p>
                      <a:pPr marL="285750" indent="-285750">
                        <a:buFont typeface="Wingdings" panose="05000000000000000000" pitchFamily="2" charset="2"/>
                        <a:buChar char="§"/>
                      </a:pPr>
                      <a:r>
                        <a:rPr lang="en-US" dirty="0">
                          <a:solidFill>
                            <a:schemeClr val="bg1"/>
                          </a:solidFill>
                        </a:rPr>
                        <a:t>Taps into </a:t>
                      </a:r>
                      <a:r>
                        <a:rPr lang="en-US" i="1" dirty="0">
                          <a:solidFill>
                            <a:schemeClr val="bg1"/>
                          </a:solidFill>
                        </a:rPr>
                        <a:t>collective</a:t>
                      </a:r>
                      <a:r>
                        <a:rPr lang="en-US" dirty="0">
                          <a:solidFill>
                            <a:schemeClr val="bg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bg1"/>
                          </a:solidFill>
                        </a:rPr>
                        <a:t>May increase tension as founders may step on each other’s toes</a:t>
                      </a:r>
                    </a:p>
                    <a:p>
                      <a:pPr marL="285750" indent="-285750">
                        <a:buFont typeface="Wingdings" panose="05000000000000000000" pitchFamily="2" charset="2"/>
                        <a:buChar char="§"/>
                      </a:pPr>
                      <a:r>
                        <a:rPr lang="en-US" baseline="0" dirty="0">
                          <a:solidFill>
                            <a:schemeClr val="bg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11260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extLst>
              <p:ext uri="{D42A27DB-BD31-4B8C-83A1-F6EECF244321}">
                <p14:modId xmlns:p14="http://schemas.microsoft.com/office/powerpoint/2010/main" val="667784904"/>
              </p:ext>
            </p:extLst>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t>Provides better accountability</a:t>
                      </a:r>
                    </a:p>
                    <a:p>
                      <a:pPr marL="285750" indent="-285750">
                        <a:buFont typeface="Wingdings" panose="05000000000000000000" pitchFamily="2" charset="2"/>
                        <a:buChar char="§"/>
                      </a:pPr>
                      <a:r>
                        <a:rPr lang="en-US" baseline="0" dirty="0">
                          <a:solidFill>
                            <a:schemeClr val="tx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May be hard to get founders to collaborate on cross-cutting</a:t>
                      </a:r>
                      <a:r>
                        <a:rPr lang="en-US" baseline="0" dirty="0">
                          <a:solidFill>
                            <a:schemeClr val="tx1"/>
                          </a:solidFill>
                        </a:rPr>
                        <a:t> tasks (!)</a:t>
                      </a:r>
                    </a:p>
                    <a:p>
                      <a:pPr marL="285750" indent="-285750">
                        <a:buFont typeface="Wingdings" panose="05000000000000000000" pitchFamily="2" charset="2"/>
                        <a:buChar char="§"/>
                      </a:pPr>
                      <a:r>
                        <a:rPr lang="en-US" baseline="0" dirty="0">
                          <a:solidFill>
                            <a:schemeClr val="tx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Offers </a:t>
                      </a:r>
                      <a:r>
                        <a:rPr lang="en-US" i="1" dirty="0">
                          <a:solidFill>
                            <a:schemeClr val="tx1"/>
                          </a:solidFill>
                        </a:rPr>
                        <a:t>flexibility</a:t>
                      </a:r>
                      <a:r>
                        <a:rPr lang="en-US" dirty="0">
                          <a:solidFill>
                            <a:schemeClr val="tx1"/>
                          </a:solidFill>
                        </a:rPr>
                        <a:t> and </a:t>
                      </a:r>
                      <a:r>
                        <a:rPr lang="en-US" i="1" dirty="0">
                          <a:solidFill>
                            <a:schemeClr val="tx1"/>
                          </a:solidFill>
                        </a:rPr>
                        <a:t>redundancy</a:t>
                      </a:r>
                      <a:r>
                        <a:rPr lang="en-US" dirty="0">
                          <a:solidFill>
                            <a:schemeClr val="tx1"/>
                          </a:solidFill>
                        </a:rPr>
                        <a:t> appropriate to early-stage startups</a:t>
                      </a:r>
                    </a:p>
                    <a:p>
                      <a:pPr marL="285750" indent="-285750">
                        <a:buFont typeface="Wingdings" panose="05000000000000000000" pitchFamily="2" charset="2"/>
                        <a:buChar char="§"/>
                      </a:pPr>
                      <a:r>
                        <a:rPr lang="en-US" dirty="0">
                          <a:solidFill>
                            <a:schemeClr val="tx1"/>
                          </a:solidFill>
                        </a:rPr>
                        <a:t>Taps into </a:t>
                      </a:r>
                      <a:r>
                        <a:rPr lang="en-US" i="1" dirty="0">
                          <a:solidFill>
                            <a:schemeClr val="tx1"/>
                          </a:solidFill>
                        </a:rPr>
                        <a:t>collective</a:t>
                      </a:r>
                      <a:r>
                        <a:rPr lang="en-US" dirty="0">
                          <a:solidFill>
                            <a:schemeClr val="tx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bg1"/>
                          </a:solidFill>
                        </a:rPr>
                        <a:t>May increase tension as founders may step on each other’s toes</a:t>
                      </a:r>
                    </a:p>
                    <a:p>
                      <a:pPr marL="285750" indent="-285750">
                        <a:buFont typeface="Wingdings" panose="05000000000000000000" pitchFamily="2" charset="2"/>
                        <a:buChar char="§"/>
                      </a:pPr>
                      <a:r>
                        <a:rPr lang="en-US" baseline="0" dirty="0">
                          <a:solidFill>
                            <a:schemeClr val="bg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53892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extLst>
              <p:ext uri="{D42A27DB-BD31-4B8C-83A1-F6EECF244321}">
                <p14:modId xmlns:p14="http://schemas.microsoft.com/office/powerpoint/2010/main" val="4175236178"/>
              </p:ext>
            </p:extLst>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t>Provides better accountability</a:t>
                      </a:r>
                    </a:p>
                    <a:p>
                      <a:pPr marL="285750" indent="-285750">
                        <a:buFont typeface="Wingdings" panose="05000000000000000000" pitchFamily="2" charset="2"/>
                        <a:buChar char="§"/>
                      </a:pPr>
                      <a:r>
                        <a:rPr lang="en-US" baseline="0" dirty="0">
                          <a:solidFill>
                            <a:schemeClr val="tx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May be hard to get founders to collaborate on cross-cutting</a:t>
                      </a:r>
                      <a:r>
                        <a:rPr lang="en-US" baseline="0" dirty="0">
                          <a:solidFill>
                            <a:schemeClr val="tx1"/>
                          </a:solidFill>
                        </a:rPr>
                        <a:t> tasks (!)</a:t>
                      </a:r>
                    </a:p>
                    <a:p>
                      <a:pPr marL="285750" indent="-285750">
                        <a:buFont typeface="Wingdings" panose="05000000000000000000" pitchFamily="2" charset="2"/>
                        <a:buChar char="§"/>
                      </a:pPr>
                      <a:r>
                        <a:rPr lang="en-US" baseline="0" dirty="0">
                          <a:solidFill>
                            <a:schemeClr val="tx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Offers </a:t>
                      </a:r>
                      <a:r>
                        <a:rPr lang="en-US" i="1" dirty="0">
                          <a:solidFill>
                            <a:schemeClr val="tx1"/>
                          </a:solidFill>
                        </a:rPr>
                        <a:t>flexibility</a:t>
                      </a:r>
                      <a:r>
                        <a:rPr lang="en-US" dirty="0">
                          <a:solidFill>
                            <a:schemeClr val="tx1"/>
                          </a:solidFill>
                        </a:rPr>
                        <a:t> and </a:t>
                      </a:r>
                      <a:r>
                        <a:rPr lang="en-US" i="1" dirty="0">
                          <a:solidFill>
                            <a:schemeClr val="tx1"/>
                          </a:solidFill>
                        </a:rPr>
                        <a:t>redundancy</a:t>
                      </a:r>
                      <a:r>
                        <a:rPr lang="en-US" dirty="0">
                          <a:solidFill>
                            <a:schemeClr val="tx1"/>
                          </a:solidFill>
                        </a:rPr>
                        <a:t> appropriate to early-stage startups</a:t>
                      </a:r>
                    </a:p>
                    <a:p>
                      <a:pPr marL="285750" indent="-285750">
                        <a:buFont typeface="Wingdings" panose="05000000000000000000" pitchFamily="2" charset="2"/>
                        <a:buChar char="§"/>
                      </a:pPr>
                      <a:r>
                        <a:rPr lang="en-US" dirty="0">
                          <a:solidFill>
                            <a:schemeClr val="tx1"/>
                          </a:solidFill>
                        </a:rPr>
                        <a:t>Taps into </a:t>
                      </a:r>
                      <a:r>
                        <a:rPr lang="en-US" i="1" dirty="0">
                          <a:solidFill>
                            <a:schemeClr val="tx1"/>
                          </a:solidFill>
                        </a:rPr>
                        <a:t>collective</a:t>
                      </a:r>
                      <a:r>
                        <a:rPr lang="en-US" dirty="0">
                          <a:solidFill>
                            <a:schemeClr val="tx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tx1"/>
                          </a:solidFill>
                        </a:rPr>
                        <a:t>May increase tension as founders may step on each other’s toes</a:t>
                      </a:r>
                    </a:p>
                    <a:p>
                      <a:pPr marL="285750" indent="-285750">
                        <a:buFont typeface="Wingdings" panose="05000000000000000000" pitchFamily="2" charset="2"/>
                        <a:buChar char="§"/>
                      </a:pPr>
                      <a:r>
                        <a:rPr lang="en-US" baseline="0" dirty="0">
                          <a:solidFill>
                            <a:schemeClr val="bg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86838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extLst>
              <p:ext uri="{D42A27DB-BD31-4B8C-83A1-F6EECF244321}">
                <p14:modId xmlns:p14="http://schemas.microsoft.com/office/powerpoint/2010/main" val="1421725704"/>
              </p:ext>
            </p:extLst>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t>Provides better accountability</a:t>
                      </a:r>
                    </a:p>
                    <a:p>
                      <a:pPr marL="285750" indent="-285750">
                        <a:buFont typeface="Wingdings" panose="05000000000000000000" pitchFamily="2" charset="2"/>
                        <a:buChar char="§"/>
                      </a:pPr>
                      <a:r>
                        <a:rPr lang="en-US" baseline="0" dirty="0">
                          <a:solidFill>
                            <a:schemeClr val="tx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May be hard to get founders to collaborate on cross-cutting</a:t>
                      </a:r>
                      <a:r>
                        <a:rPr lang="en-US" baseline="0" dirty="0">
                          <a:solidFill>
                            <a:schemeClr val="tx1"/>
                          </a:solidFill>
                        </a:rPr>
                        <a:t> tasks (!)</a:t>
                      </a:r>
                    </a:p>
                    <a:p>
                      <a:pPr marL="285750" indent="-285750">
                        <a:buFont typeface="Wingdings" panose="05000000000000000000" pitchFamily="2" charset="2"/>
                        <a:buChar char="§"/>
                      </a:pPr>
                      <a:r>
                        <a:rPr lang="en-US" baseline="0" dirty="0">
                          <a:solidFill>
                            <a:schemeClr val="tx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tx1"/>
                          </a:solidFill>
                        </a:rPr>
                        <a:t>Offers </a:t>
                      </a:r>
                      <a:r>
                        <a:rPr lang="en-US" i="1" dirty="0">
                          <a:solidFill>
                            <a:schemeClr val="tx1"/>
                          </a:solidFill>
                        </a:rPr>
                        <a:t>flexibility</a:t>
                      </a:r>
                      <a:r>
                        <a:rPr lang="en-US" dirty="0">
                          <a:solidFill>
                            <a:schemeClr val="tx1"/>
                          </a:solidFill>
                        </a:rPr>
                        <a:t> and </a:t>
                      </a:r>
                      <a:r>
                        <a:rPr lang="en-US" i="1" dirty="0">
                          <a:solidFill>
                            <a:schemeClr val="tx1"/>
                          </a:solidFill>
                        </a:rPr>
                        <a:t>redundancy</a:t>
                      </a:r>
                      <a:r>
                        <a:rPr lang="en-US" dirty="0">
                          <a:solidFill>
                            <a:schemeClr val="tx1"/>
                          </a:solidFill>
                        </a:rPr>
                        <a:t> appropriate to early-stage startups</a:t>
                      </a:r>
                    </a:p>
                    <a:p>
                      <a:pPr marL="285750" indent="-285750">
                        <a:buFont typeface="Wingdings" panose="05000000000000000000" pitchFamily="2" charset="2"/>
                        <a:buChar char="§"/>
                      </a:pPr>
                      <a:r>
                        <a:rPr lang="en-US" dirty="0">
                          <a:solidFill>
                            <a:schemeClr val="tx1"/>
                          </a:solidFill>
                        </a:rPr>
                        <a:t>Taps into </a:t>
                      </a:r>
                      <a:r>
                        <a:rPr lang="en-US" i="1" dirty="0">
                          <a:solidFill>
                            <a:schemeClr val="tx1"/>
                          </a:solidFill>
                        </a:rPr>
                        <a:t>collective</a:t>
                      </a:r>
                      <a:r>
                        <a:rPr lang="en-US" dirty="0">
                          <a:solidFill>
                            <a:schemeClr val="tx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tx1"/>
                          </a:solidFill>
                        </a:rPr>
                        <a:t>May increase tension as founders may step on each other’s toes</a:t>
                      </a:r>
                    </a:p>
                    <a:p>
                      <a:pPr marL="285750" indent="-285750">
                        <a:buFont typeface="Wingdings" panose="05000000000000000000" pitchFamily="2" charset="2"/>
                        <a:buChar char="§"/>
                      </a:pPr>
                      <a:r>
                        <a:rPr lang="en-US" baseline="0" dirty="0">
                          <a:solidFill>
                            <a:schemeClr val="tx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45281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Founding Questions?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955813" y="2549447"/>
            <a:ext cx="2890984" cy="461665"/>
          </a:xfrm>
          <a:prstGeom prst="rect">
            <a:avLst/>
          </a:prstGeom>
          <a:noFill/>
        </p:spPr>
        <p:txBody>
          <a:bodyPr wrap="none" rtlCol="0">
            <a:spAutoFit/>
          </a:bodyPr>
          <a:lstStyle/>
          <a:p>
            <a:r>
              <a:rPr lang="en-US" sz="2400" b="1" dirty="0"/>
              <a:t>Should I Found </a:t>
            </a:r>
            <a:r>
              <a:rPr lang="en-US" sz="2400" b="1" i="1" dirty="0"/>
              <a:t>Now</a:t>
            </a:r>
            <a:r>
              <a:rPr lang="en-US" sz="2400" b="1" dirty="0"/>
              <a:t>?</a:t>
            </a:r>
          </a:p>
        </p:txBody>
      </p:sp>
      <p:sp>
        <p:nvSpPr>
          <p:cNvPr id="6" name="TextBox 5"/>
          <p:cNvSpPr txBox="1"/>
          <p:nvPr/>
        </p:nvSpPr>
        <p:spPr>
          <a:xfrm>
            <a:off x="966489" y="4079891"/>
            <a:ext cx="2865336" cy="461665"/>
          </a:xfrm>
          <a:prstGeom prst="rect">
            <a:avLst/>
          </a:prstGeom>
          <a:noFill/>
        </p:spPr>
        <p:txBody>
          <a:bodyPr wrap="none" rtlCol="0">
            <a:spAutoFit/>
          </a:bodyPr>
          <a:lstStyle/>
          <a:p>
            <a:r>
              <a:rPr lang="en-US" sz="2400" b="1" dirty="0"/>
              <a:t>Remain Non-founder</a:t>
            </a:r>
          </a:p>
        </p:txBody>
      </p:sp>
      <p:cxnSp>
        <p:nvCxnSpPr>
          <p:cNvPr id="8" name="Straight Arrow Connector 7"/>
          <p:cNvCxnSpPr>
            <a:cxnSpLocks/>
          </p:cNvCxnSpPr>
          <p:nvPr/>
        </p:nvCxnSpPr>
        <p:spPr>
          <a:xfrm flipH="1">
            <a:off x="2344744" y="3023930"/>
            <a:ext cx="2148" cy="1068779"/>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49276" y="2355864"/>
            <a:ext cx="2009909" cy="830997"/>
          </a:xfrm>
          <a:prstGeom prst="rect">
            <a:avLst/>
          </a:prstGeom>
          <a:noFill/>
        </p:spPr>
        <p:txBody>
          <a:bodyPr wrap="none" rtlCol="0">
            <a:spAutoFit/>
          </a:bodyPr>
          <a:lstStyle/>
          <a:p>
            <a:pPr algn="ctr"/>
            <a:r>
              <a:rPr lang="en-US" sz="2400" b="1" dirty="0"/>
              <a:t>Should I be a </a:t>
            </a:r>
            <a:br>
              <a:rPr lang="en-US" sz="2400" b="1" dirty="0"/>
            </a:br>
            <a:r>
              <a:rPr lang="en-US" sz="2400" b="1" dirty="0"/>
              <a:t>Solo Founder?</a:t>
            </a:r>
          </a:p>
        </p:txBody>
      </p:sp>
      <p:sp>
        <p:nvSpPr>
          <p:cNvPr id="12" name="TextBox 11"/>
          <p:cNvSpPr txBox="1"/>
          <p:nvPr/>
        </p:nvSpPr>
        <p:spPr>
          <a:xfrm>
            <a:off x="7886385" y="1827711"/>
            <a:ext cx="4026041" cy="1569660"/>
          </a:xfrm>
          <a:prstGeom prst="rect">
            <a:avLst/>
          </a:prstGeom>
          <a:noFill/>
        </p:spPr>
        <p:txBody>
          <a:bodyPr wrap="square" rtlCol="0">
            <a:spAutoFit/>
          </a:bodyPr>
          <a:lstStyle/>
          <a:p>
            <a:pPr algn="ctr"/>
            <a:r>
              <a:rPr lang="en-US" sz="2400" b="1" dirty="0"/>
              <a:t>Deal with the </a:t>
            </a:r>
            <a:r>
              <a:rPr lang="en-US" sz="2400" b="1" i="1" dirty="0"/>
              <a:t>3R</a:t>
            </a:r>
            <a:r>
              <a:rPr lang="en-US" sz="2400" b="1" dirty="0"/>
              <a:t>s </a:t>
            </a:r>
            <a:r>
              <a:rPr lang="en-US" sz="2400" b="1" i="1" dirty="0"/>
              <a:t>Dilemmas</a:t>
            </a:r>
            <a:r>
              <a:rPr lang="en-US" sz="2400" b="1" dirty="0"/>
              <a:t>:</a:t>
            </a:r>
          </a:p>
          <a:p>
            <a:pPr marL="800100" lvl="1" indent="-342900">
              <a:buFont typeface="Arial" panose="020B0604020202020204" pitchFamily="34" charset="0"/>
              <a:buChar char="•"/>
            </a:pPr>
            <a:r>
              <a:rPr lang="en-US" sz="2400" b="1" i="1" u="sng" dirty="0"/>
              <a:t>R</a:t>
            </a:r>
            <a:r>
              <a:rPr lang="en-US" sz="2400" b="1" dirty="0"/>
              <a:t>elationships?</a:t>
            </a:r>
          </a:p>
          <a:p>
            <a:pPr marL="800100" lvl="1" indent="-342900">
              <a:buFont typeface="Arial" panose="020B0604020202020204" pitchFamily="34" charset="0"/>
              <a:buChar char="•"/>
            </a:pPr>
            <a:r>
              <a:rPr lang="en-US" sz="2400" b="1" i="1" u="sng" dirty="0"/>
              <a:t>R</a:t>
            </a:r>
            <a:r>
              <a:rPr lang="en-US" sz="2400" b="1" dirty="0"/>
              <a:t>oles?</a:t>
            </a:r>
          </a:p>
          <a:p>
            <a:pPr marL="800100" lvl="1" indent="-342900">
              <a:buFont typeface="Arial" panose="020B0604020202020204" pitchFamily="34" charset="0"/>
              <a:buChar char="•"/>
            </a:pPr>
            <a:r>
              <a:rPr lang="en-US" sz="2400" b="1" i="1" u="sng" dirty="0"/>
              <a:t>R</a:t>
            </a:r>
            <a:r>
              <a:rPr lang="en-US" sz="2400" b="1" dirty="0"/>
              <a:t>ewards?</a:t>
            </a:r>
          </a:p>
        </p:txBody>
      </p:sp>
      <p:cxnSp>
        <p:nvCxnSpPr>
          <p:cNvPr id="16" name="Straight Arrow Connector 15"/>
          <p:cNvCxnSpPr>
            <a:cxnSpLocks/>
            <a:endCxn id="10" idx="1"/>
          </p:cNvCxnSpPr>
          <p:nvPr/>
        </p:nvCxnSpPr>
        <p:spPr>
          <a:xfrm>
            <a:off x="3954621" y="2771363"/>
            <a:ext cx="794655" cy="0"/>
          </a:xfrm>
          <a:prstGeom prst="straightConnector1">
            <a:avLst/>
          </a:prstGeom>
          <a:ln w="1905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62445" y="2295553"/>
            <a:ext cx="523861" cy="369332"/>
          </a:xfrm>
          <a:prstGeom prst="rect">
            <a:avLst/>
          </a:prstGeom>
          <a:noFill/>
        </p:spPr>
        <p:txBody>
          <a:bodyPr wrap="none" rtlCol="0">
            <a:spAutoFit/>
          </a:bodyPr>
          <a:lstStyle/>
          <a:p>
            <a:r>
              <a:rPr lang="en-US" b="1" dirty="0">
                <a:solidFill>
                  <a:srgbClr val="77E1FF"/>
                </a:solidFill>
              </a:rPr>
              <a:t>YES</a:t>
            </a:r>
          </a:p>
        </p:txBody>
      </p:sp>
      <p:sp>
        <p:nvSpPr>
          <p:cNvPr id="18" name="TextBox 17"/>
          <p:cNvSpPr txBox="1"/>
          <p:nvPr/>
        </p:nvSpPr>
        <p:spPr>
          <a:xfrm>
            <a:off x="1852301" y="3395471"/>
            <a:ext cx="492443" cy="369332"/>
          </a:xfrm>
          <a:prstGeom prst="rect">
            <a:avLst/>
          </a:prstGeom>
          <a:noFill/>
        </p:spPr>
        <p:txBody>
          <a:bodyPr wrap="none" rtlCol="0">
            <a:spAutoFit/>
          </a:bodyPr>
          <a:lstStyle/>
          <a:p>
            <a:r>
              <a:rPr lang="en-US" b="1" dirty="0">
                <a:solidFill>
                  <a:srgbClr val="EF7273"/>
                </a:solidFill>
              </a:rPr>
              <a:t>NO</a:t>
            </a:r>
          </a:p>
        </p:txBody>
      </p:sp>
      <p:cxnSp>
        <p:nvCxnSpPr>
          <p:cNvPr id="20" name="Straight Arrow Connector 19"/>
          <p:cNvCxnSpPr/>
          <p:nvPr/>
        </p:nvCxnSpPr>
        <p:spPr>
          <a:xfrm>
            <a:off x="6794968" y="2780279"/>
            <a:ext cx="1276346" cy="0"/>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86919" y="2295553"/>
            <a:ext cx="492443" cy="369332"/>
          </a:xfrm>
          <a:prstGeom prst="rect">
            <a:avLst/>
          </a:prstGeom>
          <a:noFill/>
        </p:spPr>
        <p:txBody>
          <a:bodyPr wrap="none" rtlCol="0">
            <a:spAutoFit/>
          </a:bodyPr>
          <a:lstStyle/>
          <a:p>
            <a:r>
              <a:rPr lang="en-US" b="1" dirty="0">
                <a:solidFill>
                  <a:srgbClr val="EF7273"/>
                </a:solidFill>
              </a:rPr>
              <a:t>NO</a:t>
            </a:r>
          </a:p>
        </p:txBody>
      </p:sp>
      <p:cxnSp>
        <p:nvCxnSpPr>
          <p:cNvPr id="23" name="Straight Connector 22"/>
          <p:cNvCxnSpPr>
            <a:cxnSpLocks/>
          </p:cNvCxnSpPr>
          <p:nvPr/>
        </p:nvCxnSpPr>
        <p:spPr>
          <a:xfrm>
            <a:off x="5764703" y="3214386"/>
            <a:ext cx="0" cy="865505"/>
          </a:xfrm>
          <a:prstGeom prst="line">
            <a:avLst/>
          </a:prstGeom>
          <a:ln w="19050">
            <a:solidFill>
              <a:srgbClr val="77E1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188805" y="3359001"/>
            <a:ext cx="523861" cy="369332"/>
          </a:xfrm>
          <a:prstGeom prst="rect">
            <a:avLst/>
          </a:prstGeom>
          <a:noFill/>
        </p:spPr>
        <p:txBody>
          <a:bodyPr wrap="none" rtlCol="0">
            <a:spAutoFit/>
          </a:bodyPr>
          <a:lstStyle/>
          <a:p>
            <a:r>
              <a:rPr lang="en-US" b="1" dirty="0">
                <a:solidFill>
                  <a:srgbClr val="77E1FF"/>
                </a:solidFill>
              </a:rPr>
              <a:t>YES</a:t>
            </a:r>
          </a:p>
        </p:txBody>
      </p:sp>
      <p:sp>
        <p:nvSpPr>
          <p:cNvPr id="15" name="TextBox 14">
            <a:extLst>
              <a:ext uri="{FF2B5EF4-FFF2-40B4-BE49-F238E27FC236}">
                <a16:creationId xmlns:a16="http://schemas.microsoft.com/office/drawing/2014/main" id="{C8662726-E66C-F195-1021-D98D28725936}"/>
              </a:ext>
            </a:extLst>
          </p:cNvPr>
          <p:cNvSpPr txBox="1"/>
          <p:nvPr/>
        </p:nvSpPr>
        <p:spPr>
          <a:xfrm>
            <a:off x="4360679" y="4067673"/>
            <a:ext cx="2891176" cy="461665"/>
          </a:xfrm>
          <a:prstGeom prst="rect">
            <a:avLst/>
          </a:prstGeom>
          <a:noFill/>
        </p:spPr>
        <p:txBody>
          <a:bodyPr wrap="none" rtlCol="0">
            <a:spAutoFit/>
          </a:bodyPr>
          <a:lstStyle/>
          <a:p>
            <a:r>
              <a:rPr lang="en-US" sz="2400" b="1" dirty="0"/>
              <a:t>Continue the journey</a:t>
            </a:r>
          </a:p>
        </p:txBody>
      </p:sp>
      <p:cxnSp>
        <p:nvCxnSpPr>
          <p:cNvPr id="19" name="Straight Connector 18">
            <a:extLst>
              <a:ext uri="{FF2B5EF4-FFF2-40B4-BE49-F238E27FC236}">
                <a16:creationId xmlns:a16="http://schemas.microsoft.com/office/drawing/2014/main" id="{F788C039-935F-8D6B-F06B-BDD7A7B240AC}"/>
              </a:ext>
            </a:extLst>
          </p:cNvPr>
          <p:cNvCxnSpPr>
            <a:cxnSpLocks/>
          </p:cNvCxnSpPr>
          <p:nvPr/>
        </p:nvCxnSpPr>
        <p:spPr>
          <a:xfrm>
            <a:off x="10094476" y="3449715"/>
            <a:ext cx="0" cy="630176"/>
          </a:xfrm>
          <a:prstGeom prst="line">
            <a:avLst/>
          </a:prstGeom>
          <a:ln w="19050">
            <a:solidFill>
              <a:schemeClr val="bg1">
                <a:lumMod val="9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2DC3461-FBD4-78AD-F6AD-14A0F7E91466}"/>
              </a:ext>
            </a:extLst>
          </p:cNvPr>
          <p:cNvSpPr txBox="1"/>
          <p:nvPr/>
        </p:nvSpPr>
        <p:spPr>
          <a:xfrm>
            <a:off x="8648888" y="4079890"/>
            <a:ext cx="2891176" cy="461665"/>
          </a:xfrm>
          <a:prstGeom prst="rect">
            <a:avLst/>
          </a:prstGeom>
          <a:noFill/>
        </p:spPr>
        <p:txBody>
          <a:bodyPr wrap="none" rtlCol="0">
            <a:spAutoFit/>
          </a:bodyPr>
          <a:lstStyle/>
          <a:p>
            <a:r>
              <a:rPr lang="en-US" sz="2400" b="1" dirty="0">
                <a:solidFill>
                  <a:schemeClr val="bg1">
                    <a:lumMod val="95000"/>
                  </a:schemeClr>
                </a:solidFill>
              </a:rPr>
              <a:t>Continue the journey</a:t>
            </a:r>
          </a:p>
        </p:txBody>
      </p:sp>
      <p:sp>
        <p:nvSpPr>
          <p:cNvPr id="5" name="TextBox 4">
            <a:extLst>
              <a:ext uri="{FF2B5EF4-FFF2-40B4-BE49-F238E27FC236}">
                <a16:creationId xmlns:a16="http://schemas.microsoft.com/office/drawing/2014/main" id="{E789C662-FF9C-493A-F2A3-6B0387246894}"/>
              </a:ext>
            </a:extLst>
          </p:cNvPr>
          <p:cNvSpPr txBox="1"/>
          <p:nvPr/>
        </p:nvSpPr>
        <p:spPr>
          <a:xfrm>
            <a:off x="2155219" y="1955107"/>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
        <p:nvSpPr>
          <p:cNvPr id="7" name="TextBox 6">
            <a:extLst>
              <a:ext uri="{FF2B5EF4-FFF2-40B4-BE49-F238E27FC236}">
                <a16:creationId xmlns:a16="http://schemas.microsoft.com/office/drawing/2014/main" id="{E324D63A-19B6-3B44-068B-AB253D5C893E}"/>
              </a:ext>
            </a:extLst>
          </p:cNvPr>
          <p:cNvSpPr txBox="1"/>
          <p:nvPr/>
        </p:nvSpPr>
        <p:spPr>
          <a:xfrm>
            <a:off x="5561042" y="1767579"/>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Tree>
    <p:extLst>
      <p:ext uri="{BB962C8B-B14F-4D97-AF65-F5344CB8AC3E}">
        <p14:creationId xmlns:p14="http://schemas.microsoft.com/office/powerpoint/2010/main" val="2748021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Founding Questions?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955813" y="2549447"/>
            <a:ext cx="2890984" cy="461665"/>
          </a:xfrm>
          <a:prstGeom prst="rect">
            <a:avLst/>
          </a:prstGeom>
          <a:noFill/>
        </p:spPr>
        <p:txBody>
          <a:bodyPr wrap="none" rtlCol="0">
            <a:spAutoFit/>
          </a:bodyPr>
          <a:lstStyle/>
          <a:p>
            <a:r>
              <a:rPr lang="en-US" sz="2400" b="1" dirty="0"/>
              <a:t>Should I Found </a:t>
            </a:r>
            <a:r>
              <a:rPr lang="en-US" sz="2400" b="1" i="1" dirty="0"/>
              <a:t>Now</a:t>
            </a:r>
            <a:r>
              <a:rPr lang="en-US" sz="2400" b="1" dirty="0"/>
              <a:t>?</a:t>
            </a:r>
          </a:p>
        </p:txBody>
      </p:sp>
      <p:sp>
        <p:nvSpPr>
          <p:cNvPr id="6" name="TextBox 5"/>
          <p:cNvSpPr txBox="1"/>
          <p:nvPr/>
        </p:nvSpPr>
        <p:spPr>
          <a:xfrm>
            <a:off x="966489" y="4079891"/>
            <a:ext cx="2865336" cy="461665"/>
          </a:xfrm>
          <a:prstGeom prst="rect">
            <a:avLst/>
          </a:prstGeom>
          <a:noFill/>
        </p:spPr>
        <p:txBody>
          <a:bodyPr wrap="none" rtlCol="0">
            <a:spAutoFit/>
          </a:bodyPr>
          <a:lstStyle/>
          <a:p>
            <a:r>
              <a:rPr lang="en-US" sz="2400" b="1" dirty="0"/>
              <a:t>Remain Non-founder</a:t>
            </a:r>
          </a:p>
        </p:txBody>
      </p:sp>
      <p:cxnSp>
        <p:nvCxnSpPr>
          <p:cNvPr id="8" name="Straight Arrow Connector 7"/>
          <p:cNvCxnSpPr>
            <a:cxnSpLocks/>
          </p:cNvCxnSpPr>
          <p:nvPr/>
        </p:nvCxnSpPr>
        <p:spPr>
          <a:xfrm flipH="1">
            <a:off x="2344744" y="3023930"/>
            <a:ext cx="2148" cy="1068779"/>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49276" y="2355864"/>
            <a:ext cx="2009909" cy="830997"/>
          </a:xfrm>
          <a:prstGeom prst="rect">
            <a:avLst/>
          </a:prstGeom>
          <a:noFill/>
        </p:spPr>
        <p:txBody>
          <a:bodyPr wrap="none" rtlCol="0">
            <a:spAutoFit/>
          </a:bodyPr>
          <a:lstStyle/>
          <a:p>
            <a:pPr algn="ctr"/>
            <a:r>
              <a:rPr lang="en-US" sz="2400" b="1" dirty="0"/>
              <a:t>Should I be a </a:t>
            </a:r>
            <a:br>
              <a:rPr lang="en-US" sz="2400" b="1" dirty="0"/>
            </a:br>
            <a:r>
              <a:rPr lang="en-US" sz="2400" b="1" dirty="0"/>
              <a:t>Solo Founder?</a:t>
            </a:r>
          </a:p>
        </p:txBody>
      </p:sp>
      <p:sp>
        <p:nvSpPr>
          <p:cNvPr id="12" name="TextBox 11"/>
          <p:cNvSpPr txBox="1"/>
          <p:nvPr/>
        </p:nvSpPr>
        <p:spPr>
          <a:xfrm>
            <a:off x="7886385" y="1827711"/>
            <a:ext cx="4026041" cy="1569660"/>
          </a:xfrm>
          <a:prstGeom prst="rect">
            <a:avLst/>
          </a:prstGeom>
          <a:noFill/>
        </p:spPr>
        <p:txBody>
          <a:bodyPr wrap="square" rtlCol="0">
            <a:spAutoFit/>
          </a:bodyPr>
          <a:lstStyle/>
          <a:p>
            <a:pPr algn="ctr"/>
            <a:r>
              <a:rPr lang="en-US" sz="2400" b="1" dirty="0"/>
              <a:t>Deal with the </a:t>
            </a:r>
            <a:r>
              <a:rPr lang="en-US" sz="2400" b="1" i="1" dirty="0"/>
              <a:t>3R</a:t>
            </a:r>
            <a:r>
              <a:rPr lang="en-US" sz="2400" b="1" dirty="0"/>
              <a:t>s </a:t>
            </a:r>
            <a:r>
              <a:rPr lang="en-US" sz="2400" b="1" i="1" dirty="0"/>
              <a:t>Dilemmas</a:t>
            </a:r>
            <a:r>
              <a:rPr lang="en-US" sz="2400" b="1" dirty="0"/>
              <a:t>:</a:t>
            </a:r>
          </a:p>
          <a:p>
            <a:pPr marL="800100" lvl="1" indent="-342900">
              <a:buFont typeface="Arial" panose="020B0604020202020204" pitchFamily="34" charset="0"/>
              <a:buChar char="•"/>
            </a:pPr>
            <a:r>
              <a:rPr lang="en-US" sz="2400" b="1" i="1" u="sng" dirty="0"/>
              <a:t>R</a:t>
            </a:r>
            <a:r>
              <a:rPr lang="en-US" sz="2400" b="1" dirty="0"/>
              <a:t>elationships?</a:t>
            </a:r>
          </a:p>
          <a:p>
            <a:pPr marL="800100" lvl="1" indent="-342900">
              <a:buFont typeface="Arial" panose="020B0604020202020204" pitchFamily="34" charset="0"/>
              <a:buChar char="•"/>
            </a:pPr>
            <a:r>
              <a:rPr lang="en-US" sz="2400" b="1" i="1" u="sng" dirty="0"/>
              <a:t>R</a:t>
            </a:r>
            <a:r>
              <a:rPr lang="en-US" sz="2400" b="1" dirty="0"/>
              <a:t>oles?</a:t>
            </a:r>
          </a:p>
          <a:p>
            <a:pPr marL="800100" lvl="1" indent="-342900">
              <a:buFont typeface="Arial" panose="020B0604020202020204" pitchFamily="34" charset="0"/>
              <a:buChar char="•"/>
            </a:pPr>
            <a:r>
              <a:rPr lang="en-US" sz="2400" b="1" i="1" u="sng" dirty="0">
                <a:solidFill>
                  <a:srgbClr val="77E1FF"/>
                </a:solidFill>
              </a:rPr>
              <a:t>R</a:t>
            </a:r>
            <a:r>
              <a:rPr lang="en-US" sz="2400" b="1" dirty="0">
                <a:solidFill>
                  <a:srgbClr val="77E1FF"/>
                </a:solidFill>
              </a:rPr>
              <a:t>ewards?</a:t>
            </a:r>
          </a:p>
        </p:txBody>
      </p:sp>
      <p:cxnSp>
        <p:nvCxnSpPr>
          <p:cNvPr id="16" name="Straight Arrow Connector 15"/>
          <p:cNvCxnSpPr>
            <a:cxnSpLocks/>
            <a:endCxn id="10" idx="1"/>
          </p:cNvCxnSpPr>
          <p:nvPr/>
        </p:nvCxnSpPr>
        <p:spPr>
          <a:xfrm>
            <a:off x="3954621" y="2771363"/>
            <a:ext cx="794655" cy="0"/>
          </a:xfrm>
          <a:prstGeom prst="straightConnector1">
            <a:avLst/>
          </a:prstGeom>
          <a:ln w="1905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62445" y="2295553"/>
            <a:ext cx="523861" cy="369332"/>
          </a:xfrm>
          <a:prstGeom prst="rect">
            <a:avLst/>
          </a:prstGeom>
          <a:noFill/>
        </p:spPr>
        <p:txBody>
          <a:bodyPr wrap="none" rtlCol="0">
            <a:spAutoFit/>
          </a:bodyPr>
          <a:lstStyle/>
          <a:p>
            <a:r>
              <a:rPr lang="en-US" b="1" dirty="0">
                <a:solidFill>
                  <a:srgbClr val="77E1FF"/>
                </a:solidFill>
              </a:rPr>
              <a:t>YES</a:t>
            </a:r>
          </a:p>
        </p:txBody>
      </p:sp>
      <p:sp>
        <p:nvSpPr>
          <p:cNvPr id="18" name="TextBox 17"/>
          <p:cNvSpPr txBox="1"/>
          <p:nvPr/>
        </p:nvSpPr>
        <p:spPr>
          <a:xfrm>
            <a:off x="1852301" y="3395471"/>
            <a:ext cx="492443" cy="369332"/>
          </a:xfrm>
          <a:prstGeom prst="rect">
            <a:avLst/>
          </a:prstGeom>
          <a:noFill/>
        </p:spPr>
        <p:txBody>
          <a:bodyPr wrap="none" rtlCol="0">
            <a:spAutoFit/>
          </a:bodyPr>
          <a:lstStyle/>
          <a:p>
            <a:r>
              <a:rPr lang="en-US" b="1" dirty="0">
                <a:solidFill>
                  <a:srgbClr val="EF7273"/>
                </a:solidFill>
              </a:rPr>
              <a:t>NO</a:t>
            </a:r>
          </a:p>
        </p:txBody>
      </p:sp>
      <p:cxnSp>
        <p:nvCxnSpPr>
          <p:cNvPr id="20" name="Straight Arrow Connector 19"/>
          <p:cNvCxnSpPr/>
          <p:nvPr/>
        </p:nvCxnSpPr>
        <p:spPr>
          <a:xfrm>
            <a:off x="6794968" y="2780279"/>
            <a:ext cx="1276346" cy="0"/>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86919" y="2295553"/>
            <a:ext cx="492443" cy="369332"/>
          </a:xfrm>
          <a:prstGeom prst="rect">
            <a:avLst/>
          </a:prstGeom>
          <a:noFill/>
        </p:spPr>
        <p:txBody>
          <a:bodyPr wrap="none" rtlCol="0">
            <a:spAutoFit/>
          </a:bodyPr>
          <a:lstStyle/>
          <a:p>
            <a:r>
              <a:rPr lang="en-US" b="1" dirty="0">
                <a:solidFill>
                  <a:srgbClr val="EF7273"/>
                </a:solidFill>
              </a:rPr>
              <a:t>NO</a:t>
            </a:r>
          </a:p>
        </p:txBody>
      </p:sp>
      <p:cxnSp>
        <p:nvCxnSpPr>
          <p:cNvPr id="23" name="Straight Connector 22"/>
          <p:cNvCxnSpPr>
            <a:cxnSpLocks/>
          </p:cNvCxnSpPr>
          <p:nvPr/>
        </p:nvCxnSpPr>
        <p:spPr>
          <a:xfrm>
            <a:off x="5764703" y="3214386"/>
            <a:ext cx="0" cy="865505"/>
          </a:xfrm>
          <a:prstGeom prst="line">
            <a:avLst/>
          </a:prstGeom>
          <a:ln w="19050">
            <a:solidFill>
              <a:srgbClr val="77E1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188805" y="3359001"/>
            <a:ext cx="523861" cy="369332"/>
          </a:xfrm>
          <a:prstGeom prst="rect">
            <a:avLst/>
          </a:prstGeom>
          <a:noFill/>
        </p:spPr>
        <p:txBody>
          <a:bodyPr wrap="none" rtlCol="0">
            <a:spAutoFit/>
          </a:bodyPr>
          <a:lstStyle/>
          <a:p>
            <a:r>
              <a:rPr lang="en-US" b="1" dirty="0">
                <a:solidFill>
                  <a:srgbClr val="77E1FF"/>
                </a:solidFill>
              </a:rPr>
              <a:t>YES</a:t>
            </a:r>
          </a:p>
        </p:txBody>
      </p:sp>
      <p:sp>
        <p:nvSpPr>
          <p:cNvPr id="15" name="TextBox 14">
            <a:extLst>
              <a:ext uri="{FF2B5EF4-FFF2-40B4-BE49-F238E27FC236}">
                <a16:creationId xmlns:a16="http://schemas.microsoft.com/office/drawing/2014/main" id="{C8662726-E66C-F195-1021-D98D28725936}"/>
              </a:ext>
            </a:extLst>
          </p:cNvPr>
          <p:cNvSpPr txBox="1"/>
          <p:nvPr/>
        </p:nvSpPr>
        <p:spPr>
          <a:xfrm>
            <a:off x="4360679" y="4067673"/>
            <a:ext cx="2891176" cy="461665"/>
          </a:xfrm>
          <a:prstGeom prst="rect">
            <a:avLst/>
          </a:prstGeom>
          <a:noFill/>
        </p:spPr>
        <p:txBody>
          <a:bodyPr wrap="none" rtlCol="0">
            <a:spAutoFit/>
          </a:bodyPr>
          <a:lstStyle/>
          <a:p>
            <a:r>
              <a:rPr lang="en-US" sz="2400" b="1" dirty="0"/>
              <a:t>Continue the journey</a:t>
            </a:r>
          </a:p>
        </p:txBody>
      </p:sp>
      <p:cxnSp>
        <p:nvCxnSpPr>
          <p:cNvPr id="19" name="Straight Connector 18">
            <a:extLst>
              <a:ext uri="{FF2B5EF4-FFF2-40B4-BE49-F238E27FC236}">
                <a16:creationId xmlns:a16="http://schemas.microsoft.com/office/drawing/2014/main" id="{F788C039-935F-8D6B-F06B-BDD7A7B240AC}"/>
              </a:ext>
            </a:extLst>
          </p:cNvPr>
          <p:cNvCxnSpPr>
            <a:cxnSpLocks/>
          </p:cNvCxnSpPr>
          <p:nvPr/>
        </p:nvCxnSpPr>
        <p:spPr>
          <a:xfrm>
            <a:off x="10094476" y="3449715"/>
            <a:ext cx="0" cy="630176"/>
          </a:xfrm>
          <a:prstGeom prst="line">
            <a:avLst/>
          </a:prstGeom>
          <a:ln w="19050">
            <a:solidFill>
              <a:schemeClr val="bg1">
                <a:lumMod val="9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2DC3461-FBD4-78AD-F6AD-14A0F7E91466}"/>
              </a:ext>
            </a:extLst>
          </p:cNvPr>
          <p:cNvSpPr txBox="1"/>
          <p:nvPr/>
        </p:nvSpPr>
        <p:spPr>
          <a:xfrm>
            <a:off x="8648888" y="4079890"/>
            <a:ext cx="2891176" cy="461665"/>
          </a:xfrm>
          <a:prstGeom prst="rect">
            <a:avLst/>
          </a:prstGeom>
          <a:noFill/>
        </p:spPr>
        <p:txBody>
          <a:bodyPr wrap="none" rtlCol="0">
            <a:spAutoFit/>
          </a:bodyPr>
          <a:lstStyle/>
          <a:p>
            <a:r>
              <a:rPr lang="en-US" sz="2400" b="1" dirty="0">
                <a:solidFill>
                  <a:schemeClr val="bg1">
                    <a:lumMod val="95000"/>
                  </a:schemeClr>
                </a:solidFill>
              </a:rPr>
              <a:t>Continue the journey</a:t>
            </a:r>
          </a:p>
        </p:txBody>
      </p:sp>
      <p:sp>
        <p:nvSpPr>
          <p:cNvPr id="5" name="TextBox 4">
            <a:extLst>
              <a:ext uri="{FF2B5EF4-FFF2-40B4-BE49-F238E27FC236}">
                <a16:creationId xmlns:a16="http://schemas.microsoft.com/office/drawing/2014/main" id="{E789C662-FF9C-493A-F2A3-6B0387246894}"/>
              </a:ext>
            </a:extLst>
          </p:cNvPr>
          <p:cNvSpPr txBox="1"/>
          <p:nvPr/>
        </p:nvSpPr>
        <p:spPr>
          <a:xfrm>
            <a:off x="2155219" y="1955107"/>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
        <p:nvSpPr>
          <p:cNvPr id="7" name="TextBox 6">
            <a:extLst>
              <a:ext uri="{FF2B5EF4-FFF2-40B4-BE49-F238E27FC236}">
                <a16:creationId xmlns:a16="http://schemas.microsoft.com/office/drawing/2014/main" id="{E324D63A-19B6-3B44-068B-AB253D5C893E}"/>
              </a:ext>
            </a:extLst>
          </p:cNvPr>
          <p:cNvSpPr txBox="1"/>
          <p:nvPr/>
        </p:nvSpPr>
        <p:spPr>
          <a:xfrm>
            <a:off x="5561042" y="1767579"/>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Tree>
    <p:extLst>
      <p:ext uri="{BB962C8B-B14F-4D97-AF65-F5344CB8AC3E}">
        <p14:creationId xmlns:p14="http://schemas.microsoft.com/office/powerpoint/2010/main" val="3087256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Rewards: When to Split?</a:t>
            </a:r>
          </a:p>
        </p:txBody>
      </p:sp>
      <p:sp>
        <p:nvSpPr>
          <p:cNvPr id="5" name="TextBox 4"/>
          <p:cNvSpPr txBox="1"/>
          <p:nvPr/>
        </p:nvSpPr>
        <p:spPr>
          <a:xfrm>
            <a:off x="925285" y="2074706"/>
            <a:ext cx="1645772" cy="461665"/>
          </a:xfrm>
          <a:prstGeom prst="rect">
            <a:avLst/>
          </a:prstGeom>
          <a:noFill/>
        </p:spPr>
        <p:txBody>
          <a:bodyPr wrap="none" rtlCol="0">
            <a:spAutoFit/>
          </a:bodyPr>
          <a:lstStyle/>
          <a:p>
            <a:r>
              <a:rPr lang="en-US" sz="2400" b="1" dirty="0">
                <a:solidFill>
                  <a:srgbClr val="77E1FF"/>
                </a:solidFill>
              </a:rPr>
              <a:t>Split Earlier</a:t>
            </a:r>
          </a:p>
        </p:txBody>
      </p:sp>
      <p:sp>
        <p:nvSpPr>
          <p:cNvPr id="6" name="TextBox 5"/>
          <p:cNvSpPr txBox="1"/>
          <p:nvPr/>
        </p:nvSpPr>
        <p:spPr>
          <a:xfrm>
            <a:off x="8937171" y="2074706"/>
            <a:ext cx="1470018" cy="461665"/>
          </a:xfrm>
          <a:prstGeom prst="rect">
            <a:avLst/>
          </a:prstGeom>
          <a:noFill/>
        </p:spPr>
        <p:txBody>
          <a:bodyPr wrap="none" rtlCol="0">
            <a:spAutoFit/>
          </a:bodyPr>
          <a:lstStyle/>
          <a:p>
            <a:r>
              <a:rPr lang="en-US" sz="2400" b="1" dirty="0">
                <a:solidFill>
                  <a:srgbClr val="EF7273"/>
                </a:solidFill>
              </a:rPr>
              <a:t>Split Later</a:t>
            </a:r>
          </a:p>
        </p:txBody>
      </p:sp>
      <p:cxnSp>
        <p:nvCxnSpPr>
          <p:cNvPr id="8" name="Straight Arrow Connector 7"/>
          <p:cNvCxnSpPr>
            <a:stCxn id="5" idx="3"/>
            <a:endCxn id="6" idx="1"/>
          </p:cNvCxnSpPr>
          <p:nvPr/>
        </p:nvCxnSpPr>
        <p:spPr>
          <a:xfrm>
            <a:off x="2571057" y="2305539"/>
            <a:ext cx="6366114"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68086" y="2767204"/>
            <a:ext cx="5346656" cy="1569660"/>
          </a:xfrm>
          <a:prstGeom prst="rect">
            <a:avLst/>
          </a:prstGeom>
          <a:noFill/>
        </p:spPr>
        <p:txBody>
          <a:bodyPr wrap="none" rtlCol="0">
            <a:spAutoFit/>
          </a:bodyPr>
          <a:lstStyle/>
          <a:p>
            <a:pPr marL="285750" indent="-285750">
              <a:buClr>
                <a:srgbClr val="77E1FF"/>
              </a:buClr>
              <a:buFont typeface="Arial" panose="020B0604020202020204" pitchFamily="34" charset="0"/>
              <a:buChar char="•"/>
            </a:pPr>
            <a:r>
              <a:rPr lang="en-US" sz="2400" dirty="0"/>
              <a:t>Attract key players who need </a:t>
            </a:r>
            <a:br>
              <a:rPr lang="en-US" sz="2400" dirty="0"/>
            </a:br>
            <a:r>
              <a:rPr lang="en-US" sz="2400" dirty="0"/>
              <a:t>equity incentives</a:t>
            </a:r>
          </a:p>
          <a:p>
            <a:pPr marL="285750" indent="-285750">
              <a:buClr>
                <a:srgbClr val="77E1FF"/>
              </a:buClr>
              <a:buFont typeface="Arial" panose="020B0604020202020204" pitchFamily="34" charset="0"/>
              <a:buChar char="•"/>
            </a:pPr>
            <a:r>
              <a:rPr lang="en-US" sz="2400" dirty="0"/>
              <a:t>Negotiate calmly before you are under </a:t>
            </a:r>
            <a:br>
              <a:rPr lang="en-US" sz="2400" dirty="0"/>
            </a:br>
            <a:r>
              <a:rPr lang="en-US" sz="2400" dirty="0"/>
              <a:t>pressure to split</a:t>
            </a:r>
          </a:p>
        </p:txBody>
      </p:sp>
      <p:sp>
        <p:nvSpPr>
          <p:cNvPr id="10" name="TextBox 9"/>
          <p:cNvSpPr txBox="1"/>
          <p:nvPr/>
        </p:nvSpPr>
        <p:spPr>
          <a:xfrm>
            <a:off x="6651172" y="2767204"/>
            <a:ext cx="5420074" cy="830997"/>
          </a:xfrm>
          <a:prstGeom prst="rect">
            <a:avLst/>
          </a:prstGeom>
          <a:noFill/>
        </p:spPr>
        <p:txBody>
          <a:bodyPr wrap="none" rtlCol="0">
            <a:spAutoFit/>
          </a:bodyPr>
          <a:lstStyle/>
          <a:p>
            <a:pPr marL="285750" indent="-285750">
              <a:buClr>
                <a:srgbClr val="EF7273"/>
              </a:buClr>
              <a:buFont typeface="Arial" panose="020B0604020202020204" pitchFamily="34" charset="0"/>
              <a:buChar char="•"/>
            </a:pPr>
            <a:r>
              <a:rPr lang="en-US" sz="2400" dirty="0"/>
              <a:t>Learn about co-founders’ contributions</a:t>
            </a:r>
          </a:p>
          <a:p>
            <a:pPr marL="285750" indent="-285750">
              <a:buClr>
                <a:srgbClr val="EF7273"/>
              </a:buClr>
              <a:buFont typeface="Arial" panose="020B0604020202020204" pitchFamily="34" charset="0"/>
              <a:buChar char="•"/>
            </a:pPr>
            <a:r>
              <a:rPr lang="en-US" sz="2400" dirty="0"/>
              <a:t>Learn about co-founders’ commitments</a:t>
            </a:r>
          </a:p>
        </p:txBody>
      </p:sp>
    </p:spTree>
    <p:extLst>
      <p:ext uri="{BB962C8B-B14F-4D97-AF65-F5344CB8AC3E}">
        <p14:creationId xmlns:p14="http://schemas.microsoft.com/office/powerpoint/2010/main" val="353046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out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Criteria For Equity Splits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There are no “right” answers or objective criteria that can be used to split equity</a:t>
            </a:r>
          </a:p>
          <a:p>
            <a:pPr lvl="1">
              <a:buFont typeface="Arial" panose="020B0604020202020204" pitchFamily="34" charset="0"/>
              <a:buChar char="•"/>
            </a:pPr>
            <a:r>
              <a:rPr lang="en-US" dirty="0"/>
              <a:t>The outcome is fully subject to negotiation between the founders</a:t>
            </a:r>
          </a:p>
          <a:p>
            <a:pPr lvl="1">
              <a:buFont typeface="Arial" panose="020B0604020202020204" pitchFamily="34" charset="0"/>
              <a:buChar char="•"/>
            </a:pPr>
            <a:endParaRPr lang="en-US" dirty="0"/>
          </a:p>
          <a:p>
            <a:pPr>
              <a:buFont typeface="Arial" panose="020B0604020202020204" pitchFamily="34" charset="0"/>
              <a:buChar char="•"/>
            </a:pPr>
            <a:r>
              <a:rPr lang="en-US" dirty="0"/>
              <a:t>But research shows that there are at least 4 criteria that can be considered for crafting a </a:t>
            </a:r>
            <a:r>
              <a:rPr lang="en-US" i="1" dirty="0"/>
              <a:t>sustainable</a:t>
            </a:r>
            <a:r>
              <a:rPr lang="en-US" dirty="0"/>
              <a:t> equity agreement</a:t>
            </a:r>
          </a:p>
          <a:p>
            <a:pPr marL="914400" lvl="1" indent="-457200">
              <a:buFont typeface="+mj-lt"/>
              <a:buAutoNum type="arabicPeriod"/>
            </a:pPr>
            <a:r>
              <a:rPr lang="en-US" dirty="0">
                <a:solidFill>
                  <a:srgbClr val="EF7273"/>
                </a:solidFill>
              </a:rPr>
              <a:t>Past and Present Contributions</a:t>
            </a:r>
          </a:p>
          <a:p>
            <a:pPr marL="914400" lvl="1" indent="-457200">
              <a:buFont typeface="+mj-lt"/>
              <a:buAutoNum type="arabicPeriod"/>
            </a:pPr>
            <a:r>
              <a:rPr lang="en-US" dirty="0">
                <a:solidFill>
                  <a:srgbClr val="77E1FF"/>
                </a:solidFill>
              </a:rPr>
              <a:t>Future Contributions</a:t>
            </a:r>
          </a:p>
          <a:p>
            <a:pPr marL="914400" lvl="1" indent="-457200">
              <a:buFont typeface="+mj-lt"/>
              <a:buAutoNum type="arabicPeriod"/>
            </a:pPr>
            <a:r>
              <a:rPr lang="en-US" dirty="0">
                <a:solidFill>
                  <a:srgbClr val="92D050"/>
                </a:solidFill>
              </a:rPr>
              <a:t>Opportunity Cost</a:t>
            </a:r>
          </a:p>
          <a:p>
            <a:pPr marL="914400" lvl="1" indent="-457200">
              <a:buFont typeface="+mj-lt"/>
              <a:buAutoNum type="arabicPeriod"/>
            </a:pPr>
            <a:r>
              <a:rPr lang="en-US" dirty="0">
                <a:solidFill>
                  <a:srgbClr val="FFC000"/>
                </a:solidFill>
              </a:rPr>
              <a:t>Motivations and Preferences</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16084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Today…</a:t>
            </a:r>
          </a:p>
        </p:txBody>
      </p:sp>
      <p:sp>
        <p:nvSpPr>
          <p:cNvPr id="3" name="Content Placeholder 2"/>
          <p:cNvSpPr>
            <a:spLocks noGrp="1"/>
          </p:cNvSpPr>
          <p:nvPr>
            <p:ph idx="1"/>
          </p:nvPr>
        </p:nvSpPr>
        <p:spPr>
          <a:xfrm>
            <a:off x="838200" y="1825624"/>
            <a:ext cx="10515600" cy="4667251"/>
          </a:xfrm>
        </p:spPr>
        <p:txBody>
          <a:bodyPr>
            <a:normAutofit fontScale="92500" lnSpcReduction="10000"/>
          </a:bodyPr>
          <a:lstStyle/>
          <a:p>
            <a:r>
              <a:rPr lang="en-US" dirty="0">
                <a:solidFill>
                  <a:srgbClr val="77E1FF"/>
                </a:solidFill>
              </a:rPr>
              <a:t>Last Lecture</a:t>
            </a:r>
            <a:r>
              <a:rPr lang="en-US" dirty="0"/>
              <a:t>: </a:t>
            </a:r>
          </a:p>
          <a:p>
            <a:pPr lvl="1"/>
            <a:r>
              <a:rPr lang="en-US" dirty="0"/>
              <a:t>Shall I start a company, and if so, should I go solo or co-found?– Part II</a:t>
            </a:r>
          </a:p>
          <a:p>
            <a:pPr lvl="2"/>
            <a:r>
              <a:rPr lang="en-US" b="1" dirty="0"/>
              <a:t>Principle 6</a:t>
            </a:r>
            <a:r>
              <a:rPr lang="en-US" dirty="0"/>
              <a:t>: Find a Co-founder Who </a:t>
            </a:r>
            <a:r>
              <a:rPr lang="en-US" i="1" dirty="0"/>
              <a:t>Shares </a:t>
            </a:r>
            <a:r>
              <a:rPr lang="en-US" dirty="0"/>
              <a:t>Your</a:t>
            </a:r>
            <a:r>
              <a:rPr lang="en-US" i="1" dirty="0"/>
              <a:t> Values </a:t>
            </a:r>
            <a:r>
              <a:rPr lang="en-US" dirty="0"/>
              <a:t>and</a:t>
            </a:r>
            <a:r>
              <a:rPr lang="en-US" i="1" dirty="0"/>
              <a:t> Vision</a:t>
            </a:r>
            <a:r>
              <a:rPr lang="en-US" dirty="0"/>
              <a:t>, and </a:t>
            </a:r>
            <a:r>
              <a:rPr lang="en-US" i="1" dirty="0"/>
              <a:t>Complements</a:t>
            </a:r>
            <a:r>
              <a:rPr lang="en-US" dirty="0"/>
              <a:t> You</a:t>
            </a:r>
          </a:p>
          <a:p>
            <a:pPr lvl="2"/>
            <a:r>
              <a:rPr lang="en-US" b="1" dirty="0"/>
              <a:t>Principle 7</a:t>
            </a:r>
            <a:r>
              <a:rPr lang="en-US" dirty="0"/>
              <a:t>: Manage Partnership Tensions </a:t>
            </a:r>
            <a:r>
              <a:rPr lang="en-US" i="1" dirty="0"/>
              <a:t>Quickly </a:t>
            </a:r>
            <a:r>
              <a:rPr lang="en-US" dirty="0"/>
              <a:t>and</a:t>
            </a:r>
            <a:r>
              <a:rPr lang="en-US" i="1" dirty="0"/>
              <a:t> Properly</a:t>
            </a:r>
            <a:endParaRPr lang="en-US" dirty="0"/>
          </a:p>
          <a:p>
            <a:pPr lvl="2"/>
            <a:endParaRPr lang="en-US" i="1" dirty="0"/>
          </a:p>
          <a:p>
            <a:r>
              <a:rPr lang="en-US" dirty="0">
                <a:solidFill>
                  <a:srgbClr val="77E1FF"/>
                </a:solidFill>
              </a:rPr>
              <a:t>Today’s Lecture</a:t>
            </a:r>
            <a:r>
              <a:rPr lang="en-US" dirty="0"/>
              <a:t>: </a:t>
            </a:r>
          </a:p>
          <a:p>
            <a:pPr lvl="1"/>
            <a:r>
              <a:rPr lang="en-US" dirty="0"/>
              <a:t>Shall I start a company, and if so, should I go solo or co-found?– Part III</a:t>
            </a:r>
          </a:p>
          <a:p>
            <a:pPr lvl="2"/>
            <a:r>
              <a:rPr lang="en-US" dirty="0"/>
              <a:t>Roles and Rewards</a:t>
            </a:r>
          </a:p>
          <a:p>
            <a:pPr lvl="2"/>
            <a:endParaRPr lang="en-US" dirty="0">
              <a:solidFill>
                <a:srgbClr val="77E1FF"/>
              </a:solidFill>
            </a:endParaRPr>
          </a:p>
          <a:p>
            <a:r>
              <a:rPr lang="en-US" dirty="0">
                <a:solidFill>
                  <a:srgbClr val="77E1FF"/>
                </a:solidFill>
              </a:rPr>
              <a:t>Announcements</a:t>
            </a:r>
            <a:r>
              <a:rPr lang="en-US" dirty="0"/>
              <a:t>:</a:t>
            </a:r>
          </a:p>
          <a:p>
            <a:pPr lvl="1"/>
            <a:r>
              <a:rPr lang="en-US" dirty="0"/>
              <a:t>Student presentations are on September 27</a:t>
            </a:r>
          </a:p>
          <a:p>
            <a:pPr lvl="1"/>
            <a:r>
              <a:rPr lang="en-US" dirty="0"/>
              <a:t>Report 2 is due on September 27 by midnight (rubric has been shared on Piazza)</a:t>
            </a:r>
          </a:p>
          <a:p>
            <a:pPr lvl="1"/>
            <a:r>
              <a:rPr lang="en-US" dirty="0">
                <a:solidFill>
                  <a:srgbClr val="EF7273"/>
                </a:solidFill>
              </a:rPr>
              <a:t>Midterm exam will be on Oct 16 (</a:t>
            </a:r>
            <a:r>
              <a:rPr lang="en-US" i="1" dirty="0">
                <a:solidFill>
                  <a:srgbClr val="EF7273"/>
                </a:solidFill>
              </a:rPr>
              <a:t>all materials are included</a:t>
            </a:r>
            <a:r>
              <a:rPr lang="en-US" dirty="0">
                <a:solidFill>
                  <a:srgbClr val="EF7273"/>
                </a:solidFill>
              </a:rPr>
              <a:t>)</a:t>
            </a:r>
          </a:p>
          <a:p>
            <a:pPr marL="457200" lvl="1" indent="0">
              <a:buNone/>
            </a:pPr>
            <a:endParaRPr lang="en-US" dirty="0"/>
          </a:p>
        </p:txBody>
      </p:sp>
    </p:spTree>
    <p:extLst>
      <p:ext uri="{BB962C8B-B14F-4D97-AF65-F5344CB8AC3E}">
        <p14:creationId xmlns:p14="http://schemas.microsoft.com/office/powerpoint/2010/main" val="1870317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Past and Present Contributions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How much have you contributed so far to building the value of the startup?</a:t>
            </a:r>
          </a:p>
          <a:p>
            <a:pPr lvl="1">
              <a:buFont typeface="Arial" panose="020B0604020202020204" pitchFamily="34" charset="0"/>
              <a:buChar char="•"/>
            </a:pPr>
            <a:r>
              <a:rPr lang="en-US" i="1" dirty="0">
                <a:solidFill>
                  <a:srgbClr val="EF7273"/>
                </a:solidFill>
              </a:rPr>
              <a:t>Idea</a:t>
            </a:r>
            <a:r>
              <a:rPr lang="en-US" dirty="0">
                <a:solidFill>
                  <a:srgbClr val="EF7273"/>
                </a:solidFill>
              </a:rPr>
              <a:t> Contribution</a:t>
            </a:r>
            <a:r>
              <a:rPr lang="en-US" dirty="0"/>
              <a:t>: </a:t>
            </a:r>
          </a:p>
          <a:p>
            <a:pPr lvl="2">
              <a:buFont typeface="Arial" panose="020B0604020202020204" pitchFamily="34" charset="0"/>
              <a:buChar char="•"/>
            </a:pPr>
            <a:r>
              <a:rPr lang="en-US" sz="2400" dirty="0"/>
              <a:t>Founders who contributed the original idea on which the startup is based have made a </a:t>
            </a:r>
            <a:r>
              <a:rPr lang="en-US" sz="2400" i="1" dirty="0"/>
              <a:t>unique</a:t>
            </a:r>
            <a:r>
              <a:rPr lang="en-US" sz="2400" dirty="0"/>
              <a:t> contribution to the venture </a:t>
            </a:r>
          </a:p>
          <a:p>
            <a:pPr lvl="2">
              <a:buFont typeface="Arial" panose="020B0604020202020204" pitchFamily="34" charset="0"/>
              <a:buChar char="•"/>
            </a:pPr>
            <a:r>
              <a:rPr lang="en-US" sz="2400" dirty="0"/>
              <a:t>Research suggests that they get an </a:t>
            </a:r>
            <a:r>
              <a:rPr lang="en-US" sz="2400" i="1" dirty="0">
                <a:solidFill>
                  <a:srgbClr val="EF7273"/>
                </a:solidFill>
              </a:rPr>
              <a:t>idea premium</a:t>
            </a:r>
            <a:r>
              <a:rPr lang="en-US" sz="2400" dirty="0">
                <a:solidFill>
                  <a:srgbClr val="EF7273"/>
                </a:solidFill>
              </a:rPr>
              <a:t> </a:t>
            </a:r>
            <a:r>
              <a:rPr lang="en-US" sz="2400" dirty="0"/>
              <a:t>of 10-15% in </a:t>
            </a:r>
            <a:r>
              <a:rPr lang="en-US" sz="2400" i="1" dirty="0"/>
              <a:t>extra</a:t>
            </a:r>
            <a:r>
              <a:rPr lang="en-US" sz="2400" dirty="0"/>
              <a:t> equity</a:t>
            </a:r>
          </a:p>
          <a:p>
            <a:pPr lvl="2">
              <a:buFont typeface="Arial" panose="020B0604020202020204" pitchFamily="34" charset="0"/>
              <a:buChar char="•"/>
            </a:pPr>
            <a:endParaRPr lang="en-US" sz="2400" dirty="0"/>
          </a:p>
          <a:p>
            <a:pPr lvl="1">
              <a:buFont typeface="Arial" panose="020B0604020202020204" pitchFamily="34" charset="0"/>
              <a:buChar char="•"/>
            </a:pPr>
            <a:r>
              <a:rPr lang="en-US" i="1" dirty="0">
                <a:solidFill>
                  <a:srgbClr val="EF7273"/>
                </a:solidFill>
              </a:rPr>
              <a:t>Capital</a:t>
            </a:r>
            <a:r>
              <a:rPr lang="en-US" dirty="0">
                <a:solidFill>
                  <a:srgbClr val="EF7273"/>
                </a:solidFill>
              </a:rPr>
              <a:t> Contribution</a:t>
            </a:r>
            <a:r>
              <a:rPr lang="en-US" dirty="0"/>
              <a:t>:</a:t>
            </a:r>
          </a:p>
          <a:p>
            <a:pPr lvl="2">
              <a:buFont typeface="Arial" panose="020B0604020202020204" pitchFamily="34" charset="0"/>
              <a:buChar char="•"/>
            </a:pPr>
            <a:r>
              <a:rPr lang="en-US" sz="2400" dirty="0"/>
              <a:t>Founders who have made larger contributions to the startup’s seed capital should see a proportionate increase in their equity ownership</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49876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Future Contributions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Most of the work required for the startup will come in the future, but these are hard to anticipate</a:t>
            </a:r>
          </a:p>
          <a:p>
            <a:pPr>
              <a:buFont typeface="Arial" panose="020B0604020202020204" pitchFamily="34" charset="0"/>
              <a:buChar char="•"/>
            </a:pPr>
            <a:endParaRPr lang="en-US" dirty="0"/>
          </a:p>
          <a:p>
            <a:pPr>
              <a:buFont typeface="Arial" panose="020B0604020202020204" pitchFamily="34" charset="0"/>
              <a:buChar char="•"/>
            </a:pPr>
            <a:r>
              <a:rPr lang="en-US" dirty="0"/>
              <a:t>How much can you be expected to contribute to the value of the startup down the road?</a:t>
            </a:r>
          </a:p>
          <a:p>
            <a:pPr lvl="1">
              <a:buFont typeface="Arial" panose="020B0604020202020204" pitchFamily="34" charset="0"/>
              <a:buChar char="•"/>
            </a:pPr>
            <a:r>
              <a:rPr lang="en-US" dirty="0">
                <a:solidFill>
                  <a:srgbClr val="92D050"/>
                </a:solidFill>
              </a:rPr>
              <a:t>Are You a Successful Serial Founder?</a:t>
            </a:r>
            <a:r>
              <a:rPr lang="en-US" dirty="0"/>
              <a:t> -- Research shows that serial founders are usually given a premium of 7% to 9% of extra equity</a:t>
            </a:r>
          </a:p>
          <a:p>
            <a:pPr lvl="1">
              <a:buFont typeface="Arial" panose="020B0604020202020204" pitchFamily="34" charset="0"/>
              <a:buChar char="•"/>
            </a:pPr>
            <a:r>
              <a:rPr lang="en-US" dirty="0">
                <a:solidFill>
                  <a:srgbClr val="92D050"/>
                </a:solidFill>
              </a:rPr>
              <a:t>What Will Be Your Title?</a:t>
            </a:r>
            <a:r>
              <a:rPr lang="en-US" dirty="0"/>
              <a:t> -- Official positions influence equity splits, with CEOs receiving a substantial equity premium (i.e., 14% to 20% of extra equity)</a:t>
            </a:r>
          </a:p>
          <a:p>
            <a:pPr lvl="1">
              <a:buFont typeface="Arial" panose="020B0604020202020204" pitchFamily="34" charset="0"/>
              <a:buChar char="•"/>
            </a:pPr>
            <a:r>
              <a:rPr lang="en-US" dirty="0">
                <a:solidFill>
                  <a:srgbClr val="92D050"/>
                </a:solidFill>
              </a:rPr>
              <a:t>What is Your Level of Commitment? </a:t>
            </a:r>
            <a:r>
              <a:rPr lang="en-US" dirty="0"/>
              <a:t>– Being </a:t>
            </a:r>
            <a:r>
              <a:rPr lang="en-US" i="1" dirty="0"/>
              <a:t>full-time</a:t>
            </a:r>
            <a:r>
              <a:rPr lang="en-US" dirty="0"/>
              <a:t> or </a:t>
            </a:r>
            <a:r>
              <a:rPr lang="en-US" i="1" dirty="0"/>
              <a:t>part-time</a:t>
            </a:r>
            <a:r>
              <a:rPr lang="en-US" dirty="0"/>
              <a:t> in the startup may serve in changing your equity split </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545005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Opportunity Cost</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What are you sacrificing to build the startup?</a:t>
            </a:r>
          </a:p>
          <a:p>
            <a:pPr lvl="1">
              <a:buFont typeface="Arial" panose="020B0604020202020204" pitchFamily="34" charset="0"/>
              <a:buChar char="•"/>
            </a:pPr>
            <a:r>
              <a:rPr lang="en-US" dirty="0"/>
              <a:t>Are you </a:t>
            </a:r>
            <a:r>
              <a:rPr lang="en-US" i="1" dirty="0"/>
              <a:t>employed</a:t>
            </a:r>
            <a:r>
              <a:rPr lang="en-US" dirty="0"/>
              <a:t> or </a:t>
            </a:r>
            <a:r>
              <a:rPr lang="en-US" i="1" dirty="0"/>
              <a:t>not employed</a:t>
            </a:r>
            <a:r>
              <a:rPr lang="en-US" dirty="0"/>
              <a:t>?</a:t>
            </a:r>
          </a:p>
          <a:p>
            <a:pPr lvl="2">
              <a:buFont typeface="Arial" panose="020B0604020202020204" pitchFamily="34" charset="0"/>
              <a:buChar char="•"/>
            </a:pPr>
            <a:r>
              <a:rPr lang="en-US" sz="2400" dirty="0"/>
              <a:t>If not employed, the opportunity cost will be lower</a:t>
            </a:r>
          </a:p>
          <a:p>
            <a:pPr lvl="2">
              <a:buFont typeface="Arial" panose="020B0604020202020204" pitchFamily="34" charset="0"/>
              <a:buChar char="•"/>
            </a:pPr>
            <a:r>
              <a:rPr lang="en-US" sz="2400" dirty="0"/>
              <a:t>If employed, do you hold a low- or a high-level position which you’re enjoying and having a financial security from? </a:t>
            </a:r>
          </a:p>
          <a:p>
            <a:pPr lvl="3">
              <a:buFont typeface="Arial" panose="020B0604020202020204" pitchFamily="34" charset="0"/>
              <a:buChar char="•"/>
            </a:pPr>
            <a:r>
              <a:rPr lang="en-US" sz="2400" dirty="0"/>
              <a:t>High-level positions entail higher opportunity cost and accordingly higher equity stake</a:t>
            </a:r>
          </a:p>
          <a:p>
            <a:pPr lvl="3">
              <a:buFont typeface="Arial" panose="020B0604020202020204" pitchFamily="34" charset="0"/>
              <a:buChar char="•"/>
            </a:pPr>
            <a:r>
              <a:rPr lang="en-US" sz="2400" dirty="0"/>
              <a:t>The calculus changes if you contribute part or all of your salary towards building the startup (this goes back to “</a:t>
            </a:r>
            <a:r>
              <a:rPr lang="en-US" sz="2400" dirty="0">
                <a:solidFill>
                  <a:srgbClr val="EF7273"/>
                </a:solidFill>
              </a:rPr>
              <a:t>Past and Present Contributions</a:t>
            </a:r>
            <a:r>
              <a:rPr lang="en-US" sz="2400" dirty="0"/>
              <a:t>”) </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16531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Motivations and Preferences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Motivation affects how much priority you place on gaining equity (</a:t>
            </a:r>
            <a:r>
              <a:rPr lang="en-US" i="1" dirty="0"/>
              <a:t>benefit is long-term</a:t>
            </a:r>
            <a:r>
              <a:rPr lang="en-US" dirty="0"/>
              <a:t>) versus cash compensation (</a:t>
            </a:r>
            <a:r>
              <a:rPr lang="en-US" i="1" dirty="0"/>
              <a:t>benefit is short-term</a:t>
            </a:r>
            <a:r>
              <a:rPr lang="en-US" dirty="0"/>
              <a:t>)</a:t>
            </a:r>
          </a:p>
          <a:p>
            <a:pPr>
              <a:buFont typeface="Arial" panose="020B0604020202020204" pitchFamily="34" charset="0"/>
              <a:buChar char="•"/>
            </a:pPr>
            <a:endParaRPr lang="en-US" dirty="0"/>
          </a:p>
          <a:p>
            <a:pPr>
              <a:buFont typeface="Arial" panose="020B0604020202020204" pitchFamily="34" charset="0"/>
              <a:buChar char="•"/>
            </a:pPr>
            <a:r>
              <a:rPr lang="en-US" dirty="0"/>
              <a:t>In addition, personality (e.g., having tolerance for conflicts) affects a founder’s willingness to engage in negotiations</a:t>
            </a:r>
          </a:p>
          <a:p>
            <a:pPr lvl="1">
              <a:buFont typeface="Arial" panose="020B0604020202020204" pitchFamily="34" charset="0"/>
              <a:buChar char="•"/>
            </a:pPr>
            <a:r>
              <a:rPr lang="en-US" dirty="0"/>
              <a:t>The higher the tolerance for conflicts, the higher the likelihood to pursue late equity split (quick </a:t>
            </a:r>
            <a:r>
              <a:rPr lang="en-US" i="1" dirty="0"/>
              <a:t>equal</a:t>
            </a:r>
            <a:r>
              <a:rPr lang="en-US" dirty="0"/>
              <a:t> splits are typically made to avoid difficult negotiations)</a:t>
            </a:r>
          </a:p>
          <a:p>
            <a:pPr>
              <a:buFont typeface="Arial" panose="020B0604020202020204" pitchFamily="34" charset="0"/>
              <a:buChar char="•"/>
            </a:pPr>
            <a:endParaRPr lang="en-US" dirty="0"/>
          </a:p>
          <a:p>
            <a:pPr>
              <a:buFont typeface="Arial" panose="020B0604020202020204" pitchFamily="34" charset="0"/>
              <a:buChar char="•"/>
            </a:pPr>
            <a:r>
              <a:rPr lang="en-US" dirty="0"/>
              <a:t>Prior relationships affect expectations about equity splits</a:t>
            </a:r>
          </a:p>
          <a:p>
            <a:pPr lvl="1">
              <a:buFont typeface="Arial" panose="020B0604020202020204" pitchFamily="34" charset="0"/>
              <a:buChar char="•"/>
            </a:pPr>
            <a:r>
              <a:rPr lang="en-US" dirty="0"/>
              <a:t>This brings about an important theory in entrepreneurship called </a:t>
            </a:r>
            <a:r>
              <a:rPr lang="en-US" b="1" i="1" dirty="0">
                <a:solidFill>
                  <a:srgbClr val="FFC000"/>
                </a:solidFill>
              </a:rPr>
              <a:t>equity theory</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77030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Equity Theory</a:t>
            </a:r>
          </a:p>
        </p:txBody>
      </p:sp>
      <p:sp>
        <p:nvSpPr>
          <p:cNvPr id="3" name="Content Placeholder 2"/>
          <p:cNvSpPr>
            <a:spLocks noGrp="1"/>
          </p:cNvSpPr>
          <p:nvPr>
            <p:ph idx="1"/>
          </p:nvPr>
        </p:nvSpPr>
        <p:spPr>
          <a:xfrm>
            <a:off x="838199" y="1825624"/>
            <a:ext cx="10858877" cy="4922417"/>
          </a:xfrm>
        </p:spPr>
        <p:txBody>
          <a:bodyPr>
            <a:normAutofit/>
          </a:bodyPr>
          <a:lstStyle/>
          <a:p>
            <a:pPr>
              <a:buFont typeface="Arial" panose="020B0604020202020204" pitchFamily="34" charset="0"/>
              <a:buChar char="•"/>
            </a:pPr>
            <a:r>
              <a:rPr lang="en-US" dirty="0"/>
              <a:t>Equity theory highlights the tight linkage between </a:t>
            </a:r>
            <a:r>
              <a:rPr lang="en-US" i="1" dirty="0"/>
              <a:t>social factors </a:t>
            </a:r>
            <a:r>
              <a:rPr lang="en-US" dirty="0"/>
              <a:t>(relationships) and </a:t>
            </a:r>
            <a:r>
              <a:rPr lang="en-US" i="1" dirty="0"/>
              <a:t>economic factors</a:t>
            </a:r>
            <a:r>
              <a:rPr lang="en-US" dirty="0"/>
              <a:t> (rewards)</a:t>
            </a:r>
          </a:p>
          <a:p>
            <a:pPr>
              <a:buFont typeface="Arial" panose="020B0604020202020204" pitchFamily="34" charset="0"/>
              <a:buChar char="•"/>
            </a:pPr>
            <a:endParaRPr lang="en-US" b="1" i="1" dirty="0">
              <a:solidFill>
                <a:schemeClr val="accent2"/>
              </a:solidFill>
            </a:endParaRPr>
          </a:p>
          <a:p>
            <a:pPr>
              <a:buFont typeface="Arial" panose="020B0604020202020204" pitchFamily="34" charset="0"/>
              <a:buChar char="•"/>
            </a:pPr>
            <a:r>
              <a:rPr lang="en-US" dirty="0"/>
              <a:t>Founding teams usually operate under </a:t>
            </a:r>
            <a:r>
              <a:rPr lang="en-US" i="1" dirty="0">
                <a:solidFill>
                  <a:srgbClr val="00B0F0"/>
                </a:solidFill>
              </a:rPr>
              <a:t>social logic </a:t>
            </a:r>
            <a:r>
              <a:rPr lang="en-US" i="1" dirty="0"/>
              <a:t>or </a:t>
            </a:r>
            <a:r>
              <a:rPr lang="en-US" i="1" dirty="0">
                <a:solidFill>
                  <a:srgbClr val="FF0000"/>
                </a:solidFill>
              </a:rPr>
              <a:t>business logic</a:t>
            </a:r>
          </a:p>
          <a:p>
            <a:pPr lvl="1">
              <a:buFont typeface="Arial" panose="020B0604020202020204" pitchFamily="34" charset="0"/>
              <a:buChar char="•"/>
            </a:pPr>
            <a:r>
              <a:rPr lang="en-US" dirty="0"/>
              <a:t>For teams operating under social logic, preserving personal relationships takes precedence over maximizing business success</a:t>
            </a:r>
          </a:p>
          <a:p>
            <a:pPr lvl="2">
              <a:buFont typeface="Arial" panose="020B0604020202020204" pitchFamily="34" charset="0"/>
              <a:buChar char="•"/>
            </a:pPr>
            <a:r>
              <a:rPr lang="en-US" dirty="0"/>
              <a:t>These teams typically follow the rule of </a:t>
            </a:r>
            <a:r>
              <a:rPr lang="en-US" i="1" dirty="0">
                <a:solidFill>
                  <a:srgbClr val="FFC000"/>
                </a:solidFill>
              </a:rPr>
              <a:t>equal distribution </a:t>
            </a:r>
            <a:r>
              <a:rPr lang="en-US" dirty="0"/>
              <a:t>(i.e., they split equity equally, even if individuals have very different levels of contribution)</a:t>
            </a:r>
          </a:p>
          <a:p>
            <a:pPr lvl="1">
              <a:buFont typeface="Arial" panose="020B0604020202020204" pitchFamily="34" charset="0"/>
              <a:buChar char="•"/>
            </a:pPr>
            <a:r>
              <a:rPr lang="en-US" dirty="0"/>
              <a:t>For teams operating under business logic, maximizing business success takes precedence over preserving personal relationships</a:t>
            </a:r>
          </a:p>
          <a:p>
            <a:pPr lvl="2">
              <a:buFont typeface="Arial" panose="020B0604020202020204" pitchFamily="34" charset="0"/>
              <a:buChar char="•"/>
            </a:pPr>
            <a:r>
              <a:rPr lang="en-US" dirty="0"/>
              <a:t>These teams typically follow the rule of </a:t>
            </a:r>
            <a:r>
              <a:rPr lang="en-US" i="1" dirty="0">
                <a:solidFill>
                  <a:srgbClr val="FFC000"/>
                </a:solidFill>
              </a:rPr>
              <a:t>equitable distribution </a:t>
            </a:r>
            <a:r>
              <a:rPr lang="en-US" dirty="0"/>
              <a:t>(i.e., they split equity in proportion to the value of each individual’s contribution)</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44970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Equity Theory</a:t>
            </a:r>
          </a:p>
        </p:txBody>
      </p:sp>
      <p:sp>
        <p:nvSpPr>
          <p:cNvPr id="3" name="Content Placeholder 2"/>
          <p:cNvSpPr>
            <a:spLocks noGrp="1"/>
          </p:cNvSpPr>
          <p:nvPr>
            <p:ph idx="1"/>
          </p:nvPr>
        </p:nvSpPr>
        <p:spPr>
          <a:xfrm>
            <a:off x="838199" y="1825624"/>
            <a:ext cx="10858877" cy="4922417"/>
          </a:xfrm>
        </p:spPr>
        <p:txBody>
          <a:bodyPr>
            <a:normAutofit/>
          </a:bodyPr>
          <a:lstStyle/>
          <a:p>
            <a:pPr>
              <a:buFont typeface="Arial" panose="020B0604020202020204" pitchFamily="34" charset="0"/>
              <a:buChar char="•"/>
            </a:pPr>
            <a:r>
              <a:rPr lang="en-US" dirty="0"/>
              <a:t>Equity theory ultimately suggests that the best split for one type of team could be the worst equity split for another type of team, depending on the dominant logic operating in the specific circumstance</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564584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2771923954"/>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gridSpan="2">
                  <a:txBody>
                    <a:bodyPr/>
                    <a:lstStyle/>
                    <a:p>
                      <a:pPr algn="ctr"/>
                      <a:r>
                        <a:rPr lang="en-US" sz="2000" dirty="0">
                          <a:solidFill>
                            <a:schemeClr val="tx1"/>
                          </a:solidFill>
                        </a:rPr>
                        <a:t>Prior Relationship</a:t>
                      </a:r>
                      <a:endParaRPr lang="en-US" dirty="0">
                        <a:solidFill>
                          <a:schemeClr val="tx1"/>
                        </a:solidFill>
                      </a:endParaRPr>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77E1FF"/>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EF7273"/>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95000"/>
                      </a:schemeClr>
                    </a:solidFill>
                  </a:tcPr>
                </a:tc>
                <a:tc>
                  <a:txBody>
                    <a:bodyPr/>
                    <a:lstStyle/>
                    <a:p>
                      <a:pPr algn="ctr"/>
                      <a:r>
                        <a:rPr lang="en-US" dirty="0">
                          <a:solidFill>
                            <a:schemeClr val="bg1"/>
                          </a:solidFill>
                        </a:rPr>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3877334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277544894"/>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gridSpan="2">
                  <a:txBody>
                    <a:bodyPr/>
                    <a:lstStyle/>
                    <a:p>
                      <a:pPr algn="ctr"/>
                      <a:r>
                        <a:rPr lang="en-US" sz="2000" dirty="0">
                          <a:solidFill>
                            <a:schemeClr val="tx1"/>
                          </a:solidFill>
                        </a:rPr>
                        <a:t>Prior</a:t>
                      </a:r>
                      <a:r>
                        <a:rPr lang="en-US" sz="2000" dirty="0"/>
                        <a:t> </a:t>
                      </a:r>
                      <a:r>
                        <a:rPr lang="en-US" sz="2000" dirty="0">
                          <a:solidFill>
                            <a:schemeClr val="tx1"/>
                          </a:solidFill>
                        </a:rPr>
                        <a:t>Relationship</a:t>
                      </a:r>
                      <a:endParaRPr lang="en-US" dirty="0">
                        <a:solidFill>
                          <a:schemeClr val="tx1"/>
                        </a:solidFill>
                      </a:endParaRPr>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77E1FF"/>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EF7273"/>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9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3696588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2887231147"/>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gridSpan="2">
                  <a:txBody>
                    <a:bodyPr/>
                    <a:lstStyle/>
                    <a:p>
                      <a:pPr algn="ctr"/>
                      <a:r>
                        <a:rPr lang="en-US" sz="2000" dirty="0">
                          <a:solidFill>
                            <a:schemeClr val="tx1"/>
                          </a:solidFill>
                        </a:rPr>
                        <a:t>Prior Relationship</a:t>
                      </a:r>
                      <a:endParaRPr lang="en-US" dirty="0">
                        <a:solidFill>
                          <a:schemeClr val="tx1"/>
                        </a:solidFill>
                      </a:endParaRPr>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77E1FF"/>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EF7273"/>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9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1228301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388114080"/>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gridSpan="2">
                  <a:txBody>
                    <a:bodyPr/>
                    <a:lstStyle/>
                    <a:p>
                      <a:pPr algn="ctr"/>
                      <a:r>
                        <a:rPr lang="en-US" sz="2000" dirty="0">
                          <a:solidFill>
                            <a:schemeClr val="tx1"/>
                          </a:solidFill>
                        </a:rPr>
                        <a:t>Prior Relationship</a:t>
                      </a:r>
                      <a:endParaRPr lang="en-US" dirty="0">
                        <a:solidFill>
                          <a:schemeClr val="tx1"/>
                        </a:solidFill>
                      </a:endParaRPr>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77E1FF"/>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EF7273"/>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9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ctr"/>
                      <a:r>
                        <a:rPr lang="en-US" dirty="0">
                          <a:solidFill>
                            <a:schemeClr val="tx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3573365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Entrepreneurship </a:t>
            </a:r>
            <a:r>
              <a:rPr lang="en-US" b="1" dirty="0"/>
              <a:t>Paradigm</a:t>
            </a:r>
            <a:r>
              <a:rPr lang="en-US" dirty="0"/>
              <a:t>: </a:t>
            </a:r>
            <a:br>
              <a:rPr lang="en-US" dirty="0"/>
            </a:br>
            <a:r>
              <a:rPr lang="en-US" dirty="0"/>
              <a:t>A System of </a:t>
            </a:r>
            <a:r>
              <a:rPr lang="en-US" b="1" dirty="0"/>
              <a:t>Functions</a:t>
            </a:r>
            <a:r>
              <a:rPr lang="en-US" dirty="0"/>
              <a:t> </a:t>
            </a:r>
          </a:p>
        </p:txBody>
      </p:sp>
      <p:sp>
        <p:nvSpPr>
          <p:cNvPr id="6" name="Rectangle 5">
            <a:extLst>
              <a:ext uri="{FF2B5EF4-FFF2-40B4-BE49-F238E27FC236}">
                <a16:creationId xmlns:a16="http://schemas.microsoft.com/office/drawing/2014/main" id="{9FC9F562-657D-B6D7-8D62-E53327E5D680}"/>
              </a:ext>
            </a:extLst>
          </p:cNvPr>
          <p:cNvSpPr/>
          <p:nvPr/>
        </p:nvSpPr>
        <p:spPr>
          <a:xfrm>
            <a:off x="904012"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 Problem</a:t>
            </a:r>
          </a:p>
        </p:txBody>
      </p:sp>
      <p:sp>
        <p:nvSpPr>
          <p:cNvPr id="7" name="Rectangle 6">
            <a:extLst>
              <a:ext uri="{FF2B5EF4-FFF2-40B4-BE49-F238E27FC236}">
                <a16:creationId xmlns:a16="http://schemas.microsoft.com/office/drawing/2014/main" id="{3FA995E8-DF47-AF48-E071-3DE66B48E3E1}"/>
              </a:ext>
            </a:extLst>
          </p:cNvPr>
          <p:cNvSpPr/>
          <p:nvPr/>
        </p:nvSpPr>
        <p:spPr>
          <a:xfrm>
            <a:off x="3089566"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&amp; Research a Market</a:t>
            </a:r>
          </a:p>
        </p:txBody>
      </p:sp>
      <p:sp>
        <p:nvSpPr>
          <p:cNvPr id="8" name="Rectangle 7">
            <a:extLst>
              <a:ext uri="{FF2B5EF4-FFF2-40B4-BE49-F238E27FC236}">
                <a16:creationId xmlns:a16="http://schemas.microsoft.com/office/drawing/2014/main" id="{F88B58ED-7226-A333-9ACE-1D170090CA54}"/>
              </a:ext>
            </a:extLst>
          </p:cNvPr>
          <p:cNvSpPr/>
          <p:nvPr/>
        </p:nvSpPr>
        <p:spPr>
          <a:xfrm>
            <a:off x="5275120"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Found or </a:t>
            </a:r>
            <a:br>
              <a:rPr lang="en-US" b="1" dirty="0">
                <a:solidFill>
                  <a:schemeClr val="tx1"/>
                </a:solidFill>
              </a:rPr>
            </a:br>
            <a:r>
              <a:rPr lang="en-US" b="1" dirty="0">
                <a:solidFill>
                  <a:schemeClr val="tx1"/>
                </a:solidFill>
              </a:rPr>
              <a:t>Co-found a Company </a:t>
            </a:r>
          </a:p>
        </p:txBody>
      </p:sp>
      <p:sp>
        <p:nvSpPr>
          <p:cNvPr id="9" name="Rectangle 8">
            <a:extLst>
              <a:ext uri="{FF2B5EF4-FFF2-40B4-BE49-F238E27FC236}">
                <a16:creationId xmlns:a16="http://schemas.microsoft.com/office/drawing/2014/main" id="{0BB86A95-C4F3-50AA-D558-4DE7AEAD71D0}"/>
              </a:ext>
            </a:extLst>
          </p:cNvPr>
          <p:cNvSpPr/>
          <p:nvPr/>
        </p:nvSpPr>
        <p:spPr>
          <a:xfrm>
            <a:off x="7460674"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Prototype</a:t>
            </a:r>
          </a:p>
        </p:txBody>
      </p:sp>
      <p:sp>
        <p:nvSpPr>
          <p:cNvPr id="10" name="Rectangle 9">
            <a:extLst>
              <a:ext uri="{FF2B5EF4-FFF2-40B4-BE49-F238E27FC236}">
                <a16:creationId xmlns:a16="http://schemas.microsoft.com/office/drawing/2014/main" id="{87568CE5-CCD5-BE32-0D42-E9A2808853B2}"/>
              </a:ext>
            </a:extLst>
          </p:cNvPr>
          <p:cNvSpPr/>
          <p:nvPr/>
        </p:nvSpPr>
        <p:spPr>
          <a:xfrm>
            <a:off x="917867"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Bootstrap and/or Raise Angle Fund</a:t>
            </a:r>
          </a:p>
        </p:txBody>
      </p:sp>
      <p:sp>
        <p:nvSpPr>
          <p:cNvPr id="11" name="Rectangle 10">
            <a:extLst>
              <a:ext uri="{FF2B5EF4-FFF2-40B4-BE49-F238E27FC236}">
                <a16:creationId xmlns:a16="http://schemas.microsoft.com/office/drawing/2014/main" id="{2988BF58-DCC6-9887-86C1-31299539AC35}"/>
              </a:ext>
            </a:extLst>
          </p:cNvPr>
          <p:cNvSpPr/>
          <p:nvPr/>
        </p:nvSpPr>
        <p:spPr>
          <a:xfrm>
            <a:off x="3089565"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Culture </a:t>
            </a:r>
          </a:p>
        </p:txBody>
      </p:sp>
      <p:sp>
        <p:nvSpPr>
          <p:cNvPr id="12" name="Rectangle 11">
            <a:extLst>
              <a:ext uri="{FF2B5EF4-FFF2-40B4-BE49-F238E27FC236}">
                <a16:creationId xmlns:a16="http://schemas.microsoft.com/office/drawing/2014/main" id="{2A12B3AC-F110-2E3F-6C3E-B4A23A5FB774}"/>
              </a:ext>
            </a:extLst>
          </p:cNvPr>
          <p:cNvSpPr/>
          <p:nvPr/>
        </p:nvSpPr>
        <p:spPr>
          <a:xfrm>
            <a:off x="5275119"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an MVP</a:t>
            </a:r>
          </a:p>
        </p:txBody>
      </p:sp>
      <p:sp>
        <p:nvSpPr>
          <p:cNvPr id="13" name="Rectangle 12">
            <a:extLst>
              <a:ext uri="{FF2B5EF4-FFF2-40B4-BE49-F238E27FC236}">
                <a16:creationId xmlns:a16="http://schemas.microsoft.com/office/drawing/2014/main" id="{976A21F4-3C37-5452-4C8C-24C75CD98B9B}"/>
              </a:ext>
            </a:extLst>
          </p:cNvPr>
          <p:cNvSpPr/>
          <p:nvPr/>
        </p:nvSpPr>
        <p:spPr>
          <a:xfrm>
            <a:off x="7460674"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Market &amp; Operate </a:t>
            </a:r>
          </a:p>
        </p:txBody>
      </p:sp>
      <p:sp>
        <p:nvSpPr>
          <p:cNvPr id="14" name="Rectangle 13">
            <a:extLst>
              <a:ext uri="{FF2B5EF4-FFF2-40B4-BE49-F238E27FC236}">
                <a16:creationId xmlns:a16="http://schemas.microsoft.com/office/drawing/2014/main" id="{720294A0-9975-721A-7E41-FC32DF8D0DAD}"/>
              </a:ext>
            </a:extLst>
          </p:cNvPr>
          <p:cNvSpPr/>
          <p:nvPr/>
        </p:nvSpPr>
        <p:spPr>
          <a:xfrm>
            <a:off x="9646227"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Raise Professional Money</a:t>
            </a:r>
          </a:p>
        </p:txBody>
      </p:sp>
      <p:sp>
        <p:nvSpPr>
          <p:cNvPr id="15" name="Rectangle 14">
            <a:extLst>
              <a:ext uri="{FF2B5EF4-FFF2-40B4-BE49-F238E27FC236}">
                <a16:creationId xmlns:a16="http://schemas.microsoft.com/office/drawing/2014/main" id="{7E4CE388-A58E-8859-6068-4B8404DFA7E1}"/>
              </a:ext>
            </a:extLst>
          </p:cNvPr>
          <p:cNvSpPr/>
          <p:nvPr/>
        </p:nvSpPr>
        <p:spPr>
          <a:xfrm>
            <a:off x="917867" y="5592252"/>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Scale</a:t>
            </a:r>
          </a:p>
        </p:txBody>
      </p:sp>
      <p:sp>
        <p:nvSpPr>
          <p:cNvPr id="16" name="Rectangle 15">
            <a:extLst>
              <a:ext uri="{FF2B5EF4-FFF2-40B4-BE49-F238E27FC236}">
                <a16:creationId xmlns:a16="http://schemas.microsoft.com/office/drawing/2014/main" id="{C9D4D7B4-4025-6E67-9411-84CB04F6C9D7}"/>
              </a:ext>
            </a:extLst>
          </p:cNvPr>
          <p:cNvSpPr/>
          <p:nvPr/>
        </p:nvSpPr>
        <p:spPr>
          <a:xfrm>
            <a:off x="9646228"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Business Model </a:t>
            </a:r>
          </a:p>
        </p:txBody>
      </p:sp>
      <p:sp>
        <p:nvSpPr>
          <p:cNvPr id="17" name="Rectangle 16">
            <a:extLst>
              <a:ext uri="{FF2B5EF4-FFF2-40B4-BE49-F238E27FC236}">
                <a16:creationId xmlns:a16="http://schemas.microsoft.com/office/drawing/2014/main" id="{FFCE5B43-AF31-8321-F0C9-792851C80B22}"/>
              </a:ext>
            </a:extLst>
          </p:cNvPr>
          <p:cNvSpPr/>
          <p:nvPr/>
        </p:nvSpPr>
        <p:spPr>
          <a:xfrm>
            <a:off x="3089564" y="5592252"/>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Exit </a:t>
            </a:r>
          </a:p>
        </p:txBody>
      </p:sp>
      <p:cxnSp>
        <p:nvCxnSpPr>
          <p:cNvPr id="19" name="Straight Arrow Connector 18">
            <a:extLst>
              <a:ext uri="{FF2B5EF4-FFF2-40B4-BE49-F238E27FC236}">
                <a16:creationId xmlns:a16="http://schemas.microsoft.com/office/drawing/2014/main" id="{71F3873E-0F0C-C2B9-75F2-A8F6CF2F8E0F}"/>
              </a:ext>
            </a:extLst>
          </p:cNvPr>
          <p:cNvCxnSpPr>
            <a:stCxn id="6" idx="3"/>
            <a:endCxn id="7" idx="1"/>
          </p:cNvCxnSpPr>
          <p:nvPr/>
        </p:nvCxnSpPr>
        <p:spPr>
          <a:xfrm>
            <a:off x="2545775"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26191E-530A-75D2-A6E3-D009B434FB0A}"/>
              </a:ext>
            </a:extLst>
          </p:cNvPr>
          <p:cNvCxnSpPr>
            <a:cxnSpLocks/>
            <a:stCxn id="7" idx="3"/>
            <a:endCxn id="8" idx="1"/>
          </p:cNvCxnSpPr>
          <p:nvPr/>
        </p:nvCxnSpPr>
        <p:spPr>
          <a:xfrm>
            <a:off x="4731329"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6810E28-33F3-2104-2A33-971F02843CD4}"/>
              </a:ext>
            </a:extLst>
          </p:cNvPr>
          <p:cNvCxnSpPr>
            <a:cxnSpLocks/>
            <a:stCxn id="8" idx="3"/>
            <a:endCxn id="9" idx="1"/>
          </p:cNvCxnSpPr>
          <p:nvPr/>
        </p:nvCxnSpPr>
        <p:spPr>
          <a:xfrm>
            <a:off x="6916883"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F3BAD8-6975-2AB5-4421-BE2AEE27D918}"/>
              </a:ext>
            </a:extLst>
          </p:cNvPr>
          <p:cNvCxnSpPr>
            <a:cxnSpLocks/>
            <a:stCxn id="9" idx="3"/>
            <a:endCxn id="16" idx="1"/>
          </p:cNvCxnSpPr>
          <p:nvPr/>
        </p:nvCxnSpPr>
        <p:spPr>
          <a:xfrm>
            <a:off x="9102437"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6D4B27-EA95-D932-42D3-873E2C94CA74}"/>
              </a:ext>
            </a:extLst>
          </p:cNvPr>
          <p:cNvCxnSpPr>
            <a:cxnSpLocks/>
            <a:stCxn id="16" idx="2"/>
          </p:cNvCxnSpPr>
          <p:nvPr/>
        </p:nvCxnSpPr>
        <p:spPr>
          <a:xfrm>
            <a:off x="10467110" y="2568502"/>
            <a:ext cx="0" cy="5279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DDB737-8B78-A263-3501-DBF9A4F8F7FC}"/>
              </a:ext>
            </a:extLst>
          </p:cNvPr>
          <p:cNvCxnSpPr>
            <a:cxnSpLocks/>
          </p:cNvCxnSpPr>
          <p:nvPr/>
        </p:nvCxnSpPr>
        <p:spPr>
          <a:xfrm flipH="1">
            <a:off x="1738748" y="3096490"/>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37E833E-BD6B-8DFA-874C-F730DC074FB0}"/>
              </a:ext>
            </a:extLst>
          </p:cNvPr>
          <p:cNvCxnSpPr>
            <a:cxnSpLocks/>
            <a:endCxn id="10" idx="0"/>
          </p:cNvCxnSpPr>
          <p:nvPr/>
        </p:nvCxnSpPr>
        <p:spPr>
          <a:xfrm>
            <a:off x="1738749" y="3084369"/>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688A41-76D2-7BC5-9B5B-105B3DD40567}"/>
              </a:ext>
            </a:extLst>
          </p:cNvPr>
          <p:cNvCxnSpPr>
            <a:cxnSpLocks/>
            <a:stCxn id="10" idx="3"/>
            <a:endCxn id="11" idx="1"/>
          </p:cNvCxnSpPr>
          <p:nvPr/>
        </p:nvCxnSpPr>
        <p:spPr>
          <a:xfrm>
            <a:off x="2559630"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344EEA6-9615-A2E1-9E20-3475E35A0D6B}"/>
              </a:ext>
            </a:extLst>
          </p:cNvPr>
          <p:cNvCxnSpPr>
            <a:cxnSpLocks/>
            <a:stCxn id="11" idx="3"/>
          </p:cNvCxnSpPr>
          <p:nvPr/>
        </p:nvCxnSpPr>
        <p:spPr>
          <a:xfrm>
            <a:off x="4731328"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5BDB882-E8F3-2E0E-B27E-3AAA4EB411BF}"/>
              </a:ext>
            </a:extLst>
          </p:cNvPr>
          <p:cNvCxnSpPr>
            <a:cxnSpLocks/>
            <a:stCxn id="12" idx="3"/>
            <a:endCxn id="13" idx="1"/>
          </p:cNvCxnSpPr>
          <p:nvPr/>
        </p:nvCxnSpPr>
        <p:spPr>
          <a:xfrm>
            <a:off x="6916882" y="4071718"/>
            <a:ext cx="5437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F45B8DA-13CB-6050-7B2A-9264B3E9C2C6}"/>
              </a:ext>
            </a:extLst>
          </p:cNvPr>
          <p:cNvCxnSpPr>
            <a:cxnSpLocks/>
            <a:stCxn id="13" idx="3"/>
            <a:endCxn id="14" idx="1"/>
          </p:cNvCxnSpPr>
          <p:nvPr/>
        </p:nvCxnSpPr>
        <p:spPr>
          <a:xfrm>
            <a:off x="9102437" y="4071718"/>
            <a:ext cx="54379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D543810-DED7-74A0-4216-48522BA5DC49}"/>
              </a:ext>
            </a:extLst>
          </p:cNvPr>
          <p:cNvCxnSpPr>
            <a:cxnSpLocks/>
            <a:stCxn id="14" idx="2"/>
          </p:cNvCxnSpPr>
          <p:nvPr/>
        </p:nvCxnSpPr>
        <p:spPr>
          <a:xfrm>
            <a:off x="10467109" y="4502941"/>
            <a:ext cx="1" cy="5331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BAEDB7B-9B98-A4A3-001E-0094F994A08A}"/>
              </a:ext>
            </a:extLst>
          </p:cNvPr>
          <p:cNvCxnSpPr>
            <a:cxnSpLocks/>
          </p:cNvCxnSpPr>
          <p:nvPr/>
        </p:nvCxnSpPr>
        <p:spPr>
          <a:xfrm flipH="1">
            <a:off x="1738748" y="5036126"/>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3A772AF-15E7-9C8B-2EAB-6EAEB50A2817}"/>
              </a:ext>
            </a:extLst>
          </p:cNvPr>
          <p:cNvCxnSpPr>
            <a:cxnSpLocks/>
          </p:cNvCxnSpPr>
          <p:nvPr/>
        </p:nvCxnSpPr>
        <p:spPr>
          <a:xfrm>
            <a:off x="1738749" y="5024005"/>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A8DDC8F-146A-2768-942F-3A5316DBC9DA}"/>
              </a:ext>
            </a:extLst>
          </p:cNvPr>
          <p:cNvCxnSpPr>
            <a:cxnSpLocks/>
          </p:cNvCxnSpPr>
          <p:nvPr/>
        </p:nvCxnSpPr>
        <p:spPr>
          <a:xfrm>
            <a:off x="2559630" y="6008103"/>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522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855926477"/>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gridSpan="2">
                  <a:txBody>
                    <a:bodyPr/>
                    <a:lstStyle/>
                    <a:p>
                      <a:pPr algn="ctr"/>
                      <a:r>
                        <a:rPr lang="en-US" sz="2000" dirty="0">
                          <a:solidFill>
                            <a:schemeClr val="tx1"/>
                          </a:solidFill>
                        </a:rPr>
                        <a:t>Prior Relationship</a:t>
                      </a:r>
                      <a:endParaRPr lang="en-US" dirty="0">
                        <a:solidFill>
                          <a:schemeClr val="tx1"/>
                        </a:solidFill>
                      </a:endParaRPr>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77E1FF"/>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EF7273"/>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9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ctr"/>
                      <a:r>
                        <a:rPr lang="en-US" dirty="0">
                          <a:solidFill>
                            <a:schemeClr val="tx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2601303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Lecture…</a:t>
            </a:r>
          </a:p>
        </p:txBody>
      </p:sp>
      <p:sp>
        <p:nvSpPr>
          <p:cNvPr id="3" name="Content Placeholder 2"/>
          <p:cNvSpPr>
            <a:spLocks noGrp="1"/>
          </p:cNvSpPr>
          <p:nvPr>
            <p:ph idx="1"/>
          </p:nvPr>
        </p:nvSpPr>
        <p:spPr/>
        <p:txBody>
          <a:bodyPr>
            <a:normAutofit/>
          </a:bodyPr>
          <a:lstStyle/>
          <a:p>
            <a:pPr marL="228600" lvl="1">
              <a:spcBef>
                <a:spcPts val="1000"/>
              </a:spcBef>
            </a:pPr>
            <a:r>
              <a:rPr lang="en-US" sz="2800" dirty="0"/>
              <a:t>Building a prototype </a:t>
            </a:r>
          </a:p>
          <a:p>
            <a:pPr marL="228600" lvl="1">
              <a:spcBef>
                <a:spcPts val="1000"/>
              </a:spcBef>
            </a:pPr>
            <a:r>
              <a:rPr lang="en-US" sz="2800" dirty="0"/>
              <a:t>Business Models -- Part I</a:t>
            </a:r>
            <a:endParaRPr lang="en-US" dirty="0"/>
          </a:p>
        </p:txBody>
      </p:sp>
    </p:spTree>
    <p:extLst>
      <p:ext uri="{BB962C8B-B14F-4D97-AF65-F5344CB8AC3E}">
        <p14:creationId xmlns:p14="http://schemas.microsoft.com/office/powerpoint/2010/main" val="1352702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Entrepreneurship </a:t>
            </a:r>
            <a:r>
              <a:rPr lang="en-US" b="1" dirty="0"/>
              <a:t>Paradigm</a:t>
            </a:r>
            <a:r>
              <a:rPr lang="en-US" dirty="0"/>
              <a:t>: </a:t>
            </a:r>
            <a:br>
              <a:rPr lang="en-US" dirty="0"/>
            </a:br>
            <a:r>
              <a:rPr lang="en-US" dirty="0"/>
              <a:t>A System of </a:t>
            </a:r>
            <a:r>
              <a:rPr lang="en-US" b="1" dirty="0"/>
              <a:t>Functions</a:t>
            </a:r>
            <a:r>
              <a:rPr lang="en-US" dirty="0"/>
              <a:t> </a:t>
            </a:r>
          </a:p>
        </p:txBody>
      </p:sp>
      <p:sp>
        <p:nvSpPr>
          <p:cNvPr id="6" name="Rectangle 5">
            <a:extLst>
              <a:ext uri="{FF2B5EF4-FFF2-40B4-BE49-F238E27FC236}">
                <a16:creationId xmlns:a16="http://schemas.microsoft.com/office/drawing/2014/main" id="{9FC9F562-657D-B6D7-8D62-E53327E5D680}"/>
              </a:ext>
            </a:extLst>
          </p:cNvPr>
          <p:cNvSpPr/>
          <p:nvPr/>
        </p:nvSpPr>
        <p:spPr>
          <a:xfrm>
            <a:off x="904012"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 Problem</a:t>
            </a:r>
          </a:p>
        </p:txBody>
      </p:sp>
      <p:sp>
        <p:nvSpPr>
          <p:cNvPr id="7" name="Rectangle 6">
            <a:extLst>
              <a:ext uri="{FF2B5EF4-FFF2-40B4-BE49-F238E27FC236}">
                <a16:creationId xmlns:a16="http://schemas.microsoft.com/office/drawing/2014/main" id="{3FA995E8-DF47-AF48-E071-3DE66B48E3E1}"/>
              </a:ext>
            </a:extLst>
          </p:cNvPr>
          <p:cNvSpPr/>
          <p:nvPr/>
        </p:nvSpPr>
        <p:spPr>
          <a:xfrm>
            <a:off x="3089566"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&amp; Research a Market</a:t>
            </a:r>
          </a:p>
        </p:txBody>
      </p:sp>
      <p:sp>
        <p:nvSpPr>
          <p:cNvPr id="8" name="Rectangle 7">
            <a:extLst>
              <a:ext uri="{FF2B5EF4-FFF2-40B4-BE49-F238E27FC236}">
                <a16:creationId xmlns:a16="http://schemas.microsoft.com/office/drawing/2014/main" id="{F88B58ED-7226-A333-9ACE-1D170090CA54}"/>
              </a:ext>
            </a:extLst>
          </p:cNvPr>
          <p:cNvSpPr/>
          <p:nvPr/>
        </p:nvSpPr>
        <p:spPr>
          <a:xfrm>
            <a:off x="5275120"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Found or </a:t>
            </a:r>
            <a:br>
              <a:rPr lang="en-US" b="1" dirty="0">
                <a:solidFill>
                  <a:schemeClr val="tx1"/>
                </a:solidFill>
              </a:rPr>
            </a:br>
            <a:r>
              <a:rPr lang="en-US" b="1" dirty="0">
                <a:solidFill>
                  <a:schemeClr val="tx1"/>
                </a:solidFill>
              </a:rPr>
              <a:t>Co-found a Company </a:t>
            </a:r>
          </a:p>
        </p:txBody>
      </p:sp>
      <p:sp>
        <p:nvSpPr>
          <p:cNvPr id="9" name="Rectangle 8">
            <a:extLst>
              <a:ext uri="{FF2B5EF4-FFF2-40B4-BE49-F238E27FC236}">
                <a16:creationId xmlns:a16="http://schemas.microsoft.com/office/drawing/2014/main" id="{0BB86A95-C4F3-50AA-D558-4DE7AEAD71D0}"/>
              </a:ext>
            </a:extLst>
          </p:cNvPr>
          <p:cNvSpPr/>
          <p:nvPr/>
        </p:nvSpPr>
        <p:spPr>
          <a:xfrm>
            <a:off x="7460674"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Prototype</a:t>
            </a:r>
          </a:p>
        </p:txBody>
      </p:sp>
      <p:sp>
        <p:nvSpPr>
          <p:cNvPr id="10" name="Rectangle 9">
            <a:extLst>
              <a:ext uri="{FF2B5EF4-FFF2-40B4-BE49-F238E27FC236}">
                <a16:creationId xmlns:a16="http://schemas.microsoft.com/office/drawing/2014/main" id="{87568CE5-CCD5-BE32-0D42-E9A2808853B2}"/>
              </a:ext>
            </a:extLst>
          </p:cNvPr>
          <p:cNvSpPr/>
          <p:nvPr/>
        </p:nvSpPr>
        <p:spPr>
          <a:xfrm>
            <a:off x="917867"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Bootstrap and/or Raise Angle Fund</a:t>
            </a:r>
          </a:p>
        </p:txBody>
      </p:sp>
      <p:sp>
        <p:nvSpPr>
          <p:cNvPr id="11" name="Rectangle 10">
            <a:extLst>
              <a:ext uri="{FF2B5EF4-FFF2-40B4-BE49-F238E27FC236}">
                <a16:creationId xmlns:a16="http://schemas.microsoft.com/office/drawing/2014/main" id="{2988BF58-DCC6-9887-86C1-31299539AC35}"/>
              </a:ext>
            </a:extLst>
          </p:cNvPr>
          <p:cNvSpPr/>
          <p:nvPr/>
        </p:nvSpPr>
        <p:spPr>
          <a:xfrm>
            <a:off x="3089565"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Culture </a:t>
            </a:r>
          </a:p>
        </p:txBody>
      </p:sp>
      <p:sp>
        <p:nvSpPr>
          <p:cNvPr id="12" name="Rectangle 11">
            <a:extLst>
              <a:ext uri="{FF2B5EF4-FFF2-40B4-BE49-F238E27FC236}">
                <a16:creationId xmlns:a16="http://schemas.microsoft.com/office/drawing/2014/main" id="{2A12B3AC-F110-2E3F-6C3E-B4A23A5FB774}"/>
              </a:ext>
            </a:extLst>
          </p:cNvPr>
          <p:cNvSpPr/>
          <p:nvPr/>
        </p:nvSpPr>
        <p:spPr>
          <a:xfrm>
            <a:off x="5275119"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an MVP</a:t>
            </a:r>
          </a:p>
        </p:txBody>
      </p:sp>
      <p:sp>
        <p:nvSpPr>
          <p:cNvPr id="13" name="Rectangle 12">
            <a:extLst>
              <a:ext uri="{FF2B5EF4-FFF2-40B4-BE49-F238E27FC236}">
                <a16:creationId xmlns:a16="http://schemas.microsoft.com/office/drawing/2014/main" id="{976A21F4-3C37-5452-4C8C-24C75CD98B9B}"/>
              </a:ext>
            </a:extLst>
          </p:cNvPr>
          <p:cNvSpPr/>
          <p:nvPr/>
        </p:nvSpPr>
        <p:spPr>
          <a:xfrm>
            <a:off x="7460674"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Market &amp; Operate </a:t>
            </a:r>
          </a:p>
        </p:txBody>
      </p:sp>
      <p:sp>
        <p:nvSpPr>
          <p:cNvPr id="14" name="Rectangle 13">
            <a:extLst>
              <a:ext uri="{FF2B5EF4-FFF2-40B4-BE49-F238E27FC236}">
                <a16:creationId xmlns:a16="http://schemas.microsoft.com/office/drawing/2014/main" id="{720294A0-9975-721A-7E41-FC32DF8D0DAD}"/>
              </a:ext>
            </a:extLst>
          </p:cNvPr>
          <p:cNvSpPr/>
          <p:nvPr/>
        </p:nvSpPr>
        <p:spPr>
          <a:xfrm>
            <a:off x="9646227"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Raise Professional Money</a:t>
            </a:r>
          </a:p>
        </p:txBody>
      </p:sp>
      <p:sp>
        <p:nvSpPr>
          <p:cNvPr id="15" name="Rectangle 14">
            <a:extLst>
              <a:ext uri="{FF2B5EF4-FFF2-40B4-BE49-F238E27FC236}">
                <a16:creationId xmlns:a16="http://schemas.microsoft.com/office/drawing/2014/main" id="{7E4CE388-A58E-8859-6068-4B8404DFA7E1}"/>
              </a:ext>
            </a:extLst>
          </p:cNvPr>
          <p:cNvSpPr/>
          <p:nvPr/>
        </p:nvSpPr>
        <p:spPr>
          <a:xfrm>
            <a:off x="917867" y="5592252"/>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Scale</a:t>
            </a:r>
          </a:p>
        </p:txBody>
      </p:sp>
      <p:sp>
        <p:nvSpPr>
          <p:cNvPr id="16" name="Rectangle 15">
            <a:extLst>
              <a:ext uri="{FF2B5EF4-FFF2-40B4-BE49-F238E27FC236}">
                <a16:creationId xmlns:a16="http://schemas.microsoft.com/office/drawing/2014/main" id="{C9D4D7B4-4025-6E67-9411-84CB04F6C9D7}"/>
              </a:ext>
            </a:extLst>
          </p:cNvPr>
          <p:cNvSpPr/>
          <p:nvPr/>
        </p:nvSpPr>
        <p:spPr>
          <a:xfrm>
            <a:off x="9646228"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Business Model </a:t>
            </a:r>
          </a:p>
        </p:txBody>
      </p:sp>
      <p:sp>
        <p:nvSpPr>
          <p:cNvPr id="17" name="Rectangle 16">
            <a:extLst>
              <a:ext uri="{FF2B5EF4-FFF2-40B4-BE49-F238E27FC236}">
                <a16:creationId xmlns:a16="http://schemas.microsoft.com/office/drawing/2014/main" id="{FFCE5B43-AF31-8321-F0C9-792851C80B22}"/>
              </a:ext>
            </a:extLst>
          </p:cNvPr>
          <p:cNvSpPr/>
          <p:nvPr/>
        </p:nvSpPr>
        <p:spPr>
          <a:xfrm>
            <a:off x="3089564" y="5592252"/>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Exit </a:t>
            </a:r>
          </a:p>
        </p:txBody>
      </p:sp>
      <p:cxnSp>
        <p:nvCxnSpPr>
          <p:cNvPr id="19" name="Straight Arrow Connector 18">
            <a:extLst>
              <a:ext uri="{FF2B5EF4-FFF2-40B4-BE49-F238E27FC236}">
                <a16:creationId xmlns:a16="http://schemas.microsoft.com/office/drawing/2014/main" id="{71F3873E-0F0C-C2B9-75F2-A8F6CF2F8E0F}"/>
              </a:ext>
            </a:extLst>
          </p:cNvPr>
          <p:cNvCxnSpPr>
            <a:stCxn id="6" idx="3"/>
            <a:endCxn id="7" idx="1"/>
          </p:cNvCxnSpPr>
          <p:nvPr/>
        </p:nvCxnSpPr>
        <p:spPr>
          <a:xfrm>
            <a:off x="2545775"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26191E-530A-75D2-A6E3-D009B434FB0A}"/>
              </a:ext>
            </a:extLst>
          </p:cNvPr>
          <p:cNvCxnSpPr>
            <a:cxnSpLocks/>
            <a:stCxn id="7" idx="3"/>
            <a:endCxn id="8" idx="1"/>
          </p:cNvCxnSpPr>
          <p:nvPr/>
        </p:nvCxnSpPr>
        <p:spPr>
          <a:xfrm>
            <a:off x="4731329"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6810E28-33F3-2104-2A33-971F02843CD4}"/>
              </a:ext>
            </a:extLst>
          </p:cNvPr>
          <p:cNvCxnSpPr>
            <a:cxnSpLocks/>
            <a:stCxn id="8" idx="3"/>
            <a:endCxn id="9" idx="1"/>
          </p:cNvCxnSpPr>
          <p:nvPr/>
        </p:nvCxnSpPr>
        <p:spPr>
          <a:xfrm>
            <a:off x="6916883"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F3BAD8-6975-2AB5-4421-BE2AEE27D918}"/>
              </a:ext>
            </a:extLst>
          </p:cNvPr>
          <p:cNvCxnSpPr>
            <a:cxnSpLocks/>
            <a:stCxn id="9" idx="3"/>
            <a:endCxn id="16" idx="1"/>
          </p:cNvCxnSpPr>
          <p:nvPr/>
        </p:nvCxnSpPr>
        <p:spPr>
          <a:xfrm>
            <a:off x="9102437"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6D4B27-EA95-D932-42D3-873E2C94CA74}"/>
              </a:ext>
            </a:extLst>
          </p:cNvPr>
          <p:cNvCxnSpPr>
            <a:cxnSpLocks/>
            <a:stCxn id="16" idx="2"/>
          </p:cNvCxnSpPr>
          <p:nvPr/>
        </p:nvCxnSpPr>
        <p:spPr>
          <a:xfrm>
            <a:off x="10467110" y="2568502"/>
            <a:ext cx="0" cy="5279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DDB737-8B78-A263-3501-DBF9A4F8F7FC}"/>
              </a:ext>
            </a:extLst>
          </p:cNvPr>
          <p:cNvCxnSpPr>
            <a:cxnSpLocks/>
          </p:cNvCxnSpPr>
          <p:nvPr/>
        </p:nvCxnSpPr>
        <p:spPr>
          <a:xfrm flipH="1">
            <a:off x="1738748" y="3096490"/>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37E833E-BD6B-8DFA-874C-F730DC074FB0}"/>
              </a:ext>
            </a:extLst>
          </p:cNvPr>
          <p:cNvCxnSpPr>
            <a:cxnSpLocks/>
            <a:endCxn id="10" idx="0"/>
          </p:cNvCxnSpPr>
          <p:nvPr/>
        </p:nvCxnSpPr>
        <p:spPr>
          <a:xfrm>
            <a:off x="1738749" y="3084369"/>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688A41-76D2-7BC5-9B5B-105B3DD40567}"/>
              </a:ext>
            </a:extLst>
          </p:cNvPr>
          <p:cNvCxnSpPr>
            <a:cxnSpLocks/>
            <a:stCxn id="10" idx="3"/>
            <a:endCxn id="11" idx="1"/>
          </p:cNvCxnSpPr>
          <p:nvPr/>
        </p:nvCxnSpPr>
        <p:spPr>
          <a:xfrm>
            <a:off x="2559630"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344EEA6-9615-A2E1-9E20-3475E35A0D6B}"/>
              </a:ext>
            </a:extLst>
          </p:cNvPr>
          <p:cNvCxnSpPr>
            <a:cxnSpLocks/>
            <a:stCxn id="11" idx="3"/>
          </p:cNvCxnSpPr>
          <p:nvPr/>
        </p:nvCxnSpPr>
        <p:spPr>
          <a:xfrm>
            <a:off x="4731328"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5BDB882-E8F3-2E0E-B27E-3AAA4EB411BF}"/>
              </a:ext>
            </a:extLst>
          </p:cNvPr>
          <p:cNvCxnSpPr>
            <a:cxnSpLocks/>
            <a:stCxn id="12" idx="3"/>
            <a:endCxn id="13" idx="1"/>
          </p:cNvCxnSpPr>
          <p:nvPr/>
        </p:nvCxnSpPr>
        <p:spPr>
          <a:xfrm>
            <a:off x="6916882" y="4071718"/>
            <a:ext cx="5437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F45B8DA-13CB-6050-7B2A-9264B3E9C2C6}"/>
              </a:ext>
            </a:extLst>
          </p:cNvPr>
          <p:cNvCxnSpPr>
            <a:cxnSpLocks/>
            <a:stCxn id="13" idx="3"/>
            <a:endCxn id="14" idx="1"/>
          </p:cNvCxnSpPr>
          <p:nvPr/>
        </p:nvCxnSpPr>
        <p:spPr>
          <a:xfrm>
            <a:off x="9102437" y="4071718"/>
            <a:ext cx="54379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D543810-DED7-74A0-4216-48522BA5DC49}"/>
              </a:ext>
            </a:extLst>
          </p:cNvPr>
          <p:cNvCxnSpPr>
            <a:cxnSpLocks/>
            <a:stCxn id="14" idx="2"/>
          </p:cNvCxnSpPr>
          <p:nvPr/>
        </p:nvCxnSpPr>
        <p:spPr>
          <a:xfrm>
            <a:off x="10467109" y="4502941"/>
            <a:ext cx="1" cy="5331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BAEDB7B-9B98-A4A3-001E-0094F994A08A}"/>
              </a:ext>
            </a:extLst>
          </p:cNvPr>
          <p:cNvCxnSpPr>
            <a:cxnSpLocks/>
          </p:cNvCxnSpPr>
          <p:nvPr/>
        </p:nvCxnSpPr>
        <p:spPr>
          <a:xfrm flipH="1">
            <a:off x="1738748" y="5036126"/>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3A772AF-15E7-9C8B-2EAB-6EAEB50A2817}"/>
              </a:ext>
            </a:extLst>
          </p:cNvPr>
          <p:cNvCxnSpPr>
            <a:cxnSpLocks/>
          </p:cNvCxnSpPr>
          <p:nvPr/>
        </p:nvCxnSpPr>
        <p:spPr>
          <a:xfrm>
            <a:off x="1738749" y="5024005"/>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A8DDC8F-146A-2768-942F-3A5316DBC9DA}"/>
              </a:ext>
            </a:extLst>
          </p:cNvPr>
          <p:cNvCxnSpPr>
            <a:cxnSpLocks/>
          </p:cNvCxnSpPr>
          <p:nvPr/>
        </p:nvCxnSpPr>
        <p:spPr>
          <a:xfrm>
            <a:off x="2559630" y="6008103"/>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Down Arrow 2">
            <a:extLst>
              <a:ext uri="{FF2B5EF4-FFF2-40B4-BE49-F238E27FC236}">
                <a16:creationId xmlns:a16="http://schemas.microsoft.com/office/drawing/2014/main" id="{1685520C-8EFB-6D2A-A69F-146F8830FAA0}"/>
              </a:ext>
            </a:extLst>
          </p:cNvPr>
          <p:cNvSpPr/>
          <p:nvPr/>
        </p:nvSpPr>
        <p:spPr>
          <a:xfrm rot="10800000">
            <a:off x="5879960" y="2642055"/>
            <a:ext cx="432079" cy="341644"/>
          </a:xfrm>
          <a:prstGeom prst="downArrow">
            <a:avLst/>
          </a:prstGeom>
          <a:solidFill>
            <a:srgbClr val="FCE873"/>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628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Founding Questions?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955813" y="2549447"/>
            <a:ext cx="2890984" cy="461665"/>
          </a:xfrm>
          <a:prstGeom prst="rect">
            <a:avLst/>
          </a:prstGeom>
          <a:noFill/>
        </p:spPr>
        <p:txBody>
          <a:bodyPr wrap="none" rtlCol="0">
            <a:spAutoFit/>
          </a:bodyPr>
          <a:lstStyle/>
          <a:p>
            <a:r>
              <a:rPr lang="en-US" sz="2400" b="1" dirty="0"/>
              <a:t>Should I Found </a:t>
            </a:r>
            <a:r>
              <a:rPr lang="en-US" sz="2400" b="1" i="1" dirty="0"/>
              <a:t>Now</a:t>
            </a:r>
            <a:r>
              <a:rPr lang="en-US" sz="2400" b="1" dirty="0"/>
              <a:t>?</a:t>
            </a:r>
          </a:p>
        </p:txBody>
      </p:sp>
      <p:sp>
        <p:nvSpPr>
          <p:cNvPr id="6" name="TextBox 5"/>
          <p:cNvSpPr txBox="1"/>
          <p:nvPr/>
        </p:nvSpPr>
        <p:spPr>
          <a:xfrm>
            <a:off x="966489" y="4079891"/>
            <a:ext cx="2865336" cy="461665"/>
          </a:xfrm>
          <a:prstGeom prst="rect">
            <a:avLst/>
          </a:prstGeom>
          <a:noFill/>
        </p:spPr>
        <p:txBody>
          <a:bodyPr wrap="none" rtlCol="0">
            <a:spAutoFit/>
          </a:bodyPr>
          <a:lstStyle/>
          <a:p>
            <a:r>
              <a:rPr lang="en-US" sz="2400" b="1" dirty="0"/>
              <a:t>Remain Non-founder</a:t>
            </a:r>
          </a:p>
        </p:txBody>
      </p:sp>
      <p:cxnSp>
        <p:nvCxnSpPr>
          <p:cNvPr id="8" name="Straight Arrow Connector 7"/>
          <p:cNvCxnSpPr>
            <a:cxnSpLocks/>
          </p:cNvCxnSpPr>
          <p:nvPr/>
        </p:nvCxnSpPr>
        <p:spPr>
          <a:xfrm flipH="1">
            <a:off x="2344744" y="3023930"/>
            <a:ext cx="2148" cy="1068779"/>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49276" y="2355864"/>
            <a:ext cx="2009909" cy="830997"/>
          </a:xfrm>
          <a:prstGeom prst="rect">
            <a:avLst/>
          </a:prstGeom>
          <a:noFill/>
        </p:spPr>
        <p:txBody>
          <a:bodyPr wrap="none" rtlCol="0">
            <a:spAutoFit/>
          </a:bodyPr>
          <a:lstStyle/>
          <a:p>
            <a:pPr algn="ctr"/>
            <a:r>
              <a:rPr lang="en-US" sz="2400" b="1" dirty="0"/>
              <a:t>Should I be a </a:t>
            </a:r>
            <a:br>
              <a:rPr lang="en-US" sz="2400" b="1" dirty="0"/>
            </a:br>
            <a:r>
              <a:rPr lang="en-US" sz="2400" b="1" dirty="0"/>
              <a:t>Solo Founder?</a:t>
            </a:r>
          </a:p>
        </p:txBody>
      </p:sp>
      <p:sp>
        <p:nvSpPr>
          <p:cNvPr id="12" name="TextBox 11"/>
          <p:cNvSpPr txBox="1"/>
          <p:nvPr/>
        </p:nvSpPr>
        <p:spPr>
          <a:xfrm>
            <a:off x="7886385" y="1827711"/>
            <a:ext cx="4026041" cy="1569660"/>
          </a:xfrm>
          <a:prstGeom prst="rect">
            <a:avLst/>
          </a:prstGeom>
          <a:noFill/>
        </p:spPr>
        <p:txBody>
          <a:bodyPr wrap="square" rtlCol="0">
            <a:spAutoFit/>
          </a:bodyPr>
          <a:lstStyle/>
          <a:p>
            <a:pPr algn="ctr"/>
            <a:r>
              <a:rPr lang="en-US" sz="2400" b="1" dirty="0"/>
              <a:t>Deal with the </a:t>
            </a:r>
            <a:r>
              <a:rPr lang="en-US" sz="2400" b="1" i="1" dirty="0"/>
              <a:t>3R</a:t>
            </a:r>
            <a:r>
              <a:rPr lang="en-US" sz="2400" b="1" dirty="0"/>
              <a:t>s </a:t>
            </a:r>
            <a:r>
              <a:rPr lang="en-US" sz="2400" b="1" i="1" dirty="0"/>
              <a:t>Dilemmas</a:t>
            </a:r>
            <a:r>
              <a:rPr lang="en-US" sz="2400" b="1" dirty="0"/>
              <a:t>:</a:t>
            </a:r>
          </a:p>
          <a:p>
            <a:pPr marL="800100" lvl="1" indent="-342900">
              <a:buFont typeface="Arial" panose="020B0604020202020204" pitchFamily="34" charset="0"/>
              <a:buChar char="•"/>
            </a:pPr>
            <a:r>
              <a:rPr lang="en-US" sz="2400" b="1" i="1" u="sng" dirty="0"/>
              <a:t>R</a:t>
            </a:r>
            <a:r>
              <a:rPr lang="en-US" sz="2400" b="1" dirty="0"/>
              <a:t>elationships?</a:t>
            </a:r>
          </a:p>
          <a:p>
            <a:pPr marL="800100" lvl="1" indent="-342900">
              <a:buFont typeface="Arial" panose="020B0604020202020204" pitchFamily="34" charset="0"/>
              <a:buChar char="•"/>
            </a:pPr>
            <a:r>
              <a:rPr lang="en-US" sz="2400" b="1" i="1" u="sng" dirty="0"/>
              <a:t>R</a:t>
            </a:r>
            <a:r>
              <a:rPr lang="en-US" sz="2400" b="1" dirty="0"/>
              <a:t>oles?</a:t>
            </a:r>
          </a:p>
          <a:p>
            <a:pPr marL="800100" lvl="1" indent="-342900">
              <a:buFont typeface="Arial" panose="020B0604020202020204" pitchFamily="34" charset="0"/>
              <a:buChar char="•"/>
            </a:pPr>
            <a:r>
              <a:rPr lang="en-US" sz="2400" b="1" i="1" u="sng" dirty="0"/>
              <a:t>R</a:t>
            </a:r>
            <a:r>
              <a:rPr lang="en-US" sz="2400" b="1" dirty="0"/>
              <a:t>ewards?</a:t>
            </a:r>
          </a:p>
        </p:txBody>
      </p:sp>
      <p:cxnSp>
        <p:nvCxnSpPr>
          <p:cNvPr id="16" name="Straight Arrow Connector 15"/>
          <p:cNvCxnSpPr>
            <a:cxnSpLocks/>
            <a:endCxn id="10" idx="1"/>
          </p:cNvCxnSpPr>
          <p:nvPr/>
        </p:nvCxnSpPr>
        <p:spPr>
          <a:xfrm>
            <a:off x="3954621" y="2771363"/>
            <a:ext cx="794655" cy="0"/>
          </a:xfrm>
          <a:prstGeom prst="straightConnector1">
            <a:avLst/>
          </a:prstGeom>
          <a:ln w="1905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62445" y="2295553"/>
            <a:ext cx="523861" cy="369332"/>
          </a:xfrm>
          <a:prstGeom prst="rect">
            <a:avLst/>
          </a:prstGeom>
          <a:noFill/>
        </p:spPr>
        <p:txBody>
          <a:bodyPr wrap="none" rtlCol="0">
            <a:spAutoFit/>
          </a:bodyPr>
          <a:lstStyle/>
          <a:p>
            <a:r>
              <a:rPr lang="en-US" b="1" dirty="0">
                <a:solidFill>
                  <a:srgbClr val="77E1FF"/>
                </a:solidFill>
              </a:rPr>
              <a:t>YES</a:t>
            </a:r>
          </a:p>
        </p:txBody>
      </p:sp>
      <p:sp>
        <p:nvSpPr>
          <p:cNvPr id="18" name="TextBox 17"/>
          <p:cNvSpPr txBox="1"/>
          <p:nvPr/>
        </p:nvSpPr>
        <p:spPr>
          <a:xfrm>
            <a:off x="1852301" y="3395471"/>
            <a:ext cx="492443" cy="369332"/>
          </a:xfrm>
          <a:prstGeom prst="rect">
            <a:avLst/>
          </a:prstGeom>
          <a:noFill/>
        </p:spPr>
        <p:txBody>
          <a:bodyPr wrap="none" rtlCol="0">
            <a:spAutoFit/>
          </a:bodyPr>
          <a:lstStyle/>
          <a:p>
            <a:r>
              <a:rPr lang="en-US" b="1" dirty="0">
                <a:solidFill>
                  <a:srgbClr val="EF7273"/>
                </a:solidFill>
              </a:rPr>
              <a:t>NO</a:t>
            </a:r>
          </a:p>
        </p:txBody>
      </p:sp>
      <p:cxnSp>
        <p:nvCxnSpPr>
          <p:cNvPr id="20" name="Straight Arrow Connector 19"/>
          <p:cNvCxnSpPr/>
          <p:nvPr/>
        </p:nvCxnSpPr>
        <p:spPr>
          <a:xfrm>
            <a:off x="6794968" y="2780279"/>
            <a:ext cx="1276346" cy="0"/>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86919" y="2295553"/>
            <a:ext cx="492443" cy="369332"/>
          </a:xfrm>
          <a:prstGeom prst="rect">
            <a:avLst/>
          </a:prstGeom>
          <a:noFill/>
        </p:spPr>
        <p:txBody>
          <a:bodyPr wrap="none" rtlCol="0">
            <a:spAutoFit/>
          </a:bodyPr>
          <a:lstStyle/>
          <a:p>
            <a:r>
              <a:rPr lang="en-US" b="1" dirty="0">
                <a:solidFill>
                  <a:srgbClr val="EF7273"/>
                </a:solidFill>
              </a:rPr>
              <a:t>NO</a:t>
            </a:r>
          </a:p>
        </p:txBody>
      </p:sp>
      <p:cxnSp>
        <p:nvCxnSpPr>
          <p:cNvPr id="23" name="Straight Connector 22"/>
          <p:cNvCxnSpPr>
            <a:cxnSpLocks/>
          </p:cNvCxnSpPr>
          <p:nvPr/>
        </p:nvCxnSpPr>
        <p:spPr>
          <a:xfrm>
            <a:off x="5764703" y="3214386"/>
            <a:ext cx="0" cy="865505"/>
          </a:xfrm>
          <a:prstGeom prst="line">
            <a:avLst/>
          </a:prstGeom>
          <a:ln w="19050">
            <a:solidFill>
              <a:srgbClr val="77E1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188805" y="3359001"/>
            <a:ext cx="523861" cy="369332"/>
          </a:xfrm>
          <a:prstGeom prst="rect">
            <a:avLst/>
          </a:prstGeom>
          <a:noFill/>
        </p:spPr>
        <p:txBody>
          <a:bodyPr wrap="none" rtlCol="0">
            <a:spAutoFit/>
          </a:bodyPr>
          <a:lstStyle/>
          <a:p>
            <a:r>
              <a:rPr lang="en-US" b="1" dirty="0">
                <a:solidFill>
                  <a:srgbClr val="77E1FF"/>
                </a:solidFill>
              </a:rPr>
              <a:t>YES</a:t>
            </a:r>
          </a:p>
        </p:txBody>
      </p:sp>
      <p:sp>
        <p:nvSpPr>
          <p:cNvPr id="15" name="TextBox 14">
            <a:extLst>
              <a:ext uri="{FF2B5EF4-FFF2-40B4-BE49-F238E27FC236}">
                <a16:creationId xmlns:a16="http://schemas.microsoft.com/office/drawing/2014/main" id="{C8662726-E66C-F195-1021-D98D28725936}"/>
              </a:ext>
            </a:extLst>
          </p:cNvPr>
          <p:cNvSpPr txBox="1"/>
          <p:nvPr/>
        </p:nvSpPr>
        <p:spPr>
          <a:xfrm>
            <a:off x="4360679" y="4067673"/>
            <a:ext cx="2891176" cy="461665"/>
          </a:xfrm>
          <a:prstGeom prst="rect">
            <a:avLst/>
          </a:prstGeom>
          <a:noFill/>
        </p:spPr>
        <p:txBody>
          <a:bodyPr wrap="none" rtlCol="0">
            <a:spAutoFit/>
          </a:bodyPr>
          <a:lstStyle/>
          <a:p>
            <a:r>
              <a:rPr lang="en-US" sz="2400" b="1" dirty="0"/>
              <a:t>Continue the journey</a:t>
            </a:r>
          </a:p>
        </p:txBody>
      </p:sp>
      <p:cxnSp>
        <p:nvCxnSpPr>
          <p:cNvPr id="19" name="Straight Connector 18">
            <a:extLst>
              <a:ext uri="{FF2B5EF4-FFF2-40B4-BE49-F238E27FC236}">
                <a16:creationId xmlns:a16="http://schemas.microsoft.com/office/drawing/2014/main" id="{F788C039-935F-8D6B-F06B-BDD7A7B240AC}"/>
              </a:ext>
            </a:extLst>
          </p:cNvPr>
          <p:cNvCxnSpPr>
            <a:cxnSpLocks/>
          </p:cNvCxnSpPr>
          <p:nvPr/>
        </p:nvCxnSpPr>
        <p:spPr>
          <a:xfrm>
            <a:off x="10094476" y="3449715"/>
            <a:ext cx="0" cy="630176"/>
          </a:xfrm>
          <a:prstGeom prst="line">
            <a:avLst/>
          </a:prstGeom>
          <a:ln w="19050">
            <a:solidFill>
              <a:schemeClr val="bg1">
                <a:lumMod val="9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2DC3461-FBD4-78AD-F6AD-14A0F7E91466}"/>
              </a:ext>
            </a:extLst>
          </p:cNvPr>
          <p:cNvSpPr txBox="1"/>
          <p:nvPr/>
        </p:nvSpPr>
        <p:spPr>
          <a:xfrm>
            <a:off x="8648888" y="4079890"/>
            <a:ext cx="2891176" cy="461665"/>
          </a:xfrm>
          <a:prstGeom prst="rect">
            <a:avLst/>
          </a:prstGeom>
          <a:noFill/>
        </p:spPr>
        <p:txBody>
          <a:bodyPr wrap="none" rtlCol="0">
            <a:spAutoFit/>
          </a:bodyPr>
          <a:lstStyle/>
          <a:p>
            <a:r>
              <a:rPr lang="en-US" sz="2400" b="1" dirty="0">
                <a:solidFill>
                  <a:schemeClr val="bg1">
                    <a:lumMod val="95000"/>
                  </a:schemeClr>
                </a:solidFill>
              </a:rPr>
              <a:t>Continue the journey</a:t>
            </a:r>
          </a:p>
        </p:txBody>
      </p:sp>
      <p:sp>
        <p:nvSpPr>
          <p:cNvPr id="5" name="TextBox 4">
            <a:extLst>
              <a:ext uri="{FF2B5EF4-FFF2-40B4-BE49-F238E27FC236}">
                <a16:creationId xmlns:a16="http://schemas.microsoft.com/office/drawing/2014/main" id="{E789C662-FF9C-493A-F2A3-6B0387246894}"/>
              </a:ext>
            </a:extLst>
          </p:cNvPr>
          <p:cNvSpPr txBox="1"/>
          <p:nvPr/>
        </p:nvSpPr>
        <p:spPr>
          <a:xfrm>
            <a:off x="2155219" y="1955107"/>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
        <p:nvSpPr>
          <p:cNvPr id="7" name="TextBox 6">
            <a:extLst>
              <a:ext uri="{FF2B5EF4-FFF2-40B4-BE49-F238E27FC236}">
                <a16:creationId xmlns:a16="http://schemas.microsoft.com/office/drawing/2014/main" id="{E324D63A-19B6-3B44-068B-AB253D5C893E}"/>
              </a:ext>
            </a:extLst>
          </p:cNvPr>
          <p:cNvSpPr txBox="1"/>
          <p:nvPr/>
        </p:nvSpPr>
        <p:spPr>
          <a:xfrm>
            <a:off x="5561042" y="1767579"/>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Tree>
    <p:extLst>
      <p:ext uri="{BB962C8B-B14F-4D97-AF65-F5344CB8AC3E}">
        <p14:creationId xmlns:p14="http://schemas.microsoft.com/office/powerpoint/2010/main" val="1778062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Founding Questions?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955813" y="2549447"/>
            <a:ext cx="2890984" cy="461665"/>
          </a:xfrm>
          <a:prstGeom prst="rect">
            <a:avLst/>
          </a:prstGeom>
          <a:noFill/>
        </p:spPr>
        <p:txBody>
          <a:bodyPr wrap="none" rtlCol="0">
            <a:spAutoFit/>
          </a:bodyPr>
          <a:lstStyle/>
          <a:p>
            <a:r>
              <a:rPr lang="en-US" sz="2400" b="1" dirty="0"/>
              <a:t>Should I Found </a:t>
            </a:r>
            <a:r>
              <a:rPr lang="en-US" sz="2400" b="1" i="1" dirty="0"/>
              <a:t>Now</a:t>
            </a:r>
            <a:r>
              <a:rPr lang="en-US" sz="2400" b="1" dirty="0"/>
              <a:t>?</a:t>
            </a:r>
          </a:p>
        </p:txBody>
      </p:sp>
      <p:sp>
        <p:nvSpPr>
          <p:cNvPr id="6" name="TextBox 5"/>
          <p:cNvSpPr txBox="1"/>
          <p:nvPr/>
        </p:nvSpPr>
        <p:spPr>
          <a:xfrm>
            <a:off x="966489" y="4079891"/>
            <a:ext cx="2865336" cy="461665"/>
          </a:xfrm>
          <a:prstGeom prst="rect">
            <a:avLst/>
          </a:prstGeom>
          <a:noFill/>
        </p:spPr>
        <p:txBody>
          <a:bodyPr wrap="none" rtlCol="0">
            <a:spAutoFit/>
          </a:bodyPr>
          <a:lstStyle/>
          <a:p>
            <a:r>
              <a:rPr lang="en-US" sz="2400" b="1" dirty="0"/>
              <a:t>Remain Non-founder</a:t>
            </a:r>
          </a:p>
        </p:txBody>
      </p:sp>
      <p:cxnSp>
        <p:nvCxnSpPr>
          <p:cNvPr id="8" name="Straight Arrow Connector 7"/>
          <p:cNvCxnSpPr>
            <a:cxnSpLocks/>
          </p:cNvCxnSpPr>
          <p:nvPr/>
        </p:nvCxnSpPr>
        <p:spPr>
          <a:xfrm flipH="1">
            <a:off x="2344744" y="3023930"/>
            <a:ext cx="2148" cy="1068779"/>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49276" y="2355864"/>
            <a:ext cx="2009909" cy="830997"/>
          </a:xfrm>
          <a:prstGeom prst="rect">
            <a:avLst/>
          </a:prstGeom>
          <a:noFill/>
        </p:spPr>
        <p:txBody>
          <a:bodyPr wrap="none" rtlCol="0">
            <a:spAutoFit/>
          </a:bodyPr>
          <a:lstStyle/>
          <a:p>
            <a:pPr algn="ctr"/>
            <a:r>
              <a:rPr lang="en-US" sz="2400" b="1" dirty="0"/>
              <a:t>Should I be a </a:t>
            </a:r>
            <a:br>
              <a:rPr lang="en-US" sz="2400" b="1" dirty="0"/>
            </a:br>
            <a:r>
              <a:rPr lang="en-US" sz="2400" b="1" dirty="0"/>
              <a:t>Solo Founder?</a:t>
            </a:r>
          </a:p>
        </p:txBody>
      </p:sp>
      <p:sp>
        <p:nvSpPr>
          <p:cNvPr id="12" name="TextBox 11"/>
          <p:cNvSpPr txBox="1"/>
          <p:nvPr/>
        </p:nvSpPr>
        <p:spPr>
          <a:xfrm>
            <a:off x="7886385" y="1827711"/>
            <a:ext cx="4026041" cy="1569660"/>
          </a:xfrm>
          <a:prstGeom prst="rect">
            <a:avLst/>
          </a:prstGeom>
          <a:noFill/>
        </p:spPr>
        <p:txBody>
          <a:bodyPr wrap="square" rtlCol="0">
            <a:spAutoFit/>
          </a:bodyPr>
          <a:lstStyle/>
          <a:p>
            <a:pPr algn="ctr"/>
            <a:r>
              <a:rPr lang="en-US" sz="2400" b="1" dirty="0"/>
              <a:t>Deal with the </a:t>
            </a:r>
            <a:r>
              <a:rPr lang="en-US" sz="2400" b="1" i="1" dirty="0"/>
              <a:t>3R</a:t>
            </a:r>
            <a:r>
              <a:rPr lang="en-US" sz="2400" b="1" dirty="0"/>
              <a:t>s </a:t>
            </a:r>
            <a:r>
              <a:rPr lang="en-US" sz="2400" b="1" i="1" dirty="0"/>
              <a:t>Dilemmas</a:t>
            </a:r>
            <a:r>
              <a:rPr lang="en-US" sz="2400" b="1" dirty="0"/>
              <a:t>:</a:t>
            </a:r>
          </a:p>
          <a:p>
            <a:pPr marL="800100" lvl="1" indent="-342900">
              <a:buFont typeface="Arial" panose="020B0604020202020204" pitchFamily="34" charset="0"/>
              <a:buChar char="•"/>
            </a:pPr>
            <a:r>
              <a:rPr lang="en-US" sz="2400" b="1" i="1" u="sng" dirty="0"/>
              <a:t>R</a:t>
            </a:r>
            <a:r>
              <a:rPr lang="en-US" sz="2400" b="1" dirty="0"/>
              <a:t>elationships?</a:t>
            </a:r>
          </a:p>
          <a:p>
            <a:pPr marL="800100" lvl="1" indent="-342900">
              <a:buFont typeface="Arial" panose="020B0604020202020204" pitchFamily="34" charset="0"/>
              <a:buChar char="•"/>
            </a:pPr>
            <a:r>
              <a:rPr lang="en-US" sz="2400" b="1" i="1" u="sng" dirty="0">
                <a:solidFill>
                  <a:srgbClr val="77E1FF"/>
                </a:solidFill>
              </a:rPr>
              <a:t>R</a:t>
            </a:r>
            <a:r>
              <a:rPr lang="en-US" sz="2400" b="1" dirty="0">
                <a:solidFill>
                  <a:srgbClr val="77E1FF"/>
                </a:solidFill>
              </a:rPr>
              <a:t>oles?</a:t>
            </a:r>
          </a:p>
          <a:p>
            <a:pPr marL="800100" lvl="1" indent="-342900">
              <a:buFont typeface="Arial" panose="020B0604020202020204" pitchFamily="34" charset="0"/>
              <a:buChar char="•"/>
            </a:pPr>
            <a:r>
              <a:rPr lang="en-US" sz="2400" b="1" i="1" u="sng" dirty="0"/>
              <a:t>R</a:t>
            </a:r>
            <a:r>
              <a:rPr lang="en-US" sz="2400" b="1" dirty="0"/>
              <a:t>ewards?</a:t>
            </a:r>
          </a:p>
        </p:txBody>
      </p:sp>
      <p:cxnSp>
        <p:nvCxnSpPr>
          <p:cNvPr id="16" name="Straight Arrow Connector 15"/>
          <p:cNvCxnSpPr>
            <a:cxnSpLocks/>
            <a:endCxn id="10" idx="1"/>
          </p:cNvCxnSpPr>
          <p:nvPr/>
        </p:nvCxnSpPr>
        <p:spPr>
          <a:xfrm>
            <a:off x="3954621" y="2771363"/>
            <a:ext cx="794655" cy="0"/>
          </a:xfrm>
          <a:prstGeom prst="straightConnector1">
            <a:avLst/>
          </a:prstGeom>
          <a:ln w="1905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62445" y="2295553"/>
            <a:ext cx="523861" cy="369332"/>
          </a:xfrm>
          <a:prstGeom prst="rect">
            <a:avLst/>
          </a:prstGeom>
          <a:noFill/>
        </p:spPr>
        <p:txBody>
          <a:bodyPr wrap="none" rtlCol="0">
            <a:spAutoFit/>
          </a:bodyPr>
          <a:lstStyle/>
          <a:p>
            <a:r>
              <a:rPr lang="en-US" b="1" dirty="0">
                <a:solidFill>
                  <a:srgbClr val="77E1FF"/>
                </a:solidFill>
              </a:rPr>
              <a:t>YES</a:t>
            </a:r>
          </a:p>
        </p:txBody>
      </p:sp>
      <p:sp>
        <p:nvSpPr>
          <p:cNvPr id="18" name="TextBox 17"/>
          <p:cNvSpPr txBox="1"/>
          <p:nvPr/>
        </p:nvSpPr>
        <p:spPr>
          <a:xfrm>
            <a:off x="1852301" y="3395471"/>
            <a:ext cx="492443" cy="369332"/>
          </a:xfrm>
          <a:prstGeom prst="rect">
            <a:avLst/>
          </a:prstGeom>
          <a:noFill/>
        </p:spPr>
        <p:txBody>
          <a:bodyPr wrap="none" rtlCol="0">
            <a:spAutoFit/>
          </a:bodyPr>
          <a:lstStyle/>
          <a:p>
            <a:r>
              <a:rPr lang="en-US" b="1" dirty="0">
                <a:solidFill>
                  <a:srgbClr val="EF7273"/>
                </a:solidFill>
              </a:rPr>
              <a:t>NO</a:t>
            </a:r>
          </a:p>
        </p:txBody>
      </p:sp>
      <p:cxnSp>
        <p:nvCxnSpPr>
          <p:cNvPr id="20" name="Straight Arrow Connector 19"/>
          <p:cNvCxnSpPr/>
          <p:nvPr/>
        </p:nvCxnSpPr>
        <p:spPr>
          <a:xfrm>
            <a:off x="6794968" y="2780279"/>
            <a:ext cx="1276346" cy="0"/>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86919" y="2295553"/>
            <a:ext cx="492443" cy="369332"/>
          </a:xfrm>
          <a:prstGeom prst="rect">
            <a:avLst/>
          </a:prstGeom>
          <a:noFill/>
        </p:spPr>
        <p:txBody>
          <a:bodyPr wrap="none" rtlCol="0">
            <a:spAutoFit/>
          </a:bodyPr>
          <a:lstStyle/>
          <a:p>
            <a:r>
              <a:rPr lang="en-US" b="1" dirty="0">
                <a:solidFill>
                  <a:srgbClr val="EF7273"/>
                </a:solidFill>
              </a:rPr>
              <a:t>NO</a:t>
            </a:r>
          </a:p>
        </p:txBody>
      </p:sp>
      <p:cxnSp>
        <p:nvCxnSpPr>
          <p:cNvPr id="23" name="Straight Connector 22"/>
          <p:cNvCxnSpPr>
            <a:cxnSpLocks/>
          </p:cNvCxnSpPr>
          <p:nvPr/>
        </p:nvCxnSpPr>
        <p:spPr>
          <a:xfrm>
            <a:off x="5764703" y="3214386"/>
            <a:ext cx="0" cy="865505"/>
          </a:xfrm>
          <a:prstGeom prst="line">
            <a:avLst/>
          </a:prstGeom>
          <a:ln w="19050">
            <a:solidFill>
              <a:srgbClr val="77E1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188805" y="3359001"/>
            <a:ext cx="523861" cy="369332"/>
          </a:xfrm>
          <a:prstGeom prst="rect">
            <a:avLst/>
          </a:prstGeom>
          <a:noFill/>
        </p:spPr>
        <p:txBody>
          <a:bodyPr wrap="none" rtlCol="0">
            <a:spAutoFit/>
          </a:bodyPr>
          <a:lstStyle/>
          <a:p>
            <a:r>
              <a:rPr lang="en-US" b="1" dirty="0">
                <a:solidFill>
                  <a:srgbClr val="77E1FF"/>
                </a:solidFill>
              </a:rPr>
              <a:t>YES</a:t>
            </a:r>
          </a:p>
        </p:txBody>
      </p:sp>
      <p:sp>
        <p:nvSpPr>
          <p:cNvPr id="15" name="TextBox 14">
            <a:extLst>
              <a:ext uri="{FF2B5EF4-FFF2-40B4-BE49-F238E27FC236}">
                <a16:creationId xmlns:a16="http://schemas.microsoft.com/office/drawing/2014/main" id="{C8662726-E66C-F195-1021-D98D28725936}"/>
              </a:ext>
            </a:extLst>
          </p:cNvPr>
          <p:cNvSpPr txBox="1"/>
          <p:nvPr/>
        </p:nvSpPr>
        <p:spPr>
          <a:xfrm>
            <a:off x="4360679" y="4067673"/>
            <a:ext cx="2891176" cy="461665"/>
          </a:xfrm>
          <a:prstGeom prst="rect">
            <a:avLst/>
          </a:prstGeom>
          <a:noFill/>
        </p:spPr>
        <p:txBody>
          <a:bodyPr wrap="none" rtlCol="0">
            <a:spAutoFit/>
          </a:bodyPr>
          <a:lstStyle/>
          <a:p>
            <a:r>
              <a:rPr lang="en-US" sz="2400" b="1" dirty="0"/>
              <a:t>Continue the journey</a:t>
            </a:r>
          </a:p>
        </p:txBody>
      </p:sp>
      <p:cxnSp>
        <p:nvCxnSpPr>
          <p:cNvPr id="19" name="Straight Connector 18">
            <a:extLst>
              <a:ext uri="{FF2B5EF4-FFF2-40B4-BE49-F238E27FC236}">
                <a16:creationId xmlns:a16="http://schemas.microsoft.com/office/drawing/2014/main" id="{F788C039-935F-8D6B-F06B-BDD7A7B240AC}"/>
              </a:ext>
            </a:extLst>
          </p:cNvPr>
          <p:cNvCxnSpPr>
            <a:cxnSpLocks/>
          </p:cNvCxnSpPr>
          <p:nvPr/>
        </p:nvCxnSpPr>
        <p:spPr>
          <a:xfrm>
            <a:off x="10094476" y="3449715"/>
            <a:ext cx="0" cy="630176"/>
          </a:xfrm>
          <a:prstGeom prst="line">
            <a:avLst/>
          </a:prstGeom>
          <a:ln w="19050">
            <a:solidFill>
              <a:schemeClr val="bg1">
                <a:lumMod val="9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2DC3461-FBD4-78AD-F6AD-14A0F7E91466}"/>
              </a:ext>
            </a:extLst>
          </p:cNvPr>
          <p:cNvSpPr txBox="1"/>
          <p:nvPr/>
        </p:nvSpPr>
        <p:spPr>
          <a:xfrm>
            <a:off x="8648888" y="4079890"/>
            <a:ext cx="2891176" cy="461665"/>
          </a:xfrm>
          <a:prstGeom prst="rect">
            <a:avLst/>
          </a:prstGeom>
          <a:noFill/>
        </p:spPr>
        <p:txBody>
          <a:bodyPr wrap="none" rtlCol="0">
            <a:spAutoFit/>
          </a:bodyPr>
          <a:lstStyle/>
          <a:p>
            <a:r>
              <a:rPr lang="en-US" sz="2400" b="1" dirty="0">
                <a:solidFill>
                  <a:schemeClr val="bg1">
                    <a:lumMod val="95000"/>
                  </a:schemeClr>
                </a:solidFill>
              </a:rPr>
              <a:t>Continue the journey</a:t>
            </a:r>
          </a:p>
        </p:txBody>
      </p:sp>
      <p:sp>
        <p:nvSpPr>
          <p:cNvPr id="5" name="TextBox 4">
            <a:extLst>
              <a:ext uri="{FF2B5EF4-FFF2-40B4-BE49-F238E27FC236}">
                <a16:creationId xmlns:a16="http://schemas.microsoft.com/office/drawing/2014/main" id="{E789C662-FF9C-493A-F2A3-6B0387246894}"/>
              </a:ext>
            </a:extLst>
          </p:cNvPr>
          <p:cNvSpPr txBox="1"/>
          <p:nvPr/>
        </p:nvSpPr>
        <p:spPr>
          <a:xfrm>
            <a:off x="2155219" y="1955107"/>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
        <p:nvSpPr>
          <p:cNvPr id="7" name="TextBox 6">
            <a:extLst>
              <a:ext uri="{FF2B5EF4-FFF2-40B4-BE49-F238E27FC236}">
                <a16:creationId xmlns:a16="http://schemas.microsoft.com/office/drawing/2014/main" id="{E324D63A-19B6-3B44-068B-AB253D5C893E}"/>
              </a:ext>
            </a:extLst>
          </p:cNvPr>
          <p:cNvSpPr txBox="1"/>
          <p:nvPr/>
        </p:nvSpPr>
        <p:spPr>
          <a:xfrm>
            <a:off x="5561042" y="1767579"/>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Tree>
    <p:extLst>
      <p:ext uri="{BB962C8B-B14F-4D97-AF65-F5344CB8AC3E}">
        <p14:creationId xmlns:p14="http://schemas.microsoft.com/office/powerpoint/2010/main" val="716424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extLst>
              <p:ext uri="{D42A27DB-BD31-4B8C-83A1-F6EECF244321}">
                <p14:modId xmlns:p14="http://schemas.microsoft.com/office/powerpoint/2010/main" val="1352659679"/>
              </p:ext>
            </p:extLst>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bg1"/>
                          </a:solidFill>
                        </a:rPr>
                        <a:t>Provides better accountability</a:t>
                      </a:r>
                    </a:p>
                    <a:p>
                      <a:pPr marL="285750" indent="-285750">
                        <a:buFont typeface="Wingdings" panose="05000000000000000000" pitchFamily="2" charset="2"/>
                        <a:buChar char="§"/>
                      </a:pPr>
                      <a:r>
                        <a:rPr lang="en-US" baseline="0" dirty="0">
                          <a:solidFill>
                            <a:schemeClr val="bg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bg1"/>
                          </a:solidFill>
                        </a:rPr>
                        <a:t>May be hard to get founders to collaborate on cross-cutting</a:t>
                      </a:r>
                      <a:r>
                        <a:rPr lang="en-US" baseline="0" dirty="0">
                          <a:solidFill>
                            <a:schemeClr val="bg1"/>
                          </a:solidFill>
                        </a:rPr>
                        <a:t> tasks (!)</a:t>
                      </a:r>
                    </a:p>
                    <a:p>
                      <a:pPr marL="285750" indent="-285750">
                        <a:buFont typeface="Wingdings" panose="05000000000000000000" pitchFamily="2" charset="2"/>
                        <a:buChar char="§"/>
                      </a:pPr>
                      <a:r>
                        <a:rPr lang="en-US" baseline="0" dirty="0">
                          <a:solidFill>
                            <a:schemeClr val="bg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bg1"/>
                          </a:solidFill>
                        </a:rPr>
                        <a:t>Offers </a:t>
                      </a:r>
                      <a:r>
                        <a:rPr lang="en-US" i="1" dirty="0">
                          <a:solidFill>
                            <a:schemeClr val="bg1"/>
                          </a:solidFill>
                        </a:rPr>
                        <a:t>flexibility</a:t>
                      </a:r>
                      <a:r>
                        <a:rPr lang="en-US" dirty="0">
                          <a:solidFill>
                            <a:schemeClr val="bg1"/>
                          </a:solidFill>
                        </a:rPr>
                        <a:t> and </a:t>
                      </a:r>
                      <a:r>
                        <a:rPr lang="en-US" i="1" dirty="0">
                          <a:solidFill>
                            <a:schemeClr val="bg1"/>
                          </a:solidFill>
                        </a:rPr>
                        <a:t>redundancy</a:t>
                      </a:r>
                      <a:r>
                        <a:rPr lang="en-US" dirty="0">
                          <a:solidFill>
                            <a:schemeClr val="bg1"/>
                          </a:solidFill>
                        </a:rPr>
                        <a:t> appropriate to early-stage startups</a:t>
                      </a:r>
                    </a:p>
                    <a:p>
                      <a:pPr marL="285750" indent="-285750">
                        <a:buFont typeface="Wingdings" panose="05000000000000000000" pitchFamily="2" charset="2"/>
                        <a:buChar char="§"/>
                      </a:pPr>
                      <a:r>
                        <a:rPr lang="en-US" dirty="0">
                          <a:solidFill>
                            <a:schemeClr val="bg1"/>
                          </a:solidFill>
                        </a:rPr>
                        <a:t>Taps into </a:t>
                      </a:r>
                      <a:r>
                        <a:rPr lang="en-US" i="1" dirty="0">
                          <a:solidFill>
                            <a:schemeClr val="bg1"/>
                          </a:solidFill>
                        </a:rPr>
                        <a:t>collective</a:t>
                      </a:r>
                      <a:r>
                        <a:rPr lang="en-US" dirty="0">
                          <a:solidFill>
                            <a:schemeClr val="bg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bg1"/>
                          </a:solidFill>
                        </a:rPr>
                        <a:t>May increase tension as founders may step on each other’s toes</a:t>
                      </a:r>
                    </a:p>
                    <a:p>
                      <a:pPr marL="285750" indent="-285750">
                        <a:buFont typeface="Wingdings" panose="05000000000000000000" pitchFamily="2" charset="2"/>
                        <a:buChar char="§"/>
                      </a:pPr>
                      <a:r>
                        <a:rPr lang="en-US" baseline="0" dirty="0">
                          <a:solidFill>
                            <a:schemeClr val="bg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06254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t>Provides better accountability</a:t>
                      </a:r>
                    </a:p>
                    <a:p>
                      <a:pPr marL="285750" indent="-285750">
                        <a:buFont typeface="Wingdings" panose="05000000000000000000" pitchFamily="2" charset="2"/>
                        <a:buChar char="§"/>
                      </a:pPr>
                      <a:r>
                        <a:rPr lang="en-US" baseline="0" dirty="0">
                          <a:solidFill>
                            <a:schemeClr val="bg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bg1"/>
                          </a:solidFill>
                        </a:rPr>
                        <a:t>May be hard to get founders to collaborate on cross-cutting</a:t>
                      </a:r>
                      <a:r>
                        <a:rPr lang="en-US" baseline="0" dirty="0">
                          <a:solidFill>
                            <a:schemeClr val="bg1"/>
                          </a:solidFill>
                        </a:rPr>
                        <a:t> tasks (!)</a:t>
                      </a:r>
                    </a:p>
                    <a:p>
                      <a:pPr marL="285750" indent="-285750">
                        <a:buFont typeface="Wingdings" panose="05000000000000000000" pitchFamily="2" charset="2"/>
                        <a:buChar char="§"/>
                      </a:pPr>
                      <a:r>
                        <a:rPr lang="en-US" baseline="0" dirty="0">
                          <a:solidFill>
                            <a:schemeClr val="bg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bg1"/>
                          </a:solidFill>
                        </a:rPr>
                        <a:t>Offers </a:t>
                      </a:r>
                      <a:r>
                        <a:rPr lang="en-US" i="1" dirty="0">
                          <a:solidFill>
                            <a:schemeClr val="bg1"/>
                          </a:solidFill>
                        </a:rPr>
                        <a:t>flexibility</a:t>
                      </a:r>
                      <a:r>
                        <a:rPr lang="en-US" dirty="0">
                          <a:solidFill>
                            <a:schemeClr val="bg1"/>
                          </a:solidFill>
                        </a:rPr>
                        <a:t> and </a:t>
                      </a:r>
                      <a:r>
                        <a:rPr lang="en-US" i="1" dirty="0">
                          <a:solidFill>
                            <a:schemeClr val="bg1"/>
                          </a:solidFill>
                        </a:rPr>
                        <a:t>redundancy</a:t>
                      </a:r>
                      <a:r>
                        <a:rPr lang="en-US" dirty="0">
                          <a:solidFill>
                            <a:schemeClr val="bg1"/>
                          </a:solidFill>
                        </a:rPr>
                        <a:t> appropriate to early-stage startups</a:t>
                      </a:r>
                    </a:p>
                    <a:p>
                      <a:pPr marL="285750" indent="-285750">
                        <a:buFont typeface="Wingdings" panose="05000000000000000000" pitchFamily="2" charset="2"/>
                        <a:buChar char="§"/>
                      </a:pPr>
                      <a:r>
                        <a:rPr lang="en-US" dirty="0">
                          <a:solidFill>
                            <a:schemeClr val="bg1"/>
                          </a:solidFill>
                        </a:rPr>
                        <a:t>Taps into </a:t>
                      </a:r>
                      <a:r>
                        <a:rPr lang="en-US" i="1" dirty="0">
                          <a:solidFill>
                            <a:schemeClr val="bg1"/>
                          </a:solidFill>
                        </a:rPr>
                        <a:t>collective</a:t>
                      </a:r>
                      <a:r>
                        <a:rPr lang="en-US" dirty="0">
                          <a:solidFill>
                            <a:schemeClr val="bg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bg1"/>
                          </a:solidFill>
                        </a:rPr>
                        <a:t>May increase tension as founders may step on each other’s toes</a:t>
                      </a:r>
                    </a:p>
                    <a:p>
                      <a:pPr marL="285750" indent="-285750">
                        <a:buFont typeface="Wingdings" panose="05000000000000000000" pitchFamily="2" charset="2"/>
                        <a:buChar char="§"/>
                      </a:pPr>
                      <a:r>
                        <a:rPr lang="en-US" baseline="0" dirty="0">
                          <a:solidFill>
                            <a:schemeClr val="bg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63189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Roles: Overlapping vs. Division of Labor</a:t>
            </a:r>
          </a:p>
        </p:txBody>
      </p:sp>
      <p:graphicFrame>
        <p:nvGraphicFramePr>
          <p:cNvPr id="7" name="Table 6"/>
          <p:cNvGraphicFramePr>
            <a:graphicFrameLocks noGrp="1"/>
          </p:cNvGraphicFramePr>
          <p:nvPr>
            <p:extLst>
              <p:ext uri="{D42A27DB-BD31-4B8C-83A1-F6EECF244321}">
                <p14:modId xmlns:p14="http://schemas.microsoft.com/office/powerpoint/2010/main" val="813263568"/>
              </p:ext>
            </p:extLst>
          </p:nvPr>
        </p:nvGraphicFramePr>
        <p:xfrm>
          <a:off x="616857" y="1797352"/>
          <a:ext cx="11009085" cy="3325390"/>
        </p:xfrm>
        <a:graphic>
          <a:graphicData uri="http://schemas.openxmlformats.org/drawingml/2006/table">
            <a:tbl>
              <a:tblPr firstRow="1" bandRow="1">
                <a:tableStyleId>{5C22544A-7EE6-4342-B048-85BDC9FD1C3A}</a:tableStyleId>
              </a:tblPr>
              <a:tblGrid>
                <a:gridCol w="2050143">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5148942">
                  <a:extLst>
                    <a:ext uri="{9D8B030D-6E8A-4147-A177-3AD203B41FA5}">
                      <a16:colId xmlns:a16="http://schemas.microsoft.com/office/drawing/2014/main" val="20002"/>
                    </a:ext>
                  </a:extLst>
                </a:gridCol>
              </a:tblGrid>
              <a:tr h="399310">
                <a:tc>
                  <a:txBody>
                    <a:bodyPr/>
                    <a:lstStyle/>
                    <a:p>
                      <a:pPr algn="ctr"/>
                      <a:r>
                        <a:rPr lang="en-US" dirty="0">
                          <a:solidFill>
                            <a:schemeClr val="tx1"/>
                          </a:solidFill>
                        </a:rPr>
                        <a:t>Roles</a:t>
                      </a:r>
                    </a:p>
                  </a:txBody>
                  <a:tcPr>
                    <a:solidFill>
                      <a:srgbClr val="77E1FF"/>
                    </a:solidFill>
                  </a:tcPr>
                </a:tc>
                <a:tc>
                  <a:txBody>
                    <a:bodyPr/>
                    <a:lstStyle/>
                    <a:p>
                      <a:pPr algn="ctr"/>
                      <a:r>
                        <a:rPr lang="en-US" dirty="0">
                          <a:solidFill>
                            <a:schemeClr val="tx1"/>
                          </a:solidFill>
                        </a:rPr>
                        <a:t>Strengths</a:t>
                      </a:r>
                    </a:p>
                  </a:txBody>
                  <a:tcPr>
                    <a:solidFill>
                      <a:srgbClr val="77E1FF"/>
                    </a:solidFill>
                  </a:tcPr>
                </a:tc>
                <a:tc>
                  <a:txBody>
                    <a:bodyPr/>
                    <a:lstStyle/>
                    <a:p>
                      <a:pPr algn="ctr"/>
                      <a:r>
                        <a:rPr lang="en-US" dirty="0">
                          <a:solidFill>
                            <a:schemeClr val="tx1"/>
                          </a:solidFill>
                        </a:rPr>
                        <a:t>Weaknesses</a:t>
                      </a:r>
                    </a:p>
                  </a:txBody>
                  <a:tcPr>
                    <a:solidFill>
                      <a:srgbClr val="77E1FF"/>
                    </a:solidFill>
                  </a:tcPr>
                </a:tc>
                <a:extLst>
                  <a:ext uri="{0D108BD9-81ED-4DB2-BD59-A6C34878D82A}">
                    <a16:rowId xmlns:a16="http://schemas.microsoft.com/office/drawing/2014/main" val="10000"/>
                  </a:ext>
                </a:extLst>
              </a:tr>
              <a:tr h="819568">
                <a:tc>
                  <a:txBody>
                    <a:bodyPr/>
                    <a:lstStyle/>
                    <a:p>
                      <a:r>
                        <a:rPr lang="en-US" b="1" dirty="0"/>
                        <a:t>Division of Labor</a:t>
                      </a:r>
                    </a:p>
                  </a:txBody>
                  <a:tcPr>
                    <a:solidFill>
                      <a:schemeClr val="bg1"/>
                    </a:solidFill>
                  </a:tcPr>
                </a:tc>
                <a:tc>
                  <a:txBody>
                    <a:bodyPr/>
                    <a:lstStyle/>
                    <a:p>
                      <a:pPr marL="285750" indent="-285750">
                        <a:buFont typeface="Wingdings" panose="05000000000000000000" pitchFamily="2" charset="2"/>
                        <a:buChar char="§"/>
                      </a:pPr>
                      <a:r>
                        <a:rPr lang="en-US" baseline="0" dirty="0"/>
                        <a:t>Provides better accountability</a:t>
                      </a:r>
                    </a:p>
                    <a:p>
                      <a:pPr marL="285750" indent="-285750">
                        <a:buFont typeface="Wingdings" panose="05000000000000000000" pitchFamily="2" charset="2"/>
                        <a:buChar char="§"/>
                      </a:pPr>
                      <a:r>
                        <a:rPr lang="en-US" baseline="0" dirty="0">
                          <a:solidFill>
                            <a:schemeClr val="tx1"/>
                          </a:solidFill>
                        </a:rPr>
                        <a:t>In heterogeneous teams, enables the team to fit role assignments to founders’ strengths</a:t>
                      </a:r>
                    </a:p>
                    <a:p>
                      <a:pPr marL="285750" indent="-285750">
                        <a:buFont typeface="Wingdings" panose="05000000000000000000" pitchFamily="2" charset="2"/>
                        <a:buChar char="§"/>
                      </a:pPr>
                      <a:endParaRPr lang="en-US" dirty="0"/>
                    </a:p>
                  </a:txBody>
                  <a:tcPr>
                    <a:solidFill>
                      <a:schemeClr val="bg1"/>
                    </a:solidFill>
                  </a:tcPr>
                </a:tc>
                <a:tc>
                  <a:txBody>
                    <a:bodyPr/>
                    <a:lstStyle/>
                    <a:p>
                      <a:pPr marL="285750" indent="-285750">
                        <a:buFont typeface="Wingdings" panose="05000000000000000000" pitchFamily="2" charset="2"/>
                        <a:buChar char="§"/>
                      </a:pPr>
                      <a:r>
                        <a:rPr lang="en-US" dirty="0">
                          <a:solidFill>
                            <a:schemeClr val="bg1"/>
                          </a:solidFill>
                        </a:rPr>
                        <a:t>May be hard to get founders to collaborate on cross-cutting</a:t>
                      </a:r>
                      <a:r>
                        <a:rPr lang="en-US" baseline="0" dirty="0">
                          <a:solidFill>
                            <a:schemeClr val="bg1"/>
                          </a:solidFill>
                        </a:rPr>
                        <a:t> tasks (!)</a:t>
                      </a:r>
                    </a:p>
                    <a:p>
                      <a:pPr marL="285750" indent="-285750">
                        <a:buFont typeface="Wingdings" panose="05000000000000000000" pitchFamily="2" charset="2"/>
                        <a:buChar char="§"/>
                      </a:pPr>
                      <a:r>
                        <a:rPr lang="en-US" baseline="0" dirty="0">
                          <a:solidFill>
                            <a:schemeClr val="bg1"/>
                          </a:solidFill>
                        </a:rPr>
                        <a:t>In homogenous teams, may cause early suboptimal role assignments</a:t>
                      </a:r>
                    </a:p>
                  </a:txBody>
                  <a:tcPr>
                    <a:solidFill>
                      <a:schemeClr val="bg1"/>
                    </a:solidFill>
                  </a:tcPr>
                </a:tc>
                <a:extLst>
                  <a:ext uri="{0D108BD9-81ED-4DB2-BD59-A6C34878D82A}">
                    <a16:rowId xmlns:a16="http://schemas.microsoft.com/office/drawing/2014/main" val="10001"/>
                  </a:ext>
                </a:extLst>
              </a:tr>
              <a:tr h="819568">
                <a:tc>
                  <a:txBody>
                    <a:bodyPr/>
                    <a:lstStyle/>
                    <a:p>
                      <a:r>
                        <a:rPr lang="en-US" b="1" dirty="0">
                          <a:solidFill>
                            <a:schemeClr val="tx1"/>
                          </a:solidFill>
                        </a:rPr>
                        <a:t>Overlapping Roles</a:t>
                      </a:r>
                    </a:p>
                  </a:txBody>
                  <a:tcPr>
                    <a:solidFill>
                      <a:schemeClr val="bg1"/>
                    </a:solidFill>
                  </a:tcPr>
                </a:tc>
                <a:tc>
                  <a:txBody>
                    <a:bodyPr/>
                    <a:lstStyle/>
                    <a:p>
                      <a:pPr marL="285750" indent="-285750">
                        <a:buFont typeface="Wingdings" panose="05000000000000000000" pitchFamily="2" charset="2"/>
                        <a:buChar char="§"/>
                      </a:pPr>
                      <a:r>
                        <a:rPr lang="en-US" dirty="0">
                          <a:solidFill>
                            <a:schemeClr val="bg1"/>
                          </a:solidFill>
                        </a:rPr>
                        <a:t>Offers </a:t>
                      </a:r>
                      <a:r>
                        <a:rPr lang="en-US" i="1" dirty="0">
                          <a:solidFill>
                            <a:schemeClr val="bg1"/>
                          </a:solidFill>
                        </a:rPr>
                        <a:t>flexibility</a:t>
                      </a:r>
                      <a:r>
                        <a:rPr lang="en-US" dirty="0">
                          <a:solidFill>
                            <a:schemeClr val="bg1"/>
                          </a:solidFill>
                        </a:rPr>
                        <a:t> and </a:t>
                      </a:r>
                      <a:r>
                        <a:rPr lang="en-US" i="1" dirty="0">
                          <a:solidFill>
                            <a:schemeClr val="bg1"/>
                          </a:solidFill>
                        </a:rPr>
                        <a:t>redundancy</a:t>
                      </a:r>
                      <a:r>
                        <a:rPr lang="en-US" dirty="0">
                          <a:solidFill>
                            <a:schemeClr val="bg1"/>
                          </a:solidFill>
                        </a:rPr>
                        <a:t> appropriate to early-stage startups</a:t>
                      </a:r>
                    </a:p>
                    <a:p>
                      <a:pPr marL="285750" indent="-285750">
                        <a:buFont typeface="Wingdings" panose="05000000000000000000" pitchFamily="2" charset="2"/>
                        <a:buChar char="§"/>
                      </a:pPr>
                      <a:r>
                        <a:rPr lang="en-US" dirty="0">
                          <a:solidFill>
                            <a:schemeClr val="bg1"/>
                          </a:solidFill>
                        </a:rPr>
                        <a:t>Taps into </a:t>
                      </a:r>
                      <a:r>
                        <a:rPr lang="en-US" i="1" dirty="0">
                          <a:solidFill>
                            <a:schemeClr val="bg1"/>
                          </a:solidFill>
                        </a:rPr>
                        <a:t>collective</a:t>
                      </a:r>
                      <a:r>
                        <a:rPr lang="en-US" dirty="0">
                          <a:solidFill>
                            <a:schemeClr val="bg1"/>
                          </a:solidFill>
                        </a:rPr>
                        <a:t> knowledge of all team members</a:t>
                      </a:r>
                    </a:p>
                  </a:txBody>
                  <a:tcPr>
                    <a:solidFill>
                      <a:schemeClr val="bg1"/>
                    </a:solidFill>
                  </a:tcPr>
                </a:tc>
                <a:tc>
                  <a:txBody>
                    <a:bodyPr/>
                    <a:lstStyle/>
                    <a:p>
                      <a:pPr marL="285750" indent="-285750">
                        <a:buFont typeface="Wingdings" panose="05000000000000000000" pitchFamily="2" charset="2"/>
                        <a:buChar char="§"/>
                      </a:pPr>
                      <a:r>
                        <a:rPr lang="en-US" baseline="0" dirty="0">
                          <a:solidFill>
                            <a:schemeClr val="bg1"/>
                          </a:solidFill>
                        </a:rPr>
                        <a:t>May increase tension as founders may step on each other’s toes</a:t>
                      </a:r>
                    </a:p>
                    <a:p>
                      <a:pPr marL="285750" indent="-285750">
                        <a:buFont typeface="Wingdings" panose="05000000000000000000" pitchFamily="2" charset="2"/>
                        <a:buChar char="§"/>
                      </a:pPr>
                      <a:r>
                        <a:rPr lang="en-US" baseline="0" dirty="0">
                          <a:solidFill>
                            <a:schemeClr val="bg1"/>
                          </a:solidFill>
                        </a:rPr>
                        <a:t>As the startup evolves, founders may resist having to focus on specific functions or areas (also may increase tensions)</a:t>
                      </a:r>
                    </a:p>
                  </a:txBody>
                  <a:tcP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58861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14327</TotalTime>
  <Words>2275</Words>
  <Application>Microsoft Macintosh PowerPoint</Application>
  <PresentationFormat>Widescreen</PresentationFormat>
  <Paragraphs>416</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Wingdings</vt:lpstr>
      <vt:lpstr>Office Theme</vt:lpstr>
      <vt:lpstr>Entrepreneurship for Computer Science CS 15-390</vt:lpstr>
      <vt:lpstr>Today…</vt:lpstr>
      <vt:lpstr>Entrepreneurship Paradigm:  A System of Functions </vt:lpstr>
      <vt:lpstr>Entrepreneurship Paradigm:  A System of Functions </vt:lpstr>
      <vt:lpstr>Founding Questions?</vt:lpstr>
      <vt:lpstr>Founding Questions?</vt:lpstr>
      <vt:lpstr>Roles: Overlapping vs. Division of Labor</vt:lpstr>
      <vt:lpstr>Roles: Overlapping vs. Division of Labor</vt:lpstr>
      <vt:lpstr>Roles: Overlapping vs. Division of Labor</vt:lpstr>
      <vt:lpstr>Roles: Overlapping vs. Division of Labor</vt:lpstr>
      <vt:lpstr>Roles: Overlapping vs. Division of Labor</vt:lpstr>
      <vt:lpstr>Roles: Overlapping vs. Division of Labor</vt:lpstr>
      <vt:lpstr>Roles: Overlapping vs. Division of Labor</vt:lpstr>
      <vt:lpstr>Roles: Overlapping vs. Division of Labor</vt:lpstr>
      <vt:lpstr>Roles: Overlapping vs. Division of Labor</vt:lpstr>
      <vt:lpstr>Founding Questions?</vt:lpstr>
      <vt:lpstr>Founding Questions?</vt:lpstr>
      <vt:lpstr>Rewards: When to Split?</vt:lpstr>
      <vt:lpstr>Criteria For Equity Splits</vt:lpstr>
      <vt:lpstr>Past and Present Contributions</vt:lpstr>
      <vt:lpstr>Future Contributions</vt:lpstr>
      <vt:lpstr>Opportunity Cost</vt:lpstr>
      <vt:lpstr>Motivations and Preferences</vt:lpstr>
      <vt:lpstr>Equity Theory</vt:lpstr>
      <vt:lpstr>Equity Theory</vt:lpstr>
      <vt:lpstr>Linkage Between Prior Relationships, Equity Splits, and Team Stability</vt:lpstr>
      <vt:lpstr>Linkage Between Prior Relationships, Equity Splits, and Team Stability</vt:lpstr>
      <vt:lpstr>Linkage Between Prior Relationships, Equity Splits, and Team Stability</vt:lpstr>
      <vt:lpstr>Linkage Between Prior Relationships, Equity Splits, and Team Stability</vt:lpstr>
      <vt:lpstr>Linkage Between Prior Relationships, Equity Splits, and Team Stability</vt:lpstr>
      <vt:lpstr>Next Lecture…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Mohammad Hammoud</cp:lastModifiedBy>
  <cp:revision>294</cp:revision>
  <dcterms:created xsi:type="dcterms:W3CDTF">2017-12-27T09:59:59Z</dcterms:created>
  <dcterms:modified xsi:type="dcterms:W3CDTF">2023-09-26T07:35:10Z</dcterms:modified>
</cp:coreProperties>
</file>