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566" r:id="rId2"/>
    <p:sldId id="567" r:id="rId3"/>
    <p:sldId id="328" r:id="rId4"/>
    <p:sldId id="354" r:id="rId5"/>
    <p:sldId id="540" r:id="rId6"/>
    <p:sldId id="569" r:id="rId7"/>
    <p:sldId id="311" r:id="rId8"/>
    <p:sldId id="378" r:id="rId9"/>
    <p:sldId id="390" r:id="rId10"/>
    <p:sldId id="379" r:id="rId11"/>
    <p:sldId id="380" r:id="rId12"/>
    <p:sldId id="545" r:id="rId13"/>
    <p:sldId id="382" r:id="rId14"/>
    <p:sldId id="383" r:id="rId15"/>
    <p:sldId id="373" r:id="rId16"/>
    <p:sldId id="385" r:id="rId17"/>
    <p:sldId id="386" r:id="rId18"/>
    <p:sldId id="387" r:id="rId19"/>
    <p:sldId id="388" r:id="rId20"/>
    <p:sldId id="389" r:id="rId21"/>
    <p:sldId id="544" r:id="rId22"/>
    <p:sldId id="30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273"/>
    <a:srgbClr val="77E1FF"/>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558"/>
  </p:normalViewPr>
  <p:slideViewPr>
    <p:cSldViewPr snapToGrid="0" snapToObjects="1">
      <p:cViewPr varScale="1">
        <p:scale>
          <a:sx n="121" d="100"/>
          <a:sy n="121" d="100"/>
        </p:scale>
        <p:origin x="74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C6623-70FD-1147-B309-7FCFA0240961}" type="datetimeFigureOut">
              <a:rPr lang="en-US" smtClean="0"/>
              <a:t>9/25/23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BB7CB-4FDA-2D49-AB39-B3F6D6AF6675}" type="slidenum">
              <a:rPr lang="en-US" smtClean="0"/>
              <a:t>‹#›</a:t>
            </a:fld>
            <a:endParaRPr lang="en-US"/>
          </a:p>
        </p:txBody>
      </p:sp>
    </p:spTree>
    <p:extLst>
      <p:ext uri="{BB962C8B-B14F-4D97-AF65-F5344CB8AC3E}">
        <p14:creationId xmlns:p14="http://schemas.microsoft.com/office/powerpoint/2010/main" val="1955805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3DBB794-24C6-4D4C-94A4-5DF58B8B0176}" type="datetimeFigureOut">
              <a:rPr lang="en-US" smtClean="0"/>
              <a:t>9/25/23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9719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9/25/23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50553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9/25/23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63164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9/25/23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54387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DBB794-24C6-4D4C-94A4-5DF58B8B0176}" type="datetimeFigureOut">
              <a:rPr lang="en-US" smtClean="0"/>
              <a:t>9/25/23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92817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DBB794-24C6-4D4C-94A4-5DF58B8B0176}" type="datetimeFigureOut">
              <a:rPr lang="en-US" smtClean="0"/>
              <a:t>9/25/23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4494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DBB794-24C6-4D4C-94A4-5DF58B8B0176}" type="datetimeFigureOut">
              <a:rPr lang="en-US" smtClean="0"/>
              <a:t>9/25/23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77833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DBB794-24C6-4D4C-94A4-5DF58B8B0176}" type="datetimeFigureOut">
              <a:rPr lang="en-US" smtClean="0"/>
              <a:t>9/25/23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09849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BB794-24C6-4D4C-94A4-5DF58B8B0176}" type="datetimeFigureOut">
              <a:rPr lang="en-US" smtClean="0"/>
              <a:t>9/25/23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44204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9/25/23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3416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9/25/23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84496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BB794-24C6-4D4C-94A4-5DF58B8B0176}" type="datetimeFigureOut">
              <a:rPr lang="en-US" smtClean="0"/>
              <a:t>9/25/23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1483D-DCC7-D34A-B28E-69A71BBBA4B3}" type="slidenum">
              <a:rPr lang="en-US" smtClean="0"/>
              <a:t>‹#›</a:t>
            </a:fld>
            <a:endParaRPr lang="en-US"/>
          </a:p>
        </p:txBody>
      </p:sp>
    </p:spTree>
    <p:extLst>
      <p:ext uri="{BB962C8B-B14F-4D97-AF65-F5344CB8AC3E}">
        <p14:creationId xmlns:p14="http://schemas.microsoft.com/office/powerpoint/2010/main" val="270884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2535" y="1226912"/>
            <a:ext cx="9523071" cy="2387600"/>
          </a:xfrm>
        </p:spPr>
        <p:txBody>
          <a:bodyPr anchor="t">
            <a:noAutofit/>
          </a:bodyPr>
          <a:lstStyle/>
          <a:p>
            <a:r>
              <a:rPr lang="en-US" sz="4400" b="1" dirty="0">
                <a:solidFill>
                  <a:srgbClr val="77E1FF"/>
                </a:solidFill>
              </a:rPr>
              <a:t>Entrepreneurship for Computer Science</a:t>
            </a:r>
            <a:br>
              <a:rPr lang="en-US" sz="4400" dirty="0">
                <a:solidFill>
                  <a:srgbClr val="0070C0"/>
                </a:solidFill>
              </a:rPr>
            </a:br>
            <a:r>
              <a:rPr lang="en-US" sz="4400" dirty="0">
                <a:solidFill>
                  <a:srgbClr val="77E1FF"/>
                </a:solidFill>
              </a:rPr>
              <a:t>CS 15-390</a:t>
            </a:r>
          </a:p>
        </p:txBody>
      </p:sp>
      <p:sp>
        <p:nvSpPr>
          <p:cNvPr id="3" name="Subtitle 2"/>
          <p:cNvSpPr>
            <a:spLocks noGrp="1"/>
          </p:cNvSpPr>
          <p:nvPr>
            <p:ph type="subTitle" idx="1"/>
          </p:nvPr>
        </p:nvSpPr>
        <p:spPr>
          <a:xfrm>
            <a:off x="1524000" y="2944494"/>
            <a:ext cx="9144000" cy="2048954"/>
          </a:xfrm>
        </p:spPr>
        <p:txBody>
          <a:bodyPr>
            <a:normAutofit/>
          </a:bodyPr>
          <a:lstStyle/>
          <a:p>
            <a:r>
              <a:rPr lang="en-US" sz="2800" b="1" dirty="0"/>
              <a:t>Should I Found or Co-Found? – Part II</a:t>
            </a:r>
          </a:p>
          <a:p>
            <a:r>
              <a:rPr lang="en-US" sz="2800" dirty="0"/>
              <a:t>Lecture 6, September 18, 2023</a:t>
            </a:r>
          </a:p>
          <a:p>
            <a:endParaRPr lang="en-US" dirty="0"/>
          </a:p>
          <a:p>
            <a:r>
              <a:rPr lang="en-US" sz="2800" b="1" dirty="0">
                <a:solidFill>
                  <a:srgbClr val="EF7273"/>
                </a:solidFill>
              </a:rPr>
              <a:t>Mohammad Hammoud</a:t>
            </a:r>
          </a:p>
        </p:txBody>
      </p:sp>
      <p:sp>
        <p:nvSpPr>
          <p:cNvPr id="4" name="TextBox 3">
            <a:extLst>
              <a:ext uri="{FF2B5EF4-FFF2-40B4-BE49-F238E27FC236}">
                <a16:creationId xmlns:a16="http://schemas.microsoft.com/office/drawing/2014/main" id="{B8AF9EBD-2407-8645-80D3-C98102E93C59}"/>
              </a:ext>
            </a:extLst>
          </p:cNvPr>
          <p:cNvSpPr txBox="1"/>
          <p:nvPr/>
        </p:nvSpPr>
        <p:spPr>
          <a:xfrm>
            <a:off x="5636871" y="2974693"/>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073417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Method</a:t>
            </a:r>
            <a:r>
              <a:rPr lang="en-US" dirty="0"/>
              <a:t>: The Inception of the Idea</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Adam’s and Eric’s career paths were going in different directions </a:t>
            </a:r>
          </a:p>
          <a:p>
            <a:pPr lvl="1">
              <a:buFont typeface="Arial" panose="020B0604020202020204" pitchFamily="34" charset="0"/>
              <a:buChar char="•"/>
            </a:pPr>
            <a:r>
              <a:rPr lang="en-US" dirty="0"/>
              <a:t>Adam was at the </a:t>
            </a:r>
            <a:r>
              <a:rPr lang="en-US" i="1" dirty="0"/>
              <a:t>Carnegie Institution for Science </a:t>
            </a:r>
            <a:r>
              <a:rPr lang="en-US" dirty="0"/>
              <a:t>working on </a:t>
            </a:r>
            <a:r>
              <a:rPr lang="en-US" i="1" dirty="0"/>
              <a:t>environmental issues </a:t>
            </a:r>
          </a:p>
          <a:p>
            <a:pPr lvl="1">
              <a:buFont typeface="Arial" panose="020B0604020202020204" pitchFamily="34" charset="0"/>
              <a:buChar char="•"/>
            </a:pPr>
            <a:r>
              <a:rPr lang="en-US" dirty="0"/>
              <a:t>Eric was at an advertising agency called </a:t>
            </a:r>
            <a:r>
              <a:rPr lang="en-US" i="1" dirty="0"/>
              <a:t>Hal </a:t>
            </a:r>
            <a:r>
              <a:rPr lang="en-US" i="1" dirty="0" err="1"/>
              <a:t>Riney</a:t>
            </a:r>
            <a:r>
              <a:rPr lang="en-US" i="1" dirty="0"/>
              <a:t> &amp; Partners </a:t>
            </a:r>
            <a:r>
              <a:rPr lang="en-US" dirty="0"/>
              <a:t>working on product campaigns</a:t>
            </a:r>
          </a:p>
          <a:p>
            <a:pPr lvl="1">
              <a:buFont typeface="Arial" panose="020B0604020202020204" pitchFamily="34" charset="0"/>
              <a:buChar char="•"/>
            </a:pPr>
            <a:endParaRPr lang="en-US" dirty="0"/>
          </a:p>
          <a:p>
            <a:pPr>
              <a:buFont typeface="Arial" panose="020B0604020202020204" pitchFamily="34" charset="0"/>
              <a:buChar char="•"/>
            </a:pPr>
            <a:r>
              <a:rPr lang="en-US" dirty="0"/>
              <a:t>In 1999, Eric worked on a big project for </a:t>
            </a:r>
            <a:r>
              <a:rPr lang="en-US" i="1" dirty="0"/>
              <a:t>Colgate Palmolive</a:t>
            </a:r>
            <a:r>
              <a:rPr lang="en-US" dirty="0"/>
              <a:t>, spending a great deal of his time in grocery stores, specifically </a:t>
            </a:r>
            <a:r>
              <a:rPr lang="en-US" i="1" dirty="0"/>
              <a:t>in the cleaning aisle </a:t>
            </a:r>
          </a:p>
          <a:p>
            <a:pPr lvl="1">
              <a:buFont typeface="Arial" panose="020B0604020202020204" pitchFamily="34" charset="0"/>
              <a:buChar char="•"/>
            </a:pPr>
            <a:r>
              <a:rPr lang="en-US" dirty="0"/>
              <a:t>”It was such a big category but a sea of sameness… Everything looked and smelled the same.” Eric said </a:t>
            </a:r>
          </a:p>
          <a:p>
            <a:pPr lvl="1">
              <a:buFont typeface="Arial" panose="020B0604020202020204" pitchFamily="34" charset="0"/>
              <a:buChar char="•"/>
            </a:pPr>
            <a:r>
              <a:rPr lang="en-US" dirty="0"/>
              <a:t>Eric observed an opportunity as everything looked the </a:t>
            </a:r>
            <a:r>
              <a:rPr lang="en-US" i="1" dirty="0"/>
              <a:t>same</a:t>
            </a:r>
            <a:r>
              <a:rPr lang="en-US" dirty="0"/>
              <a:t> and </a:t>
            </a:r>
            <a:r>
              <a:rPr lang="en-US" i="1" dirty="0">
                <a:solidFill>
                  <a:srgbClr val="C00000"/>
                </a:solidFill>
              </a:rPr>
              <a:t>ugly</a:t>
            </a:r>
            <a:r>
              <a:rPr lang="en-US" dirty="0"/>
              <a:t> </a:t>
            </a:r>
          </a:p>
          <a:p>
            <a:endParaRPr lang="en-US" dirty="0"/>
          </a:p>
        </p:txBody>
      </p:sp>
    </p:spTree>
    <p:extLst>
      <p:ext uri="{BB962C8B-B14F-4D97-AF65-F5344CB8AC3E}">
        <p14:creationId xmlns:p14="http://schemas.microsoft.com/office/powerpoint/2010/main" val="2668545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Method</a:t>
            </a:r>
            <a:r>
              <a:rPr lang="en-US" dirty="0"/>
              <a:t>: Transplanting the Idea</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Over Christmas in 1999, Adam’s and Eric’s professional journeys began to converge on a ski trip </a:t>
            </a:r>
          </a:p>
          <a:p>
            <a:pPr lvl="1">
              <a:buFont typeface="Arial" panose="020B0604020202020204" pitchFamily="34" charset="0"/>
              <a:buChar char="•"/>
            </a:pPr>
            <a:r>
              <a:rPr lang="en-US" dirty="0"/>
              <a:t>On their drive to their ski vacation, Eric </a:t>
            </a:r>
            <a:r>
              <a:rPr lang="en-US" i="1" dirty="0">
                <a:solidFill>
                  <a:srgbClr val="77E1FF"/>
                </a:solidFill>
              </a:rPr>
              <a:t>planted the seed </a:t>
            </a:r>
            <a:r>
              <a:rPr lang="en-US" dirty="0"/>
              <a:t>in Adam’s </a:t>
            </a:r>
            <a:r>
              <a:rPr lang="en-US" i="1" dirty="0"/>
              <a:t>mind</a:t>
            </a:r>
            <a:r>
              <a:rPr lang="en-US" dirty="0"/>
              <a:t> </a:t>
            </a:r>
          </a:p>
          <a:p>
            <a:pPr lvl="1">
              <a:buFont typeface="Arial" panose="020B0604020202020204" pitchFamily="34" charset="0"/>
              <a:buChar char="•"/>
            </a:pPr>
            <a:r>
              <a:rPr lang="en-US" dirty="0"/>
              <a:t>Adam said: “You know, I have a degree in chemical engineering … not only are these products really </a:t>
            </a:r>
            <a:r>
              <a:rPr lang="en-US" i="1" dirty="0">
                <a:solidFill>
                  <a:srgbClr val="C00000"/>
                </a:solidFill>
              </a:rPr>
              <a:t>ugly</a:t>
            </a:r>
            <a:r>
              <a:rPr lang="en-US" dirty="0"/>
              <a:t>, but … they’re </a:t>
            </a:r>
            <a:r>
              <a:rPr lang="en-US" i="1" dirty="0">
                <a:solidFill>
                  <a:srgbClr val="C00000"/>
                </a:solidFill>
              </a:rPr>
              <a:t>super toxic </a:t>
            </a:r>
            <a:r>
              <a:rPr lang="en-US" dirty="0"/>
              <a:t>as well?” </a:t>
            </a:r>
          </a:p>
          <a:p>
            <a:pPr lvl="1">
              <a:buFont typeface="Arial" panose="020B0604020202020204" pitchFamily="34" charset="0"/>
              <a:buChar char="•"/>
            </a:pPr>
            <a:endParaRPr lang="en-US" dirty="0"/>
          </a:p>
          <a:p>
            <a:pPr>
              <a:buFont typeface="Arial" panose="020B0604020202020204" pitchFamily="34" charset="0"/>
              <a:buChar char="•"/>
            </a:pPr>
            <a:r>
              <a:rPr lang="en-US" dirty="0"/>
              <a:t>The famous American writer and polymath Oliver Wendell Holmes Sr. wrote in 1872:</a:t>
            </a:r>
          </a:p>
          <a:p>
            <a:pPr lvl="1">
              <a:buFont typeface="Arial" panose="020B0604020202020204" pitchFamily="34" charset="0"/>
              <a:buChar char="•"/>
            </a:pPr>
            <a:r>
              <a:rPr lang="en-US" dirty="0"/>
              <a:t>“Many ideas grow better when </a:t>
            </a:r>
            <a:r>
              <a:rPr lang="en-US" i="1" dirty="0">
                <a:solidFill>
                  <a:srgbClr val="77E1FF"/>
                </a:solidFill>
              </a:rPr>
              <a:t>transplanted into another mind </a:t>
            </a:r>
            <a:r>
              <a:rPr lang="en-US" dirty="0"/>
              <a:t>than in the one where they sprang up”</a:t>
            </a:r>
          </a:p>
          <a:p>
            <a:pPr marL="0" indent="0">
              <a:buNone/>
            </a:pPr>
            <a:endParaRPr lang="en-US" dirty="0"/>
          </a:p>
        </p:txBody>
      </p:sp>
    </p:spTree>
    <p:extLst>
      <p:ext uri="{BB962C8B-B14F-4D97-AF65-F5344CB8AC3E}">
        <p14:creationId xmlns:p14="http://schemas.microsoft.com/office/powerpoint/2010/main" val="180011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Method</a:t>
            </a:r>
            <a:r>
              <a:rPr lang="en-US" dirty="0"/>
              <a:t>: A Combination of </a:t>
            </a:r>
            <a:r>
              <a:rPr lang="en-US" i="1" dirty="0"/>
              <a:t>Style</a:t>
            </a:r>
            <a:r>
              <a:rPr lang="en-US" dirty="0"/>
              <a:t> and </a:t>
            </a:r>
            <a:r>
              <a:rPr lang="en-US" i="1" dirty="0"/>
              <a:t>Substance</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i="1" dirty="0"/>
              <a:t>Method</a:t>
            </a:r>
            <a:r>
              <a:rPr lang="en-US" dirty="0"/>
              <a:t> was the perfect marriage of Adam’s and Eric’s different skill sets and sensibilities </a:t>
            </a:r>
          </a:p>
          <a:p>
            <a:pPr lvl="1">
              <a:buFont typeface="Arial" panose="020B0604020202020204" pitchFamily="34" charset="0"/>
              <a:buChar char="•"/>
            </a:pPr>
            <a:r>
              <a:rPr lang="en-US" dirty="0"/>
              <a:t>“Our joke was ‘</a:t>
            </a:r>
            <a:r>
              <a:rPr lang="en-US" i="1" dirty="0">
                <a:solidFill>
                  <a:srgbClr val="EF7273"/>
                </a:solidFill>
              </a:rPr>
              <a:t>style</a:t>
            </a:r>
            <a:r>
              <a:rPr lang="en-US" dirty="0"/>
              <a:t> and </a:t>
            </a:r>
            <a:r>
              <a:rPr lang="en-US" i="1" dirty="0">
                <a:solidFill>
                  <a:srgbClr val="92D050"/>
                </a:solidFill>
              </a:rPr>
              <a:t>substance</a:t>
            </a:r>
            <a:r>
              <a:rPr lang="en-US" dirty="0"/>
              <a:t>’: Adam working on basically everything in the bottle, and me doing everything around the bottle,” Eric said </a:t>
            </a:r>
          </a:p>
          <a:p>
            <a:pPr lvl="1">
              <a:buFont typeface="Arial" panose="020B0604020202020204" pitchFamily="34" charset="0"/>
              <a:buChar char="•"/>
            </a:pPr>
            <a:endParaRPr lang="en-US" dirty="0"/>
          </a:p>
          <a:p>
            <a:pPr>
              <a:buFont typeface="Arial" panose="020B0604020202020204" pitchFamily="34" charset="0"/>
              <a:buChar char="•"/>
            </a:pPr>
            <a:r>
              <a:rPr lang="en-US" dirty="0"/>
              <a:t>The ugly renders beautiful (by Eric) and the toxic renders non-toxic (by Adam)</a:t>
            </a:r>
          </a:p>
          <a:p>
            <a:pPr lvl="1">
              <a:buFont typeface="Arial" panose="020B0604020202020204" pitchFamily="34" charset="0"/>
              <a:buChar char="•"/>
            </a:pPr>
            <a:r>
              <a:rPr lang="en-US" dirty="0"/>
              <a:t>This was their </a:t>
            </a:r>
            <a:r>
              <a:rPr lang="en-US" i="1" dirty="0"/>
              <a:t>non-secret</a:t>
            </a:r>
            <a:r>
              <a:rPr lang="en-US" dirty="0"/>
              <a:t> </a:t>
            </a:r>
            <a:r>
              <a:rPr lang="en-US" i="1" dirty="0"/>
              <a:t>value proposition </a:t>
            </a:r>
          </a:p>
          <a:p>
            <a:pPr lvl="1">
              <a:buFont typeface="Arial" panose="020B0604020202020204" pitchFamily="34" charset="0"/>
              <a:buChar char="•"/>
            </a:pPr>
            <a:r>
              <a:rPr lang="en-US" dirty="0"/>
              <a:t>But what was their </a:t>
            </a:r>
            <a:r>
              <a:rPr lang="en-US" i="1" dirty="0"/>
              <a:t>secret sauce </a:t>
            </a:r>
            <a:r>
              <a:rPr lang="en-US" dirty="0"/>
              <a:t>that extended above &amp; beyond this proposition </a:t>
            </a:r>
          </a:p>
          <a:p>
            <a:pPr marL="914400" lvl="2" indent="0">
              <a:buNone/>
            </a:pPr>
            <a:endParaRPr lang="en-US" dirty="0"/>
          </a:p>
          <a:p>
            <a:pPr marL="0" indent="0">
              <a:buNone/>
            </a:pPr>
            <a:endParaRPr lang="en-US" dirty="0"/>
          </a:p>
        </p:txBody>
      </p:sp>
    </p:spTree>
    <p:extLst>
      <p:ext uri="{BB962C8B-B14F-4D97-AF65-F5344CB8AC3E}">
        <p14:creationId xmlns:p14="http://schemas.microsoft.com/office/powerpoint/2010/main" val="4147756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Method</a:t>
            </a:r>
            <a:r>
              <a:rPr lang="en-US" dirty="0"/>
              <a:t>: Adam vs. Eric</a:t>
            </a:r>
          </a:p>
        </p:txBody>
      </p:sp>
      <p:sp>
        <p:nvSpPr>
          <p:cNvPr id="3" name="Content Placeholder 2"/>
          <p:cNvSpPr>
            <a:spLocks noGrp="1"/>
          </p:cNvSpPr>
          <p:nvPr>
            <p:ph idx="1"/>
          </p:nvPr>
        </p:nvSpPr>
        <p:spPr>
          <a:xfrm>
            <a:off x="838199" y="1825625"/>
            <a:ext cx="10858877" cy="4783722"/>
          </a:xfrm>
        </p:spPr>
        <p:txBody>
          <a:bodyPr>
            <a:normAutofit fontScale="92500" lnSpcReduction="20000"/>
          </a:bodyPr>
          <a:lstStyle/>
          <a:p>
            <a:pPr>
              <a:buFont typeface="Arial" panose="020B0604020202020204" pitchFamily="34" charset="0"/>
              <a:buChar char="•"/>
            </a:pPr>
            <a:r>
              <a:rPr lang="en-US" dirty="0"/>
              <a:t>Adam is passionate about </a:t>
            </a:r>
            <a:r>
              <a:rPr lang="en-US" i="1" dirty="0">
                <a:solidFill>
                  <a:srgbClr val="92D050"/>
                </a:solidFill>
              </a:rPr>
              <a:t>sustainability</a:t>
            </a:r>
            <a:r>
              <a:rPr lang="en-US" dirty="0"/>
              <a:t>, while Eric is passionate about </a:t>
            </a:r>
            <a:r>
              <a:rPr lang="en-US" i="1" dirty="0">
                <a:solidFill>
                  <a:srgbClr val="EF7273"/>
                </a:solidFill>
              </a:rPr>
              <a:t>design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Adam is </a:t>
            </a:r>
            <a:r>
              <a:rPr lang="en-US" i="1" dirty="0"/>
              <a:t>introvert</a:t>
            </a:r>
            <a:r>
              <a:rPr lang="en-US" dirty="0"/>
              <a:t>, while Eric is </a:t>
            </a:r>
            <a:r>
              <a:rPr lang="en-US" i="1" dirty="0"/>
              <a:t>extrovert</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Eric </a:t>
            </a:r>
            <a:r>
              <a:rPr lang="en-US" i="1" dirty="0"/>
              <a:t>runs into a problem</a:t>
            </a:r>
            <a:r>
              <a:rPr lang="en-US" dirty="0"/>
              <a:t>, while Adam “</a:t>
            </a:r>
            <a:r>
              <a:rPr lang="en-US" i="1" dirty="0"/>
              <a:t>needs a little bit more space to think it through</a:t>
            </a:r>
            <a:r>
              <a:rPr lang="en-US" dirty="0"/>
              <a:t>”</a:t>
            </a:r>
          </a:p>
          <a:p>
            <a:pPr>
              <a:buFont typeface="Arial" panose="020B0604020202020204" pitchFamily="34" charset="0"/>
              <a:buChar char="•"/>
            </a:pPr>
            <a:endParaRPr lang="en-US" dirty="0"/>
          </a:p>
          <a:p>
            <a:pPr>
              <a:buFont typeface="Arial" panose="020B0604020202020204" pitchFamily="34" charset="0"/>
              <a:buChar char="•"/>
            </a:pPr>
            <a:r>
              <a:rPr lang="en-US" dirty="0"/>
              <a:t>Eric is an aesthetically-driven </a:t>
            </a:r>
            <a:r>
              <a:rPr lang="en-US" i="1" dirty="0"/>
              <a:t>businessman</a:t>
            </a:r>
            <a:r>
              <a:rPr lang="en-US" dirty="0"/>
              <a:t>, while Adam is a socially conscious, purpose-driven </a:t>
            </a:r>
            <a:r>
              <a:rPr lang="en-US" i="1" dirty="0"/>
              <a:t>engineer</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They are both </a:t>
            </a:r>
            <a:r>
              <a:rPr lang="en-US" i="1" dirty="0"/>
              <a:t>equally committed to a vision </a:t>
            </a:r>
            <a:r>
              <a:rPr lang="en-US" dirty="0"/>
              <a:t>for a beautiful, environmentally friendly line of cleaning products</a:t>
            </a:r>
          </a:p>
          <a:p>
            <a:endParaRPr lang="en-US" dirty="0"/>
          </a:p>
        </p:txBody>
      </p:sp>
    </p:spTree>
    <p:extLst>
      <p:ext uri="{BB962C8B-B14F-4D97-AF65-F5344CB8AC3E}">
        <p14:creationId xmlns:p14="http://schemas.microsoft.com/office/powerpoint/2010/main" val="123175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Was </a:t>
            </a:r>
            <a:r>
              <a:rPr lang="en-US" i="1" dirty="0"/>
              <a:t>Method</a:t>
            </a:r>
            <a:r>
              <a:rPr lang="en-US" dirty="0"/>
              <a:t> Different?</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“Traditionally, green products didn’t look beautiful, and beautiful products weren’t necessarily green,” Eric explained. “That’s the paradigm we really broke.”</a:t>
            </a:r>
          </a:p>
          <a:p>
            <a:pPr>
              <a:buFont typeface="Arial" panose="020B0604020202020204" pitchFamily="34" charset="0"/>
              <a:buChar char="•"/>
            </a:pPr>
            <a:endParaRPr lang="en-US" dirty="0"/>
          </a:p>
          <a:p>
            <a:pPr>
              <a:buFont typeface="Arial" panose="020B0604020202020204" pitchFamily="34" charset="0"/>
              <a:buChar char="•"/>
            </a:pPr>
            <a:r>
              <a:rPr lang="en-US" dirty="0"/>
              <a:t>Just as </a:t>
            </a:r>
            <a:r>
              <a:rPr lang="en-US" i="1" dirty="0"/>
              <a:t>Away</a:t>
            </a:r>
            <a:r>
              <a:rPr lang="en-US" dirty="0"/>
              <a:t> is a prime example of how doing </a:t>
            </a:r>
            <a:r>
              <a:rPr lang="en-US" i="1" dirty="0"/>
              <a:t>effective</a:t>
            </a:r>
            <a:r>
              <a:rPr lang="en-US" dirty="0"/>
              <a:t> research opens any industry to the inexperienced if they have a good idea, </a:t>
            </a:r>
            <a:r>
              <a:rPr lang="en-US" i="1" dirty="0"/>
              <a:t>Method</a:t>
            </a:r>
            <a:r>
              <a:rPr lang="en-US" dirty="0"/>
              <a:t> shows that finding the right co-founder can unlock </a:t>
            </a:r>
            <a:r>
              <a:rPr lang="en-US" i="1" dirty="0"/>
              <a:t>any</a:t>
            </a:r>
            <a:r>
              <a:rPr lang="en-US" dirty="0"/>
              <a:t> good idea, no matter how arcane or esoteric or beyond its sell-by-date it may seem </a:t>
            </a:r>
          </a:p>
          <a:p>
            <a:pPr lvl="1">
              <a:buFont typeface="Arial" panose="020B0604020202020204" pitchFamily="34" charset="0"/>
              <a:buChar char="•"/>
            </a:pPr>
            <a:r>
              <a:rPr lang="en-US" dirty="0"/>
              <a:t>As Eric put it, ”an idea that was hot 120 years ago”</a:t>
            </a:r>
          </a:p>
          <a:p>
            <a:pPr>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968803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 6: Find a Co-founder Who </a:t>
            </a:r>
            <a:r>
              <a:rPr lang="en-US" i="1" dirty="0"/>
              <a:t>Shares </a:t>
            </a:r>
            <a:r>
              <a:rPr lang="en-US" dirty="0"/>
              <a:t>Your</a:t>
            </a:r>
            <a:r>
              <a:rPr lang="en-US" i="1" dirty="0"/>
              <a:t> Values </a:t>
            </a:r>
            <a:r>
              <a:rPr lang="en-US" dirty="0"/>
              <a:t>and</a:t>
            </a:r>
            <a:r>
              <a:rPr lang="en-US" i="1" dirty="0"/>
              <a:t> Vision</a:t>
            </a:r>
            <a:r>
              <a:rPr lang="en-US" dirty="0"/>
              <a:t>, and </a:t>
            </a:r>
            <a:r>
              <a:rPr lang="en-US" i="1" dirty="0"/>
              <a:t>Complements</a:t>
            </a:r>
            <a:r>
              <a:rPr lang="en-US" dirty="0"/>
              <a:t> You</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sz="2600" dirty="0"/>
              <a:t>Your co-founder should share at least 3 things with you:</a:t>
            </a:r>
          </a:p>
          <a:p>
            <a:pPr lvl="1">
              <a:buFont typeface="Arial" panose="020B0604020202020204" pitchFamily="34" charset="0"/>
              <a:buChar char="•"/>
            </a:pPr>
            <a:r>
              <a:rPr lang="en-US" sz="2200" dirty="0">
                <a:solidFill>
                  <a:srgbClr val="77E1FF"/>
                </a:solidFill>
              </a:rPr>
              <a:t>Common vision </a:t>
            </a:r>
          </a:p>
          <a:p>
            <a:pPr lvl="1">
              <a:buFont typeface="Arial" panose="020B0604020202020204" pitchFamily="34" charset="0"/>
              <a:buChar char="•"/>
            </a:pPr>
            <a:r>
              <a:rPr lang="en-US" sz="2200" dirty="0">
                <a:solidFill>
                  <a:srgbClr val="EF7273"/>
                </a:solidFill>
              </a:rPr>
              <a:t>Common values</a:t>
            </a:r>
          </a:p>
          <a:p>
            <a:pPr lvl="1">
              <a:buFont typeface="Arial" panose="020B0604020202020204" pitchFamily="34" charset="0"/>
              <a:buChar char="•"/>
            </a:pPr>
            <a:r>
              <a:rPr lang="en-US" sz="2200" dirty="0">
                <a:solidFill>
                  <a:srgbClr val="FFC000"/>
                </a:solidFill>
              </a:rPr>
              <a:t>Complementary skills </a:t>
            </a:r>
          </a:p>
          <a:p>
            <a:pPr lvl="1">
              <a:buFont typeface="Arial" panose="020B0604020202020204" pitchFamily="34" charset="0"/>
              <a:buChar char="•"/>
            </a:pPr>
            <a:endParaRPr lang="en-US" sz="2200" dirty="0"/>
          </a:p>
          <a:p>
            <a:pPr>
              <a:buFont typeface="Arial" panose="020B0604020202020204" pitchFamily="34" charset="0"/>
              <a:buChar char="•"/>
            </a:pPr>
            <a:r>
              <a:rPr lang="en-US" sz="2600" dirty="0"/>
              <a:t>They should be someone who does what you cannot; who thinks and sees things in a way you don’t; whose strengths compensate for your weaknesses; and vice versa</a:t>
            </a:r>
          </a:p>
          <a:p>
            <a:pPr>
              <a:buFont typeface="Arial" panose="020B0604020202020204" pitchFamily="34" charset="0"/>
              <a:buChar char="•"/>
            </a:pPr>
            <a:endParaRPr lang="en-US" sz="2600" dirty="0"/>
          </a:p>
          <a:p>
            <a:pPr>
              <a:buFont typeface="Arial" panose="020B0604020202020204" pitchFamily="34" charset="0"/>
              <a:buChar char="•"/>
            </a:pPr>
            <a:r>
              <a:rPr lang="en-US" sz="2600" dirty="0"/>
              <a:t>And they shall not only share your vision but elevate and hold you accountable to it </a:t>
            </a:r>
            <a:endParaRPr lang="en-US" sz="2200" dirty="0"/>
          </a:p>
          <a:p>
            <a:pPr lvl="1"/>
            <a:endParaRPr lang="en-US" dirty="0"/>
          </a:p>
          <a:p>
            <a:pPr lvl="1"/>
            <a:endParaRPr lang="en-US" dirty="0"/>
          </a:p>
          <a:p>
            <a:endParaRPr lang="en-US" dirty="0"/>
          </a:p>
        </p:txBody>
      </p:sp>
    </p:spTree>
    <p:extLst>
      <p:ext uri="{BB962C8B-B14F-4D97-AF65-F5344CB8AC3E}">
        <p14:creationId xmlns:p14="http://schemas.microsoft.com/office/powerpoint/2010/main" val="1872629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 6: Find a Co-founder Who </a:t>
            </a:r>
            <a:r>
              <a:rPr lang="en-US" i="1" dirty="0"/>
              <a:t>Shares </a:t>
            </a:r>
            <a:r>
              <a:rPr lang="en-US" dirty="0"/>
              <a:t>Your</a:t>
            </a:r>
            <a:r>
              <a:rPr lang="en-US" i="1" dirty="0"/>
              <a:t> Values </a:t>
            </a:r>
            <a:r>
              <a:rPr lang="en-US" dirty="0"/>
              <a:t>and</a:t>
            </a:r>
            <a:r>
              <a:rPr lang="en-US" i="1" dirty="0"/>
              <a:t> Vision</a:t>
            </a:r>
            <a:r>
              <a:rPr lang="en-US" dirty="0"/>
              <a:t>, and </a:t>
            </a:r>
            <a:r>
              <a:rPr lang="en-US" i="1" dirty="0"/>
              <a:t>Complements</a:t>
            </a:r>
            <a:r>
              <a:rPr lang="en-US" dirty="0"/>
              <a:t> You</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i="1" dirty="0">
                <a:solidFill>
                  <a:srgbClr val="77E1FF"/>
                </a:solidFill>
              </a:rPr>
              <a:t>Bill Gates </a:t>
            </a:r>
            <a:r>
              <a:rPr lang="en-US" dirty="0"/>
              <a:t>said in a 1998 conversation with </a:t>
            </a:r>
            <a:r>
              <a:rPr lang="en-US" i="1" dirty="0">
                <a:solidFill>
                  <a:srgbClr val="77E1FF"/>
                </a:solidFill>
              </a:rPr>
              <a:t>Warren Buffett </a:t>
            </a:r>
            <a:r>
              <a:rPr lang="en-US" dirty="0"/>
              <a:t>on the campus of the University of Washington: </a:t>
            </a:r>
          </a:p>
          <a:p>
            <a:pPr lvl="1">
              <a:buFont typeface="Arial" panose="020B0604020202020204" pitchFamily="34" charset="0"/>
              <a:buChar char="•"/>
            </a:pPr>
            <a:r>
              <a:rPr lang="en-US" sz="2200" dirty="0"/>
              <a:t>“My best business decisions really have to do with </a:t>
            </a:r>
            <a:r>
              <a:rPr lang="en-US" sz="2200" i="1" dirty="0"/>
              <a:t>picking people</a:t>
            </a:r>
            <a:r>
              <a:rPr lang="en-US" sz="2200" dirty="0"/>
              <a:t>… Deciding to go into partnership with Paul Allen is probably at the top of the list… Having somebody who you </a:t>
            </a:r>
            <a:r>
              <a:rPr lang="en-US" sz="2200" i="1" dirty="0"/>
              <a:t>totally trust</a:t>
            </a:r>
            <a:r>
              <a:rPr lang="en-US" sz="2200" dirty="0"/>
              <a:t>, who’s </a:t>
            </a:r>
            <a:r>
              <a:rPr lang="en-US" sz="2200" i="1" dirty="0"/>
              <a:t>totally committed</a:t>
            </a:r>
            <a:r>
              <a:rPr lang="en-US" sz="2200" dirty="0"/>
              <a:t>, who </a:t>
            </a:r>
            <a:r>
              <a:rPr lang="en-US" sz="2200" i="1" dirty="0"/>
              <a:t>shares your vision </a:t>
            </a:r>
            <a:r>
              <a:rPr lang="en-US" sz="2200" dirty="0"/>
              <a:t>and yet </a:t>
            </a:r>
            <a:r>
              <a:rPr lang="en-US" sz="2200" i="1" dirty="0"/>
              <a:t>has a little bit different set of skills</a:t>
            </a:r>
            <a:r>
              <a:rPr lang="en-US" sz="2200" dirty="0"/>
              <a:t>, and also acts as a check on you– and just the benefit of sparking off of somebody who’s got that kind of brilliance --- it’s not only made it fun, but it really led to a lot of success.”</a:t>
            </a:r>
          </a:p>
          <a:p>
            <a:pPr lvl="1">
              <a:buFont typeface="Arial" panose="020B0604020202020204" pitchFamily="34" charset="0"/>
              <a:buChar char="•"/>
            </a:pPr>
            <a:endParaRPr lang="en-US" sz="2200" dirty="0"/>
          </a:p>
          <a:p>
            <a:pPr>
              <a:buFont typeface="Arial" panose="020B0604020202020204" pitchFamily="34" charset="0"/>
              <a:buChar char="•"/>
            </a:pPr>
            <a:r>
              <a:rPr lang="en-US" sz="2600" dirty="0"/>
              <a:t>Warren was in complete agreement with Bill and said: “I’ve had a partner like that, </a:t>
            </a:r>
            <a:r>
              <a:rPr lang="en-US" sz="2600" i="1" dirty="0">
                <a:solidFill>
                  <a:srgbClr val="77E1FF"/>
                </a:solidFill>
              </a:rPr>
              <a:t>Charlie Munger</a:t>
            </a:r>
            <a:r>
              <a:rPr lang="en-US" sz="2600" dirty="0"/>
              <a:t>, for a lot of years, and it does for me exactly what Bill is talking about.”</a:t>
            </a:r>
          </a:p>
          <a:p>
            <a:pPr lvl="1">
              <a:buFont typeface="Arial" panose="020B0604020202020204" pitchFamily="34" charset="0"/>
              <a:buChar char="•"/>
            </a:pPr>
            <a:endParaRPr lang="en-US" sz="2200" dirty="0"/>
          </a:p>
          <a:p>
            <a:pPr lvl="1">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985723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 6: Find a Co-founder Who </a:t>
            </a:r>
            <a:r>
              <a:rPr lang="en-US" i="1" dirty="0"/>
              <a:t>Shares </a:t>
            </a:r>
            <a:r>
              <a:rPr lang="en-US" dirty="0"/>
              <a:t>Your</a:t>
            </a:r>
            <a:r>
              <a:rPr lang="en-US" i="1" dirty="0"/>
              <a:t> Values </a:t>
            </a:r>
            <a:r>
              <a:rPr lang="en-US" dirty="0"/>
              <a:t>and</a:t>
            </a:r>
            <a:r>
              <a:rPr lang="en-US" i="1" dirty="0"/>
              <a:t> Vision</a:t>
            </a:r>
            <a:r>
              <a:rPr lang="en-US" dirty="0"/>
              <a:t>, and </a:t>
            </a:r>
            <a:r>
              <a:rPr lang="en-US" i="1" dirty="0"/>
              <a:t>Complements</a:t>
            </a:r>
            <a:r>
              <a:rPr lang="en-US" dirty="0"/>
              <a:t> You</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sz="2600" i="1" dirty="0">
                <a:solidFill>
                  <a:srgbClr val="77E1FF"/>
                </a:solidFill>
              </a:rPr>
              <a:t>Steve Jobs </a:t>
            </a:r>
            <a:r>
              <a:rPr lang="en-US" sz="2600" dirty="0"/>
              <a:t>in a 1985 interview spoke about his co-founder </a:t>
            </a:r>
            <a:r>
              <a:rPr lang="en-US" sz="2600" i="1" dirty="0">
                <a:solidFill>
                  <a:srgbClr val="77E1FF"/>
                </a:solidFill>
              </a:rPr>
              <a:t>Steve Wozniak </a:t>
            </a:r>
            <a:r>
              <a:rPr lang="en-US" sz="2600" dirty="0"/>
              <a:t>and their </a:t>
            </a:r>
            <a:r>
              <a:rPr lang="en-US" sz="2600" i="1" dirty="0"/>
              <a:t>differing interests</a:t>
            </a:r>
            <a:r>
              <a:rPr lang="en-US" sz="2600" dirty="0"/>
              <a:t> and </a:t>
            </a:r>
            <a:r>
              <a:rPr lang="en-US" sz="2600" i="1" dirty="0"/>
              <a:t>shared lack</a:t>
            </a:r>
            <a:r>
              <a:rPr lang="en-US" sz="2600" dirty="0"/>
              <a:t> of vision: </a:t>
            </a:r>
          </a:p>
          <a:p>
            <a:pPr lvl="1">
              <a:buFont typeface="Arial" panose="020B0604020202020204" pitchFamily="34" charset="0"/>
              <a:buChar char="•"/>
            </a:pPr>
            <a:r>
              <a:rPr lang="en-US" sz="2200" dirty="0"/>
              <a:t>“Neither of us had any idea that this would go anywhere… Woz was motivated by figuring things out. He concentrated more on the engineering and proceeded to do one of his most brilliant pieces of work, which was the disk drive that made the Apple II a possibility. I was trying to build the company… I don’t think it would have happened without Woz and I don’t think it would have happened without me”</a:t>
            </a:r>
          </a:p>
          <a:p>
            <a:pPr>
              <a:buFont typeface="Arial" panose="020B0604020202020204" pitchFamily="34" charset="0"/>
              <a:buChar char="•"/>
            </a:pPr>
            <a:endParaRPr lang="en-US" sz="2200" dirty="0"/>
          </a:p>
          <a:p>
            <a:pPr lvl="1">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10027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 7: Manage Partnership Tensions </a:t>
            </a:r>
            <a:r>
              <a:rPr lang="en-US" i="1" dirty="0"/>
              <a:t>Quickly </a:t>
            </a:r>
            <a:r>
              <a:rPr lang="en-US" dirty="0"/>
              <a:t>and</a:t>
            </a:r>
            <a:r>
              <a:rPr lang="en-US" i="1" dirty="0"/>
              <a:t> Properly</a:t>
            </a:r>
          </a:p>
        </p:txBody>
      </p:sp>
      <p:sp>
        <p:nvSpPr>
          <p:cNvPr id="3" name="Content Placeholder 2"/>
          <p:cNvSpPr>
            <a:spLocks noGrp="1"/>
          </p:cNvSpPr>
          <p:nvPr>
            <p:ph idx="1"/>
          </p:nvPr>
        </p:nvSpPr>
        <p:spPr>
          <a:xfrm>
            <a:off x="838199" y="1825625"/>
            <a:ext cx="11080532" cy="4783722"/>
          </a:xfrm>
        </p:spPr>
        <p:txBody>
          <a:bodyPr>
            <a:normAutofit/>
          </a:bodyPr>
          <a:lstStyle/>
          <a:p>
            <a:pPr>
              <a:buFont typeface="Arial" panose="020B0604020202020204" pitchFamily="34" charset="0"/>
              <a:buChar char="•"/>
            </a:pPr>
            <a:r>
              <a:rPr lang="en-US" sz="2600" dirty="0"/>
              <a:t>Tensions will always happen </a:t>
            </a:r>
          </a:p>
          <a:p>
            <a:pPr lvl="1">
              <a:buFont typeface="Arial" panose="020B0604020202020204" pitchFamily="34" charset="0"/>
              <a:buChar char="•"/>
            </a:pPr>
            <a:r>
              <a:rPr lang="en-US" sz="2200" i="1" dirty="0"/>
              <a:t>Co-founding is like marriage and companies are like families!</a:t>
            </a:r>
          </a:p>
          <a:p>
            <a:pPr>
              <a:buFont typeface="Arial" panose="020B0604020202020204" pitchFamily="34" charset="0"/>
              <a:buChar char="•"/>
            </a:pPr>
            <a:endParaRPr lang="en-US" sz="2600" dirty="0"/>
          </a:p>
          <a:p>
            <a:pPr>
              <a:buFont typeface="Arial" panose="020B0604020202020204" pitchFamily="34" charset="0"/>
              <a:buChar char="•"/>
            </a:pPr>
            <a:r>
              <a:rPr lang="en-US" sz="2600" dirty="0"/>
              <a:t>Tensions can be a momentum killer </a:t>
            </a:r>
          </a:p>
          <a:p>
            <a:pPr lvl="1">
              <a:buFont typeface="Arial" panose="020B0604020202020204" pitchFamily="34" charset="0"/>
              <a:buChar char="•"/>
            </a:pPr>
            <a:r>
              <a:rPr lang="en-US" sz="2200" dirty="0"/>
              <a:t>It can eat at the foundation of your company culture </a:t>
            </a:r>
          </a:p>
          <a:p>
            <a:pPr lvl="1">
              <a:buFont typeface="Arial" panose="020B0604020202020204" pitchFamily="34" charset="0"/>
              <a:buChar char="•"/>
            </a:pPr>
            <a:r>
              <a:rPr lang="en-US" sz="2200" dirty="0"/>
              <a:t>It can cause your employees to question everything they are working toward </a:t>
            </a:r>
          </a:p>
          <a:p>
            <a:pPr>
              <a:buFont typeface="Arial" panose="020B0604020202020204" pitchFamily="34" charset="0"/>
              <a:buChar char="•"/>
            </a:pPr>
            <a:endParaRPr lang="en-US" sz="2600" dirty="0"/>
          </a:p>
          <a:p>
            <a:pPr>
              <a:buFont typeface="Arial" panose="020B0604020202020204" pitchFamily="34" charset="0"/>
              <a:buChar char="•"/>
            </a:pPr>
            <a:r>
              <a:rPr lang="en-US" sz="2600" dirty="0"/>
              <a:t>Manage any tension with your co-founder </a:t>
            </a:r>
            <a:r>
              <a:rPr lang="en-US" sz="2600" i="1" dirty="0"/>
              <a:t>up-front </a:t>
            </a:r>
            <a:r>
              <a:rPr lang="en-US" sz="2600" dirty="0"/>
              <a:t>and </a:t>
            </a:r>
            <a:r>
              <a:rPr lang="en-US" sz="2600" i="1" dirty="0"/>
              <a:t>properly</a:t>
            </a:r>
          </a:p>
          <a:p>
            <a:pPr lvl="1">
              <a:buFont typeface="Arial" panose="020B0604020202020204" pitchFamily="34" charset="0"/>
              <a:buChar char="•"/>
            </a:pPr>
            <a:r>
              <a:rPr lang="en-US" sz="2200" dirty="0"/>
              <a:t>Either accept that your partnership has reached the end of its utility and find a way to consciously uncouple (e.g., </a:t>
            </a:r>
            <a:r>
              <a:rPr lang="en-US" sz="2200" i="1" dirty="0">
                <a:solidFill>
                  <a:srgbClr val="77E1FF"/>
                </a:solidFill>
              </a:rPr>
              <a:t>Katrina Lake </a:t>
            </a:r>
            <a:r>
              <a:rPr lang="en-US" sz="2200" dirty="0"/>
              <a:t>and </a:t>
            </a:r>
            <a:r>
              <a:rPr lang="en-US" sz="2200" i="1" dirty="0">
                <a:solidFill>
                  <a:srgbClr val="77E1FF"/>
                </a:solidFill>
              </a:rPr>
              <a:t>Erin Morrison Flynn </a:t>
            </a:r>
            <a:r>
              <a:rPr lang="en-US" sz="2200" dirty="0"/>
              <a:t>of </a:t>
            </a:r>
            <a:r>
              <a:rPr lang="en-US" sz="2200" i="1" dirty="0">
                <a:solidFill>
                  <a:srgbClr val="77E1FF"/>
                </a:solidFill>
              </a:rPr>
              <a:t>Stitch Fix</a:t>
            </a:r>
            <a:r>
              <a:rPr lang="en-US" sz="2200" dirty="0"/>
              <a:t>)</a:t>
            </a:r>
          </a:p>
          <a:p>
            <a:pPr lvl="1">
              <a:buFont typeface="Arial" panose="020B0604020202020204" pitchFamily="34" charset="0"/>
              <a:buChar char="•"/>
            </a:pPr>
            <a:r>
              <a:rPr lang="en-US" sz="2200" dirty="0"/>
              <a:t>Or </a:t>
            </a:r>
            <a:r>
              <a:rPr lang="en-US" sz="2400" dirty="0"/>
              <a:t>work through your problems for the sake of the business and your relationship </a:t>
            </a:r>
            <a:endParaRPr lang="en-US" sz="2200" dirty="0"/>
          </a:p>
          <a:p>
            <a:pPr lvl="1">
              <a:buFont typeface="Arial" panose="020B0604020202020204" pitchFamily="34" charset="0"/>
              <a:buChar char="•"/>
            </a:pPr>
            <a:endParaRPr lang="en-US" sz="1800" dirty="0"/>
          </a:p>
          <a:p>
            <a:pPr>
              <a:buFont typeface="Arial" panose="020B0604020202020204" pitchFamily="34" charset="0"/>
              <a:buChar char="•"/>
            </a:pPr>
            <a:endParaRPr lang="en-US" sz="2200" dirty="0"/>
          </a:p>
          <a:p>
            <a:pPr lvl="1">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84932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 7: Manage Partnership Tensions </a:t>
            </a:r>
            <a:r>
              <a:rPr lang="en-US" i="1" dirty="0"/>
              <a:t>Quickly </a:t>
            </a:r>
            <a:r>
              <a:rPr lang="en-US" dirty="0"/>
              <a:t>and</a:t>
            </a:r>
            <a:r>
              <a:rPr lang="en-US" i="1" dirty="0"/>
              <a:t> Properly</a:t>
            </a:r>
            <a:endParaRPr lang="en-US" dirty="0"/>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sz="2600" dirty="0"/>
              <a:t>In 2008, Eric and Adam launched a new line of personal care products called </a:t>
            </a:r>
            <a:r>
              <a:rPr lang="en-US" sz="2600" dirty="0" err="1"/>
              <a:t>Bloq</a:t>
            </a:r>
            <a:r>
              <a:rPr lang="en-US" sz="2600" dirty="0"/>
              <a:t>, which failed miserably </a:t>
            </a:r>
          </a:p>
          <a:p>
            <a:pPr lvl="1">
              <a:buFont typeface="Arial" panose="020B0604020202020204" pitchFamily="34" charset="0"/>
              <a:buChar char="•"/>
            </a:pPr>
            <a:r>
              <a:rPr lang="en-US" sz="2200" i="1" dirty="0"/>
              <a:t>Method</a:t>
            </a:r>
            <a:r>
              <a:rPr lang="en-US" sz="2200" dirty="0"/>
              <a:t> lost millions of dollars and risked its reputation  </a:t>
            </a:r>
          </a:p>
          <a:p>
            <a:pPr lvl="1">
              <a:buFont typeface="Arial" panose="020B0604020202020204" pitchFamily="34" charset="0"/>
              <a:buChar char="•"/>
            </a:pPr>
            <a:endParaRPr lang="en-US" sz="2200" dirty="0"/>
          </a:p>
          <a:p>
            <a:pPr>
              <a:buFont typeface="Arial" panose="020B0604020202020204" pitchFamily="34" charset="0"/>
              <a:buChar char="•"/>
            </a:pPr>
            <a:r>
              <a:rPr lang="en-US" sz="2600" dirty="0"/>
              <a:t>In military there is a saying: “</a:t>
            </a:r>
            <a:r>
              <a:rPr lang="en-US" sz="2600" b="1" i="1" dirty="0"/>
              <a:t>P</a:t>
            </a:r>
            <a:r>
              <a:rPr lang="en-US" sz="2600" dirty="0"/>
              <a:t>roper </a:t>
            </a:r>
            <a:r>
              <a:rPr lang="en-US" sz="2600" b="1" i="1" dirty="0"/>
              <a:t>P</a:t>
            </a:r>
            <a:r>
              <a:rPr lang="en-US" sz="2600" dirty="0"/>
              <a:t>reparation </a:t>
            </a:r>
            <a:r>
              <a:rPr lang="en-US" sz="2600" b="1" i="1" dirty="0"/>
              <a:t>P</a:t>
            </a:r>
            <a:r>
              <a:rPr lang="en-US" sz="2600" dirty="0"/>
              <a:t>revents </a:t>
            </a:r>
            <a:r>
              <a:rPr lang="en-US" sz="2600" b="1" i="1" dirty="0"/>
              <a:t>P</a:t>
            </a:r>
            <a:r>
              <a:rPr lang="en-US" sz="2600" dirty="0"/>
              <a:t>oor </a:t>
            </a:r>
            <a:r>
              <a:rPr lang="en-US" sz="2600" b="1" i="1" dirty="0"/>
              <a:t>P</a:t>
            </a:r>
            <a:r>
              <a:rPr lang="en-US" sz="2600" dirty="0"/>
              <a:t>erformance,” – the 5 </a:t>
            </a:r>
            <a:r>
              <a:rPr lang="en-US" sz="2600" b="1" i="1" dirty="0"/>
              <a:t>P</a:t>
            </a:r>
            <a:r>
              <a:rPr lang="en-US" sz="2600" dirty="0"/>
              <a:t>s</a:t>
            </a:r>
          </a:p>
          <a:p>
            <a:pPr lvl="1">
              <a:buFont typeface="Arial" panose="020B0604020202020204" pitchFamily="34" charset="0"/>
              <a:buChar char="•"/>
            </a:pPr>
            <a:r>
              <a:rPr lang="en-US" sz="2200" dirty="0"/>
              <a:t>In business you may say, “</a:t>
            </a:r>
            <a:r>
              <a:rPr lang="en-US" sz="2200" b="1" i="1" dirty="0"/>
              <a:t>P</a:t>
            </a:r>
            <a:r>
              <a:rPr lang="en-US" sz="2200" dirty="0"/>
              <a:t>roduct </a:t>
            </a:r>
            <a:r>
              <a:rPr lang="en-US" sz="2200" b="1" i="1" dirty="0"/>
              <a:t>P</a:t>
            </a:r>
            <a:r>
              <a:rPr lang="en-US" sz="2200" dirty="0"/>
              <a:t>lane-crashes </a:t>
            </a:r>
            <a:r>
              <a:rPr lang="en-US" sz="2200" b="1" i="1" dirty="0"/>
              <a:t>P</a:t>
            </a:r>
            <a:r>
              <a:rPr lang="en-US" sz="2200" dirty="0"/>
              <a:t>roduce </a:t>
            </a:r>
            <a:r>
              <a:rPr lang="en-US" sz="2200" b="1" i="1" dirty="0"/>
              <a:t>P</a:t>
            </a:r>
            <a:r>
              <a:rPr lang="en-US" sz="2200" dirty="0"/>
              <a:t>artnership </a:t>
            </a:r>
            <a:r>
              <a:rPr lang="en-US" sz="2200" b="1" i="1" dirty="0"/>
              <a:t>P</a:t>
            </a:r>
            <a:r>
              <a:rPr lang="en-US" sz="2200" dirty="0"/>
              <a:t>roblems”</a:t>
            </a:r>
          </a:p>
          <a:p>
            <a:pPr>
              <a:buFont typeface="Arial" panose="020B0604020202020204" pitchFamily="34" charset="0"/>
              <a:buChar char="•"/>
            </a:pPr>
            <a:endParaRPr lang="en-US" sz="2600" dirty="0"/>
          </a:p>
          <a:p>
            <a:pPr>
              <a:buFont typeface="Arial" panose="020B0604020202020204" pitchFamily="34" charset="0"/>
              <a:buChar char="•"/>
            </a:pPr>
            <a:r>
              <a:rPr lang="en-US" sz="2600" dirty="0"/>
              <a:t> Adam and Eric were for a couple of years at each other’s throats </a:t>
            </a:r>
          </a:p>
          <a:p>
            <a:pPr lvl="1">
              <a:buFont typeface="Arial" panose="020B0604020202020204" pitchFamily="34" charset="0"/>
              <a:buChar char="•"/>
            </a:pPr>
            <a:r>
              <a:rPr lang="en-US" sz="2200" dirty="0"/>
              <a:t>”We knew how to be friends,” Eric said, “but we didn’t know how to be colleagues and partners together.”</a:t>
            </a:r>
          </a:p>
          <a:p>
            <a:pPr lvl="1">
              <a:buFont typeface="Arial" panose="020B0604020202020204" pitchFamily="34" charset="0"/>
              <a:buChar char="•"/>
            </a:pPr>
            <a:endParaRPr lang="en-US" sz="1400" dirty="0"/>
          </a:p>
          <a:p>
            <a:pPr>
              <a:buFont typeface="Arial" panose="020B0604020202020204" pitchFamily="34" charset="0"/>
              <a:buChar char="•"/>
            </a:pPr>
            <a:endParaRPr lang="en-US" sz="2200" dirty="0"/>
          </a:p>
          <a:p>
            <a:pPr lvl="1">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93767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Today…</a:t>
            </a:r>
          </a:p>
        </p:txBody>
      </p:sp>
      <p:sp>
        <p:nvSpPr>
          <p:cNvPr id="3" name="Content Placeholder 2"/>
          <p:cNvSpPr>
            <a:spLocks noGrp="1"/>
          </p:cNvSpPr>
          <p:nvPr>
            <p:ph idx="1"/>
          </p:nvPr>
        </p:nvSpPr>
        <p:spPr>
          <a:xfrm>
            <a:off x="838200" y="1825624"/>
            <a:ext cx="10515600" cy="4502023"/>
          </a:xfrm>
        </p:spPr>
        <p:txBody>
          <a:bodyPr>
            <a:normAutofit fontScale="92500" lnSpcReduction="20000"/>
          </a:bodyPr>
          <a:lstStyle/>
          <a:p>
            <a:r>
              <a:rPr lang="en-US" dirty="0">
                <a:solidFill>
                  <a:srgbClr val="77E1FF"/>
                </a:solidFill>
              </a:rPr>
              <a:t>Last Lecture</a:t>
            </a:r>
            <a:r>
              <a:rPr lang="en-US" dirty="0"/>
              <a:t>: </a:t>
            </a:r>
          </a:p>
          <a:p>
            <a:pPr lvl="1"/>
            <a:r>
              <a:rPr lang="en-US" dirty="0"/>
              <a:t>Shall I start a company, and if so, should I do it solo or co-found?</a:t>
            </a:r>
          </a:p>
          <a:p>
            <a:pPr lvl="2"/>
            <a:r>
              <a:rPr lang="en-US" b="1" dirty="0"/>
              <a:t>Principle 5</a:t>
            </a:r>
            <a:r>
              <a:rPr lang="en-US" dirty="0"/>
              <a:t>: Make the Leap </a:t>
            </a:r>
            <a:r>
              <a:rPr lang="en-US" i="1" dirty="0"/>
              <a:t>Safely</a:t>
            </a:r>
            <a:r>
              <a:rPr lang="en-US" dirty="0"/>
              <a:t> and </a:t>
            </a:r>
            <a:r>
              <a:rPr lang="en-US" i="1" dirty="0"/>
              <a:t>Smartly</a:t>
            </a:r>
            <a:r>
              <a:rPr lang="en-US" dirty="0"/>
              <a:t> </a:t>
            </a:r>
          </a:p>
          <a:p>
            <a:pPr lvl="2"/>
            <a:endParaRPr lang="en-US" i="1" dirty="0"/>
          </a:p>
          <a:p>
            <a:r>
              <a:rPr lang="en-US" dirty="0">
                <a:solidFill>
                  <a:srgbClr val="77E1FF"/>
                </a:solidFill>
              </a:rPr>
              <a:t>Today’s Lecture</a:t>
            </a:r>
            <a:r>
              <a:rPr lang="en-US" dirty="0"/>
              <a:t>: </a:t>
            </a:r>
          </a:p>
          <a:p>
            <a:pPr lvl="1"/>
            <a:r>
              <a:rPr lang="en-US" dirty="0"/>
              <a:t>Shall I start a company, and if so, should I go solo or co-found?– Part II</a:t>
            </a:r>
          </a:p>
          <a:p>
            <a:pPr lvl="2"/>
            <a:r>
              <a:rPr lang="en-US" b="1" dirty="0"/>
              <a:t>Principle 6</a:t>
            </a:r>
            <a:r>
              <a:rPr lang="en-US" dirty="0"/>
              <a:t>: Find a Co-founder Who </a:t>
            </a:r>
            <a:r>
              <a:rPr lang="en-US" i="1" dirty="0"/>
              <a:t>Shares</a:t>
            </a:r>
            <a:r>
              <a:rPr lang="en-US" dirty="0"/>
              <a:t> Your </a:t>
            </a:r>
            <a:r>
              <a:rPr lang="en-US" i="1" dirty="0"/>
              <a:t>Values</a:t>
            </a:r>
            <a:r>
              <a:rPr lang="en-US" dirty="0"/>
              <a:t> and </a:t>
            </a:r>
            <a:r>
              <a:rPr lang="en-US" i="1" dirty="0"/>
              <a:t>Vision</a:t>
            </a:r>
            <a:r>
              <a:rPr lang="en-US" dirty="0"/>
              <a:t>, and </a:t>
            </a:r>
            <a:r>
              <a:rPr lang="en-US" i="1" dirty="0"/>
              <a:t>Complements</a:t>
            </a:r>
            <a:r>
              <a:rPr lang="en-US" dirty="0"/>
              <a:t> You</a:t>
            </a:r>
          </a:p>
          <a:p>
            <a:pPr lvl="2"/>
            <a:r>
              <a:rPr lang="en-US" b="1" dirty="0"/>
              <a:t>Principle 7</a:t>
            </a:r>
            <a:r>
              <a:rPr lang="en-US" dirty="0"/>
              <a:t>: Manage Partnership Tensions </a:t>
            </a:r>
            <a:r>
              <a:rPr lang="en-US" i="1" dirty="0"/>
              <a:t>Quickly </a:t>
            </a:r>
            <a:r>
              <a:rPr lang="en-US" dirty="0"/>
              <a:t>and</a:t>
            </a:r>
            <a:r>
              <a:rPr lang="en-US" i="1" dirty="0"/>
              <a:t> Properly</a:t>
            </a:r>
            <a:endParaRPr lang="en-US" dirty="0"/>
          </a:p>
          <a:p>
            <a:pPr lvl="2"/>
            <a:endParaRPr lang="en-US" dirty="0"/>
          </a:p>
          <a:p>
            <a:r>
              <a:rPr lang="en-US" dirty="0">
                <a:solidFill>
                  <a:srgbClr val="77E1FF"/>
                </a:solidFill>
              </a:rPr>
              <a:t>Announcements</a:t>
            </a:r>
            <a:r>
              <a:rPr lang="en-US" dirty="0"/>
              <a:t>:</a:t>
            </a:r>
          </a:p>
          <a:p>
            <a:pPr lvl="1"/>
            <a:r>
              <a:rPr lang="en-US" dirty="0"/>
              <a:t>Report 1 grades are out</a:t>
            </a:r>
          </a:p>
          <a:p>
            <a:pPr lvl="1"/>
            <a:r>
              <a:rPr lang="en-US" dirty="0"/>
              <a:t>Report 2 (market research findings) is due on September 20</a:t>
            </a:r>
          </a:p>
          <a:p>
            <a:pPr lvl="1"/>
            <a:r>
              <a:rPr lang="en-US" dirty="0"/>
              <a:t>Student presentations are on September 20</a:t>
            </a:r>
          </a:p>
          <a:p>
            <a:pPr lvl="1"/>
            <a:r>
              <a:rPr lang="en-US" dirty="0">
                <a:solidFill>
                  <a:srgbClr val="EF7273"/>
                </a:solidFill>
              </a:rPr>
              <a:t>Quiz II is on September 25</a:t>
            </a:r>
          </a:p>
          <a:p>
            <a:pPr lvl="1"/>
            <a:endParaRPr lang="en-US" dirty="0"/>
          </a:p>
        </p:txBody>
      </p:sp>
    </p:spTree>
    <p:extLst>
      <p:ext uri="{BB962C8B-B14F-4D97-AF65-F5344CB8AC3E}">
        <p14:creationId xmlns:p14="http://schemas.microsoft.com/office/powerpoint/2010/main" val="1870317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Principle 7: Manage Partnership Tensions </a:t>
            </a:r>
            <a:r>
              <a:rPr lang="en-US" i="1" dirty="0"/>
              <a:t>Quickly </a:t>
            </a:r>
            <a:r>
              <a:rPr lang="en-US" dirty="0"/>
              <a:t>and</a:t>
            </a:r>
            <a:r>
              <a:rPr lang="en-US" i="1" dirty="0"/>
              <a:t> Properly</a:t>
            </a:r>
            <a:endParaRPr lang="en-US" dirty="0"/>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sz="2600" dirty="0"/>
              <a:t>“Eric and I approach problems from very different angles, and that is a huge asset, but it also can be a huge rub,” Adam said</a:t>
            </a:r>
          </a:p>
          <a:p>
            <a:pPr>
              <a:buFont typeface="Arial" panose="020B0604020202020204" pitchFamily="34" charset="0"/>
              <a:buChar char="•"/>
            </a:pPr>
            <a:endParaRPr lang="en-US" sz="2600" dirty="0"/>
          </a:p>
          <a:p>
            <a:pPr>
              <a:buFont typeface="Arial" panose="020B0604020202020204" pitchFamily="34" charset="0"/>
              <a:buChar char="•"/>
            </a:pPr>
            <a:r>
              <a:rPr lang="en-US" sz="2600" dirty="0"/>
              <a:t>“We would be in these deep moments of stress,” Eric explained, “and my instinct is to just engage and run at it. Adam needs a little bit more space to kind of think it through.”</a:t>
            </a:r>
          </a:p>
          <a:p>
            <a:pPr lvl="1">
              <a:buFont typeface="Arial" panose="020B0604020202020204" pitchFamily="34" charset="0"/>
              <a:buChar char="•"/>
            </a:pPr>
            <a:r>
              <a:rPr lang="en-US" sz="2200" dirty="0"/>
              <a:t>That is a </a:t>
            </a:r>
            <a:r>
              <a:rPr lang="en-US" sz="2200" i="1" dirty="0"/>
              <a:t>recipe for conflict </a:t>
            </a:r>
          </a:p>
          <a:p>
            <a:pPr lvl="1">
              <a:buFont typeface="Arial" panose="020B0604020202020204" pitchFamily="34" charset="0"/>
              <a:buChar char="•"/>
            </a:pPr>
            <a:endParaRPr lang="en-US" sz="1800" dirty="0"/>
          </a:p>
          <a:p>
            <a:pPr>
              <a:buFont typeface="Arial" panose="020B0604020202020204" pitchFamily="34" charset="0"/>
              <a:buChar char="•"/>
            </a:pPr>
            <a:r>
              <a:rPr lang="en-US" sz="2200" dirty="0"/>
              <a:t>”It required a lot of </a:t>
            </a:r>
            <a:r>
              <a:rPr lang="en-US" sz="2200" i="1" dirty="0">
                <a:solidFill>
                  <a:srgbClr val="EF7273"/>
                </a:solidFill>
              </a:rPr>
              <a:t>open-mindedness</a:t>
            </a:r>
            <a:r>
              <a:rPr lang="en-US" sz="2200" dirty="0"/>
              <a:t>. It required a lot of </a:t>
            </a:r>
            <a:r>
              <a:rPr lang="en-US" sz="2200" i="1" dirty="0">
                <a:solidFill>
                  <a:srgbClr val="EF7273"/>
                </a:solidFill>
              </a:rPr>
              <a:t>self-awareness</a:t>
            </a:r>
            <a:r>
              <a:rPr lang="en-US" sz="2200" dirty="0"/>
              <a:t>. It required a lot of </a:t>
            </a:r>
            <a:r>
              <a:rPr lang="en-US" sz="2200" i="1" dirty="0">
                <a:solidFill>
                  <a:srgbClr val="EF7273"/>
                </a:solidFill>
              </a:rPr>
              <a:t>listening</a:t>
            </a:r>
            <a:r>
              <a:rPr lang="en-US" sz="2200" dirty="0"/>
              <a:t>,” Adam said, “It was a very conscious effort to say, we’ve got to work on this, or this is going to end badly.”</a:t>
            </a:r>
          </a:p>
          <a:p>
            <a:pPr lvl="1">
              <a:buFont typeface="Arial" panose="020B0604020202020204" pitchFamily="34" charset="0"/>
              <a:buChar char="•"/>
            </a:pPr>
            <a:r>
              <a:rPr lang="en-US" sz="2200" dirty="0"/>
              <a:t>And they did work it out properly!</a:t>
            </a:r>
          </a:p>
          <a:p>
            <a:pPr lvl="1">
              <a:buFont typeface="Arial" panose="020B0604020202020204" pitchFamily="34" charset="0"/>
              <a:buChar char="•"/>
            </a:pPr>
            <a:endParaRPr lang="en-US" sz="1400" dirty="0"/>
          </a:p>
          <a:p>
            <a:pPr>
              <a:buFont typeface="Arial" panose="020B0604020202020204" pitchFamily="34" charset="0"/>
              <a:buChar char="•"/>
            </a:pPr>
            <a:endParaRPr lang="en-US" sz="2200" dirty="0"/>
          </a:p>
          <a:p>
            <a:pPr lvl="1">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93384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Founding Questions?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955813" y="2549447"/>
            <a:ext cx="2890984" cy="461665"/>
          </a:xfrm>
          <a:prstGeom prst="rect">
            <a:avLst/>
          </a:prstGeom>
          <a:noFill/>
        </p:spPr>
        <p:txBody>
          <a:bodyPr wrap="none" rtlCol="0">
            <a:spAutoFit/>
          </a:bodyPr>
          <a:lstStyle/>
          <a:p>
            <a:r>
              <a:rPr lang="en-US" sz="2400" b="1" dirty="0"/>
              <a:t>Should I Found </a:t>
            </a:r>
            <a:r>
              <a:rPr lang="en-US" sz="2400" b="1" i="1" dirty="0"/>
              <a:t>Now</a:t>
            </a:r>
            <a:r>
              <a:rPr lang="en-US" sz="2400" b="1" dirty="0"/>
              <a:t>?</a:t>
            </a:r>
          </a:p>
        </p:txBody>
      </p:sp>
      <p:sp>
        <p:nvSpPr>
          <p:cNvPr id="6" name="TextBox 5"/>
          <p:cNvSpPr txBox="1"/>
          <p:nvPr/>
        </p:nvSpPr>
        <p:spPr>
          <a:xfrm>
            <a:off x="966489" y="4079891"/>
            <a:ext cx="2865336" cy="461665"/>
          </a:xfrm>
          <a:prstGeom prst="rect">
            <a:avLst/>
          </a:prstGeom>
          <a:noFill/>
        </p:spPr>
        <p:txBody>
          <a:bodyPr wrap="none" rtlCol="0">
            <a:spAutoFit/>
          </a:bodyPr>
          <a:lstStyle/>
          <a:p>
            <a:r>
              <a:rPr lang="en-US" sz="2400" b="1" dirty="0"/>
              <a:t>Remain Non-founder</a:t>
            </a:r>
          </a:p>
        </p:txBody>
      </p:sp>
      <p:cxnSp>
        <p:nvCxnSpPr>
          <p:cNvPr id="8" name="Straight Arrow Connector 7"/>
          <p:cNvCxnSpPr>
            <a:cxnSpLocks/>
          </p:cNvCxnSpPr>
          <p:nvPr/>
        </p:nvCxnSpPr>
        <p:spPr>
          <a:xfrm flipH="1">
            <a:off x="2344744" y="3023930"/>
            <a:ext cx="2148" cy="1068779"/>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749276" y="2355864"/>
            <a:ext cx="2009909" cy="830997"/>
          </a:xfrm>
          <a:prstGeom prst="rect">
            <a:avLst/>
          </a:prstGeom>
          <a:noFill/>
        </p:spPr>
        <p:txBody>
          <a:bodyPr wrap="none" rtlCol="0">
            <a:spAutoFit/>
          </a:bodyPr>
          <a:lstStyle/>
          <a:p>
            <a:pPr algn="ctr"/>
            <a:r>
              <a:rPr lang="en-US" sz="2400" b="1" dirty="0"/>
              <a:t>Should I be a </a:t>
            </a:r>
            <a:br>
              <a:rPr lang="en-US" sz="2400" b="1" dirty="0"/>
            </a:br>
            <a:r>
              <a:rPr lang="en-US" sz="2400" b="1" dirty="0"/>
              <a:t>Solo Founder?</a:t>
            </a:r>
          </a:p>
        </p:txBody>
      </p:sp>
      <p:sp>
        <p:nvSpPr>
          <p:cNvPr id="12" name="TextBox 11"/>
          <p:cNvSpPr txBox="1"/>
          <p:nvPr/>
        </p:nvSpPr>
        <p:spPr>
          <a:xfrm>
            <a:off x="7886385" y="1827711"/>
            <a:ext cx="4026041" cy="1569660"/>
          </a:xfrm>
          <a:prstGeom prst="rect">
            <a:avLst/>
          </a:prstGeom>
          <a:noFill/>
        </p:spPr>
        <p:txBody>
          <a:bodyPr wrap="square" rtlCol="0">
            <a:spAutoFit/>
          </a:bodyPr>
          <a:lstStyle/>
          <a:p>
            <a:pPr algn="ctr"/>
            <a:r>
              <a:rPr lang="en-US" sz="2400" b="1" dirty="0">
                <a:solidFill>
                  <a:srgbClr val="77E1FF"/>
                </a:solidFill>
              </a:rPr>
              <a:t>Deal with the </a:t>
            </a:r>
            <a:r>
              <a:rPr lang="en-US" sz="2400" b="1" i="1" dirty="0">
                <a:solidFill>
                  <a:srgbClr val="77E1FF"/>
                </a:solidFill>
              </a:rPr>
              <a:t>3R</a:t>
            </a:r>
            <a:r>
              <a:rPr lang="en-US" sz="2400" b="1" dirty="0">
                <a:solidFill>
                  <a:srgbClr val="77E1FF"/>
                </a:solidFill>
              </a:rPr>
              <a:t>s </a:t>
            </a:r>
            <a:r>
              <a:rPr lang="en-US" sz="2400" b="1" i="1" dirty="0">
                <a:solidFill>
                  <a:srgbClr val="77E1FF"/>
                </a:solidFill>
              </a:rPr>
              <a:t>Dilemmas</a:t>
            </a:r>
            <a:r>
              <a:rPr lang="en-US" sz="2400" b="1" dirty="0">
                <a:solidFill>
                  <a:srgbClr val="77E1FF"/>
                </a:solidFill>
              </a:rPr>
              <a:t>:</a:t>
            </a:r>
          </a:p>
          <a:p>
            <a:pPr marL="800100" lvl="1" indent="-342900">
              <a:buFont typeface="Arial" panose="020B0604020202020204" pitchFamily="34" charset="0"/>
              <a:buChar char="•"/>
            </a:pPr>
            <a:r>
              <a:rPr lang="en-US" sz="2400" b="1" i="1" u="sng" dirty="0">
                <a:solidFill>
                  <a:srgbClr val="77E1FF"/>
                </a:solidFill>
              </a:rPr>
              <a:t>R</a:t>
            </a:r>
            <a:r>
              <a:rPr lang="en-US" sz="2400" b="1" dirty="0">
                <a:solidFill>
                  <a:srgbClr val="77E1FF"/>
                </a:solidFill>
              </a:rPr>
              <a:t>elationships?</a:t>
            </a:r>
          </a:p>
          <a:p>
            <a:pPr marL="800100" lvl="1" indent="-342900">
              <a:buFont typeface="Arial" panose="020B0604020202020204" pitchFamily="34" charset="0"/>
              <a:buChar char="•"/>
            </a:pPr>
            <a:r>
              <a:rPr lang="en-US" sz="2400" b="1" i="1" u="sng" dirty="0">
                <a:solidFill>
                  <a:srgbClr val="77E1FF"/>
                </a:solidFill>
              </a:rPr>
              <a:t>R</a:t>
            </a:r>
            <a:r>
              <a:rPr lang="en-US" sz="2400" b="1" dirty="0">
                <a:solidFill>
                  <a:srgbClr val="77E1FF"/>
                </a:solidFill>
              </a:rPr>
              <a:t>oles?</a:t>
            </a:r>
          </a:p>
          <a:p>
            <a:pPr marL="800100" lvl="1" indent="-342900">
              <a:buFont typeface="Arial" panose="020B0604020202020204" pitchFamily="34" charset="0"/>
              <a:buChar char="•"/>
            </a:pPr>
            <a:r>
              <a:rPr lang="en-US" sz="2400" b="1" i="1" u="sng" dirty="0">
                <a:solidFill>
                  <a:srgbClr val="77E1FF"/>
                </a:solidFill>
              </a:rPr>
              <a:t>R</a:t>
            </a:r>
            <a:r>
              <a:rPr lang="en-US" sz="2400" b="1" dirty="0">
                <a:solidFill>
                  <a:srgbClr val="77E1FF"/>
                </a:solidFill>
              </a:rPr>
              <a:t>ewards?</a:t>
            </a:r>
          </a:p>
        </p:txBody>
      </p:sp>
      <p:cxnSp>
        <p:nvCxnSpPr>
          <p:cNvPr id="16" name="Straight Arrow Connector 15"/>
          <p:cNvCxnSpPr>
            <a:cxnSpLocks/>
            <a:endCxn id="10" idx="1"/>
          </p:cNvCxnSpPr>
          <p:nvPr/>
        </p:nvCxnSpPr>
        <p:spPr>
          <a:xfrm>
            <a:off x="3954621" y="2771363"/>
            <a:ext cx="794655" cy="0"/>
          </a:xfrm>
          <a:prstGeom prst="straightConnector1">
            <a:avLst/>
          </a:prstGeom>
          <a:ln w="19050">
            <a:solidFill>
              <a:srgbClr val="77E1FF"/>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062445" y="2295553"/>
            <a:ext cx="523861" cy="369332"/>
          </a:xfrm>
          <a:prstGeom prst="rect">
            <a:avLst/>
          </a:prstGeom>
          <a:noFill/>
        </p:spPr>
        <p:txBody>
          <a:bodyPr wrap="none" rtlCol="0">
            <a:spAutoFit/>
          </a:bodyPr>
          <a:lstStyle/>
          <a:p>
            <a:r>
              <a:rPr lang="en-US" b="1" dirty="0">
                <a:solidFill>
                  <a:srgbClr val="77E1FF"/>
                </a:solidFill>
              </a:rPr>
              <a:t>YES</a:t>
            </a:r>
          </a:p>
        </p:txBody>
      </p:sp>
      <p:sp>
        <p:nvSpPr>
          <p:cNvPr id="18" name="TextBox 17"/>
          <p:cNvSpPr txBox="1"/>
          <p:nvPr/>
        </p:nvSpPr>
        <p:spPr>
          <a:xfrm>
            <a:off x="1852301" y="3395471"/>
            <a:ext cx="492443" cy="369332"/>
          </a:xfrm>
          <a:prstGeom prst="rect">
            <a:avLst/>
          </a:prstGeom>
          <a:noFill/>
        </p:spPr>
        <p:txBody>
          <a:bodyPr wrap="none" rtlCol="0">
            <a:spAutoFit/>
          </a:bodyPr>
          <a:lstStyle/>
          <a:p>
            <a:r>
              <a:rPr lang="en-US" b="1" dirty="0">
                <a:solidFill>
                  <a:srgbClr val="EF7273"/>
                </a:solidFill>
              </a:rPr>
              <a:t>NO</a:t>
            </a:r>
          </a:p>
        </p:txBody>
      </p:sp>
      <p:cxnSp>
        <p:nvCxnSpPr>
          <p:cNvPr id="20" name="Straight Arrow Connector 19"/>
          <p:cNvCxnSpPr/>
          <p:nvPr/>
        </p:nvCxnSpPr>
        <p:spPr>
          <a:xfrm>
            <a:off x="6794968" y="2780279"/>
            <a:ext cx="1276346" cy="0"/>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186919" y="2295553"/>
            <a:ext cx="492443" cy="369332"/>
          </a:xfrm>
          <a:prstGeom prst="rect">
            <a:avLst/>
          </a:prstGeom>
          <a:noFill/>
        </p:spPr>
        <p:txBody>
          <a:bodyPr wrap="none" rtlCol="0">
            <a:spAutoFit/>
          </a:bodyPr>
          <a:lstStyle/>
          <a:p>
            <a:r>
              <a:rPr lang="en-US" b="1" dirty="0">
                <a:solidFill>
                  <a:srgbClr val="EF7273"/>
                </a:solidFill>
              </a:rPr>
              <a:t>NO</a:t>
            </a:r>
          </a:p>
        </p:txBody>
      </p:sp>
      <p:cxnSp>
        <p:nvCxnSpPr>
          <p:cNvPr id="23" name="Straight Connector 22"/>
          <p:cNvCxnSpPr>
            <a:cxnSpLocks/>
          </p:cNvCxnSpPr>
          <p:nvPr/>
        </p:nvCxnSpPr>
        <p:spPr>
          <a:xfrm>
            <a:off x="5764703" y="3214386"/>
            <a:ext cx="0" cy="865505"/>
          </a:xfrm>
          <a:prstGeom prst="line">
            <a:avLst/>
          </a:prstGeom>
          <a:ln w="19050">
            <a:solidFill>
              <a:srgbClr val="77E1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188805" y="3359001"/>
            <a:ext cx="523861" cy="369332"/>
          </a:xfrm>
          <a:prstGeom prst="rect">
            <a:avLst/>
          </a:prstGeom>
          <a:noFill/>
        </p:spPr>
        <p:txBody>
          <a:bodyPr wrap="none" rtlCol="0">
            <a:spAutoFit/>
          </a:bodyPr>
          <a:lstStyle/>
          <a:p>
            <a:r>
              <a:rPr lang="en-US" b="1" dirty="0">
                <a:solidFill>
                  <a:srgbClr val="77E1FF"/>
                </a:solidFill>
              </a:rPr>
              <a:t>YES</a:t>
            </a:r>
          </a:p>
        </p:txBody>
      </p:sp>
      <p:sp>
        <p:nvSpPr>
          <p:cNvPr id="15" name="TextBox 14">
            <a:extLst>
              <a:ext uri="{FF2B5EF4-FFF2-40B4-BE49-F238E27FC236}">
                <a16:creationId xmlns:a16="http://schemas.microsoft.com/office/drawing/2014/main" id="{C8662726-E66C-F195-1021-D98D28725936}"/>
              </a:ext>
            </a:extLst>
          </p:cNvPr>
          <p:cNvSpPr txBox="1"/>
          <p:nvPr/>
        </p:nvSpPr>
        <p:spPr>
          <a:xfrm>
            <a:off x="4360679" y="4067673"/>
            <a:ext cx="2891176" cy="461665"/>
          </a:xfrm>
          <a:prstGeom prst="rect">
            <a:avLst/>
          </a:prstGeom>
          <a:noFill/>
        </p:spPr>
        <p:txBody>
          <a:bodyPr wrap="none" rtlCol="0">
            <a:spAutoFit/>
          </a:bodyPr>
          <a:lstStyle/>
          <a:p>
            <a:r>
              <a:rPr lang="en-US" sz="2400" b="1" dirty="0"/>
              <a:t>Continue the journey</a:t>
            </a:r>
          </a:p>
        </p:txBody>
      </p:sp>
      <p:cxnSp>
        <p:nvCxnSpPr>
          <p:cNvPr id="19" name="Straight Connector 18">
            <a:extLst>
              <a:ext uri="{FF2B5EF4-FFF2-40B4-BE49-F238E27FC236}">
                <a16:creationId xmlns:a16="http://schemas.microsoft.com/office/drawing/2014/main" id="{F788C039-935F-8D6B-F06B-BDD7A7B240AC}"/>
              </a:ext>
            </a:extLst>
          </p:cNvPr>
          <p:cNvCxnSpPr>
            <a:cxnSpLocks/>
          </p:cNvCxnSpPr>
          <p:nvPr/>
        </p:nvCxnSpPr>
        <p:spPr>
          <a:xfrm>
            <a:off x="10094476" y="3449715"/>
            <a:ext cx="0" cy="630176"/>
          </a:xfrm>
          <a:prstGeom prst="line">
            <a:avLst/>
          </a:prstGeom>
          <a:ln w="19050">
            <a:solidFill>
              <a:schemeClr val="bg1">
                <a:lumMod val="9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2DC3461-FBD4-78AD-F6AD-14A0F7E91466}"/>
              </a:ext>
            </a:extLst>
          </p:cNvPr>
          <p:cNvSpPr txBox="1"/>
          <p:nvPr/>
        </p:nvSpPr>
        <p:spPr>
          <a:xfrm>
            <a:off x="8648888" y="4079890"/>
            <a:ext cx="2891176" cy="461665"/>
          </a:xfrm>
          <a:prstGeom prst="rect">
            <a:avLst/>
          </a:prstGeom>
          <a:noFill/>
        </p:spPr>
        <p:txBody>
          <a:bodyPr wrap="none" rtlCol="0">
            <a:spAutoFit/>
          </a:bodyPr>
          <a:lstStyle/>
          <a:p>
            <a:r>
              <a:rPr lang="en-US" sz="2400" b="1" dirty="0">
                <a:solidFill>
                  <a:schemeClr val="bg1">
                    <a:lumMod val="95000"/>
                  </a:schemeClr>
                </a:solidFill>
              </a:rPr>
              <a:t>Continue the journey</a:t>
            </a:r>
          </a:p>
        </p:txBody>
      </p:sp>
      <p:sp>
        <p:nvSpPr>
          <p:cNvPr id="5" name="TextBox 4">
            <a:extLst>
              <a:ext uri="{FF2B5EF4-FFF2-40B4-BE49-F238E27FC236}">
                <a16:creationId xmlns:a16="http://schemas.microsoft.com/office/drawing/2014/main" id="{E789C662-FF9C-493A-F2A3-6B0387246894}"/>
              </a:ext>
            </a:extLst>
          </p:cNvPr>
          <p:cNvSpPr txBox="1"/>
          <p:nvPr/>
        </p:nvSpPr>
        <p:spPr>
          <a:xfrm>
            <a:off x="2155219" y="1955107"/>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
        <p:nvSpPr>
          <p:cNvPr id="7" name="TextBox 6">
            <a:extLst>
              <a:ext uri="{FF2B5EF4-FFF2-40B4-BE49-F238E27FC236}">
                <a16:creationId xmlns:a16="http://schemas.microsoft.com/office/drawing/2014/main" id="{E324D63A-19B6-3B44-068B-AB253D5C893E}"/>
              </a:ext>
            </a:extLst>
          </p:cNvPr>
          <p:cNvSpPr txBox="1"/>
          <p:nvPr/>
        </p:nvSpPr>
        <p:spPr>
          <a:xfrm>
            <a:off x="5561042" y="1767579"/>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
        <p:nvSpPr>
          <p:cNvPr id="9" name="TextBox 8">
            <a:extLst>
              <a:ext uri="{FF2B5EF4-FFF2-40B4-BE49-F238E27FC236}">
                <a16:creationId xmlns:a16="http://schemas.microsoft.com/office/drawing/2014/main" id="{87131044-AF8D-21FE-C524-5D28942FDB3A}"/>
              </a:ext>
            </a:extLst>
          </p:cNvPr>
          <p:cNvSpPr txBox="1"/>
          <p:nvPr/>
        </p:nvSpPr>
        <p:spPr>
          <a:xfrm>
            <a:off x="10609455" y="2090744"/>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Tree>
    <p:extLst>
      <p:ext uri="{BB962C8B-B14F-4D97-AF65-F5344CB8AC3E}">
        <p14:creationId xmlns:p14="http://schemas.microsoft.com/office/powerpoint/2010/main" val="177806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Next Lecture…</a:t>
            </a:r>
          </a:p>
        </p:txBody>
      </p:sp>
      <p:sp>
        <p:nvSpPr>
          <p:cNvPr id="3" name="Content Placeholder 2"/>
          <p:cNvSpPr>
            <a:spLocks noGrp="1"/>
          </p:cNvSpPr>
          <p:nvPr>
            <p:ph idx="1"/>
          </p:nvPr>
        </p:nvSpPr>
        <p:spPr/>
        <p:txBody>
          <a:bodyPr>
            <a:normAutofit/>
          </a:bodyPr>
          <a:lstStyle/>
          <a:p>
            <a:pPr marL="228600" lvl="1">
              <a:spcBef>
                <a:spcPts val="1000"/>
              </a:spcBef>
            </a:pPr>
            <a:r>
              <a:rPr lang="en-US" sz="2800" i="1" dirty="0"/>
              <a:t>Roles</a:t>
            </a:r>
            <a:r>
              <a:rPr lang="en-US" sz="2800" dirty="0"/>
              <a:t> and </a:t>
            </a:r>
            <a:r>
              <a:rPr lang="en-US" sz="2800" i="1" dirty="0"/>
              <a:t>Rewards</a:t>
            </a:r>
          </a:p>
          <a:p>
            <a:pPr marL="685800" lvl="2">
              <a:spcBef>
                <a:spcPts val="1000"/>
              </a:spcBef>
            </a:pPr>
            <a:endParaRPr lang="en-US" dirty="0"/>
          </a:p>
        </p:txBody>
      </p:sp>
    </p:spTree>
    <p:extLst>
      <p:ext uri="{BB962C8B-B14F-4D97-AF65-F5344CB8AC3E}">
        <p14:creationId xmlns:p14="http://schemas.microsoft.com/office/powerpoint/2010/main" val="1352702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Entrepreneurship </a:t>
            </a:r>
            <a:r>
              <a:rPr lang="en-US" b="1" dirty="0"/>
              <a:t>Paradigm</a:t>
            </a:r>
            <a:r>
              <a:rPr lang="en-US" dirty="0"/>
              <a:t>: </a:t>
            </a:r>
            <a:br>
              <a:rPr lang="en-US" dirty="0"/>
            </a:br>
            <a:r>
              <a:rPr lang="en-US" dirty="0"/>
              <a:t>A System of </a:t>
            </a:r>
            <a:r>
              <a:rPr lang="en-US" b="1" dirty="0"/>
              <a:t>Functions</a:t>
            </a:r>
            <a:r>
              <a:rPr lang="en-US" dirty="0"/>
              <a:t> </a:t>
            </a:r>
          </a:p>
        </p:txBody>
      </p:sp>
      <p:sp>
        <p:nvSpPr>
          <p:cNvPr id="6" name="Rectangle 5">
            <a:extLst>
              <a:ext uri="{FF2B5EF4-FFF2-40B4-BE49-F238E27FC236}">
                <a16:creationId xmlns:a16="http://schemas.microsoft.com/office/drawing/2014/main" id="{9FC9F562-657D-B6D7-8D62-E53327E5D680}"/>
              </a:ext>
            </a:extLst>
          </p:cNvPr>
          <p:cNvSpPr/>
          <p:nvPr/>
        </p:nvSpPr>
        <p:spPr>
          <a:xfrm>
            <a:off x="904012"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 Problem</a:t>
            </a:r>
          </a:p>
        </p:txBody>
      </p:sp>
      <p:sp>
        <p:nvSpPr>
          <p:cNvPr id="7" name="Rectangle 6">
            <a:extLst>
              <a:ext uri="{FF2B5EF4-FFF2-40B4-BE49-F238E27FC236}">
                <a16:creationId xmlns:a16="http://schemas.microsoft.com/office/drawing/2014/main" id="{3FA995E8-DF47-AF48-E071-3DE66B48E3E1}"/>
              </a:ext>
            </a:extLst>
          </p:cNvPr>
          <p:cNvSpPr/>
          <p:nvPr/>
        </p:nvSpPr>
        <p:spPr>
          <a:xfrm>
            <a:off x="3089566"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&amp; Research a Market</a:t>
            </a:r>
          </a:p>
        </p:txBody>
      </p:sp>
      <p:sp>
        <p:nvSpPr>
          <p:cNvPr id="8" name="Rectangle 7">
            <a:extLst>
              <a:ext uri="{FF2B5EF4-FFF2-40B4-BE49-F238E27FC236}">
                <a16:creationId xmlns:a16="http://schemas.microsoft.com/office/drawing/2014/main" id="{F88B58ED-7226-A333-9ACE-1D170090CA54}"/>
              </a:ext>
            </a:extLst>
          </p:cNvPr>
          <p:cNvSpPr/>
          <p:nvPr/>
        </p:nvSpPr>
        <p:spPr>
          <a:xfrm>
            <a:off x="5275120"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Found or </a:t>
            </a:r>
            <a:br>
              <a:rPr lang="en-US" b="1" dirty="0">
                <a:solidFill>
                  <a:schemeClr val="tx1"/>
                </a:solidFill>
              </a:rPr>
            </a:br>
            <a:r>
              <a:rPr lang="en-US" b="1" dirty="0">
                <a:solidFill>
                  <a:schemeClr val="tx1"/>
                </a:solidFill>
              </a:rPr>
              <a:t>Co-found a Company </a:t>
            </a:r>
          </a:p>
        </p:txBody>
      </p:sp>
      <p:sp>
        <p:nvSpPr>
          <p:cNvPr id="9" name="Rectangle 8">
            <a:extLst>
              <a:ext uri="{FF2B5EF4-FFF2-40B4-BE49-F238E27FC236}">
                <a16:creationId xmlns:a16="http://schemas.microsoft.com/office/drawing/2014/main" id="{0BB86A95-C4F3-50AA-D558-4DE7AEAD71D0}"/>
              </a:ext>
            </a:extLst>
          </p:cNvPr>
          <p:cNvSpPr/>
          <p:nvPr/>
        </p:nvSpPr>
        <p:spPr>
          <a:xfrm>
            <a:off x="7460674"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Prototype</a:t>
            </a:r>
          </a:p>
        </p:txBody>
      </p:sp>
      <p:sp>
        <p:nvSpPr>
          <p:cNvPr id="10" name="Rectangle 9">
            <a:extLst>
              <a:ext uri="{FF2B5EF4-FFF2-40B4-BE49-F238E27FC236}">
                <a16:creationId xmlns:a16="http://schemas.microsoft.com/office/drawing/2014/main" id="{87568CE5-CCD5-BE32-0D42-E9A2808853B2}"/>
              </a:ext>
            </a:extLst>
          </p:cNvPr>
          <p:cNvSpPr/>
          <p:nvPr/>
        </p:nvSpPr>
        <p:spPr>
          <a:xfrm>
            <a:off x="917867"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Bootstrap and/or Raise Angle Fund</a:t>
            </a:r>
          </a:p>
        </p:txBody>
      </p:sp>
      <p:sp>
        <p:nvSpPr>
          <p:cNvPr id="11" name="Rectangle 10">
            <a:extLst>
              <a:ext uri="{FF2B5EF4-FFF2-40B4-BE49-F238E27FC236}">
                <a16:creationId xmlns:a16="http://schemas.microsoft.com/office/drawing/2014/main" id="{2988BF58-DCC6-9887-86C1-31299539AC35}"/>
              </a:ext>
            </a:extLst>
          </p:cNvPr>
          <p:cNvSpPr/>
          <p:nvPr/>
        </p:nvSpPr>
        <p:spPr>
          <a:xfrm>
            <a:off x="3089565"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Culture </a:t>
            </a:r>
          </a:p>
        </p:txBody>
      </p:sp>
      <p:sp>
        <p:nvSpPr>
          <p:cNvPr id="12" name="Rectangle 11">
            <a:extLst>
              <a:ext uri="{FF2B5EF4-FFF2-40B4-BE49-F238E27FC236}">
                <a16:creationId xmlns:a16="http://schemas.microsoft.com/office/drawing/2014/main" id="{2A12B3AC-F110-2E3F-6C3E-B4A23A5FB774}"/>
              </a:ext>
            </a:extLst>
          </p:cNvPr>
          <p:cNvSpPr/>
          <p:nvPr/>
        </p:nvSpPr>
        <p:spPr>
          <a:xfrm>
            <a:off x="5275119"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an MVP</a:t>
            </a:r>
          </a:p>
        </p:txBody>
      </p:sp>
      <p:sp>
        <p:nvSpPr>
          <p:cNvPr id="13" name="Rectangle 12">
            <a:extLst>
              <a:ext uri="{FF2B5EF4-FFF2-40B4-BE49-F238E27FC236}">
                <a16:creationId xmlns:a16="http://schemas.microsoft.com/office/drawing/2014/main" id="{976A21F4-3C37-5452-4C8C-24C75CD98B9B}"/>
              </a:ext>
            </a:extLst>
          </p:cNvPr>
          <p:cNvSpPr/>
          <p:nvPr/>
        </p:nvSpPr>
        <p:spPr>
          <a:xfrm>
            <a:off x="7460674"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Market &amp; Operate </a:t>
            </a:r>
          </a:p>
        </p:txBody>
      </p:sp>
      <p:sp>
        <p:nvSpPr>
          <p:cNvPr id="14" name="Rectangle 13">
            <a:extLst>
              <a:ext uri="{FF2B5EF4-FFF2-40B4-BE49-F238E27FC236}">
                <a16:creationId xmlns:a16="http://schemas.microsoft.com/office/drawing/2014/main" id="{720294A0-9975-721A-7E41-FC32DF8D0DAD}"/>
              </a:ext>
            </a:extLst>
          </p:cNvPr>
          <p:cNvSpPr/>
          <p:nvPr/>
        </p:nvSpPr>
        <p:spPr>
          <a:xfrm>
            <a:off x="9646227" y="3640495"/>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Raise Professional Money</a:t>
            </a:r>
          </a:p>
        </p:txBody>
      </p:sp>
      <p:sp>
        <p:nvSpPr>
          <p:cNvPr id="15" name="Rectangle 14">
            <a:extLst>
              <a:ext uri="{FF2B5EF4-FFF2-40B4-BE49-F238E27FC236}">
                <a16:creationId xmlns:a16="http://schemas.microsoft.com/office/drawing/2014/main" id="{7E4CE388-A58E-8859-6068-4B8404DFA7E1}"/>
              </a:ext>
            </a:extLst>
          </p:cNvPr>
          <p:cNvSpPr/>
          <p:nvPr/>
        </p:nvSpPr>
        <p:spPr>
          <a:xfrm>
            <a:off x="917867" y="5592252"/>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Scale</a:t>
            </a:r>
          </a:p>
        </p:txBody>
      </p:sp>
      <p:sp>
        <p:nvSpPr>
          <p:cNvPr id="16" name="Rectangle 15">
            <a:extLst>
              <a:ext uri="{FF2B5EF4-FFF2-40B4-BE49-F238E27FC236}">
                <a16:creationId xmlns:a16="http://schemas.microsoft.com/office/drawing/2014/main" id="{C9D4D7B4-4025-6E67-9411-84CB04F6C9D7}"/>
              </a:ext>
            </a:extLst>
          </p:cNvPr>
          <p:cNvSpPr/>
          <p:nvPr/>
        </p:nvSpPr>
        <p:spPr>
          <a:xfrm>
            <a:off x="9646228"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Build a Business Model </a:t>
            </a:r>
          </a:p>
        </p:txBody>
      </p:sp>
      <p:sp>
        <p:nvSpPr>
          <p:cNvPr id="17" name="Rectangle 16">
            <a:extLst>
              <a:ext uri="{FF2B5EF4-FFF2-40B4-BE49-F238E27FC236}">
                <a16:creationId xmlns:a16="http://schemas.microsoft.com/office/drawing/2014/main" id="{FFCE5B43-AF31-8321-F0C9-792851C80B22}"/>
              </a:ext>
            </a:extLst>
          </p:cNvPr>
          <p:cNvSpPr/>
          <p:nvPr/>
        </p:nvSpPr>
        <p:spPr>
          <a:xfrm>
            <a:off x="3089564" y="5592252"/>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Exit </a:t>
            </a:r>
          </a:p>
        </p:txBody>
      </p:sp>
      <p:cxnSp>
        <p:nvCxnSpPr>
          <p:cNvPr id="19" name="Straight Arrow Connector 18">
            <a:extLst>
              <a:ext uri="{FF2B5EF4-FFF2-40B4-BE49-F238E27FC236}">
                <a16:creationId xmlns:a16="http://schemas.microsoft.com/office/drawing/2014/main" id="{71F3873E-0F0C-C2B9-75F2-A8F6CF2F8E0F}"/>
              </a:ext>
            </a:extLst>
          </p:cNvPr>
          <p:cNvCxnSpPr>
            <a:stCxn id="6" idx="3"/>
            <a:endCxn id="7" idx="1"/>
          </p:cNvCxnSpPr>
          <p:nvPr/>
        </p:nvCxnSpPr>
        <p:spPr>
          <a:xfrm>
            <a:off x="2545775"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B26191E-530A-75D2-A6E3-D009B434FB0A}"/>
              </a:ext>
            </a:extLst>
          </p:cNvPr>
          <p:cNvCxnSpPr>
            <a:cxnSpLocks/>
            <a:stCxn id="7" idx="3"/>
            <a:endCxn id="8" idx="1"/>
          </p:cNvCxnSpPr>
          <p:nvPr/>
        </p:nvCxnSpPr>
        <p:spPr>
          <a:xfrm>
            <a:off x="4731329"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6810E28-33F3-2104-2A33-971F02843CD4}"/>
              </a:ext>
            </a:extLst>
          </p:cNvPr>
          <p:cNvCxnSpPr>
            <a:cxnSpLocks/>
            <a:stCxn id="8" idx="3"/>
            <a:endCxn id="9" idx="1"/>
          </p:cNvCxnSpPr>
          <p:nvPr/>
        </p:nvCxnSpPr>
        <p:spPr>
          <a:xfrm>
            <a:off x="6916883"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1F3BAD8-6975-2AB5-4421-BE2AEE27D918}"/>
              </a:ext>
            </a:extLst>
          </p:cNvPr>
          <p:cNvCxnSpPr>
            <a:cxnSpLocks/>
            <a:stCxn id="9" idx="3"/>
            <a:endCxn id="16" idx="1"/>
          </p:cNvCxnSpPr>
          <p:nvPr/>
        </p:nvCxnSpPr>
        <p:spPr>
          <a:xfrm>
            <a:off x="9102437"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C6D4B27-EA95-D932-42D3-873E2C94CA74}"/>
              </a:ext>
            </a:extLst>
          </p:cNvPr>
          <p:cNvCxnSpPr>
            <a:cxnSpLocks/>
            <a:stCxn id="16" idx="2"/>
          </p:cNvCxnSpPr>
          <p:nvPr/>
        </p:nvCxnSpPr>
        <p:spPr>
          <a:xfrm>
            <a:off x="10467110" y="2568502"/>
            <a:ext cx="0" cy="5279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1DDB737-8B78-A263-3501-DBF9A4F8F7FC}"/>
              </a:ext>
            </a:extLst>
          </p:cNvPr>
          <p:cNvCxnSpPr>
            <a:cxnSpLocks/>
          </p:cNvCxnSpPr>
          <p:nvPr/>
        </p:nvCxnSpPr>
        <p:spPr>
          <a:xfrm flipH="1">
            <a:off x="1738748" y="3096490"/>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37E833E-BD6B-8DFA-874C-F730DC074FB0}"/>
              </a:ext>
            </a:extLst>
          </p:cNvPr>
          <p:cNvCxnSpPr>
            <a:cxnSpLocks/>
            <a:endCxn id="10" idx="0"/>
          </p:cNvCxnSpPr>
          <p:nvPr/>
        </p:nvCxnSpPr>
        <p:spPr>
          <a:xfrm>
            <a:off x="1738749" y="3084369"/>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2688A41-76D2-7BC5-9B5B-105B3DD40567}"/>
              </a:ext>
            </a:extLst>
          </p:cNvPr>
          <p:cNvCxnSpPr>
            <a:cxnSpLocks/>
            <a:stCxn id="10" idx="3"/>
            <a:endCxn id="11" idx="1"/>
          </p:cNvCxnSpPr>
          <p:nvPr/>
        </p:nvCxnSpPr>
        <p:spPr>
          <a:xfrm>
            <a:off x="2559630"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2344EEA6-9615-A2E1-9E20-3475E35A0D6B}"/>
              </a:ext>
            </a:extLst>
          </p:cNvPr>
          <p:cNvCxnSpPr>
            <a:cxnSpLocks/>
            <a:stCxn id="11" idx="3"/>
          </p:cNvCxnSpPr>
          <p:nvPr/>
        </p:nvCxnSpPr>
        <p:spPr>
          <a:xfrm>
            <a:off x="4731328"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5BDB882-E8F3-2E0E-B27E-3AAA4EB411BF}"/>
              </a:ext>
            </a:extLst>
          </p:cNvPr>
          <p:cNvCxnSpPr>
            <a:cxnSpLocks/>
            <a:stCxn id="12" idx="3"/>
            <a:endCxn id="13" idx="1"/>
          </p:cNvCxnSpPr>
          <p:nvPr/>
        </p:nvCxnSpPr>
        <p:spPr>
          <a:xfrm>
            <a:off x="6916882" y="4071718"/>
            <a:ext cx="5437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4F45B8DA-13CB-6050-7B2A-9264B3E9C2C6}"/>
              </a:ext>
            </a:extLst>
          </p:cNvPr>
          <p:cNvCxnSpPr>
            <a:cxnSpLocks/>
            <a:stCxn id="13" idx="3"/>
            <a:endCxn id="14" idx="1"/>
          </p:cNvCxnSpPr>
          <p:nvPr/>
        </p:nvCxnSpPr>
        <p:spPr>
          <a:xfrm>
            <a:off x="9102437" y="4071718"/>
            <a:ext cx="54379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D543810-DED7-74A0-4216-48522BA5DC49}"/>
              </a:ext>
            </a:extLst>
          </p:cNvPr>
          <p:cNvCxnSpPr>
            <a:cxnSpLocks/>
            <a:stCxn id="14" idx="2"/>
          </p:cNvCxnSpPr>
          <p:nvPr/>
        </p:nvCxnSpPr>
        <p:spPr>
          <a:xfrm>
            <a:off x="10467109" y="4502941"/>
            <a:ext cx="1" cy="53318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BAEDB7B-9B98-A4A3-001E-0094F994A08A}"/>
              </a:ext>
            </a:extLst>
          </p:cNvPr>
          <p:cNvCxnSpPr>
            <a:cxnSpLocks/>
          </p:cNvCxnSpPr>
          <p:nvPr/>
        </p:nvCxnSpPr>
        <p:spPr>
          <a:xfrm flipH="1">
            <a:off x="1738748" y="5036126"/>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13A772AF-15E7-9C8B-2EAB-6EAEB50A2817}"/>
              </a:ext>
            </a:extLst>
          </p:cNvPr>
          <p:cNvCxnSpPr>
            <a:cxnSpLocks/>
          </p:cNvCxnSpPr>
          <p:nvPr/>
        </p:nvCxnSpPr>
        <p:spPr>
          <a:xfrm>
            <a:off x="1738749" y="5024005"/>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A8DDC8F-146A-2768-942F-3A5316DBC9DA}"/>
              </a:ext>
            </a:extLst>
          </p:cNvPr>
          <p:cNvCxnSpPr>
            <a:cxnSpLocks/>
          </p:cNvCxnSpPr>
          <p:nvPr/>
        </p:nvCxnSpPr>
        <p:spPr>
          <a:xfrm>
            <a:off x="2559630" y="6008103"/>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4522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Entrepreneurship </a:t>
            </a:r>
            <a:r>
              <a:rPr lang="en-US" b="1" dirty="0"/>
              <a:t>Paradigm</a:t>
            </a:r>
            <a:r>
              <a:rPr lang="en-US" dirty="0"/>
              <a:t>: </a:t>
            </a:r>
            <a:br>
              <a:rPr lang="en-US" dirty="0"/>
            </a:br>
            <a:r>
              <a:rPr lang="en-US" dirty="0"/>
              <a:t>A System of </a:t>
            </a:r>
            <a:r>
              <a:rPr lang="en-US" b="1" dirty="0"/>
              <a:t>Functions</a:t>
            </a:r>
            <a:r>
              <a:rPr lang="en-US" dirty="0"/>
              <a:t> </a:t>
            </a:r>
          </a:p>
        </p:txBody>
      </p:sp>
      <p:sp>
        <p:nvSpPr>
          <p:cNvPr id="6" name="Rectangle 5">
            <a:extLst>
              <a:ext uri="{FF2B5EF4-FFF2-40B4-BE49-F238E27FC236}">
                <a16:creationId xmlns:a16="http://schemas.microsoft.com/office/drawing/2014/main" id="{9FC9F562-657D-B6D7-8D62-E53327E5D680}"/>
              </a:ext>
            </a:extLst>
          </p:cNvPr>
          <p:cNvSpPr/>
          <p:nvPr/>
        </p:nvSpPr>
        <p:spPr>
          <a:xfrm>
            <a:off x="904012"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 Problem</a:t>
            </a:r>
          </a:p>
        </p:txBody>
      </p:sp>
      <p:sp>
        <p:nvSpPr>
          <p:cNvPr id="7" name="Rectangle 6">
            <a:extLst>
              <a:ext uri="{FF2B5EF4-FFF2-40B4-BE49-F238E27FC236}">
                <a16:creationId xmlns:a16="http://schemas.microsoft.com/office/drawing/2014/main" id="{3FA995E8-DF47-AF48-E071-3DE66B48E3E1}"/>
              </a:ext>
            </a:extLst>
          </p:cNvPr>
          <p:cNvSpPr/>
          <p:nvPr/>
        </p:nvSpPr>
        <p:spPr>
          <a:xfrm>
            <a:off x="3089566"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&amp; Research a Market</a:t>
            </a:r>
          </a:p>
        </p:txBody>
      </p:sp>
      <p:sp>
        <p:nvSpPr>
          <p:cNvPr id="8" name="Rectangle 7">
            <a:extLst>
              <a:ext uri="{FF2B5EF4-FFF2-40B4-BE49-F238E27FC236}">
                <a16:creationId xmlns:a16="http://schemas.microsoft.com/office/drawing/2014/main" id="{F88B58ED-7226-A333-9ACE-1D170090CA54}"/>
              </a:ext>
            </a:extLst>
          </p:cNvPr>
          <p:cNvSpPr/>
          <p:nvPr/>
        </p:nvSpPr>
        <p:spPr>
          <a:xfrm>
            <a:off x="5275120" y="1706056"/>
            <a:ext cx="1641763" cy="862446"/>
          </a:xfrm>
          <a:prstGeom prst="rect">
            <a:avLst/>
          </a:prstGeom>
          <a:solidFill>
            <a:srgbClr val="77E1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Found or </a:t>
            </a:r>
            <a:br>
              <a:rPr lang="en-US" b="1" dirty="0">
                <a:solidFill>
                  <a:schemeClr val="tx1"/>
                </a:solidFill>
              </a:rPr>
            </a:br>
            <a:r>
              <a:rPr lang="en-US" b="1" dirty="0">
                <a:solidFill>
                  <a:schemeClr val="tx1"/>
                </a:solidFill>
              </a:rPr>
              <a:t>Co-found a Company </a:t>
            </a:r>
          </a:p>
        </p:txBody>
      </p:sp>
      <p:sp>
        <p:nvSpPr>
          <p:cNvPr id="9" name="Rectangle 8">
            <a:extLst>
              <a:ext uri="{FF2B5EF4-FFF2-40B4-BE49-F238E27FC236}">
                <a16:creationId xmlns:a16="http://schemas.microsoft.com/office/drawing/2014/main" id="{0BB86A95-C4F3-50AA-D558-4DE7AEAD71D0}"/>
              </a:ext>
            </a:extLst>
          </p:cNvPr>
          <p:cNvSpPr/>
          <p:nvPr/>
        </p:nvSpPr>
        <p:spPr>
          <a:xfrm>
            <a:off x="7460674" y="1706056"/>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Prototype</a:t>
            </a:r>
          </a:p>
        </p:txBody>
      </p:sp>
      <p:sp>
        <p:nvSpPr>
          <p:cNvPr id="10" name="Rectangle 9">
            <a:extLst>
              <a:ext uri="{FF2B5EF4-FFF2-40B4-BE49-F238E27FC236}">
                <a16:creationId xmlns:a16="http://schemas.microsoft.com/office/drawing/2014/main" id="{87568CE5-CCD5-BE32-0D42-E9A2808853B2}"/>
              </a:ext>
            </a:extLst>
          </p:cNvPr>
          <p:cNvSpPr/>
          <p:nvPr/>
        </p:nvSpPr>
        <p:spPr>
          <a:xfrm>
            <a:off x="917867"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Bootstrap and/or Raise Angle Fund</a:t>
            </a:r>
          </a:p>
        </p:txBody>
      </p:sp>
      <p:sp>
        <p:nvSpPr>
          <p:cNvPr id="11" name="Rectangle 10">
            <a:extLst>
              <a:ext uri="{FF2B5EF4-FFF2-40B4-BE49-F238E27FC236}">
                <a16:creationId xmlns:a16="http://schemas.microsoft.com/office/drawing/2014/main" id="{2988BF58-DCC6-9887-86C1-31299539AC35}"/>
              </a:ext>
            </a:extLst>
          </p:cNvPr>
          <p:cNvSpPr/>
          <p:nvPr/>
        </p:nvSpPr>
        <p:spPr>
          <a:xfrm>
            <a:off x="3089565"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Culture </a:t>
            </a:r>
          </a:p>
        </p:txBody>
      </p:sp>
      <p:sp>
        <p:nvSpPr>
          <p:cNvPr id="12" name="Rectangle 11">
            <a:extLst>
              <a:ext uri="{FF2B5EF4-FFF2-40B4-BE49-F238E27FC236}">
                <a16:creationId xmlns:a16="http://schemas.microsoft.com/office/drawing/2014/main" id="{2A12B3AC-F110-2E3F-6C3E-B4A23A5FB774}"/>
              </a:ext>
            </a:extLst>
          </p:cNvPr>
          <p:cNvSpPr/>
          <p:nvPr/>
        </p:nvSpPr>
        <p:spPr>
          <a:xfrm>
            <a:off x="5275119"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an MVP</a:t>
            </a:r>
          </a:p>
        </p:txBody>
      </p:sp>
      <p:sp>
        <p:nvSpPr>
          <p:cNvPr id="13" name="Rectangle 12">
            <a:extLst>
              <a:ext uri="{FF2B5EF4-FFF2-40B4-BE49-F238E27FC236}">
                <a16:creationId xmlns:a16="http://schemas.microsoft.com/office/drawing/2014/main" id="{976A21F4-3C37-5452-4C8C-24C75CD98B9B}"/>
              </a:ext>
            </a:extLst>
          </p:cNvPr>
          <p:cNvSpPr/>
          <p:nvPr/>
        </p:nvSpPr>
        <p:spPr>
          <a:xfrm>
            <a:off x="7460674"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Market &amp; Operate </a:t>
            </a:r>
          </a:p>
        </p:txBody>
      </p:sp>
      <p:sp>
        <p:nvSpPr>
          <p:cNvPr id="14" name="Rectangle 13">
            <a:extLst>
              <a:ext uri="{FF2B5EF4-FFF2-40B4-BE49-F238E27FC236}">
                <a16:creationId xmlns:a16="http://schemas.microsoft.com/office/drawing/2014/main" id="{720294A0-9975-721A-7E41-FC32DF8D0DAD}"/>
              </a:ext>
            </a:extLst>
          </p:cNvPr>
          <p:cNvSpPr/>
          <p:nvPr/>
        </p:nvSpPr>
        <p:spPr>
          <a:xfrm>
            <a:off x="9646227" y="3640495"/>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Raise Professional Money</a:t>
            </a:r>
          </a:p>
        </p:txBody>
      </p:sp>
      <p:sp>
        <p:nvSpPr>
          <p:cNvPr id="15" name="Rectangle 14">
            <a:extLst>
              <a:ext uri="{FF2B5EF4-FFF2-40B4-BE49-F238E27FC236}">
                <a16:creationId xmlns:a16="http://schemas.microsoft.com/office/drawing/2014/main" id="{7E4CE388-A58E-8859-6068-4B8404DFA7E1}"/>
              </a:ext>
            </a:extLst>
          </p:cNvPr>
          <p:cNvSpPr/>
          <p:nvPr/>
        </p:nvSpPr>
        <p:spPr>
          <a:xfrm>
            <a:off x="917867" y="5592252"/>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Scale</a:t>
            </a:r>
          </a:p>
        </p:txBody>
      </p:sp>
      <p:sp>
        <p:nvSpPr>
          <p:cNvPr id="16" name="Rectangle 15">
            <a:extLst>
              <a:ext uri="{FF2B5EF4-FFF2-40B4-BE49-F238E27FC236}">
                <a16:creationId xmlns:a16="http://schemas.microsoft.com/office/drawing/2014/main" id="{C9D4D7B4-4025-6E67-9411-84CB04F6C9D7}"/>
              </a:ext>
            </a:extLst>
          </p:cNvPr>
          <p:cNvSpPr/>
          <p:nvPr/>
        </p:nvSpPr>
        <p:spPr>
          <a:xfrm>
            <a:off x="9646228" y="1706056"/>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Build a Business Model </a:t>
            </a:r>
          </a:p>
        </p:txBody>
      </p:sp>
      <p:sp>
        <p:nvSpPr>
          <p:cNvPr id="17" name="Rectangle 16">
            <a:extLst>
              <a:ext uri="{FF2B5EF4-FFF2-40B4-BE49-F238E27FC236}">
                <a16:creationId xmlns:a16="http://schemas.microsoft.com/office/drawing/2014/main" id="{FFCE5B43-AF31-8321-F0C9-792851C80B22}"/>
              </a:ext>
            </a:extLst>
          </p:cNvPr>
          <p:cNvSpPr/>
          <p:nvPr/>
        </p:nvSpPr>
        <p:spPr>
          <a:xfrm>
            <a:off x="3089564" y="5592252"/>
            <a:ext cx="1641763" cy="862446"/>
          </a:xfrm>
          <a:prstGeom prst="rect">
            <a:avLst/>
          </a:prstGeom>
          <a:solidFill>
            <a:srgbClr val="77E1FF">
              <a:alpha val="15254"/>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lumMod val="85000"/>
                  </a:schemeClr>
                </a:solidFill>
              </a:rPr>
              <a:t>Exit </a:t>
            </a:r>
          </a:p>
        </p:txBody>
      </p:sp>
      <p:cxnSp>
        <p:nvCxnSpPr>
          <p:cNvPr id="19" name="Straight Arrow Connector 18">
            <a:extLst>
              <a:ext uri="{FF2B5EF4-FFF2-40B4-BE49-F238E27FC236}">
                <a16:creationId xmlns:a16="http://schemas.microsoft.com/office/drawing/2014/main" id="{71F3873E-0F0C-C2B9-75F2-A8F6CF2F8E0F}"/>
              </a:ext>
            </a:extLst>
          </p:cNvPr>
          <p:cNvCxnSpPr>
            <a:stCxn id="6" idx="3"/>
            <a:endCxn id="7" idx="1"/>
          </p:cNvCxnSpPr>
          <p:nvPr/>
        </p:nvCxnSpPr>
        <p:spPr>
          <a:xfrm>
            <a:off x="2545775"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B26191E-530A-75D2-A6E3-D009B434FB0A}"/>
              </a:ext>
            </a:extLst>
          </p:cNvPr>
          <p:cNvCxnSpPr>
            <a:cxnSpLocks/>
            <a:stCxn id="7" idx="3"/>
            <a:endCxn id="8" idx="1"/>
          </p:cNvCxnSpPr>
          <p:nvPr/>
        </p:nvCxnSpPr>
        <p:spPr>
          <a:xfrm>
            <a:off x="4731329"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6810E28-33F3-2104-2A33-971F02843CD4}"/>
              </a:ext>
            </a:extLst>
          </p:cNvPr>
          <p:cNvCxnSpPr>
            <a:cxnSpLocks/>
            <a:stCxn id="8" idx="3"/>
            <a:endCxn id="9" idx="1"/>
          </p:cNvCxnSpPr>
          <p:nvPr/>
        </p:nvCxnSpPr>
        <p:spPr>
          <a:xfrm>
            <a:off x="6916883"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91F3BAD8-6975-2AB5-4421-BE2AEE27D918}"/>
              </a:ext>
            </a:extLst>
          </p:cNvPr>
          <p:cNvCxnSpPr>
            <a:cxnSpLocks/>
            <a:stCxn id="9" idx="3"/>
            <a:endCxn id="16" idx="1"/>
          </p:cNvCxnSpPr>
          <p:nvPr/>
        </p:nvCxnSpPr>
        <p:spPr>
          <a:xfrm>
            <a:off x="9102437" y="2137279"/>
            <a:ext cx="54379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C6D4B27-EA95-D932-42D3-873E2C94CA74}"/>
              </a:ext>
            </a:extLst>
          </p:cNvPr>
          <p:cNvCxnSpPr>
            <a:cxnSpLocks/>
            <a:stCxn id="16" idx="2"/>
          </p:cNvCxnSpPr>
          <p:nvPr/>
        </p:nvCxnSpPr>
        <p:spPr>
          <a:xfrm>
            <a:off x="10467110" y="2568502"/>
            <a:ext cx="0" cy="5279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1DDB737-8B78-A263-3501-DBF9A4F8F7FC}"/>
              </a:ext>
            </a:extLst>
          </p:cNvPr>
          <p:cNvCxnSpPr>
            <a:cxnSpLocks/>
          </p:cNvCxnSpPr>
          <p:nvPr/>
        </p:nvCxnSpPr>
        <p:spPr>
          <a:xfrm flipH="1">
            <a:off x="1738748" y="3096490"/>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937E833E-BD6B-8DFA-874C-F730DC074FB0}"/>
              </a:ext>
            </a:extLst>
          </p:cNvPr>
          <p:cNvCxnSpPr>
            <a:cxnSpLocks/>
            <a:endCxn id="10" idx="0"/>
          </p:cNvCxnSpPr>
          <p:nvPr/>
        </p:nvCxnSpPr>
        <p:spPr>
          <a:xfrm>
            <a:off x="1738749" y="3084369"/>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2688A41-76D2-7BC5-9B5B-105B3DD40567}"/>
              </a:ext>
            </a:extLst>
          </p:cNvPr>
          <p:cNvCxnSpPr>
            <a:cxnSpLocks/>
            <a:stCxn id="10" idx="3"/>
            <a:endCxn id="11" idx="1"/>
          </p:cNvCxnSpPr>
          <p:nvPr/>
        </p:nvCxnSpPr>
        <p:spPr>
          <a:xfrm>
            <a:off x="2559630"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2344EEA6-9615-A2E1-9E20-3475E35A0D6B}"/>
              </a:ext>
            </a:extLst>
          </p:cNvPr>
          <p:cNvCxnSpPr>
            <a:cxnSpLocks/>
            <a:stCxn id="11" idx="3"/>
          </p:cNvCxnSpPr>
          <p:nvPr/>
        </p:nvCxnSpPr>
        <p:spPr>
          <a:xfrm>
            <a:off x="4731328" y="4071718"/>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5BDB882-E8F3-2E0E-B27E-3AAA4EB411BF}"/>
              </a:ext>
            </a:extLst>
          </p:cNvPr>
          <p:cNvCxnSpPr>
            <a:cxnSpLocks/>
            <a:stCxn id="12" idx="3"/>
            <a:endCxn id="13" idx="1"/>
          </p:cNvCxnSpPr>
          <p:nvPr/>
        </p:nvCxnSpPr>
        <p:spPr>
          <a:xfrm>
            <a:off x="6916882" y="4071718"/>
            <a:ext cx="5437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4F45B8DA-13CB-6050-7B2A-9264B3E9C2C6}"/>
              </a:ext>
            </a:extLst>
          </p:cNvPr>
          <p:cNvCxnSpPr>
            <a:cxnSpLocks/>
            <a:stCxn id="13" idx="3"/>
            <a:endCxn id="14" idx="1"/>
          </p:cNvCxnSpPr>
          <p:nvPr/>
        </p:nvCxnSpPr>
        <p:spPr>
          <a:xfrm>
            <a:off x="9102437" y="4071718"/>
            <a:ext cx="54379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D543810-DED7-74A0-4216-48522BA5DC49}"/>
              </a:ext>
            </a:extLst>
          </p:cNvPr>
          <p:cNvCxnSpPr>
            <a:cxnSpLocks/>
            <a:stCxn id="14" idx="2"/>
          </p:cNvCxnSpPr>
          <p:nvPr/>
        </p:nvCxnSpPr>
        <p:spPr>
          <a:xfrm>
            <a:off x="10467109" y="4502941"/>
            <a:ext cx="1" cy="53318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CBAEDB7B-9B98-A4A3-001E-0094F994A08A}"/>
              </a:ext>
            </a:extLst>
          </p:cNvPr>
          <p:cNvCxnSpPr>
            <a:cxnSpLocks/>
          </p:cNvCxnSpPr>
          <p:nvPr/>
        </p:nvCxnSpPr>
        <p:spPr>
          <a:xfrm flipH="1">
            <a:off x="1738748" y="5036126"/>
            <a:ext cx="872836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13A772AF-15E7-9C8B-2EAB-6EAEB50A2817}"/>
              </a:ext>
            </a:extLst>
          </p:cNvPr>
          <p:cNvCxnSpPr>
            <a:cxnSpLocks/>
          </p:cNvCxnSpPr>
          <p:nvPr/>
        </p:nvCxnSpPr>
        <p:spPr>
          <a:xfrm>
            <a:off x="1738749" y="5024005"/>
            <a:ext cx="0" cy="5561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A8DDC8F-146A-2768-942F-3A5316DBC9DA}"/>
              </a:ext>
            </a:extLst>
          </p:cNvPr>
          <p:cNvCxnSpPr>
            <a:cxnSpLocks/>
          </p:cNvCxnSpPr>
          <p:nvPr/>
        </p:nvCxnSpPr>
        <p:spPr>
          <a:xfrm>
            <a:off x="2559630" y="6008103"/>
            <a:ext cx="52993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Down Arrow 2">
            <a:extLst>
              <a:ext uri="{FF2B5EF4-FFF2-40B4-BE49-F238E27FC236}">
                <a16:creationId xmlns:a16="http://schemas.microsoft.com/office/drawing/2014/main" id="{1685520C-8EFB-6D2A-A69F-146F8830FAA0}"/>
              </a:ext>
            </a:extLst>
          </p:cNvPr>
          <p:cNvSpPr/>
          <p:nvPr/>
        </p:nvSpPr>
        <p:spPr>
          <a:xfrm rot="10800000">
            <a:off x="5879960" y="2642055"/>
            <a:ext cx="432079" cy="341644"/>
          </a:xfrm>
          <a:prstGeom prst="downArrow">
            <a:avLst/>
          </a:prstGeom>
          <a:solidFill>
            <a:srgbClr val="FCE873"/>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628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Founding Questions?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955813" y="2549447"/>
            <a:ext cx="2890984" cy="461665"/>
          </a:xfrm>
          <a:prstGeom prst="rect">
            <a:avLst/>
          </a:prstGeom>
          <a:noFill/>
        </p:spPr>
        <p:txBody>
          <a:bodyPr wrap="none" rtlCol="0">
            <a:spAutoFit/>
          </a:bodyPr>
          <a:lstStyle/>
          <a:p>
            <a:r>
              <a:rPr lang="en-US" sz="2400" b="1" dirty="0"/>
              <a:t>Should I Found </a:t>
            </a:r>
            <a:r>
              <a:rPr lang="en-US" sz="2400" b="1" i="1" dirty="0"/>
              <a:t>Now</a:t>
            </a:r>
            <a:r>
              <a:rPr lang="en-US" sz="2400" b="1" dirty="0"/>
              <a:t>?</a:t>
            </a:r>
          </a:p>
        </p:txBody>
      </p:sp>
      <p:sp>
        <p:nvSpPr>
          <p:cNvPr id="6" name="TextBox 5"/>
          <p:cNvSpPr txBox="1"/>
          <p:nvPr/>
        </p:nvSpPr>
        <p:spPr>
          <a:xfrm>
            <a:off x="966489" y="4079891"/>
            <a:ext cx="2865336" cy="461665"/>
          </a:xfrm>
          <a:prstGeom prst="rect">
            <a:avLst/>
          </a:prstGeom>
          <a:noFill/>
        </p:spPr>
        <p:txBody>
          <a:bodyPr wrap="none" rtlCol="0">
            <a:spAutoFit/>
          </a:bodyPr>
          <a:lstStyle/>
          <a:p>
            <a:r>
              <a:rPr lang="en-US" sz="2400" b="1" dirty="0"/>
              <a:t>Remain Non-founder</a:t>
            </a:r>
          </a:p>
        </p:txBody>
      </p:sp>
      <p:cxnSp>
        <p:nvCxnSpPr>
          <p:cNvPr id="8" name="Straight Arrow Connector 7"/>
          <p:cNvCxnSpPr>
            <a:cxnSpLocks/>
          </p:cNvCxnSpPr>
          <p:nvPr/>
        </p:nvCxnSpPr>
        <p:spPr>
          <a:xfrm flipH="1">
            <a:off x="2344744" y="3023930"/>
            <a:ext cx="2148" cy="1068779"/>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749276" y="2355864"/>
            <a:ext cx="2009909" cy="830997"/>
          </a:xfrm>
          <a:prstGeom prst="rect">
            <a:avLst/>
          </a:prstGeom>
          <a:noFill/>
        </p:spPr>
        <p:txBody>
          <a:bodyPr wrap="none" rtlCol="0">
            <a:spAutoFit/>
          </a:bodyPr>
          <a:lstStyle/>
          <a:p>
            <a:pPr algn="ctr"/>
            <a:r>
              <a:rPr lang="en-US" sz="2400" b="1" dirty="0"/>
              <a:t>Should I be a </a:t>
            </a:r>
            <a:br>
              <a:rPr lang="en-US" sz="2400" b="1" dirty="0"/>
            </a:br>
            <a:r>
              <a:rPr lang="en-US" sz="2400" b="1" dirty="0"/>
              <a:t>Solo Founder?</a:t>
            </a:r>
          </a:p>
        </p:txBody>
      </p:sp>
      <p:sp>
        <p:nvSpPr>
          <p:cNvPr id="12" name="TextBox 11"/>
          <p:cNvSpPr txBox="1"/>
          <p:nvPr/>
        </p:nvSpPr>
        <p:spPr>
          <a:xfrm>
            <a:off x="7886385" y="1827711"/>
            <a:ext cx="4026041" cy="1569660"/>
          </a:xfrm>
          <a:prstGeom prst="rect">
            <a:avLst/>
          </a:prstGeom>
          <a:noFill/>
        </p:spPr>
        <p:txBody>
          <a:bodyPr wrap="square" rtlCol="0">
            <a:spAutoFit/>
          </a:bodyPr>
          <a:lstStyle/>
          <a:p>
            <a:pPr algn="ctr"/>
            <a:r>
              <a:rPr lang="en-US" sz="2400" b="1" dirty="0"/>
              <a:t>Deal with the </a:t>
            </a:r>
            <a:r>
              <a:rPr lang="en-US" sz="2400" b="1" i="1" dirty="0"/>
              <a:t>3R</a:t>
            </a:r>
            <a:r>
              <a:rPr lang="en-US" sz="2400" b="1" dirty="0"/>
              <a:t>s </a:t>
            </a:r>
            <a:r>
              <a:rPr lang="en-US" sz="2400" b="1" i="1" dirty="0"/>
              <a:t>Dilemmas</a:t>
            </a:r>
            <a:r>
              <a:rPr lang="en-US" sz="2400" b="1" dirty="0"/>
              <a:t>:</a:t>
            </a:r>
          </a:p>
          <a:p>
            <a:pPr marL="800100" lvl="1" indent="-342900">
              <a:buFont typeface="Arial" panose="020B0604020202020204" pitchFamily="34" charset="0"/>
              <a:buChar char="•"/>
            </a:pPr>
            <a:r>
              <a:rPr lang="en-US" sz="2400" b="1" i="1" u="sng" dirty="0"/>
              <a:t>R</a:t>
            </a:r>
            <a:r>
              <a:rPr lang="en-US" sz="2400" b="1" dirty="0"/>
              <a:t>elationships?</a:t>
            </a:r>
          </a:p>
          <a:p>
            <a:pPr marL="800100" lvl="1" indent="-342900">
              <a:buFont typeface="Arial" panose="020B0604020202020204" pitchFamily="34" charset="0"/>
              <a:buChar char="•"/>
            </a:pPr>
            <a:r>
              <a:rPr lang="en-US" sz="2400" b="1" i="1" u="sng" dirty="0"/>
              <a:t>R</a:t>
            </a:r>
            <a:r>
              <a:rPr lang="en-US" sz="2400" b="1" dirty="0"/>
              <a:t>oles?</a:t>
            </a:r>
          </a:p>
          <a:p>
            <a:pPr marL="800100" lvl="1" indent="-342900">
              <a:buFont typeface="Arial" panose="020B0604020202020204" pitchFamily="34" charset="0"/>
              <a:buChar char="•"/>
            </a:pPr>
            <a:r>
              <a:rPr lang="en-US" sz="2400" b="1" i="1" u="sng" dirty="0"/>
              <a:t>R</a:t>
            </a:r>
            <a:r>
              <a:rPr lang="en-US" sz="2400" b="1" dirty="0"/>
              <a:t>ewards?</a:t>
            </a:r>
          </a:p>
        </p:txBody>
      </p:sp>
      <p:cxnSp>
        <p:nvCxnSpPr>
          <p:cNvPr id="16" name="Straight Arrow Connector 15"/>
          <p:cNvCxnSpPr>
            <a:cxnSpLocks/>
            <a:endCxn id="10" idx="1"/>
          </p:cNvCxnSpPr>
          <p:nvPr/>
        </p:nvCxnSpPr>
        <p:spPr>
          <a:xfrm>
            <a:off x="3954621" y="2771363"/>
            <a:ext cx="794655" cy="0"/>
          </a:xfrm>
          <a:prstGeom prst="straightConnector1">
            <a:avLst/>
          </a:prstGeom>
          <a:ln w="19050">
            <a:solidFill>
              <a:srgbClr val="77E1FF"/>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062445" y="2295553"/>
            <a:ext cx="523861" cy="369332"/>
          </a:xfrm>
          <a:prstGeom prst="rect">
            <a:avLst/>
          </a:prstGeom>
          <a:noFill/>
        </p:spPr>
        <p:txBody>
          <a:bodyPr wrap="none" rtlCol="0">
            <a:spAutoFit/>
          </a:bodyPr>
          <a:lstStyle/>
          <a:p>
            <a:r>
              <a:rPr lang="en-US" b="1" dirty="0">
                <a:solidFill>
                  <a:srgbClr val="77E1FF"/>
                </a:solidFill>
              </a:rPr>
              <a:t>YES</a:t>
            </a:r>
          </a:p>
        </p:txBody>
      </p:sp>
      <p:sp>
        <p:nvSpPr>
          <p:cNvPr id="18" name="TextBox 17"/>
          <p:cNvSpPr txBox="1"/>
          <p:nvPr/>
        </p:nvSpPr>
        <p:spPr>
          <a:xfrm>
            <a:off x="1852301" y="3395471"/>
            <a:ext cx="492443" cy="369332"/>
          </a:xfrm>
          <a:prstGeom prst="rect">
            <a:avLst/>
          </a:prstGeom>
          <a:noFill/>
        </p:spPr>
        <p:txBody>
          <a:bodyPr wrap="none" rtlCol="0">
            <a:spAutoFit/>
          </a:bodyPr>
          <a:lstStyle/>
          <a:p>
            <a:r>
              <a:rPr lang="en-US" b="1" dirty="0">
                <a:solidFill>
                  <a:srgbClr val="EF7273"/>
                </a:solidFill>
              </a:rPr>
              <a:t>NO</a:t>
            </a:r>
          </a:p>
        </p:txBody>
      </p:sp>
      <p:cxnSp>
        <p:nvCxnSpPr>
          <p:cNvPr id="20" name="Straight Arrow Connector 19"/>
          <p:cNvCxnSpPr/>
          <p:nvPr/>
        </p:nvCxnSpPr>
        <p:spPr>
          <a:xfrm>
            <a:off x="6794968" y="2780279"/>
            <a:ext cx="1276346" cy="0"/>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186919" y="2295553"/>
            <a:ext cx="492443" cy="369332"/>
          </a:xfrm>
          <a:prstGeom prst="rect">
            <a:avLst/>
          </a:prstGeom>
          <a:noFill/>
        </p:spPr>
        <p:txBody>
          <a:bodyPr wrap="none" rtlCol="0">
            <a:spAutoFit/>
          </a:bodyPr>
          <a:lstStyle/>
          <a:p>
            <a:r>
              <a:rPr lang="en-US" b="1" dirty="0">
                <a:solidFill>
                  <a:srgbClr val="EF7273"/>
                </a:solidFill>
              </a:rPr>
              <a:t>NO</a:t>
            </a:r>
          </a:p>
        </p:txBody>
      </p:sp>
      <p:cxnSp>
        <p:nvCxnSpPr>
          <p:cNvPr id="23" name="Straight Connector 22"/>
          <p:cNvCxnSpPr>
            <a:cxnSpLocks/>
          </p:cNvCxnSpPr>
          <p:nvPr/>
        </p:nvCxnSpPr>
        <p:spPr>
          <a:xfrm>
            <a:off x="5764703" y="3214386"/>
            <a:ext cx="0" cy="865505"/>
          </a:xfrm>
          <a:prstGeom prst="line">
            <a:avLst/>
          </a:prstGeom>
          <a:ln w="19050">
            <a:solidFill>
              <a:srgbClr val="77E1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188805" y="3359001"/>
            <a:ext cx="523861" cy="369332"/>
          </a:xfrm>
          <a:prstGeom prst="rect">
            <a:avLst/>
          </a:prstGeom>
          <a:noFill/>
        </p:spPr>
        <p:txBody>
          <a:bodyPr wrap="none" rtlCol="0">
            <a:spAutoFit/>
          </a:bodyPr>
          <a:lstStyle/>
          <a:p>
            <a:r>
              <a:rPr lang="en-US" b="1" dirty="0">
                <a:solidFill>
                  <a:srgbClr val="77E1FF"/>
                </a:solidFill>
              </a:rPr>
              <a:t>YES</a:t>
            </a:r>
          </a:p>
        </p:txBody>
      </p:sp>
      <p:sp>
        <p:nvSpPr>
          <p:cNvPr id="15" name="TextBox 14">
            <a:extLst>
              <a:ext uri="{FF2B5EF4-FFF2-40B4-BE49-F238E27FC236}">
                <a16:creationId xmlns:a16="http://schemas.microsoft.com/office/drawing/2014/main" id="{C8662726-E66C-F195-1021-D98D28725936}"/>
              </a:ext>
            </a:extLst>
          </p:cNvPr>
          <p:cNvSpPr txBox="1"/>
          <p:nvPr/>
        </p:nvSpPr>
        <p:spPr>
          <a:xfrm>
            <a:off x="4360679" y="4067673"/>
            <a:ext cx="2891176" cy="461665"/>
          </a:xfrm>
          <a:prstGeom prst="rect">
            <a:avLst/>
          </a:prstGeom>
          <a:noFill/>
        </p:spPr>
        <p:txBody>
          <a:bodyPr wrap="none" rtlCol="0">
            <a:spAutoFit/>
          </a:bodyPr>
          <a:lstStyle/>
          <a:p>
            <a:r>
              <a:rPr lang="en-US" sz="2400" b="1" dirty="0"/>
              <a:t>Continue the journey</a:t>
            </a:r>
          </a:p>
        </p:txBody>
      </p:sp>
      <p:cxnSp>
        <p:nvCxnSpPr>
          <p:cNvPr id="19" name="Straight Connector 18">
            <a:extLst>
              <a:ext uri="{FF2B5EF4-FFF2-40B4-BE49-F238E27FC236}">
                <a16:creationId xmlns:a16="http://schemas.microsoft.com/office/drawing/2014/main" id="{F788C039-935F-8D6B-F06B-BDD7A7B240AC}"/>
              </a:ext>
            </a:extLst>
          </p:cNvPr>
          <p:cNvCxnSpPr>
            <a:cxnSpLocks/>
          </p:cNvCxnSpPr>
          <p:nvPr/>
        </p:nvCxnSpPr>
        <p:spPr>
          <a:xfrm>
            <a:off x="10094476" y="3449715"/>
            <a:ext cx="0" cy="630176"/>
          </a:xfrm>
          <a:prstGeom prst="line">
            <a:avLst/>
          </a:prstGeom>
          <a:ln w="19050">
            <a:solidFill>
              <a:srgbClr val="77E1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2DC3461-FBD4-78AD-F6AD-14A0F7E91466}"/>
              </a:ext>
            </a:extLst>
          </p:cNvPr>
          <p:cNvSpPr txBox="1"/>
          <p:nvPr/>
        </p:nvSpPr>
        <p:spPr>
          <a:xfrm>
            <a:off x="8648888" y="4079890"/>
            <a:ext cx="2891176" cy="461665"/>
          </a:xfrm>
          <a:prstGeom prst="rect">
            <a:avLst/>
          </a:prstGeom>
          <a:noFill/>
        </p:spPr>
        <p:txBody>
          <a:bodyPr wrap="none" rtlCol="0">
            <a:spAutoFit/>
          </a:bodyPr>
          <a:lstStyle/>
          <a:p>
            <a:r>
              <a:rPr lang="en-US" sz="2400" b="1" dirty="0"/>
              <a:t>Continue the journey</a:t>
            </a:r>
          </a:p>
        </p:txBody>
      </p:sp>
      <p:sp>
        <p:nvSpPr>
          <p:cNvPr id="5" name="TextBox 4">
            <a:extLst>
              <a:ext uri="{FF2B5EF4-FFF2-40B4-BE49-F238E27FC236}">
                <a16:creationId xmlns:a16="http://schemas.microsoft.com/office/drawing/2014/main" id="{E789C662-FF9C-493A-F2A3-6B0387246894}"/>
              </a:ext>
            </a:extLst>
          </p:cNvPr>
          <p:cNvSpPr txBox="1"/>
          <p:nvPr/>
        </p:nvSpPr>
        <p:spPr>
          <a:xfrm>
            <a:off x="2155219" y="1955107"/>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
        <p:nvSpPr>
          <p:cNvPr id="7" name="TextBox 6">
            <a:extLst>
              <a:ext uri="{FF2B5EF4-FFF2-40B4-BE49-F238E27FC236}">
                <a16:creationId xmlns:a16="http://schemas.microsoft.com/office/drawing/2014/main" id="{E324D63A-19B6-3B44-068B-AB253D5C893E}"/>
              </a:ext>
            </a:extLst>
          </p:cNvPr>
          <p:cNvSpPr txBox="1"/>
          <p:nvPr/>
        </p:nvSpPr>
        <p:spPr>
          <a:xfrm>
            <a:off x="5561042" y="1767579"/>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Tree>
    <p:extLst>
      <p:ext uri="{BB962C8B-B14F-4D97-AF65-F5344CB8AC3E}">
        <p14:creationId xmlns:p14="http://schemas.microsoft.com/office/powerpoint/2010/main" val="22335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Founding Questions?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955813" y="2549447"/>
            <a:ext cx="2890984" cy="461665"/>
          </a:xfrm>
          <a:prstGeom prst="rect">
            <a:avLst/>
          </a:prstGeom>
          <a:noFill/>
        </p:spPr>
        <p:txBody>
          <a:bodyPr wrap="none" rtlCol="0">
            <a:spAutoFit/>
          </a:bodyPr>
          <a:lstStyle/>
          <a:p>
            <a:r>
              <a:rPr lang="en-US" sz="2400" b="1" dirty="0"/>
              <a:t>Should I Found </a:t>
            </a:r>
            <a:r>
              <a:rPr lang="en-US" sz="2400" b="1" i="1" dirty="0"/>
              <a:t>Now</a:t>
            </a:r>
            <a:r>
              <a:rPr lang="en-US" sz="2400" b="1" dirty="0"/>
              <a:t>?</a:t>
            </a:r>
          </a:p>
        </p:txBody>
      </p:sp>
      <p:sp>
        <p:nvSpPr>
          <p:cNvPr id="6" name="TextBox 5"/>
          <p:cNvSpPr txBox="1"/>
          <p:nvPr/>
        </p:nvSpPr>
        <p:spPr>
          <a:xfrm>
            <a:off x="966489" y="4079891"/>
            <a:ext cx="2865336" cy="461665"/>
          </a:xfrm>
          <a:prstGeom prst="rect">
            <a:avLst/>
          </a:prstGeom>
          <a:noFill/>
        </p:spPr>
        <p:txBody>
          <a:bodyPr wrap="none" rtlCol="0">
            <a:spAutoFit/>
          </a:bodyPr>
          <a:lstStyle/>
          <a:p>
            <a:r>
              <a:rPr lang="en-US" sz="2400" b="1" dirty="0"/>
              <a:t>Remain Non-founder</a:t>
            </a:r>
          </a:p>
        </p:txBody>
      </p:sp>
      <p:cxnSp>
        <p:nvCxnSpPr>
          <p:cNvPr id="8" name="Straight Arrow Connector 7"/>
          <p:cNvCxnSpPr>
            <a:cxnSpLocks/>
          </p:cNvCxnSpPr>
          <p:nvPr/>
        </p:nvCxnSpPr>
        <p:spPr>
          <a:xfrm flipH="1">
            <a:off x="2344744" y="3023930"/>
            <a:ext cx="2148" cy="1068779"/>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749276" y="2355864"/>
            <a:ext cx="2009909" cy="830997"/>
          </a:xfrm>
          <a:prstGeom prst="rect">
            <a:avLst/>
          </a:prstGeom>
          <a:noFill/>
        </p:spPr>
        <p:txBody>
          <a:bodyPr wrap="none" rtlCol="0">
            <a:spAutoFit/>
          </a:bodyPr>
          <a:lstStyle/>
          <a:p>
            <a:pPr algn="ctr"/>
            <a:r>
              <a:rPr lang="en-US" sz="2400" b="1" dirty="0"/>
              <a:t>Should I be a </a:t>
            </a:r>
            <a:br>
              <a:rPr lang="en-US" sz="2400" b="1" dirty="0"/>
            </a:br>
            <a:r>
              <a:rPr lang="en-US" sz="2400" b="1" dirty="0"/>
              <a:t>Solo Founder?</a:t>
            </a:r>
          </a:p>
        </p:txBody>
      </p:sp>
      <p:sp>
        <p:nvSpPr>
          <p:cNvPr id="12" name="TextBox 11"/>
          <p:cNvSpPr txBox="1"/>
          <p:nvPr/>
        </p:nvSpPr>
        <p:spPr>
          <a:xfrm>
            <a:off x="7886385" y="1827711"/>
            <a:ext cx="4026041" cy="1569660"/>
          </a:xfrm>
          <a:prstGeom prst="rect">
            <a:avLst/>
          </a:prstGeom>
          <a:noFill/>
        </p:spPr>
        <p:txBody>
          <a:bodyPr wrap="square" rtlCol="0">
            <a:spAutoFit/>
          </a:bodyPr>
          <a:lstStyle/>
          <a:p>
            <a:pPr algn="ctr"/>
            <a:r>
              <a:rPr lang="en-US" sz="2400" b="1" dirty="0">
                <a:solidFill>
                  <a:srgbClr val="77E1FF"/>
                </a:solidFill>
              </a:rPr>
              <a:t>Deal with the </a:t>
            </a:r>
            <a:r>
              <a:rPr lang="en-US" sz="2400" b="1" i="1" dirty="0">
                <a:solidFill>
                  <a:srgbClr val="77E1FF"/>
                </a:solidFill>
              </a:rPr>
              <a:t>3R</a:t>
            </a:r>
            <a:r>
              <a:rPr lang="en-US" sz="2400" b="1" dirty="0">
                <a:solidFill>
                  <a:srgbClr val="77E1FF"/>
                </a:solidFill>
              </a:rPr>
              <a:t>s </a:t>
            </a:r>
            <a:r>
              <a:rPr lang="en-US" sz="2400" b="1" i="1" dirty="0">
                <a:solidFill>
                  <a:srgbClr val="77E1FF"/>
                </a:solidFill>
              </a:rPr>
              <a:t>Dilemmas</a:t>
            </a:r>
            <a:r>
              <a:rPr lang="en-US" sz="2400" b="1" dirty="0">
                <a:solidFill>
                  <a:srgbClr val="77E1FF"/>
                </a:solidFill>
              </a:rPr>
              <a:t>:</a:t>
            </a:r>
          </a:p>
          <a:p>
            <a:pPr marL="800100" lvl="1" indent="-342900">
              <a:buFont typeface="Arial" panose="020B0604020202020204" pitchFamily="34" charset="0"/>
              <a:buChar char="•"/>
            </a:pPr>
            <a:r>
              <a:rPr lang="en-US" sz="2400" b="1" i="1" u="sng" dirty="0">
                <a:solidFill>
                  <a:srgbClr val="77E1FF"/>
                </a:solidFill>
              </a:rPr>
              <a:t>R</a:t>
            </a:r>
            <a:r>
              <a:rPr lang="en-US" sz="2400" b="1" dirty="0">
                <a:solidFill>
                  <a:srgbClr val="77E1FF"/>
                </a:solidFill>
              </a:rPr>
              <a:t>elationships?</a:t>
            </a:r>
          </a:p>
          <a:p>
            <a:pPr marL="800100" lvl="1" indent="-342900">
              <a:buFont typeface="Arial" panose="020B0604020202020204" pitchFamily="34" charset="0"/>
              <a:buChar char="•"/>
            </a:pPr>
            <a:r>
              <a:rPr lang="en-US" sz="2400" b="1" i="1" u="sng" dirty="0">
                <a:solidFill>
                  <a:srgbClr val="77E1FF"/>
                </a:solidFill>
              </a:rPr>
              <a:t>R</a:t>
            </a:r>
            <a:r>
              <a:rPr lang="en-US" sz="2400" b="1" dirty="0">
                <a:solidFill>
                  <a:srgbClr val="77E1FF"/>
                </a:solidFill>
              </a:rPr>
              <a:t>oles?</a:t>
            </a:r>
          </a:p>
          <a:p>
            <a:pPr marL="800100" lvl="1" indent="-342900">
              <a:buFont typeface="Arial" panose="020B0604020202020204" pitchFamily="34" charset="0"/>
              <a:buChar char="•"/>
            </a:pPr>
            <a:r>
              <a:rPr lang="en-US" sz="2400" b="1" i="1" u="sng" dirty="0">
                <a:solidFill>
                  <a:srgbClr val="77E1FF"/>
                </a:solidFill>
              </a:rPr>
              <a:t>R</a:t>
            </a:r>
            <a:r>
              <a:rPr lang="en-US" sz="2400" b="1" dirty="0">
                <a:solidFill>
                  <a:srgbClr val="77E1FF"/>
                </a:solidFill>
              </a:rPr>
              <a:t>ewards?</a:t>
            </a:r>
          </a:p>
        </p:txBody>
      </p:sp>
      <p:cxnSp>
        <p:nvCxnSpPr>
          <p:cNvPr id="16" name="Straight Arrow Connector 15"/>
          <p:cNvCxnSpPr>
            <a:cxnSpLocks/>
            <a:endCxn id="10" idx="1"/>
          </p:cNvCxnSpPr>
          <p:nvPr/>
        </p:nvCxnSpPr>
        <p:spPr>
          <a:xfrm>
            <a:off x="3954621" y="2771363"/>
            <a:ext cx="794655" cy="0"/>
          </a:xfrm>
          <a:prstGeom prst="straightConnector1">
            <a:avLst/>
          </a:prstGeom>
          <a:ln w="19050">
            <a:solidFill>
              <a:srgbClr val="77E1FF"/>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062445" y="2295553"/>
            <a:ext cx="523861" cy="369332"/>
          </a:xfrm>
          <a:prstGeom prst="rect">
            <a:avLst/>
          </a:prstGeom>
          <a:noFill/>
        </p:spPr>
        <p:txBody>
          <a:bodyPr wrap="none" rtlCol="0">
            <a:spAutoFit/>
          </a:bodyPr>
          <a:lstStyle/>
          <a:p>
            <a:r>
              <a:rPr lang="en-US" b="1" dirty="0">
                <a:solidFill>
                  <a:srgbClr val="77E1FF"/>
                </a:solidFill>
              </a:rPr>
              <a:t>YES</a:t>
            </a:r>
          </a:p>
        </p:txBody>
      </p:sp>
      <p:sp>
        <p:nvSpPr>
          <p:cNvPr id="18" name="TextBox 17"/>
          <p:cNvSpPr txBox="1"/>
          <p:nvPr/>
        </p:nvSpPr>
        <p:spPr>
          <a:xfrm>
            <a:off x="1852301" y="3395471"/>
            <a:ext cx="492443" cy="369332"/>
          </a:xfrm>
          <a:prstGeom prst="rect">
            <a:avLst/>
          </a:prstGeom>
          <a:noFill/>
        </p:spPr>
        <p:txBody>
          <a:bodyPr wrap="none" rtlCol="0">
            <a:spAutoFit/>
          </a:bodyPr>
          <a:lstStyle/>
          <a:p>
            <a:r>
              <a:rPr lang="en-US" b="1" dirty="0">
                <a:solidFill>
                  <a:srgbClr val="EF7273"/>
                </a:solidFill>
              </a:rPr>
              <a:t>NO</a:t>
            </a:r>
          </a:p>
        </p:txBody>
      </p:sp>
      <p:cxnSp>
        <p:nvCxnSpPr>
          <p:cNvPr id="20" name="Straight Arrow Connector 19"/>
          <p:cNvCxnSpPr/>
          <p:nvPr/>
        </p:nvCxnSpPr>
        <p:spPr>
          <a:xfrm>
            <a:off x="6794968" y="2780279"/>
            <a:ext cx="1276346" cy="0"/>
          </a:xfrm>
          <a:prstGeom prst="straightConnector1">
            <a:avLst/>
          </a:prstGeom>
          <a:ln w="19050">
            <a:solidFill>
              <a:srgbClr val="EF7273"/>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186919" y="2295553"/>
            <a:ext cx="492443" cy="369332"/>
          </a:xfrm>
          <a:prstGeom prst="rect">
            <a:avLst/>
          </a:prstGeom>
          <a:noFill/>
        </p:spPr>
        <p:txBody>
          <a:bodyPr wrap="none" rtlCol="0">
            <a:spAutoFit/>
          </a:bodyPr>
          <a:lstStyle/>
          <a:p>
            <a:r>
              <a:rPr lang="en-US" b="1" dirty="0">
                <a:solidFill>
                  <a:srgbClr val="EF7273"/>
                </a:solidFill>
              </a:rPr>
              <a:t>NO</a:t>
            </a:r>
          </a:p>
        </p:txBody>
      </p:sp>
      <p:cxnSp>
        <p:nvCxnSpPr>
          <p:cNvPr id="23" name="Straight Connector 22"/>
          <p:cNvCxnSpPr>
            <a:cxnSpLocks/>
          </p:cNvCxnSpPr>
          <p:nvPr/>
        </p:nvCxnSpPr>
        <p:spPr>
          <a:xfrm>
            <a:off x="5764703" y="3214386"/>
            <a:ext cx="0" cy="865505"/>
          </a:xfrm>
          <a:prstGeom prst="line">
            <a:avLst/>
          </a:prstGeom>
          <a:ln w="19050">
            <a:solidFill>
              <a:srgbClr val="77E1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188805" y="3359001"/>
            <a:ext cx="523861" cy="369332"/>
          </a:xfrm>
          <a:prstGeom prst="rect">
            <a:avLst/>
          </a:prstGeom>
          <a:noFill/>
        </p:spPr>
        <p:txBody>
          <a:bodyPr wrap="none" rtlCol="0">
            <a:spAutoFit/>
          </a:bodyPr>
          <a:lstStyle/>
          <a:p>
            <a:r>
              <a:rPr lang="en-US" b="1" dirty="0">
                <a:solidFill>
                  <a:srgbClr val="77E1FF"/>
                </a:solidFill>
              </a:rPr>
              <a:t>YES</a:t>
            </a:r>
          </a:p>
        </p:txBody>
      </p:sp>
      <p:sp>
        <p:nvSpPr>
          <p:cNvPr id="15" name="TextBox 14">
            <a:extLst>
              <a:ext uri="{FF2B5EF4-FFF2-40B4-BE49-F238E27FC236}">
                <a16:creationId xmlns:a16="http://schemas.microsoft.com/office/drawing/2014/main" id="{C8662726-E66C-F195-1021-D98D28725936}"/>
              </a:ext>
            </a:extLst>
          </p:cNvPr>
          <p:cNvSpPr txBox="1"/>
          <p:nvPr/>
        </p:nvSpPr>
        <p:spPr>
          <a:xfrm>
            <a:off x="4360679" y="4067673"/>
            <a:ext cx="2891176" cy="461665"/>
          </a:xfrm>
          <a:prstGeom prst="rect">
            <a:avLst/>
          </a:prstGeom>
          <a:noFill/>
        </p:spPr>
        <p:txBody>
          <a:bodyPr wrap="none" rtlCol="0">
            <a:spAutoFit/>
          </a:bodyPr>
          <a:lstStyle/>
          <a:p>
            <a:r>
              <a:rPr lang="en-US" sz="2400" b="1" dirty="0"/>
              <a:t>Continue the journey</a:t>
            </a:r>
          </a:p>
        </p:txBody>
      </p:sp>
      <p:cxnSp>
        <p:nvCxnSpPr>
          <p:cNvPr id="19" name="Straight Connector 18">
            <a:extLst>
              <a:ext uri="{FF2B5EF4-FFF2-40B4-BE49-F238E27FC236}">
                <a16:creationId xmlns:a16="http://schemas.microsoft.com/office/drawing/2014/main" id="{F788C039-935F-8D6B-F06B-BDD7A7B240AC}"/>
              </a:ext>
            </a:extLst>
          </p:cNvPr>
          <p:cNvCxnSpPr>
            <a:cxnSpLocks/>
          </p:cNvCxnSpPr>
          <p:nvPr/>
        </p:nvCxnSpPr>
        <p:spPr>
          <a:xfrm>
            <a:off x="10094476" y="3449715"/>
            <a:ext cx="0" cy="630176"/>
          </a:xfrm>
          <a:prstGeom prst="line">
            <a:avLst/>
          </a:prstGeom>
          <a:ln w="19050">
            <a:solidFill>
              <a:schemeClr val="bg1">
                <a:lumMod val="9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2DC3461-FBD4-78AD-F6AD-14A0F7E91466}"/>
              </a:ext>
            </a:extLst>
          </p:cNvPr>
          <p:cNvSpPr txBox="1"/>
          <p:nvPr/>
        </p:nvSpPr>
        <p:spPr>
          <a:xfrm>
            <a:off x="8648888" y="4079890"/>
            <a:ext cx="2891176" cy="461665"/>
          </a:xfrm>
          <a:prstGeom prst="rect">
            <a:avLst/>
          </a:prstGeom>
          <a:noFill/>
        </p:spPr>
        <p:txBody>
          <a:bodyPr wrap="none" rtlCol="0">
            <a:spAutoFit/>
          </a:bodyPr>
          <a:lstStyle/>
          <a:p>
            <a:r>
              <a:rPr lang="en-US" sz="2400" b="1" dirty="0">
                <a:solidFill>
                  <a:schemeClr val="bg1">
                    <a:lumMod val="95000"/>
                  </a:schemeClr>
                </a:solidFill>
              </a:rPr>
              <a:t>Continue the journey</a:t>
            </a:r>
          </a:p>
        </p:txBody>
      </p:sp>
      <p:sp>
        <p:nvSpPr>
          <p:cNvPr id="5" name="TextBox 4">
            <a:extLst>
              <a:ext uri="{FF2B5EF4-FFF2-40B4-BE49-F238E27FC236}">
                <a16:creationId xmlns:a16="http://schemas.microsoft.com/office/drawing/2014/main" id="{E789C662-FF9C-493A-F2A3-6B0387246894}"/>
              </a:ext>
            </a:extLst>
          </p:cNvPr>
          <p:cNvSpPr txBox="1"/>
          <p:nvPr/>
        </p:nvSpPr>
        <p:spPr>
          <a:xfrm>
            <a:off x="2155219" y="1955107"/>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
        <p:nvSpPr>
          <p:cNvPr id="7" name="TextBox 6">
            <a:extLst>
              <a:ext uri="{FF2B5EF4-FFF2-40B4-BE49-F238E27FC236}">
                <a16:creationId xmlns:a16="http://schemas.microsoft.com/office/drawing/2014/main" id="{E324D63A-19B6-3B44-068B-AB253D5C893E}"/>
              </a:ext>
            </a:extLst>
          </p:cNvPr>
          <p:cNvSpPr txBox="1"/>
          <p:nvPr/>
        </p:nvSpPr>
        <p:spPr>
          <a:xfrm>
            <a:off x="5561042" y="1767579"/>
            <a:ext cx="651140" cy="646331"/>
          </a:xfrm>
          <a:prstGeom prst="rect">
            <a:avLst/>
          </a:prstGeom>
          <a:noFill/>
        </p:spPr>
        <p:txBody>
          <a:bodyPr wrap="none" rtlCol="0">
            <a:spAutoFit/>
          </a:bodyPr>
          <a:lstStyle/>
          <a:p>
            <a:pPr marL="285750" indent="-285750">
              <a:buFont typeface="Wingdings" pitchFamily="2" charset="2"/>
              <a:buChar char="ü"/>
            </a:pPr>
            <a:r>
              <a:rPr lang="en-US" sz="3600" dirty="0"/>
              <a:t> </a:t>
            </a:r>
          </a:p>
        </p:txBody>
      </p:sp>
    </p:spTree>
    <p:extLst>
      <p:ext uri="{BB962C8B-B14F-4D97-AF65-F5344CB8AC3E}">
        <p14:creationId xmlns:p14="http://schemas.microsoft.com/office/powerpoint/2010/main" val="3959575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Relationships: The Playing-with-Fire Gap</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sz="2600" dirty="0"/>
              <a:t>The type of prior relationship has a significant impact on team turnover</a:t>
            </a:r>
            <a:endParaRPr lang="en-US" sz="2200" dirty="0"/>
          </a:p>
          <a:p>
            <a:pPr lvl="1"/>
            <a:endParaRPr lang="en-US" dirty="0"/>
          </a:p>
          <a:p>
            <a:pPr lvl="1"/>
            <a:endParaRPr lang="en-US" dirty="0"/>
          </a:p>
          <a:p>
            <a:endParaRPr lang="en-US" dirty="0"/>
          </a:p>
        </p:txBody>
      </p:sp>
      <p:cxnSp>
        <p:nvCxnSpPr>
          <p:cNvPr id="5" name="Straight Arrow Connector 4"/>
          <p:cNvCxnSpPr/>
          <p:nvPr/>
        </p:nvCxnSpPr>
        <p:spPr>
          <a:xfrm>
            <a:off x="2079171" y="3374571"/>
            <a:ext cx="7783286" cy="0"/>
          </a:xfrm>
          <a:prstGeom prst="straightConnector1">
            <a:avLst/>
          </a:prstGeom>
          <a:ln w="1905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40971" y="2870302"/>
            <a:ext cx="2070567" cy="369332"/>
          </a:xfrm>
          <a:prstGeom prst="rect">
            <a:avLst/>
          </a:prstGeom>
          <a:noFill/>
        </p:spPr>
        <p:txBody>
          <a:bodyPr wrap="none" rtlCol="0">
            <a:spAutoFit/>
          </a:bodyPr>
          <a:lstStyle/>
          <a:p>
            <a:r>
              <a:rPr lang="en-US" b="1" dirty="0"/>
              <a:t>Family/Best Friends</a:t>
            </a:r>
          </a:p>
        </p:txBody>
      </p:sp>
      <p:sp>
        <p:nvSpPr>
          <p:cNvPr id="7" name="TextBox 6"/>
          <p:cNvSpPr txBox="1"/>
          <p:nvPr/>
        </p:nvSpPr>
        <p:spPr>
          <a:xfrm>
            <a:off x="4844143" y="2870302"/>
            <a:ext cx="2561086" cy="369332"/>
          </a:xfrm>
          <a:prstGeom prst="rect">
            <a:avLst/>
          </a:prstGeom>
          <a:noFill/>
        </p:spPr>
        <p:txBody>
          <a:bodyPr wrap="none" rtlCol="0">
            <a:spAutoFit/>
          </a:bodyPr>
          <a:lstStyle/>
          <a:p>
            <a:r>
              <a:rPr lang="en-US" b="1" dirty="0"/>
              <a:t>Strangers/Acquaintances</a:t>
            </a:r>
          </a:p>
        </p:txBody>
      </p:sp>
      <p:sp>
        <p:nvSpPr>
          <p:cNvPr id="8" name="TextBox 7"/>
          <p:cNvSpPr txBox="1"/>
          <p:nvPr/>
        </p:nvSpPr>
        <p:spPr>
          <a:xfrm>
            <a:off x="8610599" y="2865994"/>
            <a:ext cx="1719894" cy="369332"/>
          </a:xfrm>
          <a:prstGeom prst="rect">
            <a:avLst/>
          </a:prstGeom>
          <a:noFill/>
        </p:spPr>
        <p:txBody>
          <a:bodyPr wrap="none" rtlCol="0">
            <a:spAutoFit/>
          </a:bodyPr>
          <a:lstStyle/>
          <a:p>
            <a:r>
              <a:rPr lang="en-US" b="1" dirty="0"/>
              <a:t>Past Co-workers</a:t>
            </a:r>
          </a:p>
        </p:txBody>
      </p:sp>
      <p:cxnSp>
        <p:nvCxnSpPr>
          <p:cNvPr id="10" name="Straight Connector 9"/>
          <p:cNvCxnSpPr/>
          <p:nvPr/>
        </p:nvCxnSpPr>
        <p:spPr>
          <a:xfrm>
            <a:off x="2808514" y="3799114"/>
            <a:ext cx="3287486" cy="126274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6096000" y="4665365"/>
            <a:ext cx="3374546" cy="39649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57200" y="3700833"/>
            <a:ext cx="2241126" cy="646331"/>
          </a:xfrm>
          <a:prstGeom prst="rect">
            <a:avLst/>
          </a:prstGeom>
          <a:noFill/>
        </p:spPr>
        <p:txBody>
          <a:bodyPr wrap="none" rtlCol="0">
            <a:spAutoFit/>
          </a:bodyPr>
          <a:lstStyle/>
          <a:p>
            <a:r>
              <a:rPr lang="en-US" b="1" i="1" dirty="0">
                <a:solidFill>
                  <a:srgbClr val="FF0000"/>
                </a:solidFill>
              </a:rPr>
              <a:t>Damage if </a:t>
            </a:r>
            <a:br>
              <a:rPr lang="en-US" b="1" i="1" dirty="0">
                <a:solidFill>
                  <a:srgbClr val="FF0000"/>
                </a:solidFill>
              </a:rPr>
            </a:br>
            <a:r>
              <a:rPr lang="en-US" b="1" i="1" dirty="0">
                <a:solidFill>
                  <a:srgbClr val="FF0000"/>
                </a:solidFill>
              </a:rPr>
              <a:t>relationship blows up</a:t>
            </a:r>
          </a:p>
        </p:txBody>
      </p:sp>
      <p:cxnSp>
        <p:nvCxnSpPr>
          <p:cNvPr id="20" name="Straight Connector 19"/>
          <p:cNvCxnSpPr/>
          <p:nvPr/>
        </p:nvCxnSpPr>
        <p:spPr>
          <a:xfrm flipV="1">
            <a:off x="2808514" y="4035150"/>
            <a:ext cx="6662032" cy="2039079"/>
          </a:xfrm>
          <a:prstGeom prst="line">
            <a:avLst/>
          </a:prstGeom>
          <a:ln w="28575">
            <a:solidFill>
              <a:srgbClr val="92D050"/>
            </a:solidFill>
            <a:prstDash val="soli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72790" y="5443093"/>
            <a:ext cx="2425536" cy="646331"/>
          </a:xfrm>
          <a:prstGeom prst="rect">
            <a:avLst/>
          </a:prstGeom>
          <a:noFill/>
        </p:spPr>
        <p:txBody>
          <a:bodyPr wrap="none" rtlCol="0">
            <a:spAutoFit/>
          </a:bodyPr>
          <a:lstStyle/>
          <a:p>
            <a:r>
              <a:rPr lang="en-US" b="1" i="1" dirty="0">
                <a:solidFill>
                  <a:srgbClr val="92D050"/>
                </a:solidFill>
              </a:rPr>
              <a:t>Likelihood of discussing</a:t>
            </a:r>
          </a:p>
          <a:p>
            <a:r>
              <a:rPr lang="en-US" b="1" i="1" dirty="0">
                <a:solidFill>
                  <a:srgbClr val="92D050"/>
                </a:solidFill>
              </a:rPr>
              <a:t>“Elephants”</a:t>
            </a:r>
          </a:p>
        </p:txBody>
      </p:sp>
      <p:cxnSp>
        <p:nvCxnSpPr>
          <p:cNvPr id="23" name="Straight Arrow Connector 22"/>
          <p:cNvCxnSpPr/>
          <p:nvPr/>
        </p:nvCxnSpPr>
        <p:spPr>
          <a:xfrm>
            <a:off x="2808514" y="4013378"/>
            <a:ext cx="0" cy="1822222"/>
          </a:xfrm>
          <a:prstGeom prst="straightConnector1">
            <a:avLst/>
          </a:prstGeom>
          <a:ln>
            <a:solidFill>
              <a:schemeClr val="tx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08514" y="4863611"/>
            <a:ext cx="1643743" cy="122581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452257" y="5722435"/>
            <a:ext cx="6736396" cy="830997"/>
          </a:xfrm>
          <a:prstGeom prst="rect">
            <a:avLst/>
          </a:prstGeom>
          <a:noFill/>
        </p:spPr>
        <p:txBody>
          <a:bodyPr wrap="none" rtlCol="0">
            <a:spAutoFit/>
          </a:bodyPr>
          <a:lstStyle/>
          <a:p>
            <a:r>
              <a:rPr lang="en-US" sz="2400" i="1" dirty="0"/>
              <a:t>The greater the distance between these two factors, </a:t>
            </a:r>
            <a:br>
              <a:rPr lang="en-US" sz="2400" i="1" dirty="0"/>
            </a:br>
            <a:r>
              <a:rPr lang="en-US" sz="2400" i="1" dirty="0"/>
              <a:t>the more the co-founders are “playing with fire”</a:t>
            </a:r>
          </a:p>
        </p:txBody>
      </p:sp>
    </p:spTree>
    <p:extLst>
      <p:ext uri="{BB962C8B-B14F-4D97-AF65-F5344CB8AC3E}">
        <p14:creationId xmlns:p14="http://schemas.microsoft.com/office/powerpoint/2010/main" val="1286020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8" grpId="0"/>
      <p:bldP spid="21"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Case Study:</a:t>
            </a:r>
            <a:r>
              <a:rPr lang="en-US" i="1" dirty="0"/>
              <a:t> Method</a:t>
            </a:r>
          </a:p>
        </p:txBody>
      </p:sp>
      <p:sp>
        <p:nvSpPr>
          <p:cNvPr id="3" name="Content Placeholder 2"/>
          <p:cNvSpPr>
            <a:spLocks noGrp="1"/>
          </p:cNvSpPr>
          <p:nvPr>
            <p:ph idx="1"/>
          </p:nvPr>
        </p:nvSpPr>
        <p:spPr>
          <a:xfrm>
            <a:off x="838199" y="1825625"/>
            <a:ext cx="10858877" cy="4783722"/>
          </a:xfrm>
        </p:spPr>
        <p:txBody>
          <a:bodyPr>
            <a:normAutofit lnSpcReduction="10000"/>
          </a:bodyPr>
          <a:lstStyle/>
          <a:p>
            <a:pPr>
              <a:buFont typeface="Arial" panose="020B0604020202020204" pitchFamily="34" charset="0"/>
              <a:buChar char="•"/>
            </a:pPr>
            <a:r>
              <a:rPr lang="en-US" sz="2600" i="1" dirty="0"/>
              <a:t>Method</a:t>
            </a:r>
            <a:r>
              <a:rPr lang="en-US" sz="2600" dirty="0"/>
              <a:t> is a San Francisco manufacturer of household cleaning products, focusing on </a:t>
            </a:r>
            <a:r>
              <a:rPr lang="en-US" sz="2600" i="1" dirty="0">
                <a:solidFill>
                  <a:srgbClr val="EF7273"/>
                </a:solidFill>
              </a:rPr>
              <a:t>minimalistic designs </a:t>
            </a:r>
            <a:r>
              <a:rPr lang="en-US" sz="2600" dirty="0"/>
              <a:t>and </a:t>
            </a:r>
            <a:r>
              <a:rPr lang="en-US" sz="2600" i="1" dirty="0">
                <a:solidFill>
                  <a:srgbClr val="92D050"/>
                </a:solidFill>
              </a:rPr>
              <a:t>sustainability</a:t>
            </a:r>
            <a:r>
              <a:rPr lang="en-US" sz="2600" dirty="0"/>
              <a:t>  </a:t>
            </a:r>
          </a:p>
          <a:p>
            <a:pPr>
              <a:buFont typeface="Arial" panose="020B0604020202020204" pitchFamily="34" charset="0"/>
              <a:buChar char="•"/>
            </a:pPr>
            <a:endParaRPr lang="en-US" sz="2600" dirty="0"/>
          </a:p>
          <a:p>
            <a:pPr>
              <a:buFont typeface="Arial" panose="020B0604020202020204" pitchFamily="34" charset="0"/>
              <a:buChar char="•"/>
            </a:pPr>
            <a:r>
              <a:rPr lang="en-US" sz="2600" dirty="0"/>
              <a:t>It was started by </a:t>
            </a:r>
            <a:r>
              <a:rPr lang="en-US" sz="2600" i="1" dirty="0">
                <a:solidFill>
                  <a:srgbClr val="77E1FF"/>
                </a:solidFill>
              </a:rPr>
              <a:t>Eric Ryan </a:t>
            </a:r>
            <a:r>
              <a:rPr lang="en-US" sz="2600" dirty="0"/>
              <a:t>and </a:t>
            </a:r>
            <a:r>
              <a:rPr lang="en-US" sz="2600" i="1" dirty="0">
                <a:solidFill>
                  <a:srgbClr val="77E1FF"/>
                </a:solidFill>
              </a:rPr>
              <a:t>Adam Lowry </a:t>
            </a:r>
            <a:r>
              <a:rPr lang="en-US" sz="2600" dirty="0"/>
              <a:t>in 2000 and disrupted the all-but-impenetrable cleaning products industry long dominated by giants like SC Johnson and Procter &amp; Gamble</a:t>
            </a:r>
          </a:p>
          <a:p>
            <a:pPr>
              <a:buFont typeface="Arial" panose="020B0604020202020204" pitchFamily="34" charset="0"/>
              <a:buChar char="•"/>
            </a:pPr>
            <a:endParaRPr lang="en-US" sz="2600" dirty="0"/>
          </a:p>
          <a:p>
            <a:pPr>
              <a:buFont typeface="Arial" panose="020B0604020202020204" pitchFamily="34" charset="0"/>
              <a:buChar char="•"/>
            </a:pPr>
            <a:r>
              <a:rPr lang="en-US" sz="2600" dirty="0"/>
              <a:t>Its products landed on </a:t>
            </a:r>
            <a:r>
              <a:rPr lang="en-US" sz="2600" i="1" dirty="0"/>
              <a:t>Target</a:t>
            </a:r>
            <a:r>
              <a:rPr lang="en-US" sz="2600" dirty="0"/>
              <a:t> shelves within a year after launch and reached $100 million in sales within a decade </a:t>
            </a:r>
          </a:p>
          <a:p>
            <a:pPr>
              <a:buFont typeface="Arial" panose="020B0604020202020204" pitchFamily="34" charset="0"/>
              <a:buChar char="•"/>
            </a:pPr>
            <a:endParaRPr lang="en-US" sz="2600" dirty="0"/>
          </a:p>
          <a:p>
            <a:pPr>
              <a:buFont typeface="Arial" panose="020B0604020202020204" pitchFamily="34" charset="0"/>
              <a:buChar char="•"/>
            </a:pPr>
            <a:r>
              <a:rPr lang="en-US" sz="2600" dirty="0"/>
              <a:t>In 2006, Inc. 500 ranked </a:t>
            </a:r>
            <a:r>
              <a:rPr lang="en-US" sz="2600" i="1" dirty="0"/>
              <a:t>Method</a:t>
            </a:r>
            <a:r>
              <a:rPr lang="en-US" sz="2600" dirty="0"/>
              <a:t> as the seventh fastest growing private company in America</a:t>
            </a:r>
          </a:p>
          <a:p>
            <a:pPr>
              <a:buFont typeface="Arial" panose="020B0604020202020204" pitchFamily="34" charset="0"/>
              <a:buChar char="•"/>
            </a:pPr>
            <a:endParaRPr lang="en-US" sz="2600" dirty="0"/>
          </a:p>
          <a:p>
            <a:pPr lvl="1"/>
            <a:endParaRPr lang="en-US" dirty="0"/>
          </a:p>
          <a:p>
            <a:endParaRPr lang="en-US" dirty="0"/>
          </a:p>
        </p:txBody>
      </p:sp>
    </p:spTree>
    <p:extLst>
      <p:ext uri="{BB962C8B-B14F-4D97-AF65-F5344CB8AC3E}">
        <p14:creationId xmlns:p14="http://schemas.microsoft.com/office/powerpoint/2010/main" val="1629197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Method</a:t>
            </a:r>
            <a:r>
              <a:rPr lang="en-US" dirty="0"/>
              <a:t>: A Glimpse About the Founders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sz="2600" dirty="0"/>
              <a:t>You cannot find two more </a:t>
            </a:r>
            <a:r>
              <a:rPr lang="en-US" sz="2600" i="1" dirty="0"/>
              <a:t>different</a:t>
            </a:r>
            <a:r>
              <a:rPr lang="en-US" sz="2600" dirty="0"/>
              <a:t> yet </a:t>
            </a:r>
            <a:r>
              <a:rPr lang="en-US" sz="2600" i="1" dirty="0"/>
              <a:t>complementary</a:t>
            </a:r>
            <a:r>
              <a:rPr lang="en-US" sz="2600" dirty="0"/>
              <a:t> people than Adam Lowry and Eric Ryan</a:t>
            </a:r>
          </a:p>
          <a:p>
            <a:pPr>
              <a:buFont typeface="Arial" panose="020B0604020202020204" pitchFamily="34" charset="0"/>
              <a:buChar char="•"/>
            </a:pPr>
            <a:endParaRPr lang="en-US" sz="2600" dirty="0"/>
          </a:p>
          <a:p>
            <a:pPr>
              <a:buFont typeface="Arial" panose="020B0604020202020204" pitchFamily="34" charset="0"/>
              <a:buChar char="•"/>
            </a:pPr>
            <a:r>
              <a:rPr lang="en-US" sz="2600" dirty="0"/>
              <a:t>They were childhood </a:t>
            </a:r>
            <a:r>
              <a:rPr lang="en-US" sz="2600" i="1" dirty="0">
                <a:solidFill>
                  <a:srgbClr val="77E1FF"/>
                </a:solidFill>
              </a:rPr>
              <a:t>friends</a:t>
            </a:r>
            <a:r>
              <a:rPr lang="en-US" sz="2600" dirty="0"/>
              <a:t>, but went</a:t>
            </a:r>
            <a:r>
              <a:rPr lang="en-US" sz="2600" i="1" dirty="0"/>
              <a:t> </a:t>
            </a:r>
            <a:r>
              <a:rPr lang="en-US" sz="2600" dirty="0"/>
              <a:t>to colleges on opposite sides of the USA for different purposes</a:t>
            </a:r>
          </a:p>
          <a:p>
            <a:pPr lvl="1">
              <a:buFont typeface="Arial" panose="020B0604020202020204" pitchFamily="34" charset="0"/>
              <a:buChar char="•"/>
            </a:pPr>
            <a:r>
              <a:rPr lang="en-US" sz="2200" dirty="0"/>
              <a:t>Adam went to Stanford for chemical engineering </a:t>
            </a:r>
          </a:p>
          <a:p>
            <a:pPr lvl="1">
              <a:buFont typeface="Arial" panose="020B0604020202020204" pitchFamily="34" charset="0"/>
              <a:buChar char="•"/>
            </a:pPr>
            <a:r>
              <a:rPr lang="en-US" sz="2200" dirty="0"/>
              <a:t>Eric went to Rohde Island for business   </a:t>
            </a:r>
          </a:p>
          <a:p>
            <a:pPr lvl="1">
              <a:buFont typeface="Arial" panose="020B0604020202020204" pitchFamily="34" charset="0"/>
              <a:buChar char="•"/>
            </a:pPr>
            <a:endParaRPr lang="en-US" sz="2200" dirty="0"/>
          </a:p>
          <a:p>
            <a:pPr>
              <a:buFont typeface="Arial" panose="020B0604020202020204" pitchFamily="34" charset="0"/>
              <a:buChar char="•"/>
            </a:pPr>
            <a:r>
              <a:rPr lang="en-US" sz="2600" dirty="0"/>
              <a:t>They reunited in San Francisco in the late 1990s, </a:t>
            </a:r>
            <a:r>
              <a:rPr lang="en-US" sz="2600" i="1" dirty="0"/>
              <a:t>entirely by chance</a:t>
            </a:r>
          </a:p>
          <a:p>
            <a:pPr lvl="1">
              <a:buFont typeface="Arial" panose="020B0604020202020204" pitchFamily="34" charset="0"/>
              <a:buChar char="•"/>
            </a:pPr>
            <a:r>
              <a:rPr lang="en-US" sz="2200" dirty="0"/>
              <a:t>“It was Thanksgiving one year, maybe 1997 or 1998. I walk onto the plane, and I see Eric… He’d only moved to San Francisco a couple weeks prior… It turned out we were living on the exact same block.” Adam said</a:t>
            </a:r>
          </a:p>
          <a:p>
            <a:pPr marL="0" indent="0">
              <a:buNone/>
            </a:pPr>
            <a:endParaRPr lang="en-US" sz="2600" dirty="0"/>
          </a:p>
          <a:p>
            <a:pPr>
              <a:buFont typeface="Arial" panose="020B0604020202020204" pitchFamily="34" charset="0"/>
              <a:buChar char="•"/>
            </a:pPr>
            <a:endParaRPr lang="en-US" sz="2600" dirty="0"/>
          </a:p>
          <a:p>
            <a:pPr>
              <a:buFont typeface="Arial" panose="020B0604020202020204" pitchFamily="34" charset="0"/>
              <a:buChar char="•"/>
            </a:pPr>
            <a:endParaRPr lang="en-US" dirty="0"/>
          </a:p>
          <a:p>
            <a:pPr lvl="1"/>
            <a:endParaRPr lang="en-US" dirty="0"/>
          </a:p>
          <a:p>
            <a:endParaRPr lang="en-US" dirty="0"/>
          </a:p>
        </p:txBody>
      </p:sp>
    </p:spTree>
    <p:extLst>
      <p:ext uri="{BB962C8B-B14F-4D97-AF65-F5344CB8AC3E}">
        <p14:creationId xmlns:p14="http://schemas.microsoft.com/office/powerpoint/2010/main" val="292307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16958</TotalTime>
  <Words>1829</Words>
  <Application>Microsoft Macintosh PowerPoint</Application>
  <PresentationFormat>Widescreen</PresentationFormat>
  <Paragraphs>220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Entrepreneurship for Computer Science CS 15-390</vt:lpstr>
      <vt:lpstr>Today…</vt:lpstr>
      <vt:lpstr>Entrepreneurship Paradigm:  A System of Functions </vt:lpstr>
      <vt:lpstr>Entrepreneurship Paradigm:  A System of Functions </vt:lpstr>
      <vt:lpstr>Founding Questions?</vt:lpstr>
      <vt:lpstr>Founding Questions?</vt:lpstr>
      <vt:lpstr>Relationships: The Playing-with-Fire Gap</vt:lpstr>
      <vt:lpstr>Case Study: Method</vt:lpstr>
      <vt:lpstr>Method: A Glimpse About the Founders</vt:lpstr>
      <vt:lpstr>Method: The Inception of the Idea</vt:lpstr>
      <vt:lpstr>Method: Transplanting the Idea</vt:lpstr>
      <vt:lpstr>Method: A Combination of Style and Substance</vt:lpstr>
      <vt:lpstr>Method: Adam vs. Eric</vt:lpstr>
      <vt:lpstr>How Was Method Different?</vt:lpstr>
      <vt:lpstr>Principle 6: Find a Co-founder Who Shares Your Values and Vision, and Complements You</vt:lpstr>
      <vt:lpstr>Principle 6: Find a Co-founder Who Shares Your Values and Vision, and Complements You</vt:lpstr>
      <vt:lpstr>Principle 6: Find a Co-founder Who Shares Your Values and Vision, and Complements You</vt:lpstr>
      <vt:lpstr>Principle 7: Manage Partnership Tensions Quickly and Properly</vt:lpstr>
      <vt:lpstr>Principle 7: Manage Partnership Tensions Quickly and Properly</vt:lpstr>
      <vt:lpstr>Principle 7: Manage Partnership Tensions Quickly and Properly</vt:lpstr>
      <vt:lpstr>Founding Questions?</vt:lpstr>
      <vt:lpstr>Next Lecture…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Mohammad Hammoud</cp:lastModifiedBy>
  <cp:revision>308</cp:revision>
  <dcterms:created xsi:type="dcterms:W3CDTF">2017-12-27T09:59:59Z</dcterms:created>
  <dcterms:modified xsi:type="dcterms:W3CDTF">2023-09-26T07:21:38Z</dcterms:modified>
</cp:coreProperties>
</file>