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566" r:id="rId2"/>
    <p:sldId id="567" r:id="rId3"/>
    <p:sldId id="360" r:id="rId4"/>
    <p:sldId id="551" r:id="rId5"/>
    <p:sldId id="553" r:id="rId6"/>
    <p:sldId id="557" r:id="rId7"/>
    <p:sldId id="560" r:id="rId8"/>
    <p:sldId id="561" r:id="rId9"/>
    <p:sldId id="562" r:id="rId10"/>
    <p:sldId id="565" r:id="rId11"/>
    <p:sldId id="563" r:id="rId12"/>
    <p:sldId id="328" r:id="rId13"/>
    <p:sldId id="354" r:id="rId14"/>
    <p:sldId id="325" r:id="rId15"/>
    <p:sldId id="307" r:id="rId16"/>
    <p:sldId id="541" r:id="rId17"/>
    <p:sldId id="308" r:id="rId18"/>
    <p:sldId id="309" r:id="rId19"/>
    <p:sldId id="332" r:id="rId20"/>
    <p:sldId id="350" r:id="rId21"/>
    <p:sldId id="529" r:id="rId22"/>
    <p:sldId id="530" r:id="rId23"/>
    <p:sldId id="531" r:id="rId24"/>
    <p:sldId id="568" r:id="rId25"/>
    <p:sldId id="532" r:id="rId26"/>
    <p:sldId id="543" r:id="rId27"/>
    <p:sldId id="306" r:id="rId28"/>
    <p:sldId id="334" r:id="rId29"/>
    <p:sldId id="358" r:id="rId30"/>
    <p:sldId id="533" r:id="rId31"/>
    <p:sldId id="534" r:id="rId32"/>
    <p:sldId id="535" r:id="rId33"/>
    <p:sldId id="536" r:id="rId34"/>
    <p:sldId id="537" r:id="rId35"/>
    <p:sldId id="538" r:id="rId36"/>
    <p:sldId id="539" r:id="rId37"/>
    <p:sldId id="540" r:id="rId38"/>
    <p:sldId id="544" r:id="rId39"/>
    <p:sldId id="548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1FF"/>
    <a:srgbClr val="EF7273"/>
    <a:srgbClr val="FCE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8" autoAdjust="0"/>
    <p:restoredTop sz="91020"/>
  </p:normalViewPr>
  <p:slideViewPr>
    <p:cSldViewPr snapToGrid="0">
      <p:cViewPr varScale="1">
        <p:scale>
          <a:sx n="116" d="100"/>
          <a:sy n="116" d="100"/>
        </p:scale>
        <p:origin x="1064" y="184"/>
      </p:cViewPr>
      <p:guideLst/>
    </p:cSldViewPr>
  </p:slideViewPr>
  <p:outlineViewPr>
    <p:cViewPr>
      <p:scale>
        <a:sx n="33" d="100"/>
        <a:sy n="33" d="100"/>
      </p:scale>
      <p:origin x="0" y="-107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Sheet1!$E$8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Sheet1!$F$8:$L$8</c:f>
              <c:numCache>
                <c:formatCode>General</c:formatCode>
                <c:ptCount val="7"/>
                <c:pt idx="0">
                  <c:v>17.5</c:v>
                </c:pt>
                <c:pt idx="1">
                  <c:v>39</c:v>
                </c:pt>
                <c:pt idx="2">
                  <c:v>21.9</c:v>
                </c:pt>
                <c:pt idx="3">
                  <c:v>12.2</c:v>
                </c:pt>
                <c:pt idx="4">
                  <c:v>5.5</c:v>
                </c:pt>
                <c:pt idx="5">
                  <c:v>2.1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0D-EB48-8E0B-ACA0A8E456D5}"/>
            </c:ext>
          </c:extLst>
        </c:ser>
        <c:ser>
          <c:idx val="1"/>
          <c:order val="1"/>
          <c:tx>
            <c:strRef>
              <c:f>Sheet1!$E$9</c:f>
              <c:strCache>
                <c:ptCount val="1"/>
                <c:pt idx="0">
                  <c:v>Life Sciences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Sheet1!$F$9:$L$9</c:f>
              <c:numCache>
                <c:formatCode>General</c:formatCode>
                <c:ptCount val="7"/>
                <c:pt idx="0">
                  <c:v>11.7</c:v>
                </c:pt>
                <c:pt idx="1">
                  <c:v>34.799999999999997</c:v>
                </c:pt>
                <c:pt idx="2">
                  <c:v>29.1</c:v>
                </c:pt>
                <c:pt idx="3">
                  <c:v>11.7</c:v>
                </c:pt>
                <c:pt idx="4">
                  <c:v>8.4</c:v>
                </c:pt>
                <c:pt idx="5">
                  <c:v>1.5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0D-EB48-8E0B-ACA0A8E45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4634576"/>
        <c:axId val="194767968"/>
      </c:barChart>
      <c:catAx>
        <c:axId val="424634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Size of Founding Teams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767968"/>
        <c:crosses val="autoZero"/>
        <c:auto val="1"/>
        <c:lblAlgn val="ctr"/>
        <c:lblOffset val="100"/>
        <c:noMultiLvlLbl val="0"/>
      </c:catAx>
      <c:valAx>
        <c:axId val="19476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% of Teams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63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Wasserman used surveys for 10 consecutive years from 2000 through 2009, creating a unique dataset that includes 9,900 founders- and more than 19,000 executives in total- from 3,607 startups.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Golden handcuffs" metaphor refers to someone who is locked in a job, not because they necessarily enjoy the work or find it meaningful, but because of the salary, benefits and prestige that come with it.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3BB40-1F9A-4C4B-92BE-5A87AA66D9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8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3BB40-1F9A-4C4B-92BE-5A87AA66D9A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0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Should I Found or Co-Found? – Part I</a:t>
            </a:r>
          </a:p>
          <a:p>
            <a:r>
              <a:rPr lang="en-US" sz="2800" dirty="0"/>
              <a:t>Lecture 5, September 13,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3778781" y="4835877"/>
            <a:ext cx="466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It can decrease </a:t>
            </a:r>
            <a:r>
              <a:rPr lang="en-US" b="1" i="1" dirty="0">
                <a:solidFill>
                  <a:srgbClr val="EF7273"/>
                </a:solidFill>
              </a:rPr>
              <a:t>after</a:t>
            </a:r>
            <a:r>
              <a:rPr lang="en-US" b="1" dirty="0">
                <a:solidFill>
                  <a:srgbClr val="EF7273"/>
                </a:solidFill>
              </a:rPr>
              <a:t> an increase (or vice versa)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01A2DB-0825-0542-9B20-7A235C5A36EA}"/>
              </a:ext>
            </a:extLst>
          </p:cNvPr>
          <p:cNvCxnSpPr>
            <a:cxnSpLocks/>
          </p:cNvCxnSpPr>
          <p:nvPr/>
        </p:nvCxnSpPr>
        <p:spPr>
          <a:xfrm>
            <a:off x="6092329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24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3934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</p:cNvCxnSpPr>
          <p:nvPr/>
        </p:nvCxnSpPr>
        <p:spPr>
          <a:xfrm>
            <a:off x="6092329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2993719" y="4835877"/>
            <a:ext cx="668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 and it </a:t>
            </a:r>
            <a:r>
              <a:rPr lang="en-US" b="1" i="1" u="sng" dirty="0"/>
              <a:t>should be harder</a:t>
            </a:r>
            <a:r>
              <a:rPr lang="en-US" b="1" i="1" dirty="0"/>
              <a:t> </a:t>
            </a:r>
            <a:r>
              <a:rPr lang="en-US" b="1" dirty="0"/>
              <a:t>to reach “</a:t>
            </a:r>
            <a:r>
              <a:rPr lang="en-US" b="1" dirty="0">
                <a:solidFill>
                  <a:srgbClr val="77E1FF"/>
                </a:solidFill>
              </a:rPr>
              <a:t>Max</a:t>
            </a:r>
            <a:r>
              <a:rPr lang="en-US" b="1" dirty="0"/>
              <a:t>” and </a:t>
            </a:r>
            <a:r>
              <a:rPr lang="en-US" b="1" i="1" u="sng" dirty="0"/>
              <a:t>easier</a:t>
            </a:r>
            <a:r>
              <a:rPr lang="en-US" b="1" dirty="0"/>
              <a:t> to reach “</a:t>
            </a:r>
            <a:r>
              <a:rPr lang="en-US" b="1" dirty="0">
                <a:solidFill>
                  <a:srgbClr val="EF7273"/>
                </a:solidFill>
              </a:rPr>
              <a:t>Min</a:t>
            </a:r>
            <a:r>
              <a:rPr lang="en-US" b="1" dirty="0"/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40363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5879960" y="2642055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Reality of the Founding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It is unfortunate but true, if entrepreneurship is a battle, most casualties stem from </a:t>
            </a:r>
            <a:r>
              <a:rPr lang="en-US" i="1" dirty="0"/>
              <a:t>friendly fires </a:t>
            </a:r>
            <a:r>
              <a:rPr lang="en-US" dirty="0"/>
              <a:t>or </a:t>
            </a:r>
            <a:r>
              <a:rPr lang="en-US" i="1" dirty="0"/>
              <a:t>self-inflicted wounds</a:t>
            </a:r>
          </a:p>
          <a:p>
            <a:endParaRPr lang="en-US" dirty="0"/>
          </a:p>
          <a:p>
            <a:r>
              <a:rPr lang="en-US" dirty="0"/>
              <a:t>The founding process is often chaotic and nonlinear, with founders improvising rather than following a script to build their startups</a:t>
            </a:r>
          </a:p>
          <a:p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Founding decisions </a:t>
            </a:r>
            <a:r>
              <a:rPr lang="en-US" dirty="0"/>
              <a:t>need to be made by </a:t>
            </a:r>
            <a:r>
              <a:rPr lang="en-US" i="1" dirty="0"/>
              <a:t>design</a:t>
            </a:r>
            <a:r>
              <a:rPr lang="en-US" dirty="0"/>
              <a:t> and NOT by default</a:t>
            </a:r>
          </a:p>
          <a:p>
            <a:pPr lvl="1"/>
            <a:r>
              <a:rPr lang="en-US" dirty="0"/>
              <a:t>You need to see past your instincts and natural propensity for wishful thinking</a:t>
            </a:r>
          </a:p>
          <a:p>
            <a:pPr lvl="1"/>
            <a:r>
              <a:rPr lang="en-US" dirty="0"/>
              <a:t>You need to </a:t>
            </a:r>
            <a:r>
              <a:rPr lang="en-US" i="1" dirty="0"/>
              <a:t>expect the best</a:t>
            </a:r>
            <a:r>
              <a:rPr lang="en-US" dirty="0"/>
              <a:t>, while </a:t>
            </a:r>
            <a:r>
              <a:rPr lang="en-US" i="1" dirty="0"/>
              <a:t>preparing for the worst</a:t>
            </a:r>
          </a:p>
          <a:p>
            <a:pPr lvl="1"/>
            <a:r>
              <a:rPr lang="en-US" dirty="0"/>
              <a:t>You need to make decisions </a:t>
            </a:r>
            <a:r>
              <a:rPr lang="en-US" i="1" dirty="0"/>
              <a:t>strategically</a:t>
            </a:r>
            <a:r>
              <a:rPr lang="en-US" dirty="0"/>
              <a:t> rather than </a:t>
            </a:r>
            <a:r>
              <a:rPr lang="en-US" i="1" dirty="0"/>
              <a:t>reactively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8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</a:t>
            </a:r>
            <a:r>
              <a:rPr lang="en-US" sz="2400" b="1" i="1" dirty="0"/>
              <a:t>Now</a:t>
            </a:r>
            <a:r>
              <a:rPr lang="en-US" sz="24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Should I be a </a:t>
            </a:r>
            <a:br>
              <a:rPr lang="en-US" sz="2400" b="1" dirty="0"/>
            </a:br>
            <a:r>
              <a:rPr lang="en-US" sz="2400" b="1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Deal with the </a:t>
            </a:r>
            <a:r>
              <a:rPr lang="en-US" sz="2400" b="1" i="1" dirty="0"/>
              <a:t>3R</a:t>
            </a:r>
            <a:r>
              <a:rPr lang="en-US" sz="2400" b="1" dirty="0"/>
              <a:t>s </a:t>
            </a:r>
            <a:r>
              <a:rPr lang="en-US" sz="2400" b="1" i="1" dirty="0"/>
              <a:t>Dilemmas</a:t>
            </a:r>
            <a:r>
              <a:rPr lang="en-US" sz="24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39922" y="2765371"/>
            <a:ext cx="809354" cy="5992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806267" y="3214386"/>
            <a:ext cx="0" cy="865505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30369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B1A07D7D-968A-D1B5-8281-47157FBF68F1}"/>
              </a:ext>
            </a:extLst>
          </p:cNvPr>
          <p:cNvSpPr/>
          <p:nvPr/>
        </p:nvSpPr>
        <p:spPr>
          <a:xfrm>
            <a:off x="1103932" y="5332643"/>
            <a:ext cx="10436132" cy="90516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At some forks in the road, the </a:t>
            </a:r>
            <a:r>
              <a:rPr lang="en-US" sz="2400" i="1" dirty="0">
                <a:solidFill>
                  <a:schemeClr val="tx1"/>
                </a:solidFill>
              </a:rPr>
              <a:t>wrong decision </a:t>
            </a:r>
            <a:r>
              <a:rPr lang="en-US" sz="2400" dirty="0">
                <a:solidFill>
                  <a:schemeClr val="tx1"/>
                </a:solidFill>
              </a:rPr>
              <a:t>can send the startup over a cliff or smother it in its cradle!</a:t>
            </a:r>
          </a:p>
        </p:txBody>
      </p:sp>
    </p:spTree>
    <p:extLst>
      <p:ext uri="{BB962C8B-B14F-4D97-AF65-F5344CB8AC3E}">
        <p14:creationId xmlns:p14="http://schemas.microsoft.com/office/powerpoint/2010/main" val="20415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2" grpId="0"/>
      <p:bldP spid="17" grpId="0"/>
      <p:bldP spid="18" grpId="0"/>
      <p:bldP spid="21" grpId="0"/>
      <p:bldP spid="27" grpId="0"/>
      <p:bldP spid="15" grpId="0"/>
      <p:bldP spid="24" grpId="0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7E1FF"/>
                </a:solidFill>
              </a:rPr>
              <a:t>Should I Found </a:t>
            </a:r>
            <a:r>
              <a:rPr lang="en-US" sz="2400" b="1" i="1" dirty="0">
                <a:solidFill>
                  <a:srgbClr val="77E1FF"/>
                </a:solidFill>
              </a:rPr>
              <a:t>Now</a:t>
            </a:r>
            <a:r>
              <a:rPr lang="en-US" sz="2400" b="1" dirty="0">
                <a:solidFill>
                  <a:srgbClr val="77E1FF"/>
                </a:solidFill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Should I be a </a:t>
            </a:r>
            <a:br>
              <a:rPr lang="en-US" sz="24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Deal with the </a:t>
            </a:r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</a:rPr>
              <a:t>3R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s </a:t>
            </a:r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</a:rPr>
              <a:t>Dilemmas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39922" y="2765371"/>
            <a:ext cx="809354" cy="5992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806267" y="3214386"/>
            <a:ext cx="0" cy="865505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30369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Continue the journey</a:t>
            </a:r>
          </a:p>
        </p:txBody>
      </p:sp>
    </p:spTree>
    <p:extLst>
      <p:ext uri="{BB962C8B-B14F-4D97-AF65-F5344CB8AC3E}">
        <p14:creationId xmlns:p14="http://schemas.microsoft.com/office/powerpoint/2010/main" val="3609238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Should I Found </a:t>
            </a:r>
            <a:r>
              <a:rPr lang="en-US" i="1" dirty="0"/>
              <a:t>Now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82052" cy="4837935"/>
          </a:xfrm>
        </p:spPr>
        <p:txBody>
          <a:bodyPr>
            <a:normAutofit/>
          </a:bodyPr>
          <a:lstStyle/>
          <a:p>
            <a:r>
              <a:rPr lang="en-US" dirty="0"/>
              <a:t>Research shows that the stage of life does not seem to be a strong factor in starting one’s business (</a:t>
            </a:r>
            <a:r>
              <a:rPr lang="en-US" i="1" dirty="0"/>
              <a:t>Noam Wasserman, the founder’s dilemmas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Technology founders averaged 13.1 years of prior work experience and life sciences founders averaged 15.9 years  </a:t>
            </a:r>
          </a:p>
          <a:p>
            <a:pPr lvl="1"/>
            <a:r>
              <a:rPr lang="en-US" dirty="0"/>
              <a:t>A full 35% of founders had worked 20 years or more before founding, including 47% of life sciences founders </a:t>
            </a:r>
          </a:p>
          <a:p>
            <a:pPr lvl="1"/>
            <a:r>
              <a:rPr lang="en-US" dirty="0"/>
              <a:t>A distinct subset founded with only 0 to 4 years of work experience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2981" y="4680708"/>
            <a:ext cx="303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7E1FF"/>
                </a:solidFill>
              </a:rPr>
              <a:t>Found early in career…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3836" y="4672229"/>
            <a:ext cx="2768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7E1FF"/>
                </a:solidFill>
              </a:rPr>
              <a:t>Wait to found until…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8995" y="5277309"/>
            <a:ext cx="4336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golden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family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before becoming too specialized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23946" y="4911540"/>
            <a:ext cx="2879835" cy="0"/>
          </a:xfrm>
          <a:prstGeom prst="straightConnector1">
            <a:avLst/>
          </a:prstGeom>
          <a:ln w="28575">
            <a:solidFill>
              <a:srgbClr val="77E1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13836" y="5277309"/>
            <a:ext cx="32435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build more </a:t>
            </a:r>
            <a:r>
              <a:rPr lang="en-US" i="1" dirty="0">
                <a:solidFill>
                  <a:srgbClr val="EF7273"/>
                </a:solidFill>
              </a:rPr>
              <a:t>human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build more</a:t>
            </a:r>
            <a:r>
              <a:rPr lang="en-US" i="1" dirty="0"/>
              <a:t> </a:t>
            </a:r>
            <a:r>
              <a:rPr lang="en-US" i="1" dirty="0">
                <a:solidFill>
                  <a:srgbClr val="EF7273"/>
                </a:solidFill>
              </a:rPr>
              <a:t>social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 build more </a:t>
            </a:r>
            <a:r>
              <a:rPr lang="en-US" i="1" dirty="0">
                <a:solidFill>
                  <a:srgbClr val="EF7273"/>
                </a:solidFill>
              </a:rPr>
              <a:t>financial capital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5831" y="6055648"/>
            <a:ext cx="368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</a:rPr>
              <a:t>Where is the “sweet spot”?</a:t>
            </a:r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>
          <a:xfrm flipH="1" flipV="1">
            <a:off x="5628068" y="5133894"/>
            <a:ext cx="1151762" cy="921754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6463863" y="5133894"/>
            <a:ext cx="315967" cy="921754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flipV="1">
            <a:off x="6779830" y="5142373"/>
            <a:ext cx="718896" cy="913275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0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is </a:t>
            </a:r>
            <a:r>
              <a:rPr lang="en-US" i="1" dirty="0"/>
              <a:t>Your</a:t>
            </a:r>
            <a:r>
              <a:rPr lang="en-US" dirty="0"/>
              <a:t> Sweet Spot?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73555" y="1792519"/>
            <a:ext cx="2226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0071" y="3635042"/>
            <a:ext cx="3059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When</a:t>
            </a:r>
            <a:r>
              <a:rPr lang="en-US" sz="2400" b="1" dirty="0"/>
              <a:t> Should I Found?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1156" y="3636224"/>
            <a:ext cx="5922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Evaluate the potential of an (or your) idea?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07325" y="4670850"/>
            <a:ext cx="7084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Favorable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77E1FF"/>
                </a:solidFill>
              </a:rPr>
              <a:t>Personal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EF7273"/>
                </a:solidFill>
              </a:rPr>
              <a:t>Career</a:t>
            </a:r>
            <a:r>
              <a:rPr lang="en-US" sz="2400" dirty="0"/>
              <a:t>, and </a:t>
            </a:r>
            <a:r>
              <a:rPr lang="en-US" sz="2400" i="1" dirty="0">
                <a:solidFill>
                  <a:srgbClr val="FFC000"/>
                </a:solidFill>
              </a:rPr>
              <a:t>Market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Circumstances?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13027" y="1792752"/>
            <a:ext cx="2934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Remain Non-founder </a:t>
            </a:r>
            <a:br>
              <a:rPr lang="en-US" sz="2400" b="1" dirty="0"/>
            </a:br>
            <a:endParaRPr lang="en-US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610857" y="2031490"/>
            <a:ext cx="935421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32345" y="158921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H="1">
            <a:off x="5492137" y="2314180"/>
            <a:ext cx="1" cy="369332"/>
          </a:xfrm>
          <a:prstGeom prst="line">
            <a:avLst/>
          </a:prstGeom>
          <a:ln w="19050">
            <a:solidFill>
              <a:srgbClr val="77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 flipH="1">
            <a:off x="2870009" y="2672663"/>
            <a:ext cx="2614615" cy="634157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5456744" y="2671494"/>
            <a:ext cx="2585817" cy="65547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11" idx="2"/>
          </p:cNvCxnSpPr>
          <p:nvPr/>
        </p:nvCxnSpPr>
        <p:spPr>
          <a:xfrm>
            <a:off x="2870010" y="4096707"/>
            <a:ext cx="2642495" cy="558809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12" idx="2"/>
          </p:cNvCxnSpPr>
          <p:nvPr/>
        </p:nvCxnSpPr>
        <p:spPr>
          <a:xfrm flipH="1">
            <a:off x="5484624" y="4097889"/>
            <a:ext cx="2557937" cy="555916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5502232" y="5127778"/>
            <a:ext cx="0" cy="3844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H="1">
            <a:off x="1744717" y="5516975"/>
            <a:ext cx="3767906" cy="0"/>
          </a:xfrm>
          <a:prstGeom prst="line">
            <a:avLst/>
          </a:prstGeom>
          <a:ln w="19050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744717" y="4096707"/>
            <a:ext cx="0" cy="1420268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923" y="4307392"/>
            <a:ext cx="1735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Act to improve </a:t>
            </a:r>
            <a:br>
              <a:rPr lang="en-US" i="1" dirty="0"/>
            </a:br>
            <a:r>
              <a:rPr lang="en-US" i="1" dirty="0"/>
              <a:t>circumstances, </a:t>
            </a:r>
            <a:br>
              <a:rPr lang="en-US" i="1" dirty="0"/>
            </a:br>
            <a:r>
              <a:rPr lang="en-US" i="1" dirty="0"/>
              <a:t>then re-evaluate</a:t>
            </a:r>
          </a:p>
        </p:txBody>
      </p: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5502232" y="5516975"/>
            <a:ext cx="3915037" cy="0"/>
          </a:xfrm>
          <a:prstGeom prst="line">
            <a:avLst/>
          </a:prstGeom>
          <a:ln w="19050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9417269" y="4106474"/>
            <a:ext cx="0" cy="1420268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531417" y="4307392"/>
            <a:ext cx="20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Evaluate other ideas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87153" y="5537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05354" y="555422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502232" y="5516975"/>
            <a:ext cx="0" cy="589271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21503" y="6147356"/>
            <a:ext cx="325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Leap into </a:t>
            </a:r>
            <a:r>
              <a:rPr lang="en-US" sz="2400" b="1" dirty="0" err="1"/>
              <a:t>Founderhood</a:t>
            </a:r>
            <a:r>
              <a:rPr lang="en-US" sz="2400" b="1" dirty="0"/>
              <a:t>!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64168" y="2235536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649481" y="5642244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0637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34" grpId="0"/>
      <p:bldP spid="40" grpId="0"/>
      <p:bldP spid="41" grpId="0"/>
      <p:bldP spid="42" grpId="0"/>
      <p:bldP spid="46" grpId="0"/>
      <p:bldP spid="47" grpId="0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is </a:t>
            </a:r>
            <a:r>
              <a:rPr lang="en-US" i="1" dirty="0"/>
              <a:t>Your</a:t>
            </a:r>
            <a:r>
              <a:rPr lang="en-US" dirty="0"/>
              <a:t> Sweet Spot?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690688"/>
            <a:ext cx="5486400" cy="4314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44611" y="2241043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0070C0"/>
                </a:solidFill>
              </a:rPr>
              <a:t>Career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6991" y="4180471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Personal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36730" y="4189890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Favorable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Market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Circumstances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270" y="4189890"/>
            <a:ext cx="3106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Entrepreneurial motivations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Supportive family situation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Positive role models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Cash cushion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56469" y="4189890"/>
            <a:ext cx="3093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Big opportunity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Favorable context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Customer willingness to pay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Ticking clock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01106" y="2097268"/>
            <a:ext cx="44610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Relevant work experience &amp; mental model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Broad/deep work experience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Low opportunity costs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Change in golden handcuffs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Fitness to found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47806" y="2536371"/>
            <a:ext cx="2871994" cy="145868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5783" y="1761780"/>
            <a:ext cx="4173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If you are at the intersection </a:t>
            </a:r>
            <a:br>
              <a:rPr lang="en-US" b="1" i="1" dirty="0"/>
            </a:br>
            <a:r>
              <a:rPr lang="en-US" b="1" i="1" dirty="0"/>
              <a:t>of these three “circles”, you should found!</a:t>
            </a:r>
          </a:p>
        </p:txBody>
      </p:sp>
    </p:spTree>
    <p:extLst>
      <p:ext uri="{BB962C8B-B14F-4D97-AF65-F5344CB8AC3E}">
        <p14:creationId xmlns:p14="http://schemas.microsoft.com/office/powerpoint/2010/main" val="10393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research a market?</a:t>
            </a:r>
          </a:p>
          <a:p>
            <a:pPr lvl="2"/>
            <a:r>
              <a:rPr lang="en-US" i="1" dirty="0"/>
              <a:t>Effective</a:t>
            </a:r>
            <a:r>
              <a:rPr lang="en-US" dirty="0"/>
              <a:t> market research </a:t>
            </a:r>
          </a:p>
          <a:p>
            <a:pPr lvl="3"/>
            <a:r>
              <a:rPr lang="en-US" b="1" dirty="0"/>
              <a:t>Principle 4</a:t>
            </a:r>
            <a:r>
              <a:rPr lang="en-US" dirty="0"/>
              <a:t>: Don’t Ask, but </a:t>
            </a:r>
            <a:r>
              <a:rPr lang="en-US" i="1" dirty="0"/>
              <a:t>Show</a:t>
            </a:r>
            <a:r>
              <a:rPr lang="en-US" dirty="0"/>
              <a:t> People What they Want</a:t>
            </a:r>
          </a:p>
          <a:p>
            <a:pPr lvl="2"/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Shall I start a company, and if so, should I do it solo or co-found?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Quiz I grades are out</a:t>
            </a:r>
          </a:p>
          <a:p>
            <a:pPr lvl="1"/>
            <a:r>
              <a:rPr lang="en-US" dirty="0"/>
              <a:t>Report 2 (market research findings) is due on September 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8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Effective evaluation</a:t>
                      </a:r>
                      <a:r>
                        <a:rPr lang="en-US" baseline="0" dirty="0"/>
                        <a:t> of target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weaknesses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“But I am not armed for the battle yet”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Work more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on your </a:t>
                      </a:r>
                      <a:r>
                        <a:rPr lang="en-US" i="1" baseline="0" dirty="0">
                          <a:solidFill>
                            <a:schemeClr val="bg1"/>
                          </a:solidFill>
                        </a:rPr>
                        <a:t>human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i="1" baseline="0" dirty="0">
                          <a:solidFill>
                            <a:schemeClr val="bg1"/>
                          </a:solidFill>
                        </a:rPr>
                        <a:t>social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, and </a:t>
                      </a:r>
                      <a:r>
                        <a:rPr lang="en-US" i="1" baseline="0" dirty="0">
                          <a:solidFill>
                            <a:schemeClr val="bg1"/>
                          </a:solidFill>
                        </a:rPr>
                        <a:t>financial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Find complementary cofounders, advisors, or mentors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“I am going to hurt</a:t>
                      </a:r>
                      <a:r>
                        <a:rPr lang="en-US" b="1" i="1" baseline="0" dirty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31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8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Effective evaluation</a:t>
                      </a:r>
                      <a:r>
                        <a:rPr lang="en-US" baseline="0" dirty="0"/>
                        <a:t> of target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weaknesses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the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</a:t>
                      </a:r>
                      <a:r>
                        <a:rPr lang="en-US" i="1" baseline="0" dirty="0"/>
                        <a:t>human</a:t>
                      </a:r>
                      <a:r>
                        <a:rPr lang="en-US" baseline="0" dirty="0"/>
                        <a:t>, </a:t>
                      </a:r>
                      <a:r>
                        <a:rPr lang="en-US" i="1" baseline="0" dirty="0"/>
                        <a:t>social</a:t>
                      </a:r>
                      <a:r>
                        <a:rPr lang="en-US" baseline="0" dirty="0"/>
                        <a:t>, and </a:t>
                      </a:r>
                      <a:r>
                        <a:rPr lang="en-US" i="1" baseline="0" dirty="0"/>
                        <a:t>financial</a:t>
                      </a:r>
                      <a:r>
                        <a:rPr lang="en-US" baseline="0" dirty="0"/>
                        <a:t>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“I am going to hurt</a:t>
                      </a:r>
                      <a:r>
                        <a:rPr lang="en-US" b="1" i="1" baseline="0" dirty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424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8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Effective evaluation</a:t>
                      </a:r>
                      <a:r>
                        <a:rPr lang="en-US" baseline="0" dirty="0"/>
                        <a:t> of target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weaknesses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the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</a:t>
                      </a:r>
                      <a:r>
                        <a:rPr lang="en-US" i="1" baseline="0" dirty="0"/>
                        <a:t>human</a:t>
                      </a:r>
                      <a:r>
                        <a:rPr lang="en-US" baseline="0" dirty="0"/>
                        <a:t>, </a:t>
                      </a:r>
                      <a:r>
                        <a:rPr lang="en-US" i="1" baseline="0" dirty="0"/>
                        <a:t>social</a:t>
                      </a:r>
                      <a:r>
                        <a:rPr lang="en-US" baseline="0" dirty="0"/>
                        <a:t>, and </a:t>
                      </a:r>
                      <a:r>
                        <a:rPr lang="en-US" i="1" baseline="0" dirty="0"/>
                        <a:t>financial</a:t>
                      </a:r>
                      <a:r>
                        <a:rPr lang="en-US" baseline="0" dirty="0"/>
                        <a:t>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“I am going to hurt</a:t>
                      </a:r>
                      <a:r>
                        <a:rPr lang="en-US" b="1" i="1" baseline="0" dirty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967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If?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8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“Gray-Area</a:t>
                      </a:r>
                      <a:r>
                        <a:rPr lang="en-US" baseline="0" dirty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Solutions fo</a:t>
                      </a:r>
                      <a:r>
                        <a:rPr lang="en-US" baseline="0" dirty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/>
                        <a:t>“I have everything but an idea”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Effective evaluation</a:t>
                      </a:r>
                      <a:r>
                        <a:rPr lang="en-US" baseline="0" dirty="0"/>
                        <a:t> of target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“idea founder” whose own weaknesses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“But I am not armed for the battle yet”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Work more</a:t>
                      </a:r>
                      <a:r>
                        <a:rPr lang="en-US" baseline="0" dirty="0"/>
                        <a:t> on your </a:t>
                      </a:r>
                      <a:r>
                        <a:rPr lang="en-US" i="1" baseline="0" dirty="0"/>
                        <a:t>human</a:t>
                      </a:r>
                      <a:r>
                        <a:rPr lang="en-US" baseline="0" dirty="0"/>
                        <a:t>, </a:t>
                      </a:r>
                      <a:r>
                        <a:rPr lang="en-US" i="1" baseline="0" dirty="0"/>
                        <a:t>social</a:t>
                      </a:r>
                      <a:r>
                        <a:rPr lang="en-US" baseline="0" dirty="0"/>
                        <a:t>, and </a:t>
                      </a:r>
                      <a:r>
                        <a:rPr lang="en-US" i="1" baseline="0" dirty="0"/>
                        <a:t>financial</a:t>
                      </a:r>
                      <a:r>
                        <a:rPr lang="en-US" baseline="0" dirty="0"/>
                        <a:t>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/>
                        <a:t>“I am going to hurt</a:t>
                      </a:r>
                      <a:r>
                        <a:rPr lang="en-US" b="1" i="1" baseline="0" dirty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Explore whether part-time founding is feasible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/>
                        <a:t>“My handcuffs have gotten too strong”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Save money to supply cash cushion</a:t>
                      </a:r>
                      <a:r>
                        <a:rPr lang="en-US" baseline="0" dirty="0"/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/>
                        <a:t>Make the leap and do not wait for negative shocks to release handcuffs!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064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Principle 5: Make the Leap </a:t>
            </a:r>
            <a:r>
              <a:rPr lang="en-US" i="1" dirty="0"/>
              <a:t>Safely</a:t>
            </a:r>
            <a:r>
              <a:rPr lang="en-US" dirty="0"/>
              <a:t> and </a:t>
            </a:r>
            <a:r>
              <a:rPr lang="en-US" i="1" dirty="0"/>
              <a:t>Smartly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825624"/>
            <a:ext cx="11181203" cy="52912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Guy Raz, who interviewed hundreds of founders in his highly acclaimed podcast “How I Built This” said:</a:t>
            </a:r>
          </a:p>
          <a:p>
            <a:pPr lvl="1"/>
            <a:r>
              <a:rPr lang="en-US" dirty="0"/>
              <a:t>“Most of the successful entrepreneurs I’ve met left the comfort of their previous lives as </a:t>
            </a:r>
            <a:r>
              <a:rPr lang="en-US" i="1" dirty="0"/>
              <a:t>safely</a:t>
            </a:r>
            <a:r>
              <a:rPr lang="en-US" dirty="0"/>
              <a:t> and </a:t>
            </a:r>
            <a:r>
              <a:rPr lang="en-US" i="1" dirty="0"/>
              <a:t>smartly</a:t>
            </a:r>
            <a:r>
              <a:rPr lang="en-US" dirty="0"/>
              <a:t> as possible. And they did this in one of two ways: either they stayed in their ‘real jobs’ until their startups demanded more time than they could spare, or they went for it with a fallback plan in their hip pocket, which made the risks inherent in entrepreneurship manageable enough for them to be able to sleep at night”</a:t>
            </a:r>
          </a:p>
          <a:p>
            <a:pPr lvl="1"/>
            <a:endParaRPr lang="en-US" dirty="0"/>
          </a:p>
          <a:p>
            <a:r>
              <a:rPr lang="en-US" dirty="0"/>
              <a:t>A number of great founders applied this principle:</a:t>
            </a:r>
          </a:p>
          <a:p>
            <a:pPr lvl="1"/>
            <a:r>
              <a:rPr lang="en-US" dirty="0">
                <a:solidFill>
                  <a:srgbClr val="77E1FF"/>
                </a:solidFill>
              </a:rPr>
              <a:t>Phil Knight </a:t>
            </a:r>
            <a:r>
              <a:rPr lang="en-US" dirty="0"/>
              <a:t>spent 5 years as an accountant before fully switching to </a:t>
            </a:r>
            <a:r>
              <a:rPr lang="en-US" dirty="0">
                <a:solidFill>
                  <a:srgbClr val="77E1FF"/>
                </a:solidFill>
              </a:rPr>
              <a:t>Nike</a:t>
            </a:r>
          </a:p>
          <a:p>
            <a:pPr lvl="1"/>
            <a:r>
              <a:rPr lang="en-US" dirty="0">
                <a:solidFill>
                  <a:srgbClr val="77E1FF"/>
                </a:solidFill>
              </a:rPr>
              <a:t>Daymond John </a:t>
            </a:r>
            <a:r>
              <a:rPr lang="en-US" dirty="0"/>
              <a:t>spent 5 years as a waiter before fully switching to </a:t>
            </a:r>
            <a:r>
              <a:rPr lang="en-US" dirty="0">
                <a:solidFill>
                  <a:srgbClr val="77E1FF"/>
                </a:solidFill>
              </a:rPr>
              <a:t>FUBU</a:t>
            </a:r>
          </a:p>
          <a:p>
            <a:pPr lvl="1"/>
            <a:r>
              <a:rPr lang="en-US" dirty="0">
                <a:solidFill>
                  <a:srgbClr val="77E1FF"/>
                </a:solidFill>
              </a:rPr>
              <a:t>Herb Kelleher </a:t>
            </a:r>
            <a:r>
              <a:rPr lang="en-US" dirty="0"/>
              <a:t>spent 14 years as a lawyer before fully switching to </a:t>
            </a:r>
            <a:r>
              <a:rPr lang="en-US" dirty="0">
                <a:solidFill>
                  <a:srgbClr val="77E1FF"/>
                </a:solidFill>
              </a:rPr>
              <a:t>Southwest Airlines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8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</a:t>
            </a:r>
            <a:r>
              <a:rPr lang="en-US" sz="2400" b="1" i="1" dirty="0"/>
              <a:t>Now</a:t>
            </a:r>
            <a:r>
              <a:rPr lang="en-US" sz="24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Should I be a </a:t>
            </a:r>
            <a:br>
              <a:rPr lang="en-US" sz="2400" b="1" dirty="0"/>
            </a:br>
            <a:r>
              <a:rPr lang="en-US" sz="2400" b="1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Deal with the </a:t>
            </a:r>
            <a:r>
              <a:rPr lang="en-US" sz="2400" b="1" i="1" dirty="0">
                <a:solidFill>
                  <a:srgbClr val="EF7273"/>
                </a:solidFill>
              </a:rPr>
              <a:t>3R</a:t>
            </a:r>
            <a:r>
              <a:rPr lang="en-US" sz="2400" b="1" dirty="0">
                <a:solidFill>
                  <a:srgbClr val="EF7273"/>
                </a:solidFill>
              </a:rPr>
              <a:t>s</a:t>
            </a:r>
            <a:r>
              <a:rPr lang="en-US" sz="2400" b="1" dirty="0"/>
              <a:t> </a:t>
            </a:r>
            <a:r>
              <a:rPr lang="en-US" sz="2400" b="1" i="1" dirty="0"/>
              <a:t>Dilemmas</a:t>
            </a:r>
            <a:r>
              <a:rPr lang="en-US" sz="24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54621" y="2771363"/>
            <a:ext cx="794655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764703" y="3214386"/>
            <a:ext cx="0" cy="865505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805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2C811-EF14-09B1-C0E3-26BFBA459C60}"/>
              </a:ext>
            </a:extLst>
          </p:cNvPr>
          <p:cNvSpPr txBox="1"/>
          <p:nvPr/>
        </p:nvSpPr>
        <p:spPr>
          <a:xfrm>
            <a:off x="2155219" y="195510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188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</a:t>
            </a:r>
            <a:r>
              <a:rPr lang="en-US" sz="2400" b="1" i="1" dirty="0"/>
              <a:t>Now</a:t>
            </a:r>
            <a:r>
              <a:rPr lang="en-US" sz="24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7E1FF"/>
                </a:solidFill>
              </a:rPr>
              <a:t>Should I be a </a:t>
            </a:r>
            <a:br>
              <a:rPr lang="en-US" sz="2400" b="1" dirty="0">
                <a:solidFill>
                  <a:srgbClr val="77E1FF"/>
                </a:solidFill>
              </a:rPr>
            </a:br>
            <a:r>
              <a:rPr lang="en-US" sz="2400" b="1" dirty="0">
                <a:solidFill>
                  <a:srgbClr val="77E1FF"/>
                </a:solidFill>
              </a:rPr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Deal with the </a:t>
            </a:r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</a:rPr>
              <a:t>3R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s </a:t>
            </a:r>
            <a:r>
              <a:rPr lang="en-US" sz="2400" b="1" i="1" dirty="0">
                <a:solidFill>
                  <a:schemeClr val="bg1">
                    <a:lumMod val="95000"/>
                  </a:schemeClr>
                </a:solidFill>
              </a:rPr>
              <a:t>Dilemmas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bg1">
                    <a:lumMod val="95000"/>
                  </a:schemeClr>
                </a:solidFill>
              </a:rPr>
              <a:t>R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54621" y="2771363"/>
            <a:ext cx="794655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764703" y="3214386"/>
            <a:ext cx="0" cy="865505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805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Continue the journey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2C811-EF14-09B1-C0E3-26BFBA459C60}"/>
              </a:ext>
            </a:extLst>
          </p:cNvPr>
          <p:cNvSpPr txBox="1"/>
          <p:nvPr/>
        </p:nvSpPr>
        <p:spPr>
          <a:xfrm>
            <a:off x="2155219" y="195510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7013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Sizes of Founding Teams</a:t>
            </a:r>
            <a:r>
              <a:rPr lang="en-US" b="1" dirty="0">
                <a:solidFill>
                  <a:srgbClr val="77E1FF"/>
                </a:solidFill>
              </a:rPr>
              <a:t>*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135117" y="2057400"/>
          <a:ext cx="9595945" cy="397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26FFBCF-CE06-D8F9-0781-46CD2F1396D0}"/>
              </a:ext>
            </a:extLst>
          </p:cNvPr>
          <p:cNvSpPr txBox="1"/>
          <p:nvPr/>
        </p:nvSpPr>
        <p:spPr>
          <a:xfrm>
            <a:off x="2869283" y="6308209"/>
            <a:ext cx="6572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* </a:t>
            </a:r>
            <a:r>
              <a:rPr lang="en-US" dirty="0"/>
              <a:t>Study conducted by </a:t>
            </a:r>
            <a:r>
              <a:rPr lang="en-US" i="1" dirty="0"/>
              <a:t>Noam</a:t>
            </a:r>
            <a:r>
              <a:rPr lang="en-US" dirty="0"/>
              <a:t> </a:t>
            </a:r>
            <a:r>
              <a:rPr lang="en-US" i="1" dirty="0"/>
              <a:t>Wasserman</a:t>
            </a:r>
            <a:r>
              <a:rPr lang="en-US" dirty="0"/>
              <a:t> and involved 3,607 startups</a:t>
            </a:r>
          </a:p>
        </p:txBody>
      </p:sp>
    </p:spTree>
    <p:extLst>
      <p:ext uri="{BB962C8B-B14F-4D97-AF65-F5344CB8AC3E}">
        <p14:creationId xmlns:p14="http://schemas.microsoft.com/office/powerpoint/2010/main" val="2969431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or Team?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8122" y="2569035"/>
            <a:ext cx="25280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Missing important </a:t>
            </a:r>
          </a:p>
          <a:p>
            <a:pPr algn="ctr"/>
            <a:r>
              <a:rPr lang="en-US" sz="2400" dirty="0"/>
              <a:t>human, social, or </a:t>
            </a:r>
            <a:br>
              <a:rPr lang="en-US" sz="2400" dirty="0"/>
            </a:br>
            <a:r>
              <a:rPr lang="en-US" sz="2400" dirty="0"/>
              <a:t>financial capitals?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84" y="4358358"/>
            <a:ext cx="3157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Need these capabilities </a:t>
            </a:r>
            <a:br>
              <a:rPr lang="en-US" sz="2400" dirty="0"/>
            </a:br>
            <a:r>
              <a:rPr lang="en-US" sz="2400" dirty="0"/>
              <a:t>at time of founding?</a:t>
            </a:r>
          </a:p>
        </p:txBody>
      </p:sp>
      <p:cxnSp>
        <p:nvCxnSpPr>
          <p:cNvPr id="8" name="Straight Arrow Connector 7"/>
          <p:cNvCxnSpPr>
            <a:cxnSpLocks/>
            <a:stCxn id="22" idx="2"/>
            <a:endCxn id="4" idx="0"/>
          </p:cNvCxnSpPr>
          <p:nvPr/>
        </p:nvCxnSpPr>
        <p:spPr>
          <a:xfrm>
            <a:off x="2132121" y="2039828"/>
            <a:ext cx="1" cy="529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56888" y="2920558"/>
            <a:ext cx="28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Prefer to work alone?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93857" y="3151390"/>
            <a:ext cx="809296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5229" y="2775496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0" y="374761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0283" y="277766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35982" y="1578163"/>
            <a:ext cx="1992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Want to found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132121" y="3747324"/>
            <a:ext cx="0" cy="558586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32121" y="5255189"/>
            <a:ext cx="0" cy="558586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20359" y="5796063"/>
            <a:ext cx="1623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Solo found;</a:t>
            </a:r>
          </a:p>
          <a:p>
            <a:pPr algn="ctr"/>
            <a:r>
              <a:rPr lang="en-US" sz="2400" b="1" i="1" dirty="0"/>
              <a:t>hire later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580917" y="3151390"/>
            <a:ext cx="809296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36018" y="2913995"/>
            <a:ext cx="1538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Solo found</a:t>
            </a:r>
          </a:p>
        </p:txBody>
      </p:sp>
      <p:cxnSp>
        <p:nvCxnSpPr>
          <p:cNvPr id="35" name="Straight Arrow Connector 34"/>
          <p:cNvCxnSpPr>
            <a:endCxn id="36" idx="0"/>
          </p:cNvCxnSpPr>
          <p:nvPr/>
        </p:nvCxnSpPr>
        <p:spPr>
          <a:xfrm>
            <a:off x="6096000" y="3450725"/>
            <a:ext cx="1654" cy="1088314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25354" y="4539039"/>
            <a:ext cx="1344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Co-found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593857" y="4775290"/>
            <a:ext cx="809296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40617" y="44059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46856" y="385697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162564" y="532140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16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7" grpId="0"/>
      <p:bldP spid="18" grpId="0"/>
      <p:bldP spid="21" grpId="0"/>
      <p:bldP spid="22" grpId="0"/>
      <p:bldP spid="32" grpId="0"/>
      <p:bldP spid="34" grpId="0"/>
      <p:bldP spid="36" grpId="0"/>
      <p:bldP spid="39" grpId="0"/>
      <p:bldP spid="40" grpId="0"/>
      <p:bldP spid="4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79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9551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Innovate or die</a:t>
                </a:r>
              </a:p>
              <a:p>
                <a:pPr lvl="1"/>
                <a:r>
                  <a:rPr lang="en-US" dirty="0">
                    <a:solidFill>
                      <a:srgbClr val="77E1FF"/>
                    </a:solidFill>
                  </a:rPr>
                  <a:t>Innovation</a:t>
                </a:r>
                <a:r>
                  <a:rPr lang="en-US" dirty="0"/>
                  <a:t> = </a:t>
                </a:r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Invention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commercialization</a:t>
                </a:r>
                <a:r>
                  <a:rPr lang="en-US" dirty="0"/>
                  <a:t> (i.e., innovate in both, technology </a:t>
                </a:r>
                <a:r>
                  <a:rPr lang="en-US" i="1" dirty="0"/>
                  <a:t>and</a:t>
                </a:r>
                <a:r>
                  <a:rPr lang="en-US" dirty="0"/>
                  <a:t> business– there is only 1 minute in 1 minute)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 fall can be quicker than what you can imagine (the </a:t>
                </a:r>
                <a:r>
                  <a:rPr lang="en-US" i="1" dirty="0">
                    <a:solidFill>
                      <a:srgbClr val="EF7273"/>
                    </a:solidFill>
                  </a:rPr>
                  <a:t>law of gravity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It is not enough to be technically good; </a:t>
                </a:r>
                <a:r>
                  <a:rPr lang="en-US" i="1" dirty="0"/>
                  <a:t>business acumen is a must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Culture plays a defining role in the prosperity of companies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lvl="2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95513"/>
              </a:xfrm>
              <a:blipFill>
                <a:blip r:embed="rId2"/>
                <a:stretch>
                  <a:fillRect l="-1086" t="-2111" r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78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1642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446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13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84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002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0091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Solo vs. Team Dilemma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6857" y="1797353"/>
          <a:ext cx="11009086" cy="392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Solo-found</a:t>
                      </a:r>
                      <a:r>
                        <a:rPr lang="en-US" baseline="0" dirty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a founding team when…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/>
                        <a:t>You have deep human</a:t>
                      </a:r>
                      <a:r>
                        <a:rPr lang="en-US" baseline="0" dirty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You have</a:t>
                      </a:r>
                      <a:r>
                        <a:rPr lang="en-US" baseline="0" dirty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especially if there are first-mover advantages and network effects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1803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</a:t>
            </a:r>
            <a:r>
              <a:rPr lang="en-US" sz="2400" b="1" i="1" dirty="0"/>
              <a:t>Now</a:t>
            </a:r>
            <a:r>
              <a:rPr lang="en-US" sz="24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Should I be a </a:t>
            </a:r>
            <a:br>
              <a:rPr lang="en-US" sz="2400" b="1" dirty="0"/>
            </a:br>
            <a:r>
              <a:rPr lang="en-US" sz="2400" b="1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Deal with the </a:t>
            </a:r>
            <a:r>
              <a:rPr lang="en-US" sz="2400" b="1" i="1" dirty="0"/>
              <a:t>3R</a:t>
            </a:r>
            <a:r>
              <a:rPr lang="en-US" sz="2400" b="1" dirty="0"/>
              <a:t>s </a:t>
            </a:r>
            <a:r>
              <a:rPr lang="en-US" sz="2400" b="1" i="1" dirty="0"/>
              <a:t>Dilemmas</a:t>
            </a:r>
            <a:r>
              <a:rPr lang="en-US" sz="24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/>
              <a:t>R</a:t>
            </a:r>
            <a:r>
              <a:rPr lang="en-US" sz="2400" b="1" dirty="0"/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54621" y="2771363"/>
            <a:ext cx="794655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764703" y="3214386"/>
            <a:ext cx="0" cy="865505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805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C662-FF9C-493A-F2A3-6B0387246894}"/>
              </a:ext>
            </a:extLst>
          </p:cNvPr>
          <p:cNvSpPr txBox="1"/>
          <p:nvPr/>
        </p:nvSpPr>
        <p:spPr>
          <a:xfrm>
            <a:off x="2155219" y="195510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24D63A-19B6-3B44-068B-AB253D5C893E}"/>
              </a:ext>
            </a:extLst>
          </p:cNvPr>
          <p:cNvSpPr txBox="1"/>
          <p:nvPr/>
        </p:nvSpPr>
        <p:spPr>
          <a:xfrm>
            <a:off x="5561042" y="1767579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35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Founding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5813" y="2549447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Should I Found </a:t>
            </a:r>
            <a:r>
              <a:rPr lang="en-US" sz="2400" b="1" i="1" dirty="0"/>
              <a:t>Now</a:t>
            </a:r>
            <a:r>
              <a:rPr lang="en-US" sz="2400" b="1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6489" y="4079891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Remain Non-founder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344744" y="3023930"/>
            <a:ext cx="2148" cy="1068779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49276" y="235586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Should I be a </a:t>
            </a:r>
            <a:br>
              <a:rPr lang="en-US" sz="2400" b="1" dirty="0"/>
            </a:br>
            <a:r>
              <a:rPr lang="en-US" sz="2400" b="1" dirty="0"/>
              <a:t>Solo Founder?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6385" y="1827711"/>
            <a:ext cx="4026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7E1FF"/>
                </a:solidFill>
              </a:rPr>
              <a:t>Deal with the </a:t>
            </a:r>
            <a:r>
              <a:rPr lang="en-US" sz="2400" b="1" i="1" dirty="0">
                <a:solidFill>
                  <a:srgbClr val="77E1FF"/>
                </a:solidFill>
              </a:rPr>
              <a:t>3R</a:t>
            </a:r>
            <a:r>
              <a:rPr lang="en-US" sz="2400" b="1" dirty="0">
                <a:solidFill>
                  <a:srgbClr val="77E1FF"/>
                </a:solidFill>
              </a:rPr>
              <a:t>s </a:t>
            </a:r>
            <a:r>
              <a:rPr lang="en-US" sz="2400" b="1" i="1" dirty="0">
                <a:solidFill>
                  <a:srgbClr val="77E1FF"/>
                </a:solidFill>
              </a:rPr>
              <a:t>Dilemmas</a:t>
            </a:r>
            <a:r>
              <a:rPr lang="en-US" sz="2400" b="1" dirty="0">
                <a:solidFill>
                  <a:srgbClr val="77E1FF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rgbClr val="77E1FF"/>
                </a:solidFill>
              </a:rPr>
              <a:t>R</a:t>
            </a:r>
            <a:r>
              <a:rPr lang="en-US" sz="2400" b="1" dirty="0">
                <a:solidFill>
                  <a:srgbClr val="77E1FF"/>
                </a:solidFill>
              </a:rPr>
              <a:t>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rgbClr val="77E1FF"/>
                </a:solidFill>
              </a:rPr>
              <a:t>R</a:t>
            </a:r>
            <a:r>
              <a:rPr lang="en-US" sz="2400" b="1" dirty="0">
                <a:solidFill>
                  <a:srgbClr val="77E1FF"/>
                </a:solidFill>
              </a:rPr>
              <a:t>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rgbClr val="77E1FF"/>
                </a:solidFill>
              </a:rPr>
              <a:t>R</a:t>
            </a:r>
            <a:r>
              <a:rPr lang="en-US" sz="2400" b="1" dirty="0">
                <a:solidFill>
                  <a:srgbClr val="77E1FF"/>
                </a:solidFill>
              </a:rPr>
              <a:t>ewards?</a:t>
            </a:r>
          </a:p>
        </p:txBody>
      </p:sp>
      <p:cxnSp>
        <p:nvCxnSpPr>
          <p:cNvPr id="16" name="Straight Arrow Connector 15"/>
          <p:cNvCxnSpPr>
            <a:cxnSpLocks/>
            <a:endCxn id="10" idx="1"/>
          </p:cNvCxnSpPr>
          <p:nvPr/>
        </p:nvCxnSpPr>
        <p:spPr>
          <a:xfrm>
            <a:off x="3954621" y="2771363"/>
            <a:ext cx="794655" cy="0"/>
          </a:xfrm>
          <a:prstGeom prst="straightConnector1">
            <a:avLst/>
          </a:prstGeom>
          <a:ln w="1905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2445" y="229555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2301" y="339547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94968" y="2780279"/>
            <a:ext cx="1276346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6919" y="229555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NO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764703" y="3214386"/>
            <a:ext cx="0" cy="865505"/>
          </a:xfrm>
          <a:prstGeom prst="line">
            <a:avLst/>
          </a:prstGeom>
          <a:ln w="19050">
            <a:solidFill>
              <a:srgbClr val="77E1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805" y="3359001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62726-E66C-F195-1021-D98D28725936}"/>
              </a:ext>
            </a:extLst>
          </p:cNvPr>
          <p:cNvSpPr txBox="1"/>
          <p:nvPr/>
        </p:nvSpPr>
        <p:spPr>
          <a:xfrm>
            <a:off x="4360679" y="4067673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Continue the journey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88C039-935F-8D6B-F06B-BDD7A7B240AC}"/>
              </a:ext>
            </a:extLst>
          </p:cNvPr>
          <p:cNvCxnSpPr>
            <a:cxnSpLocks/>
          </p:cNvCxnSpPr>
          <p:nvPr/>
        </p:nvCxnSpPr>
        <p:spPr>
          <a:xfrm>
            <a:off x="10094476" y="3449715"/>
            <a:ext cx="0" cy="630176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DC3461-FBD4-78AD-F6AD-14A0F7E91466}"/>
              </a:ext>
            </a:extLst>
          </p:cNvPr>
          <p:cNvSpPr txBox="1"/>
          <p:nvPr/>
        </p:nvSpPr>
        <p:spPr>
          <a:xfrm>
            <a:off x="8648888" y="4079890"/>
            <a:ext cx="2891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Continue the journey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89C662-FF9C-493A-F2A3-6B0387246894}"/>
              </a:ext>
            </a:extLst>
          </p:cNvPr>
          <p:cNvSpPr txBox="1"/>
          <p:nvPr/>
        </p:nvSpPr>
        <p:spPr>
          <a:xfrm>
            <a:off x="2155219" y="1955107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24D63A-19B6-3B44-068B-AB253D5C893E}"/>
              </a:ext>
            </a:extLst>
          </p:cNvPr>
          <p:cNvSpPr txBox="1"/>
          <p:nvPr/>
        </p:nvSpPr>
        <p:spPr>
          <a:xfrm>
            <a:off x="5561042" y="1767579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80624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4799A2-19EC-6A73-ACDD-9DFDC2884BF2}"/>
              </a:ext>
            </a:extLst>
          </p:cNvPr>
          <p:cNvSpPr txBox="1">
            <a:spLocks/>
          </p:cNvSpPr>
          <p:nvPr/>
        </p:nvSpPr>
        <p:spPr>
          <a:xfrm>
            <a:off x="838199" y="1825624"/>
            <a:ext cx="10996449" cy="4837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</a:t>
            </a:r>
            <a:r>
              <a:rPr lang="en-US" b="1" i="1" dirty="0"/>
              <a:t>3R</a:t>
            </a:r>
            <a:r>
              <a:rPr lang="en-US" dirty="0"/>
              <a:t>s Dilemmas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4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345716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355460C9-D2C6-430A-C3F9-A40C9E6D8F1D}"/>
              </a:ext>
            </a:extLst>
          </p:cNvPr>
          <p:cNvCxnSpPr/>
          <p:nvPr/>
        </p:nvCxnSpPr>
        <p:spPr>
          <a:xfrm>
            <a:off x="6345716" y="4583017"/>
            <a:ext cx="319489" cy="264405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8885F89-F88A-EE62-50CF-06A2C73875AE}"/>
              </a:ext>
            </a:extLst>
          </p:cNvPr>
          <p:cNvSpPr txBox="1"/>
          <p:nvPr/>
        </p:nvSpPr>
        <p:spPr>
          <a:xfrm>
            <a:off x="6736957" y="4715219"/>
            <a:ext cx="1515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Starting point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B29DBC-94C8-926D-FCED-989765E943A9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B12F68-21AF-68BD-06B6-20B12360B1BD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30113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345716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5332162" y="4835877"/>
            <a:ext cx="161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It can decrease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59F17B-E0AE-B811-DAF1-829986F12093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57FA9B-663E-50F2-BF01-472413DB0593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407690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</p:cNvCxnSpPr>
          <p:nvPr/>
        </p:nvCxnSpPr>
        <p:spPr>
          <a:xfrm>
            <a:off x="5849957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5332162" y="4835877"/>
            <a:ext cx="161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It can decrease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214785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</p:cNvCxnSpPr>
          <p:nvPr/>
        </p:nvCxnSpPr>
        <p:spPr>
          <a:xfrm>
            <a:off x="5849957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5332162" y="4835877"/>
            <a:ext cx="1554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It can increase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227863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</p:cNvCxnSpPr>
          <p:nvPr/>
        </p:nvCxnSpPr>
        <p:spPr>
          <a:xfrm>
            <a:off x="6257584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5332162" y="4835877"/>
            <a:ext cx="1554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It can increase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06595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Lessons Learnt from the BlackBerry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Keep your eyes on the ball or you will get distracted and potentially lose (remember Jim Balsillie)</a:t>
            </a:r>
          </a:p>
          <a:p>
            <a:endParaRPr lang="en-US" dirty="0"/>
          </a:p>
          <a:p>
            <a:r>
              <a:rPr lang="en-US" b="1" dirty="0"/>
              <a:t>Trust</a:t>
            </a:r>
            <a:r>
              <a:rPr lang="en-US" dirty="0"/>
              <a:t> is not fixed and shall be earned 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F99B21-864C-0DF2-3C58-931F28A955D3}"/>
              </a:ext>
            </a:extLst>
          </p:cNvPr>
          <p:cNvSpPr/>
          <p:nvPr/>
        </p:nvSpPr>
        <p:spPr>
          <a:xfrm>
            <a:off x="3944039" y="3910988"/>
            <a:ext cx="4803354" cy="661012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37DBB9-5B04-DB99-D9F3-8B89A5BB0183}"/>
              </a:ext>
            </a:extLst>
          </p:cNvPr>
          <p:cNvCxnSpPr>
            <a:cxnSpLocks/>
          </p:cNvCxnSpPr>
          <p:nvPr/>
        </p:nvCxnSpPr>
        <p:spPr>
          <a:xfrm>
            <a:off x="6257584" y="3910988"/>
            <a:ext cx="0" cy="6610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F58241-8ED7-6A93-C3D6-1FEAEB049580}"/>
              </a:ext>
            </a:extLst>
          </p:cNvPr>
          <p:cNvCxnSpPr>
            <a:cxnSpLocks/>
          </p:cNvCxnSpPr>
          <p:nvPr/>
        </p:nvCxnSpPr>
        <p:spPr>
          <a:xfrm flipH="1">
            <a:off x="5849957" y="4748270"/>
            <a:ext cx="49575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8AB4A13-CFD4-8482-D428-D2CC7E68414A}"/>
              </a:ext>
            </a:extLst>
          </p:cNvPr>
          <p:cNvSpPr txBox="1"/>
          <p:nvPr/>
        </p:nvSpPr>
        <p:spPr>
          <a:xfrm>
            <a:off x="3778781" y="4835877"/>
            <a:ext cx="466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It can decrease </a:t>
            </a:r>
            <a:r>
              <a:rPr lang="en-US" b="1" i="1" dirty="0">
                <a:solidFill>
                  <a:srgbClr val="EF7273"/>
                </a:solidFill>
              </a:rPr>
              <a:t>after</a:t>
            </a:r>
            <a:r>
              <a:rPr lang="en-US" b="1" dirty="0">
                <a:solidFill>
                  <a:srgbClr val="EF7273"/>
                </a:solidFill>
              </a:rPr>
              <a:t> an increase (or vice versa)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F3FB7-2E12-7BF3-EF86-82210CFFCAEE}"/>
              </a:ext>
            </a:extLst>
          </p:cNvPr>
          <p:cNvSpPr txBox="1"/>
          <p:nvPr/>
        </p:nvSpPr>
        <p:spPr>
          <a:xfrm>
            <a:off x="3377858" y="405682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Min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B136-2701-70B6-4ED4-C0B43CC633EC}"/>
              </a:ext>
            </a:extLst>
          </p:cNvPr>
          <p:cNvSpPr txBox="1"/>
          <p:nvPr/>
        </p:nvSpPr>
        <p:spPr>
          <a:xfrm>
            <a:off x="8747393" y="4056828"/>
            <a:ext cx="6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83570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10161</TotalTime>
  <Words>3191</Words>
  <Application>Microsoft Macintosh PowerPoint</Application>
  <PresentationFormat>Widescreen</PresentationFormat>
  <Paragraphs>543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Georgia</vt:lpstr>
      <vt:lpstr>Wingdings</vt:lpstr>
      <vt:lpstr>Office Theme</vt:lpstr>
      <vt:lpstr>Entrepreneurship for Computer Science CS 15-390</vt:lpstr>
      <vt:lpstr>Today…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Lessons Learnt from the BlackBerry Use Case</vt:lpstr>
      <vt:lpstr>Entrepreneurship Paradigm:  A System of Functions </vt:lpstr>
      <vt:lpstr>Entrepreneurship Paradigm:  A System of Functions </vt:lpstr>
      <vt:lpstr>The Reality of the Founding Process</vt:lpstr>
      <vt:lpstr>Founding Questions?</vt:lpstr>
      <vt:lpstr>Founding Questions?</vt:lpstr>
      <vt:lpstr>Should I Found Now?</vt:lpstr>
      <vt:lpstr>Where is Your Sweet Spot?</vt:lpstr>
      <vt:lpstr>Where is Your Sweet Spot?</vt:lpstr>
      <vt:lpstr>What If?</vt:lpstr>
      <vt:lpstr>What If?</vt:lpstr>
      <vt:lpstr>What If?</vt:lpstr>
      <vt:lpstr>What If?</vt:lpstr>
      <vt:lpstr>Principle 5: Make the Leap Safely and Smartly </vt:lpstr>
      <vt:lpstr>Founding Questions?</vt:lpstr>
      <vt:lpstr>Founding Questions?</vt:lpstr>
      <vt:lpstr>Sizes of Founding Teams*</vt:lpstr>
      <vt:lpstr>Solo or Team?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Founding Questions?</vt:lpstr>
      <vt:lpstr>Founding Questions?</vt:lpstr>
      <vt:lpstr>Next Lecture…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272</cp:revision>
  <dcterms:created xsi:type="dcterms:W3CDTF">2017-11-06T08:45:10Z</dcterms:created>
  <dcterms:modified xsi:type="dcterms:W3CDTF">2023-09-24T06:38:17Z</dcterms:modified>
</cp:coreProperties>
</file>