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21" r:id="rId3"/>
    <p:sldId id="328" r:id="rId4"/>
    <p:sldId id="354" r:id="rId5"/>
    <p:sldId id="526" r:id="rId6"/>
    <p:sldId id="367" r:id="rId7"/>
    <p:sldId id="261" r:id="rId8"/>
    <p:sldId id="262" r:id="rId9"/>
    <p:sldId id="323" r:id="rId10"/>
    <p:sldId id="365" r:id="rId11"/>
    <p:sldId id="363" r:id="rId12"/>
    <p:sldId id="356" r:id="rId13"/>
    <p:sldId id="364" r:id="rId14"/>
    <p:sldId id="359" r:id="rId15"/>
    <p:sldId id="366" r:id="rId16"/>
    <p:sldId id="269" r:id="rId17"/>
    <p:sldId id="360" r:id="rId18"/>
    <p:sldId id="32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E1FF"/>
    <a:srgbClr val="EF7273"/>
    <a:srgbClr val="FCE8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73" autoAdjust="0"/>
    <p:restoredTop sz="91020"/>
  </p:normalViewPr>
  <p:slideViewPr>
    <p:cSldViewPr snapToGrid="0">
      <p:cViewPr varScale="1">
        <p:scale>
          <a:sx n="116" d="100"/>
          <a:sy n="116" d="100"/>
        </p:scale>
        <p:origin x="1224" y="184"/>
      </p:cViewPr>
      <p:guideLst/>
    </p:cSldViewPr>
  </p:slideViewPr>
  <p:outlineViewPr>
    <p:cViewPr>
      <p:scale>
        <a:sx n="33" d="100"/>
        <a:sy n="33" d="100"/>
      </p:scale>
      <p:origin x="0" y="-107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72897A-397A-844B-B766-B55404391683}"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94A01063-64FE-5B40-AE42-7B757896DBC9}">
      <dgm:prSet phldrT="[Text]" custT="1"/>
      <dgm:spPr>
        <a:solidFill>
          <a:srgbClr val="EF7273"/>
        </a:solidFill>
      </dgm:spPr>
      <dgm:t>
        <a:bodyPr/>
        <a:lstStyle/>
        <a:p>
          <a:r>
            <a:rPr lang="en-US" sz="3200" dirty="0"/>
            <a:t>How to Identify Your Market?</a:t>
          </a:r>
        </a:p>
      </dgm:t>
    </dgm:pt>
    <dgm:pt modelId="{9DD23378-52A1-A146-A3CC-B7A92D11CB6E}" type="parTrans" cxnId="{BAB8C2BE-5F6D-0B49-8121-CB9DE51BF42A}">
      <dgm:prSet/>
      <dgm:spPr/>
      <dgm:t>
        <a:bodyPr/>
        <a:lstStyle/>
        <a:p>
          <a:endParaRPr lang="en-US"/>
        </a:p>
      </dgm:t>
    </dgm:pt>
    <dgm:pt modelId="{61B55ED0-D034-194F-A52C-621F1FF1C5DE}" type="sibTrans" cxnId="{BAB8C2BE-5F6D-0B49-8121-CB9DE51BF42A}">
      <dgm:prSet/>
      <dgm:spPr>
        <a:ln>
          <a:solidFill>
            <a:schemeClr val="tx1"/>
          </a:solidFill>
        </a:ln>
      </dgm:spPr>
      <dgm:t>
        <a:bodyPr/>
        <a:lstStyle/>
        <a:p>
          <a:endParaRPr lang="en-US"/>
        </a:p>
      </dgm:t>
    </dgm:pt>
    <dgm:pt modelId="{8CC719F4-63EB-9841-9FBC-213365C527B8}">
      <dgm:prSet phldrT="[Text]" custT="1"/>
      <dgm:spPr>
        <a:solidFill>
          <a:srgbClr val="FCE873"/>
        </a:solidFill>
      </dgm:spPr>
      <dgm:t>
        <a:bodyPr/>
        <a:lstStyle/>
        <a:p>
          <a:r>
            <a:rPr lang="en-US" sz="3200" dirty="0">
              <a:solidFill>
                <a:schemeClr val="tx1"/>
              </a:solidFill>
            </a:rPr>
            <a:t>How to Research Your Market?</a:t>
          </a:r>
        </a:p>
      </dgm:t>
    </dgm:pt>
    <dgm:pt modelId="{548A4BB6-689A-634C-A0BD-7DE7DE92BFBA}" type="parTrans" cxnId="{23BAA45B-FDC4-0A42-9700-75FCCD88A848}">
      <dgm:prSet/>
      <dgm:spPr/>
      <dgm:t>
        <a:bodyPr/>
        <a:lstStyle/>
        <a:p>
          <a:endParaRPr lang="en-US"/>
        </a:p>
      </dgm:t>
    </dgm:pt>
    <dgm:pt modelId="{EC598E88-C8C5-B54D-ACFD-D4723F4641FF}" type="sibTrans" cxnId="{23BAA45B-FDC4-0A42-9700-75FCCD88A848}">
      <dgm:prSet/>
      <dgm:spPr/>
      <dgm:t>
        <a:bodyPr/>
        <a:lstStyle/>
        <a:p>
          <a:endParaRPr lang="en-US"/>
        </a:p>
      </dgm:t>
    </dgm:pt>
    <dgm:pt modelId="{D38A838B-ED34-A840-AE1C-CAD27C404607}" type="pres">
      <dgm:prSet presAssocID="{9D72897A-397A-844B-B766-B55404391683}" presName="Name0" presStyleCnt="0">
        <dgm:presLayoutVars>
          <dgm:chMax val="7"/>
          <dgm:chPref val="7"/>
          <dgm:dir/>
        </dgm:presLayoutVars>
      </dgm:prSet>
      <dgm:spPr/>
    </dgm:pt>
    <dgm:pt modelId="{228BC345-0EFD-BF40-91CA-163AF3BEF843}" type="pres">
      <dgm:prSet presAssocID="{9D72897A-397A-844B-B766-B55404391683}" presName="Name1" presStyleCnt="0"/>
      <dgm:spPr/>
    </dgm:pt>
    <dgm:pt modelId="{7167CB9C-DB23-774E-BCA9-527E61A40BCD}" type="pres">
      <dgm:prSet presAssocID="{9D72897A-397A-844B-B766-B55404391683}" presName="cycle" presStyleCnt="0"/>
      <dgm:spPr/>
    </dgm:pt>
    <dgm:pt modelId="{35FEA3E5-3865-0941-B999-CD6D0C35C449}" type="pres">
      <dgm:prSet presAssocID="{9D72897A-397A-844B-B766-B55404391683}" presName="srcNode" presStyleLbl="node1" presStyleIdx="0" presStyleCnt="2"/>
      <dgm:spPr/>
    </dgm:pt>
    <dgm:pt modelId="{897D9CF7-BE1F-2F4F-8BBE-E7E1A141A1BB}" type="pres">
      <dgm:prSet presAssocID="{9D72897A-397A-844B-B766-B55404391683}" presName="conn" presStyleLbl="parChTrans1D2" presStyleIdx="0" presStyleCnt="1"/>
      <dgm:spPr/>
    </dgm:pt>
    <dgm:pt modelId="{319B9C5A-5894-C14B-AB6B-589BA7DA9D07}" type="pres">
      <dgm:prSet presAssocID="{9D72897A-397A-844B-B766-B55404391683}" presName="extraNode" presStyleLbl="node1" presStyleIdx="0" presStyleCnt="2"/>
      <dgm:spPr/>
    </dgm:pt>
    <dgm:pt modelId="{65D9CDB4-403B-774D-9D51-882796AEE006}" type="pres">
      <dgm:prSet presAssocID="{9D72897A-397A-844B-B766-B55404391683}" presName="dstNode" presStyleLbl="node1" presStyleIdx="0" presStyleCnt="2"/>
      <dgm:spPr/>
    </dgm:pt>
    <dgm:pt modelId="{6187A51A-AD14-FF49-97C6-21E3C84F0FD5}" type="pres">
      <dgm:prSet presAssocID="{94A01063-64FE-5B40-AE42-7B757896DBC9}" presName="text_1" presStyleLbl="node1" presStyleIdx="0" presStyleCnt="2">
        <dgm:presLayoutVars>
          <dgm:bulletEnabled val="1"/>
        </dgm:presLayoutVars>
      </dgm:prSet>
      <dgm:spPr/>
    </dgm:pt>
    <dgm:pt modelId="{95EB04DB-B135-1849-8413-EEEB2D68D7D7}" type="pres">
      <dgm:prSet presAssocID="{94A01063-64FE-5B40-AE42-7B757896DBC9}" presName="accent_1" presStyleCnt="0"/>
      <dgm:spPr/>
    </dgm:pt>
    <dgm:pt modelId="{DCB145DF-5E12-8B4B-855A-80A2C5045F25}" type="pres">
      <dgm:prSet presAssocID="{94A01063-64FE-5B40-AE42-7B757896DBC9}" presName="accentRepeatNode" presStyleLbl="solidFgAcc1" presStyleIdx="0" presStyleCnt="2"/>
      <dgm:spPr>
        <a:solidFill>
          <a:srgbClr val="EF7273"/>
        </a:solidFill>
        <a:ln>
          <a:solidFill>
            <a:schemeClr val="tx1"/>
          </a:solidFill>
        </a:ln>
      </dgm:spPr>
    </dgm:pt>
    <dgm:pt modelId="{B8D6CFAD-7FC5-6E49-BCA5-3F4875693BFA}" type="pres">
      <dgm:prSet presAssocID="{8CC719F4-63EB-9841-9FBC-213365C527B8}" presName="text_2" presStyleLbl="node1" presStyleIdx="1" presStyleCnt="2">
        <dgm:presLayoutVars>
          <dgm:bulletEnabled val="1"/>
        </dgm:presLayoutVars>
      </dgm:prSet>
      <dgm:spPr/>
    </dgm:pt>
    <dgm:pt modelId="{164DCED1-99AB-4547-8FC8-A64B55713E3D}" type="pres">
      <dgm:prSet presAssocID="{8CC719F4-63EB-9841-9FBC-213365C527B8}" presName="accent_2" presStyleCnt="0"/>
      <dgm:spPr/>
    </dgm:pt>
    <dgm:pt modelId="{D84A5AC3-C354-0C45-B496-87681965C0E4}" type="pres">
      <dgm:prSet presAssocID="{8CC719F4-63EB-9841-9FBC-213365C527B8}" presName="accentRepeatNode" presStyleLbl="solidFgAcc1" presStyleIdx="1" presStyleCnt="2"/>
      <dgm:spPr>
        <a:solidFill>
          <a:srgbClr val="FCE873"/>
        </a:solidFill>
        <a:ln>
          <a:solidFill>
            <a:schemeClr val="tx1"/>
          </a:solidFill>
        </a:ln>
      </dgm:spPr>
    </dgm:pt>
  </dgm:ptLst>
  <dgm:cxnLst>
    <dgm:cxn modelId="{5B769312-D30E-4B46-AC9A-DF7260B722DD}" type="presOf" srcId="{61B55ED0-D034-194F-A52C-621F1FF1C5DE}" destId="{897D9CF7-BE1F-2F4F-8BBE-E7E1A141A1BB}" srcOrd="0" destOrd="0" presId="urn:microsoft.com/office/officeart/2008/layout/VerticalCurvedList"/>
    <dgm:cxn modelId="{D5F46543-0DE9-D04A-A3D0-F2E8D9DD428C}" type="presOf" srcId="{94A01063-64FE-5B40-AE42-7B757896DBC9}" destId="{6187A51A-AD14-FF49-97C6-21E3C84F0FD5}" srcOrd="0" destOrd="0" presId="urn:microsoft.com/office/officeart/2008/layout/VerticalCurvedList"/>
    <dgm:cxn modelId="{09205F5B-B435-B749-B482-2A85BAF883BD}" type="presOf" srcId="{8CC719F4-63EB-9841-9FBC-213365C527B8}" destId="{B8D6CFAD-7FC5-6E49-BCA5-3F4875693BFA}" srcOrd="0" destOrd="0" presId="urn:microsoft.com/office/officeart/2008/layout/VerticalCurvedList"/>
    <dgm:cxn modelId="{23BAA45B-FDC4-0A42-9700-75FCCD88A848}" srcId="{9D72897A-397A-844B-B766-B55404391683}" destId="{8CC719F4-63EB-9841-9FBC-213365C527B8}" srcOrd="1" destOrd="0" parTransId="{548A4BB6-689A-634C-A0BD-7DE7DE92BFBA}" sibTransId="{EC598E88-C8C5-B54D-ACFD-D4723F4641FF}"/>
    <dgm:cxn modelId="{BAB8C2BE-5F6D-0B49-8121-CB9DE51BF42A}" srcId="{9D72897A-397A-844B-B766-B55404391683}" destId="{94A01063-64FE-5B40-AE42-7B757896DBC9}" srcOrd="0" destOrd="0" parTransId="{9DD23378-52A1-A146-A3CC-B7A92D11CB6E}" sibTransId="{61B55ED0-D034-194F-A52C-621F1FF1C5DE}"/>
    <dgm:cxn modelId="{E41801C0-BEA4-DB46-90EB-65C104990831}" type="presOf" srcId="{9D72897A-397A-844B-B766-B55404391683}" destId="{D38A838B-ED34-A840-AE1C-CAD27C404607}" srcOrd="0" destOrd="0" presId="urn:microsoft.com/office/officeart/2008/layout/VerticalCurvedList"/>
    <dgm:cxn modelId="{E2879139-1438-B447-AD16-0B0644A08498}" type="presParOf" srcId="{D38A838B-ED34-A840-AE1C-CAD27C404607}" destId="{228BC345-0EFD-BF40-91CA-163AF3BEF843}" srcOrd="0" destOrd="0" presId="urn:microsoft.com/office/officeart/2008/layout/VerticalCurvedList"/>
    <dgm:cxn modelId="{A1C20E8B-0A12-814F-872C-CE047CCF85B2}" type="presParOf" srcId="{228BC345-0EFD-BF40-91CA-163AF3BEF843}" destId="{7167CB9C-DB23-774E-BCA9-527E61A40BCD}" srcOrd="0" destOrd="0" presId="urn:microsoft.com/office/officeart/2008/layout/VerticalCurvedList"/>
    <dgm:cxn modelId="{C2984E62-A02E-F544-876A-DF97894F24BA}" type="presParOf" srcId="{7167CB9C-DB23-774E-BCA9-527E61A40BCD}" destId="{35FEA3E5-3865-0941-B999-CD6D0C35C449}" srcOrd="0" destOrd="0" presId="urn:microsoft.com/office/officeart/2008/layout/VerticalCurvedList"/>
    <dgm:cxn modelId="{6DC03FC9-9141-5248-A034-49B7EB8E94F1}" type="presParOf" srcId="{7167CB9C-DB23-774E-BCA9-527E61A40BCD}" destId="{897D9CF7-BE1F-2F4F-8BBE-E7E1A141A1BB}" srcOrd="1" destOrd="0" presId="urn:microsoft.com/office/officeart/2008/layout/VerticalCurvedList"/>
    <dgm:cxn modelId="{1203AC03-065D-8F4D-AB22-DBDC39D0C173}" type="presParOf" srcId="{7167CB9C-DB23-774E-BCA9-527E61A40BCD}" destId="{319B9C5A-5894-C14B-AB6B-589BA7DA9D07}" srcOrd="2" destOrd="0" presId="urn:microsoft.com/office/officeart/2008/layout/VerticalCurvedList"/>
    <dgm:cxn modelId="{0EF64B61-225B-3943-B295-603E99478E3D}" type="presParOf" srcId="{7167CB9C-DB23-774E-BCA9-527E61A40BCD}" destId="{65D9CDB4-403B-774D-9D51-882796AEE006}" srcOrd="3" destOrd="0" presId="urn:microsoft.com/office/officeart/2008/layout/VerticalCurvedList"/>
    <dgm:cxn modelId="{FF8A50F5-4A1F-6A4D-BFD2-95F48CEC101F}" type="presParOf" srcId="{228BC345-0EFD-BF40-91CA-163AF3BEF843}" destId="{6187A51A-AD14-FF49-97C6-21E3C84F0FD5}" srcOrd="1" destOrd="0" presId="urn:microsoft.com/office/officeart/2008/layout/VerticalCurvedList"/>
    <dgm:cxn modelId="{9492E3ED-88CA-0643-AA9D-4280C3E60C01}" type="presParOf" srcId="{228BC345-0EFD-BF40-91CA-163AF3BEF843}" destId="{95EB04DB-B135-1849-8413-EEEB2D68D7D7}" srcOrd="2" destOrd="0" presId="urn:microsoft.com/office/officeart/2008/layout/VerticalCurvedList"/>
    <dgm:cxn modelId="{513A5427-F8D5-4F41-B0D0-C416224CB904}" type="presParOf" srcId="{95EB04DB-B135-1849-8413-EEEB2D68D7D7}" destId="{DCB145DF-5E12-8B4B-855A-80A2C5045F25}" srcOrd="0" destOrd="0" presId="urn:microsoft.com/office/officeart/2008/layout/VerticalCurvedList"/>
    <dgm:cxn modelId="{45528CE9-EB33-8246-8793-39C026363986}" type="presParOf" srcId="{228BC345-0EFD-BF40-91CA-163AF3BEF843}" destId="{B8D6CFAD-7FC5-6E49-BCA5-3F4875693BFA}" srcOrd="3" destOrd="0" presId="urn:microsoft.com/office/officeart/2008/layout/VerticalCurvedList"/>
    <dgm:cxn modelId="{A2379541-C83C-3A41-B3BF-F9A4090C393F}" type="presParOf" srcId="{228BC345-0EFD-BF40-91CA-163AF3BEF843}" destId="{164DCED1-99AB-4547-8FC8-A64B55713E3D}" srcOrd="4" destOrd="0" presId="urn:microsoft.com/office/officeart/2008/layout/VerticalCurvedList"/>
    <dgm:cxn modelId="{A402C8E4-93E2-FF46-BDCB-4FF2B57472DF}" type="presParOf" srcId="{164DCED1-99AB-4547-8FC8-A64B55713E3D}" destId="{D84A5AC3-C354-0C45-B496-87681965C0E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D9CF7-BE1F-2F4F-8BBE-E7E1A141A1BB}">
      <dsp:nvSpPr>
        <dsp:cNvPr id="0" name=""/>
        <dsp:cNvSpPr/>
      </dsp:nvSpPr>
      <dsp:spPr>
        <a:xfrm>
          <a:off x="-4835795" y="-746639"/>
          <a:ext cx="5802812" cy="5802812"/>
        </a:xfrm>
        <a:prstGeom prst="blockArc">
          <a:avLst>
            <a:gd name="adj1" fmla="val 18900000"/>
            <a:gd name="adj2" fmla="val 2700000"/>
            <a:gd name="adj3" fmla="val 372"/>
          </a:avLst>
        </a:pr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187A51A-AD14-FF49-97C6-21E3C84F0FD5}">
      <dsp:nvSpPr>
        <dsp:cNvPr id="0" name=""/>
        <dsp:cNvSpPr/>
      </dsp:nvSpPr>
      <dsp:spPr>
        <a:xfrm>
          <a:off x="792199" y="615659"/>
          <a:ext cx="7313067" cy="1231147"/>
        </a:xfrm>
        <a:prstGeom prst="rect">
          <a:avLst/>
        </a:prstGeom>
        <a:solidFill>
          <a:srgbClr val="EF72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7223"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How to Identify Your Market?</a:t>
          </a:r>
        </a:p>
      </dsp:txBody>
      <dsp:txXfrm>
        <a:off x="792199" y="615659"/>
        <a:ext cx="7313067" cy="1231147"/>
      </dsp:txXfrm>
    </dsp:sp>
    <dsp:sp modelId="{DCB145DF-5E12-8B4B-855A-80A2C5045F25}">
      <dsp:nvSpPr>
        <dsp:cNvPr id="0" name=""/>
        <dsp:cNvSpPr/>
      </dsp:nvSpPr>
      <dsp:spPr>
        <a:xfrm>
          <a:off x="22732" y="461766"/>
          <a:ext cx="1538934" cy="1538934"/>
        </a:xfrm>
        <a:prstGeom prst="ellipse">
          <a:avLst/>
        </a:prstGeom>
        <a:solidFill>
          <a:srgbClr val="EF72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B8D6CFAD-7FC5-6E49-BCA5-3F4875693BFA}">
      <dsp:nvSpPr>
        <dsp:cNvPr id="0" name=""/>
        <dsp:cNvSpPr/>
      </dsp:nvSpPr>
      <dsp:spPr>
        <a:xfrm>
          <a:off x="792199" y="2462725"/>
          <a:ext cx="7313067" cy="1231147"/>
        </a:xfrm>
        <a:prstGeom prst="rect">
          <a:avLst/>
        </a:prstGeom>
        <a:solidFill>
          <a:srgbClr val="FCE8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7223"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rPr>
            <a:t>How to Research Your Market?</a:t>
          </a:r>
        </a:p>
      </dsp:txBody>
      <dsp:txXfrm>
        <a:off x="792199" y="2462725"/>
        <a:ext cx="7313067" cy="1231147"/>
      </dsp:txXfrm>
    </dsp:sp>
    <dsp:sp modelId="{D84A5AC3-C354-0C45-B496-87681965C0E4}">
      <dsp:nvSpPr>
        <dsp:cNvPr id="0" name=""/>
        <dsp:cNvSpPr/>
      </dsp:nvSpPr>
      <dsp:spPr>
        <a:xfrm>
          <a:off x="22732" y="2308832"/>
          <a:ext cx="1538934" cy="1538934"/>
        </a:xfrm>
        <a:prstGeom prst="ellipse">
          <a:avLst/>
        </a:prstGeom>
        <a:solidFill>
          <a:srgbClr val="FCE8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08EEC-373D-4CF5-9CA9-FDB15AF7D55A}" type="datetimeFigureOut">
              <a:rPr lang="en-US" smtClean="0"/>
              <a:t>9/5/23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23BB40-1F9A-4C4B-92BE-5A87AA66D9A4}" type="slidenum">
              <a:rPr lang="en-US" smtClean="0"/>
              <a:t>‹#›</a:t>
            </a:fld>
            <a:endParaRPr lang="en-US"/>
          </a:p>
        </p:txBody>
      </p:sp>
    </p:spTree>
    <p:extLst>
      <p:ext uri="{BB962C8B-B14F-4D97-AF65-F5344CB8AC3E}">
        <p14:creationId xmlns:p14="http://schemas.microsoft.com/office/powerpoint/2010/main" val="1254032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4102298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162972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1914921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944435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406553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C646A6-773D-4EBB-8451-75E450B45DC1}" type="datetimeFigureOut">
              <a:rPr lang="en-US" smtClean="0"/>
              <a:t>9/5/23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267977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C646A6-773D-4EBB-8451-75E450B45DC1}" type="datetimeFigureOut">
              <a:rPr lang="en-US" smtClean="0"/>
              <a:t>9/5/23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4168397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C646A6-773D-4EBB-8451-75E450B45DC1}" type="datetimeFigureOut">
              <a:rPr lang="en-US" smtClean="0"/>
              <a:t>9/5/23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3761400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646A6-773D-4EBB-8451-75E450B45DC1}" type="datetimeFigureOut">
              <a:rPr lang="en-US" smtClean="0"/>
              <a:t>9/5/23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367098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C646A6-773D-4EBB-8451-75E450B45DC1}" type="datetimeFigureOut">
              <a:rPr lang="en-US" smtClean="0"/>
              <a:t>9/5/23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3298402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C646A6-773D-4EBB-8451-75E450B45DC1}" type="datetimeFigureOut">
              <a:rPr lang="en-US" smtClean="0"/>
              <a:t>9/5/23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311339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646A6-773D-4EBB-8451-75E450B45DC1}" type="datetimeFigureOut">
              <a:rPr lang="en-US" smtClean="0"/>
              <a:t>9/5/23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F5445-5405-45DB-83C0-321A915FA44D}" type="slidenum">
              <a:rPr lang="en-US" smtClean="0"/>
              <a:t>‹#›</a:t>
            </a:fld>
            <a:endParaRPr lang="en-US"/>
          </a:p>
        </p:txBody>
      </p:sp>
    </p:spTree>
    <p:extLst>
      <p:ext uri="{BB962C8B-B14F-4D97-AF65-F5344CB8AC3E}">
        <p14:creationId xmlns:p14="http://schemas.microsoft.com/office/powerpoint/2010/main" val="401354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535" y="1226912"/>
            <a:ext cx="9523071" cy="2387600"/>
          </a:xfrm>
        </p:spPr>
        <p:txBody>
          <a:bodyPr anchor="t">
            <a:noAutofit/>
          </a:bodyPr>
          <a:lstStyle/>
          <a:p>
            <a:r>
              <a:rPr lang="en-US" sz="4400" b="1" dirty="0">
                <a:solidFill>
                  <a:srgbClr val="77E1FF"/>
                </a:solidFill>
              </a:rPr>
              <a:t>Entrepreneurship for Computer Science</a:t>
            </a:r>
            <a:br>
              <a:rPr lang="en-US" sz="4400" dirty="0">
                <a:solidFill>
                  <a:srgbClr val="0070C0"/>
                </a:solidFill>
              </a:rPr>
            </a:br>
            <a:r>
              <a:rPr lang="en-US" sz="4400" dirty="0">
                <a:solidFill>
                  <a:srgbClr val="77E1FF"/>
                </a:solidFill>
              </a:rPr>
              <a:t>CS 15-390</a:t>
            </a:r>
          </a:p>
        </p:txBody>
      </p:sp>
      <p:sp>
        <p:nvSpPr>
          <p:cNvPr id="3" name="Subtitle 2"/>
          <p:cNvSpPr>
            <a:spLocks noGrp="1"/>
          </p:cNvSpPr>
          <p:nvPr>
            <p:ph type="subTitle" idx="1"/>
          </p:nvPr>
        </p:nvSpPr>
        <p:spPr>
          <a:xfrm>
            <a:off x="1524000" y="2944494"/>
            <a:ext cx="9144000" cy="2048954"/>
          </a:xfrm>
        </p:spPr>
        <p:txBody>
          <a:bodyPr>
            <a:normAutofit/>
          </a:bodyPr>
          <a:lstStyle/>
          <a:p>
            <a:r>
              <a:rPr lang="en-US" sz="2800" b="1" dirty="0"/>
              <a:t>How to Research a Market?</a:t>
            </a:r>
          </a:p>
          <a:p>
            <a:r>
              <a:rPr lang="en-US" sz="2800" dirty="0"/>
              <a:t>Lecture 4, August 30, 2023</a:t>
            </a:r>
          </a:p>
          <a:p>
            <a:endParaRPr lang="en-US" dirty="0"/>
          </a:p>
          <a:p>
            <a:r>
              <a:rPr lang="en-US" sz="2800" b="1" dirty="0">
                <a:solidFill>
                  <a:srgbClr val="EF7273"/>
                </a:solidFill>
              </a:rPr>
              <a:t>Mohammad Hammoud</a:t>
            </a:r>
          </a:p>
        </p:txBody>
      </p:sp>
      <p:sp>
        <p:nvSpPr>
          <p:cNvPr id="4" name="TextBox 3">
            <a:extLst>
              <a:ext uri="{FF2B5EF4-FFF2-40B4-BE49-F238E27FC236}">
                <a16:creationId xmlns:a16="http://schemas.microsoft.com/office/drawing/2014/main" id="{B8AF9EBD-2407-8645-80D3-C98102E93C59}"/>
              </a:ext>
            </a:extLst>
          </p:cNvPr>
          <p:cNvSpPr txBox="1"/>
          <p:nvPr/>
        </p:nvSpPr>
        <p:spPr>
          <a:xfrm>
            <a:off x="5636871" y="2974693"/>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170021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Did </a:t>
            </a:r>
            <a:r>
              <a:rPr lang="en-US" i="1" dirty="0"/>
              <a:t>Away</a:t>
            </a:r>
            <a:r>
              <a:rPr lang="en-US" dirty="0"/>
              <a:t> Start?</a:t>
            </a:r>
          </a:p>
        </p:txBody>
      </p:sp>
      <p:sp>
        <p:nvSpPr>
          <p:cNvPr id="3" name="Content Placeholder 2"/>
          <p:cNvSpPr>
            <a:spLocks noGrp="1"/>
          </p:cNvSpPr>
          <p:nvPr>
            <p:ph idx="1"/>
          </p:nvPr>
        </p:nvSpPr>
        <p:spPr>
          <a:xfrm>
            <a:off x="838200" y="1825624"/>
            <a:ext cx="10734964" cy="4558397"/>
          </a:xfrm>
        </p:spPr>
        <p:txBody>
          <a:bodyPr>
            <a:normAutofit lnSpcReduction="10000"/>
          </a:bodyPr>
          <a:lstStyle/>
          <a:p>
            <a:r>
              <a:rPr lang="en-US" dirty="0"/>
              <a:t>In early 2015, Jen Rubio (the former head of social media at </a:t>
            </a:r>
            <a:r>
              <a:rPr lang="en-US" i="1" dirty="0" err="1"/>
              <a:t>Warby</a:t>
            </a:r>
            <a:r>
              <a:rPr lang="en-US" i="1" dirty="0"/>
              <a:t> Parker</a:t>
            </a:r>
            <a:r>
              <a:rPr lang="en-US" dirty="0"/>
              <a:t>, the online eyewear retailer that disrupted eyeglasses) was skiing in the Swiss Alps</a:t>
            </a:r>
          </a:p>
          <a:p>
            <a:endParaRPr lang="en-US" dirty="0"/>
          </a:p>
          <a:p>
            <a:r>
              <a:rPr lang="en-US" dirty="0"/>
              <a:t>In her way back to New York, her bag broke: “I’m leaving a trail of my underwear behind me as I’m running through the [Zurich] airport. It was so embarrassing.” </a:t>
            </a:r>
          </a:p>
          <a:p>
            <a:endParaRPr lang="en-US" dirty="0"/>
          </a:p>
          <a:p>
            <a:r>
              <a:rPr lang="en-US" dirty="0"/>
              <a:t>When she was back, she tried to buy a new bag, but all that she could find are either a Tumi (expensive!) or an American Tourist (cheap!) bag</a:t>
            </a:r>
          </a:p>
          <a:p>
            <a:pPr lvl="1"/>
            <a:r>
              <a:rPr lang="en-US" dirty="0"/>
              <a:t>Jen Rubio observed a </a:t>
            </a:r>
            <a:r>
              <a:rPr lang="en-US" i="1" dirty="0">
                <a:solidFill>
                  <a:srgbClr val="EF7273"/>
                </a:solidFill>
              </a:rPr>
              <a:t>market gap</a:t>
            </a:r>
            <a:r>
              <a:rPr lang="en-US" dirty="0"/>
              <a:t>!</a:t>
            </a:r>
          </a:p>
          <a:p>
            <a:pPr marL="4572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117978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Did </a:t>
            </a:r>
            <a:r>
              <a:rPr lang="en-US" i="1" dirty="0"/>
              <a:t>Away</a:t>
            </a:r>
            <a:r>
              <a:rPr lang="en-US" dirty="0"/>
              <a:t> Conduct Research?</a:t>
            </a:r>
          </a:p>
        </p:txBody>
      </p:sp>
      <p:sp>
        <p:nvSpPr>
          <p:cNvPr id="3" name="Content Placeholder 2"/>
          <p:cNvSpPr>
            <a:spLocks noGrp="1"/>
          </p:cNvSpPr>
          <p:nvPr>
            <p:ph idx="1"/>
          </p:nvPr>
        </p:nvSpPr>
        <p:spPr>
          <a:xfrm>
            <a:off x="838200" y="1825624"/>
            <a:ext cx="10605655" cy="4808856"/>
          </a:xfrm>
        </p:spPr>
        <p:txBody>
          <a:bodyPr>
            <a:normAutofit fontScale="92500" lnSpcReduction="20000"/>
          </a:bodyPr>
          <a:lstStyle/>
          <a:p>
            <a:r>
              <a:rPr lang="en-US" sz="3000" dirty="0"/>
              <a:t>Jen partnered with her colleague from the time at </a:t>
            </a:r>
            <a:r>
              <a:rPr lang="en-US" sz="3000" dirty="0" err="1"/>
              <a:t>Warby</a:t>
            </a:r>
            <a:r>
              <a:rPr lang="en-US" sz="3000" dirty="0"/>
              <a:t> Parker, Steph Korey </a:t>
            </a:r>
          </a:p>
          <a:p>
            <a:endParaRPr lang="en-US" dirty="0"/>
          </a:p>
          <a:p>
            <a:r>
              <a:rPr lang="en-US" sz="3000" dirty="0"/>
              <a:t>They both did not have experience in making luggage </a:t>
            </a:r>
          </a:p>
          <a:p>
            <a:pPr lvl="1"/>
            <a:r>
              <a:rPr lang="en-US" sz="2600" dirty="0"/>
              <a:t>They were </a:t>
            </a:r>
            <a:r>
              <a:rPr lang="en-US" sz="2600" i="1" dirty="0">
                <a:solidFill>
                  <a:srgbClr val="EF7273"/>
                </a:solidFill>
              </a:rPr>
              <a:t>outsiders</a:t>
            </a:r>
            <a:r>
              <a:rPr lang="en-US" sz="2600" dirty="0"/>
              <a:t>; had no subject matter expertise, institutional knowledge, or industry experience (potentially a </a:t>
            </a:r>
            <a:r>
              <a:rPr lang="en-US" sz="2600" i="1" dirty="0"/>
              <a:t>blessing</a:t>
            </a:r>
            <a:r>
              <a:rPr lang="en-US" sz="2600" dirty="0"/>
              <a:t> at times!)</a:t>
            </a:r>
          </a:p>
          <a:p>
            <a:pPr lvl="1"/>
            <a:endParaRPr lang="en-US" dirty="0"/>
          </a:p>
          <a:p>
            <a:r>
              <a:rPr lang="en-US" sz="3000" dirty="0"/>
              <a:t>Jen said: ”The </a:t>
            </a:r>
            <a:r>
              <a:rPr lang="en-US" sz="3000" i="1" dirty="0"/>
              <a:t>first few weeks </a:t>
            </a:r>
            <a:r>
              <a:rPr lang="en-US" sz="3000" dirty="0"/>
              <a:t>were just like our intense version of </a:t>
            </a:r>
            <a:r>
              <a:rPr lang="en-US" sz="3000" i="1" dirty="0"/>
              <a:t>market research</a:t>
            </a:r>
            <a:r>
              <a:rPr lang="en-US" sz="3000" dirty="0"/>
              <a:t>… We went shopping </a:t>
            </a:r>
            <a:r>
              <a:rPr lang="en-US" sz="3000" i="1" dirty="0"/>
              <a:t>every single day</a:t>
            </a:r>
            <a:r>
              <a:rPr lang="en-US" sz="3000" dirty="0"/>
              <a:t>. We went to </a:t>
            </a:r>
            <a:r>
              <a:rPr lang="en-US" sz="3000" i="1" dirty="0"/>
              <a:t>every</a:t>
            </a:r>
            <a:r>
              <a:rPr lang="en-US" sz="3000" dirty="0"/>
              <a:t> department store. We went to every luggage store… We compared all the experiences and all the prices. We kept very meticulous notes on what was out there.” (a technique known as the </a:t>
            </a:r>
            <a:r>
              <a:rPr lang="en-US" sz="3000" i="1" dirty="0">
                <a:solidFill>
                  <a:srgbClr val="EF7273"/>
                </a:solidFill>
              </a:rPr>
              <a:t>“immersion technique”</a:t>
            </a:r>
            <a:r>
              <a:rPr lang="en-US" sz="3000" dirty="0"/>
              <a:t>)</a:t>
            </a:r>
            <a:endParaRPr lang="en-US" dirty="0"/>
          </a:p>
          <a:p>
            <a:pPr lvl="1"/>
            <a:endParaRPr lang="en-US" dirty="0"/>
          </a:p>
          <a:p>
            <a:pPr lvl="1"/>
            <a:endParaRPr lang="en-US" dirty="0"/>
          </a:p>
        </p:txBody>
      </p:sp>
    </p:spTree>
    <p:extLst>
      <p:ext uri="{BB962C8B-B14F-4D97-AF65-F5344CB8AC3E}">
        <p14:creationId xmlns:p14="http://schemas.microsoft.com/office/powerpoint/2010/main" val="122490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Did </a:t>
            </a:r>
            <a:r>
              <a:rPr lang="en-US" i="1" dirty="0"/>
              <a:t>Away</a:t>
            </a:r>
            <a:r>
              <a:rPr lang="en-US" dirty="0"/>
              <a:t> Conduct Research?</a:t>
            </a:r>
          </a:p>
        </p:txBody>
      </p:sp>
      <p:sp>
        <p:nvSpPr>
          <p:cNvPr id="3" name="Content Placeholder 2"/>
          <p:cNvSpPr>
            <a:spLocks noGrp="1"/>
          </p:cNvSpPr>
          <p:nvPr>
            <p:ph idx="1"/>
          </p:nvPr>
        </p:nvSpPr>
        <p:spPr>
          <a:xfrm>
            <a:off x="838200" y="1825624"/>
            <a:ext cx="10515600" cy="4558397"/>
          </a:xfrm>
        </p:spPr>
        <p:txBody>
          <a:bodyPr>
            <a:normAutofit/>
          </a:bodyPr>
          <a:lstStyle/>
          <a:p>
            <a:r>
              <a:rPr lang="en-US" dirty="0"/>
              <a:t>Jen and Steph also researched and visited factories to figure out what it would take “to cut out the department … and all the weird wholesale and retail and licensing markups” </a:t>
            </a:r>
          </a:p>
          <a:p>
            <a:pPr lvl="1"/>
            <a:r>
              <a:rPr lang="en-US" dirty="0"/>
              <a:t>This was how </a:t>
            </a:r>
            <a:r>
              <a:rPr lang="en-US" dirty="0" err="1"/>
              <a:t>Warby</a:t>
            </a:r>
            <a:r>
              <a:rPr lang="en-US" dirty="0"/>
              <a:t> Parker managed to make something really high quality at a much more affordable price!</a:t>
            </a:r>
          </a:p>
          <a:p>
            <a:pPr lvl="1"/>
            <a:endParaRPr lang="en-US" dirty="0"/>
          </a:p>
          <a:p>
            <a:r>
              <a:rPr lang="en-US" dirty="0"/>
              <a:t>They created a survey asking </a:t>
            </a:r>
            <a:r>
              <a:rPr lang="en-US" i="1" dirty="0"/>
              <a:t>what consumers wanted </a:t>
            </a:r>
            <a:r>
              <a:rPr lang="en-US" dirty="0"/>
              <a:t>and sent it out to around 100 friends</a:t>
            </a:r>
          </a:p>
          <a:p>
            <a:pPr lvl="1"/>
            <a:r>
              <a:rPr lang="en-US" dirty="0"/>
              <a:t>The survey included a list of “</a:t>
            </a:r>
            <a:r>
              <a:rPr lang="en-US" i="1" dirty="0"/>
              <a:t>every feature</a:t>
            </a:r>
            <a:r>
              <a:rPr lang="en-US" dirty="0"/>
              <a:t> imaginable based on what we knew from our research.”</a:t>
            </a:r>
          </a:p>
          <a:p>
            <a:pPr lvl="1"/>
            <a:r>
              <a:rPr lang="en-US" dirty="0"/>
              <a:t>Smart, right?</a:t>
            </a:r>
          </a:p>
          <a:p>
            <a:pPr lvl="1"/>
            <a:endParaRPr lang="en-US" dirty="0"/>
          </a:p>
          <a:p>
            <a:pPr lvl="1"/>
            <a:endParaRPr lang="en-US" dirty="0"/>
          </a:p>
          <a:p>
            <a:pPr marL="4572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97862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Did </a:t>
            </a:r>
            <a:r>
              <a:rPr lang="en-US" i="1" dirty="0"/>
              <a:t>Away</a:t>
            </a:r>
            <a:r>
              <a:rPr lang="en-US" dirty="0"/>
              <a:t> Conduct Research?</a:t>
            </a:r>
          </a:p>
        </p:txBody>
      </p:sp>
      <p:sp>
        <p:nvSpPr>
          <p:cNvPr id="3" name="Content Placeholder 2"/>
          <p:cNvSpPr>
            <a:spLocks noGrp="1"/>
          </p:cNvSpPr>
          <p:nvPr>
            <p:ph idx="1"/>
          </p:nvPr>
        </p:nvSpPr>
        <p:spPr>
          <a:xfrm>
            <a:off x="838200" y="1825624"/>
            <a:ext cx="10515600" cy="4558397"/>
          </a:xfrm>
        </p:spPr>
        <p:txBody>
          <a:bodyPr>
            <a:normAutofit/>
          </a:bodyPr>
          <a:lstStyle/>
          <a:p>
            <a:r>
              <a:rPr lang="en-US" dirty="0"/>
              <a:t>Jen said about this survey: “It was the </a:t>
            </a:r>
            <a:r>
              <a:rPr lang="en-US" i="1" dirty="0"/>
              <a:t>stupidest idea ever</a:t>
            </a:r>
            <a:r>
              <a:rPr lang="en-US" dirty="0"/>
              <a:t>… if you have a survey that says ‘what would you like to see in your luggage?’ everything gets checked. It’s not indicative…”</a:t>
            </a:r>
          </a:p>
          <a:p>
            <a:pPr lvl="1"/>
            <a:endParaRPr lang="en-US" dirty="0"/>
          </a:p>
          <a:p>
            <a:r>
              <a:rPr lang="en-US" dirty="0"/>
              <a:t>Jen and Steph quickly figured out that they had to narrow the universe of potential features from what </a:t>
            </a:r>
            <a:r>
              <a:rPr lang="en-US" i="1" dirty="0"/>
              <a:t>could</a:t>
            </a:r>
            <a:r>
              <a:rPr lang="en-US" dirty="0"/>
              <a:t> go into their luggage to what </a:t>
            </a:r>
            <a:r>
              <a:rPr lang="en-US" i="1" dirty="0"/>
              <a:t>should</a:t>
            </a:r>
            <a:r>
              <a:rPr lang="en-US" dirty="0"/>
              <a:t> go into it</a:t>
            </a:r>
          </a:p>
          <a:p>
            <a:endParaRPr lang="en-US" dirty="0"/>
          </a:p>
          <a:p>
            <a:r>
              <a:rPr lang="en-US" dirty="0"/>
              <a:t>To do that, they had to identify how people actually use their luggage</a:t>
            </a:r>
          </a:p>
          <a:p>
            <a:pPr lvl="2"/>
            <a:endParaRPr lang="en-US" dirty="0"/>
          </a:p>
          <a:p>
            <a:pPr marL="4572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373863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Did </a:t>
            </a:r>
            <a:r>
              <a:rPr lang="en-US" i="1" dirty="0"/>
              <a:t>Away</a:t>
            </a:r>
            <a:r>
              <a:rPr lang="en-US" dirty="0"/>
              <a:t> Conduct Research?</a:t>
            </a:r>
          </a:p>
        </p:txBody>
      </p:sp>
      <p:sp>
        <p:nvSpPr>
          <p:cNvPr id="3" name="Content Placeholder 2"/>
          <p:cNvSpPr>
            <a:spLocks noGrp="1"/>
          </p:cNvSpPr>
          <p:nvPr>
            <p:ph idx="1"/>
          </p:nvPr>
        </p:nvSpPr>
        <p:spPr>
          <a:xfrm>
            <a:off x="838200" y="1825624"/>
            <a:ext cx="10515600" cy="4558397"/>
          </a:xfrm>
        </p:spPr>
        <p:txBody>
          <a:bodyPr>
            <a:normAutofit fontScale="92500" lnSpcReduction="10000"/>
          </a:bodyPr>
          <a:lstStyle/>
          <a:p>
            <a:r>
              <a:rPr lang="en-US" dirty="0"/>
              <a:t>For </a:t>
            </a:r>
            <a:r>
              <a:rPr lang="en-US" i="1" dirty="0"/>
              <a:t>a few months</a:t>
            </a:r>
            <a:r>
              <a:rPr lang="en-US" dirty="0"/>
              <a:t>, they talked to nearly 800 people and asked them:</a:t>
            </a:r>
          </a:p>
          <a:p>
            <a:pPr lvl="1"/>
            <a:r>
              <a:rPr lang="en-US" dirty="0"/>
              <a:t>How do you pack?</a:t>
            </a:r>
          </a:p>
          <a:p>
            <a:pPr lvl="1"/>
            <a:r>
              <a:rPr lang="en-US" dirty="0"/>
              <a:t>What do you do right when you get to the hotel?</a:t>
            </a:r>
          </a:p>
          <a:p>
            <a:pPr lvl="1"/>
            <a:r>
              <a:rPr lang="en-US" dirty="0"/>
              <a:t>What do you do with your luggage?</a:t>
            </a:r>
          </a:p>
          <a:p>
            <a:pPr lvl="1"/>
            <a:r>
              <a:rPr lang="en-US" dirty="0"/>
              <a:t>What do you put in it?</a:t>
            </a:r>
          </a:p>
          <a:p>
            <a:pPr lvl="1"/>
            <a:r>
              <a:rPr lang="en-US" dirty="0"/>
              <a:t>What are your biggest pain points when you’re traveling?</a:t>
            </a:r>
          </a:p>
          <a:p>
            <a:pPr lvl="1"/>
            <a:endParaRPr lang="en-US" dirty="0"/>
          </a:p>
          <a:p>
            <a:r>
              <a:rPr lang="en-US" dirty="0"/>
              <a:t>They went over to the houses of some people whom they knew and watched them pack! (this is known as the</a:t>
            </a:r>
            <a:r>
              <a:rPr lang="en-US" dirty="0">
                <a:solidFill>
                  <a:srgbClr val="EF7273"/>
                </a:solidFill>
              </a:rPr>
              <a:t> </a:t>
            </a:r>
            <a:r>
              <a:rPr lang="en-US" i="1" dirty="0">
                <a:solidFill>
                  <a:srgbClr val="EF7273"/>
                </a:solidFill>
              </a:rPr>
              <a:t>“observation technique”</a:t>
            </a:r>
            <a:r>
              <a:rPr lang="en-US" dirty="0"/>
              <a:t>)</a:t>
            </a:r>
          </a:p>
          <a:p>
            <a:endParaRPr lang="en-US" dirty="0"/>
          </a:p>
          <a:p>
            <a:r>
              <a:rPr lang="en-US" dirty="0"/>
              <a:t>“And that’s is how we figured out all the things we needed to make… our one perfect suitcase.” Jen said</a:t>
            </a:r>
          </a:p>
          <a:p>
            <a:pPr lvl="2"/>
            <a:endParaRPr lang="en-US" dirty="0"/>
          </a:p>
          <a:p>
            <a:pPr marL="457200" lvl="1" indent="0">
              <a:buNone/>
            </a:pPr>
            <a:endParaRPr lang="en-US" dirty="0"/>
          </a:p>
          <a:p>
            <a:pPr lvl="1"/>
            <a:endParaRPr lang="en-US" dirty="0"/>
          </a:p>
          <a:p>
            <a:pPr lvl="1"/>
            <a:endParaRPr lang="en-US" dirty="0"/>
          </a:p>
        </p:txBody>
      </p:sp>
      <p:sp>
        <p:nvSpPr>
          <p:cNvPr id="5" name="Rounded Rectangle 4">
            <a:extLst>
              <a:ext uri="{FF2B5EF4-FFF2-40B4-BE49-F238E27FC236}">
                <a16:creationId xmlns:a16="http://schemas.microsoft.com/office/drawing/2014/main" id="{61418C72-BBCC-CA6B-0205-4C7B681FC1D2}"/>
              </a:ext>
            </a:extLst>
          </p:cNvPr>
          <p:cNvSpPr/>
          <p:nvPr/>
        </p:nvSpPr>
        <p:spPr>
          <a:xfrm>
            <a:off x="8483600" y="2413316"/>
            <a:ext cx="2976880" cy="1325563"/>
          </a:xfrm>
          <a:prstGeom prst="roundRect">
            <a:avLst/>
          </a:prstGeom>
          <a:solidFill>
            <a:srgbClr val="FCE8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This is known as the </a:t>
            </a:r>
            <a:r>
              <a:rPr lang="en-US" dirty="0">
                <a:solidFill>
                  <a:srgbClr val="EF7273"/>
                </a:solidFill>
              </a:rPr>
              <a:t>“</a:t>
            </a:r>
            <a:r>
              <a:rPr lang="en-US" i="1" dirty="0">
                <a:solidFill>
                  <a:srgbClr val="EF7273"/>
                </a:solidFill>
              </a:rPr>
              <a:t>open-ended interview technique”</a:t>
            </a:r>
            <a:r>
              <a:rPr lang="en-US" dirty="0">
                <a:solidFill>
                  <a:schemeClr val="tx1"/>
                </a:solidFill>
              </a:rPr>
              <a:t>, which involves </a:t>
            </a:r>
            <a:r>
              <a:rPr lang="en-US" i="1" dirty="0">
                <a:solidFill>
                  <a:schemeClr val="tx1"/>
                </a:solidFill>
              </a:rPr>
              <a:t>only</a:t>
            </a:r>
            <a:r>
              <a:rPr lang="en-US" dirty="0">
                <a:solidFill>
                  <a:schemeClr val="tx1"/>
                </a:solidFill>
              </a:rPr>
              <a:t> open-ended questions </a:t>
            </a:r>
          </a:p>
        </p:txBody>
      </p:sp>
    </p:spTree>
    <p:extLst>
      <p:ext uri="{BB962C8B-B14F-4D97-AF65-F5344CB8AC3E}">
        <p14:creationId xmlns:p14="http://schemas.microsoft.com/office/powerpoint/2010/main" val="76745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Results of </a:t>
            </a:r>
            <a:r>
              <a:rPr lang="en-US" i="1" dirty="0"/>
              <a:t>Effective</a:t>
            </a:r>
            <a:r>
              <a:rPr lang="en-US" dirty="0"/>
              <a:t> Market Research </a:t>
            </a:r>
          </a:p>
        </p:txBody>
      </p:sp>
      <p:sp>
        <p:nvSpPr>
          <p:cNvPr id="3" name="Content Placeholder 2"/>
          <p:cNvSpPr>
            <a:spLocks noGrp="1"/>
          </p:cNvSpPr>
          <p:nvPr>
            <p:ph idx="1"/>
          </p:nvPr>
        </p:nvSpPr>
        <p:spPr>
          <a:xfrm>
            <a:off x="838200" y="1825624"/>
            <a:ext cx="10515600" cy="4558397"/>
          </a:xfrm>
        </p:spPr>
        <p:txBody>
          <a:bodyPr>
            <a:normAutofit/>
          </a:bodyPr>
          <a:lstStyle/>
          <a:p>
            <a:r>
              <a:rPr lang="en-US" dirty="0"/>
              <a:t>When Jen and Steph introduced their first bag, it had or involved:</a:t>
            </a:r>
          </a:p>
          <a:p>
            <a:pPr lvl="1"/>
            <a:r>
              <a:rPr lang="en-US" dirty="0"/>
              <a:t>A USB charger </a:t>
            </a:r>
          </a:p>
          <a:p>
            <a:pPr lvl="1"/>
            <a:r>
              <a:rPr lang="en-US" dirty="0"/>
              <a:t>A removable laundry bag</a:t>
            </a:r>
          </a:p>
          <a:p>
            <a:pPr lvl="1"/>
            <a:r>
              <a:rPr lang="en-US" dirty="0"/>
              <a:t>An indestructible outer shell</a:t>
            </a:r>
          </a:p>
          <a:p>
            <a:pPr lvl="1"/>
            <a:r>
              <a:rPr lang="en-US" dirty="0"/>
              <a:t>360-degree wheels</a:t>
            </a:r>
          </a:p>
          <a:p>
            <a:pPr lvl="1"/>
            <a:r>
              <a:rPr lang="en-US" dirty="0"/>
              <a:t>A tag price of $225 </a:t>
            </a:r>
          </a:p>
          <a:p>
            <a:pPr lvl="1"/>
            <a:r>
              <a:rPr lang="en-US" dirty="0"/>
              <a:t>Direct-to-consumer delivery </a:t>
            </a:r>
          </a:p>
          <a:p>
            <a:pPr lvl="1"/>
            <a:endParaRPr lang="en-US" dirty="0"/>
          </a:p>
          <a:p>
            <a:r>
              <a:rPr lang="en-US" dirty="0"/>
              <a:t>The results were undeniable </a:t>
            </a:r>
          </a:p>
          <a:p>
            <a:pPr lvl="1"/>
            <a:r>
              <a:rPr lang="en-US" dirty="0"/>
              <a:t>In the first year, </a:t>
            </a:r>
            <a:r>
              <a:rPr lang="en-US" i="1" dirty="0"/>
              <a:t>Away</a:t>
            </a:r>
            <a:r>
              <a:rPr lang="en-US" dirty="0"/>
              <a:t> sold 55,000 suitcases </a:t>
            </a:r>
          </a:p>
          <a:p>
            <a:pPr lvl="1"/>
            <a:r>
              <a:rPr lang="en-US" dirty="0"/>
              <a:t>Within 3 years, </a:t>
            </a:r>
            <a:r>
              <a:rPr lang="en-US" i="1" dirty="0"/>
              <a:t>Away</a:t>
            </a:r>
            <a:r>
              <a:rPr lang="en-US" dirty="0"/>
              <a:t> sold a million pieces!</a:t>
            </a:r>
          </a:p>
          <a:p>
            <a:pPr lvl="1"/>
            <a:endParaRPr lang="en-US" dirty="0"/>
          </a:p>
          <a:p>
            <a:pPr lvl="1"/>
            <a:endParaRPr lang="en-US" dirty="0"/>
          </a:p>
          <a:p>
            <a:pPr marL="914400" lvl="2" indent="0">
              <a:buNone/>
            </a:pPr>
            <a:endParaRPr lang="en-US" dirty="0"/>
          </a:p>
          <a:p>
            <a:pPr marL="4572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23616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Techniques for </a:t>
            </a:r>
            <a:r>
              <a:rPr lang="en-US" i="1" dirty="0"/>
              <a:t>Effective</a:t>
            </a:r>
            <a:r>
              <a:rPr lang="en-US" dirty="0"/>
              <a:t> Market Research</a:t>
            </a:r>
          </a:p>
        </p:txBody>
      </p:sp>
      <p:graphicFrame>
        <p:nvGraphicFramePr>
          <p:cNvPr id="7" name="Content Placeholder 4"/>
          <p:cNvGraphicFramePr>
            <a:graphicFrameLocks/>
          </p:cNvGraphicFramePr>
          <p:nvPr>
            <p:extLst>
              <p:ext uri="{D42A27DB-BD31-4B8C-83A1-F6EECF244321}">
                <p14:modId xmlns:p14="http://schemas.microsoft.com/office/powerpoint/2010/main" val="349216424"/>
              </p:ext>
            </p:extLst>
          </p:nvPr>
        </p:nvGraphicFramePr>
        <p:xfrm>
          <a:off x="838200" y="1807153"/>
          <a:ext cx="10515600" cy="3494520"/>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20000"/>
                    </a:ext>
                  </a:extLst>
                </a:gridCol>
                <a:gridCol w="7899400">
                  <a:extLst>
                    <a:ext uri="{9D8B030D-6E8A-4147-A177-3AD203B41FA5}">
                      <a16:colId xmlns:a16="http://schemas.microsoft.com/office/drawing/2014/main" val="20001"/>
                    </a:ext>
                  </a:extLst>
                </a:gridCol>
              </a:tblGrid>
              <a:tr h="433107">
                <a:tc>
                  <a:txBody>
                    <a:bodyPr/>
                    <a:lstStyle/>
                    <a:p>
                      <a:pPr algn="ctr"/>
                      <a:r>
                        <a:rPr lang="en-US" dirty="0">
                          <a:solidFill>
                            <a:schemeClr val="tx1"/>
                          </a:solidFill>
                        </a:rPr>
                        <a:t>Technique</a:t>
                      </a:r>
                    </a:p>
                  </a:txBody>
                  <a:tcPr>
                    <a:solidFill>
                      <a:srgbClr val="77E1FF"/>
                    </a:solidFill>
                  </a:tcPr>
                </a:tc>
                <a:tc>
                  <a:txBody>
                    <a:bodyPr/>
                    <a:lstStyle/>
                    <a:p>
                      <a:pPr algn="ctr"/>
                      <a:r>
                        <a:rPr lang="en-US" dirty="0">
                          <a:solidFill>
                            <a:schemeClr val="tx1"/>
                          </a:solidFill>
                        </a:rPr>
                        <a:t>Description</a:t>
                      </a:r>
                    </a:p>
                  </a:txBody>
                  <a:tcPr>
                    <a:solidFill>
                      <a:srgbClr val="77E1FF"/>
                    </a:solidFill>
                  </a:tcPr>
                </a:tc>
                <a:extLst>
                  <a:ext uri="{0D108BD9-81ED-4DB2-BD59-A6C34878D82A}">
                    <a16:rowId xmlns:a16="http://schemas.microsoft.com/office/drawing/2014/main" val="10000"/>
                  </a:ext>
                </a:extLst>
              </a:tr>
              <a:tr h="747554">
                <a:tc>
                  <a:txBody>
                    <a:bodyPr/>
                    <a:lstStyle/>
                    <a:p>
                      <a:pPr marL="0" marR="0" lvl="3" indent="0" algn="ctr" defTabSz="914400" rtl="0" eaLnBrk="1" fontAlgn="auto" latinLnBrk="0" hangingPunct="1">
                        <a:lnSpc>
                          <a:spcPct val="100000"/>
                        </a:lnSpc>
                        <a:spcBef>
                          <a:spcPts val="0"/>
                        </a:spcBef>
                        <a:spcAft>
                          <a:spcPts val="0"/>
                        </a:spcAft>
                        <a:buClrTx/>
                        <a:buSzTx/>
                        <a:buFontTx/>
                        <a:buNone/>
                        <a:tabLst/>
                        <a:defRPr/>
                      </a:pPr>
                      <a:r>
                        <a:rPr lang="en-US" sz="2000" b="1" i="1" kern="1200" dirty="0">
                          <a:solidFill>
                            <a:schemeClr val="tx1"/>
                          </a:solidFill>
                          <a:effectLst/>
                          <a:latin typeface="+mn-lt"/>
                          <a:ea typeface="+mn-ea"/>
                          <a:cs typeface="+mn-cs"/>
                        </a:rPr>
                        <a:t>Open-ended</a:t>
                      </a:r>
                      <a:r>
                        <a:rPr lang="en-US" sz="2000" b="1" kern="1200" dirty="0">
                          <a:solidFill>
                            <a:schemeClr val="tx1"/>
                          </a:solidFill>
                          <a:effectLst/>
                          <a:latin typeface="+mn-lt"/>
                          <a:ea typeface="+mn-ea"/>
                          <a:cs typeface="+mn-cs"/>
                        </a:rPr>
                        <a:t> Interviews</a:t>
                      </a:r>
                    </a:p>
                  </a:txBody>
                  <a:tcPr anchor="ctr">
                    <a:noFill/>
                  </a:tcPr>
                </a:tc>
                <a:tc>
                  <a:txBody>
                    <a:bodyPr/>
                    <a:lstStyle/>
                    <a:p>
                      <a:r>
                        <a:rPr lang="en-US" dirty="0"/>
                        <a:t>By</a:t>
                      </a:r>
                      <a:r>
                        <a:rPr lang="en-US" baseline="0" dirty="0"/>
                        <a:t> and large,</a:t>
                      </a:r>
                      <a:r>
                        <a:rPr lang="en-US" dirty="0"/>
                        <a:t> the most common technique. It is “essential”</a:t>
                      </a:r>
                      <a:r>
                        <a:rPr lang="en-US" baseline="0" dirty="0"/>
                        <a:t> for qualitative research</a:t>
                      </a:r>
                      <a:endParaRPr lang="en-US" dirty="0"/>
                    </a:p>
                  </a:txBody>
                  <a:tcPr>
                    <a:noFill/>
                  </a:tcPr>
                </a:tc>
                <a:extLst>
                  <a:ext uri="{0D108BD9-81ED-4DB2-BD59-A6C34878D82A}">
                    <a16:rowId xmlns:a16="http://schemas.microsoft.com/office/drawing/2014/main" val="10001"/>
                  </a:ext>
                </a:extLst>
              </a:tr>
              <a:tr h="462772">
                <a:tc>
                  <a:txBody>
                    <a:bodyPr/>
                    <a:lstStyle/>
                    <a:p>
                      <a:pPr algn="ctr"/>
                      <a:r>
                        <a:rPr lang="en-US" sz="2000" b="1" dirty="0">
                          <a:solidFill>
                            <a:schemeClr val="bg1">
                              <a:lumMod val="95000"/>
                            </a:schemeClr>
                          </a:solidFill>
                        </a:rPr>
                        <a:t>Observation</a:t>
                      </a:r>
                    </a:p>
                  </a:txBody>
                  <a:tcPr anchor="ctr">
                    <a:solidFill>
                      <a:schemeClr val="bg1">
                        <a:lumMod val="95000"/>
                      </a:schemeClr>
                    </a:solidFill>
                  </a:tcPr>
                </a:tc>
                <a:tc>
                  <a:txBody>
                    <a:bodyPr/>
                    <a:lstStyle/>
                    <a:p>
                      <a:r>
                        <a:rPr lang="en-US" dirty="0">
                          <a:solidFill>
                            <a:schemeClr val="bg1">
                              <a:lumMod val="95000"/>
                            </a:schemeClr>
                          </a:solidFill>
                        </a:rPr>
                        <a:t>Watch target</a:t>
                      </a:r>
                      <a:r>
                        <a:rPr lang="en-US" baseline="0" dirty="0">
                          <a:solidFill>
                            <a:schemeClr val="bg1">
                              <a:lumMod val="95000"/>
                            </a:schemeClr>
                          </a:solidFill>
                        </a:rPr>
                        <a:t> customers in your target industry</a:t>
                      </a:r>
                      <a:endParaRPr lang="en-US" dirty="0">
                        <a:solidFill>
                          <a:schemeClr val="bg1">
                            <a:lumMod val="95000"/>
                          </a:schemeClr>
                        </a:solidFill>
                      </a:endParaRPr>
                    </a:p>
                  </a:txBody>
                  <a:tcPr>
                    <a:solidFill>
                      <a:schemeClr val="bg1">
                        <a:lumMod val="95000"/>
                      </a:schemeClr>
                    </a:solidFill>
                  </a:tcPr>
                </a:tc>
                <a:extLst>
                  <a:ext uri="{0D108BD9-81ED-4DB2-BD59-A6C34878D82A}">
                    <a16:rowId xmlns:a16="http://schemas.microsoft.com/office/drawing/2014/main" val="10002"/>
                  </a:ext>
                </a:extLst>
              </a:tr>
              <a:tr h="462772">
                <a:tc>
                  <a:txBody>
                    <a:bodyPr/>
                    <a:lstStyle/>
                    <a:p>
                      <a:pPr algn="ctr"/>
                      <a:r>
                        <a:rPr lang="en-US" sz="2000" b="1" dirty="0">
                          <a:solidFill>
                            <a:schemeClr val="bg1"/>
                          </a:solidFill>
                        </a:rPr>
                        <a:t>Immersion</a:t>
                      </a:r>
                    </a:p>
                  </a:txBody>
                  <a:tcPr anchor="ctr">
                    <a:noFill/>
                  </a:tcPr>
                </a:tc>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solidFill>
                          <a:effectLst/>
                          <a:latin typeface="+mn-lt"/>
                          <a:ea typeface="+mn-ea"/>
                          <a:cs typeface="+mn-cs"/>
                        </a:rPr>
                        <a:t>Do the target</a:t>
                      </a:r>
                      <a:r>
                        <a:rPr lang="en-US" sz="1800" kern="1200" baseline="0" dirty="0">
                          <a:solidFill>
                            <a:schemeClr val="bg1"/>
                          </a:solidFill>
                          <a:effectLst/>
                          <a:latin typeface="+mn-lt"/>
                          <a:ea typeface="+mn-ea"/>
                          <a:cs typeface="+mn-cs"/>
                        </a:rPr>
                        <a:t> </a:t>
                      </a:r>
                      <a:r>
                        <a:rPr lang="en-US" sz="1800" kern="1200" dirty="0">
                          <a:solidFill>
                            <a:schemeClr val="bg1"/>
                          </a:solidFill>
                          <a:effectLst/>
                          <a:latin typeface="+mn-lt"/>
                          <a:ea typeface="+mn-ea"/>
                          <a:cs typeface="+mn-cs"/>
                        </a:rPr>
                        <a:t>customer’s work and experience it in full</a:t>
                      </a:r>
                    </a:p>
                  </a:txBody>
                  <a:tcPr>
                    <a:noFill/>
                  </a:tcPr>
                </a:tc>
                <a:extLst>
                  <a:ext uri="{0D108BD9-81ED-4DB2-BD59-A6C34878D82A}">
                    <a16:rowId xmlns:a16="http://schemas.microsoft.com/office/drawing/2014/main" val="10003"/>
                  </a:ext>
                </a:extLst>
              </a:tr>
              <a:tr h="1388315">
                <a:tc>
                  <a:txBody>
                    <a:bodyPr/>
                    <a:lstStyle/>
                    <a:p>
                      <a:pPr algn="ctr"/>
                      <a:r>
                        <a:rPr lang="en-US" sz="2000" b="1" dirty="0">
                          <a:solidFill>
                            <a:schemeClr val="bg1">
                              <a:lumMod val="95000"/>
                            </a:schemeClr>
                          </a:solidFill>
                        </a:rPr>
                        <a:t>User Tests</a:t>
                      </a:r>
                    </a:p>
                  </a:txBody>
                  <a:tcPr anchor="ctr">
                    <a:solidFill>
                      <a:schemeClr val="bg1">
                        <a:lumMod val="95000"/>
                      </a:schemeClr>
                    </a:solidFill>
                  </a:tcPr>
                </a:tc>
                <a:tc>
                  <a:txBody>
                    <a:bodyPr/>
                    <a:lstStyle/>
                    <a:p>
                      <a:pPr lvl="0" rtl="0"/>
                      <a:r>
                        <a:rPr lang="en-US" sz="1800" kern="1200" dirty="0">
                          <a:solidFill>
                            <a:schemeClr val="bg1">
                              <a:lumMod val="95000"/>
                            </a:schemeClr>
                          </a:solidFill>
                          <a:effectLst/>
                          <a:latin typeface="+mn-lt"/>
                          <a:ea typeface="+mn-ea"/>
                          <a:cs typeface="+mn-cs"/>
                        </a:rPr>
                        <a:t>Apply A/B testing:</a:t>
                      </a:r>
                    </a:p>
                    <a:p>
                      <a:pPr marL="285750" lvl="0" indent="-285750" rtl="0">
                        <a:buFont typeface="Arial" charset="0"/>
                        <a:buChar char="•"/>
                      </a:pPr>
                      <a:r>
                        <a:rPr lang="en-US" sz="1800" kern="1200" dirty="0">
                          <a:solidFill>
                            <a:schemeClr val="bg1">
                              <a:lumMod val="95000"/>
                            </a:schemeClr>
                          </a:solidFill>
                          <a:effectLst/>
                          <a:latin typeface="+mn-lt"/>
                          <a:ea typeface="+mn-ea"/>
                          <a:cs typeface="+mn-cs"/>
                        </a:rPr>
                        <a:t>Divide</a:t>
                      </a:r>
                      <a:r>
                        <a:rPr lang="en-US" sz="1800" kern="1200" baseline="0" dirty="0">
                          <a:solidFill>
                            <a:schemeClr val="bg1">
                              <a:lumMod val="95000"/>
                            </a:schemeClr>
                          </a:solidFill>
                          <a:effectLst/>
                          <a:latin typeface="+mn-lt"/>
                          <a:ea typeface="+mn-ea"/>
                          <a:cs typeface="+mn-cs"/>
                        </a:rPr>
                        <a:t> target </a:t>
                      </a:r>
                      <a:r>
                        <a:rPr lang="en-US" sz="1800" kern="1200" dirty="0">
                          <a:solidFill>
                            <a:schemeClr val="bg1">
                              <a:lumMod val="95000"/>
                            </a:schemeClr>
                          </a:solidFill>
                          <a:effectLst/>
                          <a:latin typeface="+mn-lt"/>
                          <a:ea typeface="+mn-ea"/>
                          <a:cs typeface="+mn-cs"/>
                        </a:rPr>
                        <a:t>customers into two </a:t>
                      </a:r>
                      <a:r>
                        <a:rPr lang="en-US" sz="1800" i="1" kern="1200" dirty="0">
                          <a:solidFill>
                            <a:schemeClr val="bg1">
                              <a:lumMod val="95000"/>
                            </a:schemeClr>
                          </a:solidFill>
                          <a:effectLst/>
                          <a:latin typeface="+mn-lt"/>
                          <a:ea typeface="+mn-ea"/>
                          <a:cs typeface="+mn-cs"/>
                        </a:rPr>
                        <a:t>similar</a:t>
                      </a:r>
                      <a:r>
                        <a:rPr lang="en-US" sz="1800" kern="1200" dirty="0">
                          <a:solidFill>
                            <a:schemeClr val="bg1">
                              <a:lumMod val="95000"/>
                            </a:schemeClr>
                          </a:solidFill>
                          <a:effectLst/>
                          <a:latin typeface="+mn-lt"/>
                          <a:ea typeface="+mn-ea"/>
                          <a:cs typeface="+mn-cs"/>
                        </a:rPr>
                        <a:t> groups</a:t>
                      </a:r>
                    </a:p>
                    <a:p>
                      <a:pPr marL="285750" lvl="0" indent="-285750" rtl="0">
                        <a:buFont typeface="Arial" charset="0"/>
                        <a:buChar char="•"/>
                      </a:pPr>
                      <a:r>
                        <a:rPr lang="en-US" sz="1800" kern="1200" dirty="0">
                          <a:solidFill>
                            <a:schemeClr val="bg1">
                              <a:lumMod val="95000"/>
                            </a:schemeClr>
                          </a:solidFill>
                          <a:effectLst/>
                          <a:latin typeface="+mn-lt"/>
                          <a:ea typeface="+mn-ea"/>
                          <a:cs typeface="+mn-cs"/>
                        </a:rPr>
                        <a:t>Perform different ideas/tests on the two </a:t>
                      </a:r>
                      <a:r>
                        <a:rPr lang="en-US" sz="1800" kern="1200" baseline="0" dirty="0">
                          <a:solidFill>
                            <a:schemeClr val="bg1">
                              <a:lumMod val="95000"/>
                            </a:schemeClr>
                          </a:solidFill>
                          <a:effectLst/>
                          <a:latin typeface="+mn-lt"/>
                          <a:ea typeface="+mn-ea"/>
                          <a:cs typeface="+mn-cs"/>
                        </a:rPr>
                        <a:t>g</a:t>
                      </a:r>
                      <a:r>
                        <a:rPr lang="en-US" sz="1800" kern="1200" dirty="0">
                          <a:solidFill>
                            <a:schemeClr val="bg1">
                              <a:lumMod val="95000"/>
                            </a:schemeClr>
                          </a:solidFill>
                          <a:effectLst/>
                          <a:latin typeface="+mn-lt"/>
                          <a:ea typeface="+mn-ea"/>
                          <a:cs typeface="+mn-cs"/>
                        </a:rPr>
                        <a:t>roups and observe how they affect behaviors and responses</a:t>
                      </a: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9" name="Content Placeholder 4">
            <a:extLst>
              <a:ext uri="{FF2B5EF4-FFF2-40B4-BE49-F238E27FC236}">
                <a16:creationId xmlns:a16="http://schemas.microsoft.com/office/drawing/2014/main" id="{72A57704-96BD-FCBB-F798-97F3864A8A79}"/>
              </a:ext>
            </a:extLst>
          </p:cNvPr>
          <p:cNvGraphicFramePr>
            <a:graphicFrameLocks/>
          </p:cNvGraphicFramePr>
          <p:nvPr>
            <p:extLst>
              <p:ext uri="{D42A27DB-BD31-4B8C-83A1-F6EECF244321}">
                <p14:modId xmlns:p14="http://schemas.microsoft.com/office/powerpoint/2010/main" val="2403201736"/>
              </p:ext>
            </p:extLst>
          </p:nvPr>
        </p:nvGraphicFramePr>
        <p:xfrm>
          <a:off x="838200" y="1807153"/>
          <a:ext cx="10515600" cy="3494520"/>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20000"/>
                    </a:ext>
                  </a:extLst>
                </a:gridCol>
                <a:gridCol w="7899400">
                  <a:extLst>
                    <a:ext uri="{9D8B030D-6E8A-4147-A177-3AD203B41FA5}">
                      <a16:colId xmlns:a16="http://schemas.microsoft.com/office/drawing/2014/main" val="20001"/>
                    </a:ext>
                  </a:extLst>
                </a:gridCol>
              </a:tblGrid>
              <a:tr h="433107">
                <a:tc>
                  <a:txBody>
                    <a:bodyPr/>
                    <a:lstStyle/>
                    <a:p>
                      <a:pPr algn="ctr"/>
                      <a:r>
                        <a:rPr lang="en-US" dirty="0">
                          <a:solidFill>
                            <a:schemeClr val="tx1"/>
                          </a:solidFill>
                        </a:rPr>
                        <a:t>Technique</a:t>
                      </a:r>
                    </a:p>
                  </a:txBody>
                  <a:tcPr>
                    <a:solidFill>
                      <a:srgbClr val="77E1FF"/>
                    </a:solidFill>
                  </a:tcPr>
                </a:tc>
                <a:tc>
                  <a:txBody>
                    <a:bodyPr/>
                    <a:lstStyle/>
                    <a:p>
                      <a:pPr algn="ctr"/>
                      <a:r>
                        <a:rPr lang="en-US" dirty="0">
                          <a:solidFill>
                            <a:schemeClr val="tx1"/>
                          </a:solidFill>
                        </a:rPr>
                        <a:t>Description</a:t>
                      </a:r>
                    </a:p>
                  </a:txBody>
                  <a:tcPr>
                    <a:solidFill>
                      <a:srgbClr val="77E1FF"/>
                    </a:solidFill>
                  </a:tcPr>
                </a:tc>
                <a:extLst>
                  <a:ext uri="{0D108BD9-81ED-4DB2-BD59-A6C34878D82A}">
                    <a16:rowId xmlns:a16="http://schemas.microsoft.com/office/drawing/2014/main" val="10000"/>
                  </a:ext>
                </a:extLst>
              </a:tr>
              <a:tr h="747554">
                <a:tc>
                  <a:txBody>
                    <a:bodyPr/>
                    <a:lstStyle/>
                    <a:p>
                      <a:pPr marL="0" marR="0" lvl="3" indent="0" algn="ctr" defTabSz="914400" rtl="0" eaLnBrk="1" fontAlgn="auto" latinLnBrk="0" hangingPunct="1">
                        <a:lnSpc>
                          <a:spcPct val="100000"/>
                        </a:lnSpc>
                        <a:spcBef>
                          <a:spcPts val="0"/>
                        </a:spcBef>
                        <a:spcAft>
                          <a:spcPts val="0"/>
                        </a:spcAft>
                        <a:buClrTx/>
                        <a:buSzTx/>
                        <a:buFontTx/>
                        <a:buNone/>
                        <a:tabLst/>
                        <a:defRPr/>
                      </a:pPr>
                      <a:r>
                        <a:rPr lang="en-US" sz="2000" b="1" i="1" kern="1200" dirty="0">
                          <a:solidFill>
                            <a:schemeClr val="tx1"/>
                          </a:solidFill>
                          <a:effectLst/>
                          <a:latin typeface="+mn-lt"/>
                          <a:ea typeface="+mn-ea"/>
                          <a:cs typeface="+mn-cs"/>
                        </a:rPr>
                        <a:t>Open-ended</a:t>
                      </a:r>
                      <a:r>
                        <a:rPr lang="en-US" sz="2000" b="1" kern="1200" dirty="0">
                          <a:solidFill>
                            <a:schemeClr val="tx1"/>
                          </a:solidFill>
                          <a:effectLst/>
                          <a:latin typeface="+mn-lt"/>
                          <a:ea typeface="+mn-ea"/>
                          <a:cs typeface="+mn-cs"/>
                        </a:rPr>
                        <a:t> Interviews</a:t>
                      </a:r>
                    </a:p>
                  </a:txBody>
                  <a:tcPr anchor="ctr">
                    <a:noFill/>
                  </a:tcPr>
                </a:tc>
                <a:tc>
                  <a:txBody>
                    <a:bodyPr/>
                    <a:lstStyle/>
                    <a:p>
                      <a:r>
                        <a:rPr lang="en-US" dirty="0"/>
                        <a:t>By</a:t>
                      </a:r>
                      <a:r>
                        <a:rPr lang="en-US" baseline="0" dirty="0"/>
                        <a:t> and large,</a:t>
                      </a:r>
                      <a:r>
                        <a:rPr lang="en-US" dirty="0"/>
                        <a:t> the most common technique. It is “essential”</a:t>
                      </a:r>
                      <a:r>
                        <a:rPr lang="en-US" baseline="0" dirty="0"/>
                        <a:t> for qualitative research</a:t>
                      </a:r>
                      <a:endParaRPr lang="en-US" dirty="0"/>
                    </a:p>
                  </a:txBody>
                  <a:tcPr>
                    <a:noFill/>
                  </a:tcPr>
                </a:tc>
                <a:extLst>
                  <a:ext uri="{0D108BD9-81ED-4DB2-BD59-A6C34878D82A}">
                    <a16:rowId xmlns:a16="http://schemas.microsoft.com/office/drawing/2014/main" val="10001"/>
                  </a:ext>
                </a:extLst>
              </a:tr>
              <a:tr h="462772">
                <a:tc>
                  <a:txBody>
                    <a:bodyPr/>
                    <a:lstStyle/>
                    <a:p>
                      <a:pPr algn="ctr"/>
                      <a:r>
                        <a:rPr lang="en-US" sz="2000" b="1" dirty="0">
                          <a:solidFill>
                            <a:schemeClr val="tx1"/>
                          </a:solidFill>
                        </a:rPr>
                        <a:t>Observation</a:t>
                      </a:r>
                    </a:p>
                  </a:txBody>
                  <a:tcPr anchor="ctr">
                    <a:solidFill>
                      <a:schemeClr val="bg1">
                        <a:lumMod val="95000"/>
                      </a:schemeClr>
                    </a:solidFill>
                  </a:tcPr>
                </a:tc>
                <a:tc>
                  <a:txBody>
                    <a:bodyPr/>
                    <a:lstStyle/>
                    <a:p>
                      <a:r>
                        <a:rPr lang="en-US" dirty="0">
                          <a:solidFill>
                            <a:schemeClr val="tx1"/>
                          </a:solidFill>
                        </a:rPr>
                        <a:t>Watch target</a:t>
                      </a:r>
                      <a:r>
                        <a:rPr lang="en-US" baseline="0" dirty="0">
                          <a:solidFill>
                            <a:schemeClr val="tx1"/>
                          </a:solidFill>
                        </a:rPr>
                        <a:t> customers in your target industry</a:t>
                      </a:r>
                      <a:endParaRPr lang="en-US" dirty="0">
                        <a:solidFill>
                          <a:schemeClr val="tx1"/>
                        </a:solidFill>
                      </a:endParaRPr>
                    </a:p>
                  </a:txBody>
                  <a:tcPr>
                    <a:solidFill>
                      <a:schemeClr val="bg1">
                        <a:lumMod val="95000"/>
                      </a:schemeClr>
                    </a:solidFill>
                  </a:tcPr>
                </a:tc>
                <a:extLst>
                  <a:ext uri="{0D108BD9-81ED-4DB2-BD59-A6C34878D82A}">
                    <a16:rowId xmlns:a16="http://schemas.microsoft.com/office/drawing/2014/main" val="10002"/>
                  </a:ext>
                </a:extLst>
              </a:tr>
              <a:tr h="462772">
                <a:tc>
                  <a:txBody>
                    <a:bodyPr/>
                    <a:lstStyle/>
                    <a:p>
                      <a:pPr algn="ctr"/>
                      <a:r>
                        <a:rPr lang="en-US" sz="2000" b="1" dirty="0">
                          <a:solidFill>
                            <a:schemeClr val="bg1"/>
                          </a:solidFill>
                        </a:rPr>
                        <a:t>Immersion</a:t>
                      </a:r>
                    </a:p>
                  </a:txBody>
                  <a:tcPr anchor="ctr">
                    <a:noFill/>
                  </a:tcPr>
                </a:tc>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solidFill>
                          <a:effectLst/>
                          <a:latin typeface="+mn-lt"/>
                          <a:ea typeface="+mn-ea"/>
                          <a:cs typeface="+mn-cs"/>
                        </a:rPr>
                        <a:t>Do the target</a:t>
                      </a:r>
                      <a:r>
                        <a:rPr lang="en-US" sz="1800" kern="1200" baseline="0" dirty="0">
                          <a:solidFill>
                            <a:schemeClr val="bg1"/>
                          </a:solidFill>
                          <a:effectLst/>
                          <a:latin typeface="+mn-lt"/>
                          <a:ea typeface="+mn-ea"/>
                          <a:cs typeface="+mn-cs"/>
                        </a:rPr>
                        <a:t> </a:t>
                      </a:r>
                      <a:r>
                        <a:rPr lang="en-US" sz="1800" kern="1200" dirty="0">
                          <a:solidFill>
                            <a:schemeClr val="bg1"/>
                          </a:solidFill>
                          <a:effectLst/>
                          <a:latin typeface="+mn-lt"/>
                          <a:ea typeface="+mn-ea"/>
                          <a:cs typeface="+mn-cs"/>
                        </a:rPr>
                        <a:t>customer’s work and experience it in full</a:t>
                      </a:r>
                    </a:p>
                  </a:txBody>
                  <a:tcPr>
                    <a:noFill/>
                  </a:tcPr>
                </a:tc>
                <a:extLst>
                  <a:ext uri="{0D108BD9-81ED-4DB2-BD59-A6C34878D82A}">
                    <a16:rowId xmlns:a16="http://schemas.microsoft.com/office/drawing/2014/main" val="10003"/>
                  </a:ext>
                </a:extLst>
              </a:tr>
              <a:tr h="1388315">
                <a:tc>
                  <a:txBody>
                    <a:bodyPr/>
                    <a:lstStyle/>
                    <a:p>
                      <a:pPr algn="ctr"/>
                      <a:r>
                        <a:rPr lang="en-US" sz="2000" b="1" dirty="0">
                          <a:solidFill>
                            <a:schemeClr val="bg1">
                              <a:lumMod val="95000"/>
                            </a:schemeClr>
                          </a:solidFill>
                        </a:rPr>
                        <a:t>User Tests</a:t>
                      </a:r>
                    </a:p>
                  </a:txBody>
                  <a:tcPr anchor="ctr">
                    <a:solidFill>
                      <a:schemeClr val="bg1">
                        <a:lumMod val="95000"/>
                      </a:schemeClr>
                    </a:solidFill>
                  </a:tcPr>
                </a:tc>
                <a:tc>
                  <a:txBody>
                    <a:bodyPr/>
                    <a:lstStyle/>
                    <a:p>
                      <a:pPr lvl="0" rtl="0"/>
                      <a:r>
                        <a:rPr lang="en-US" sz="1800" kern="1200" dirty="0">
                          <a:solidFill>
                            <a:schemeClr val="bg1">
                              <a:lumMod val="95000"/>
                            </a:schemeClr>
                          </a:solidFill>
                          <a:effectLst/>
                          <a:latin typeface="+mn-lt"/>
                          <a:ea typeface="+mn-ea"/>
                          <a:cs typeface="+mn-cs"/>
                        </a:rPr>
                        <a:t>Apply A/B testing:</a:t>
                      </a:r>
                    </a:p>
                    <a:p>
                      <a:pPr marL="285750" lvl="0" indent="-285750" rtl="0">
                        <a:buFont typeface="Arial" charset="0"/>
                        <a:buChar char="•"/>
                      </a:pPr>
                      <a:r>
                        <a:rPr lang="en-US" sz="1800" kern="1200" dirty="0">
                          <a:solidFill>
                            <a:schemeClr val="bg1">
                              <a:lumMod val="95000"/>
                            </a:schemeClr>
                          </a:solidFill>
                          <a:effectLst/>
                          <a:latin typeface="+mn-lt"/>
                          <a:ea typeface="+mn-ea"/>
                          <a:cs typeface="+mn-cs"/>
                        </a:rPr>
                        <a:t>Divide</a:t>
                      </a:r>
                      <a:r>
                        <a:rPr lang="en-US" sz="1800" kern="1200" baseline="0" dirty="0">
                          <a:solidFill>
                            <a:schemeClr val="bg1">
                              <a:lumMod val="95000"/>
                            </a:schemeClr>
                          </a:solidFill>
                          <a:effectLst/>
                          <a:latin typeface="+mn-lt"/>
                          <a:ea typeface="+mn-ea"/>
                          <a:cs typeface="+mn-cs"/>
                        </a:rPr>
                        <a:t> target </a:t>
                      </a:r>
                      <a:r>
                        <a:rPr lang="en-US" sz="1800" kern="1200" dirty="0">
                          <a:solidFill>
                            <a:schemeClr val="bg1">
                              <a:lumMod val="95000"/>
                            </a:schemeClr>
                          </a:solidFill>
                          <a:effectLst/>
                          <a:latin typeface="+mn-lt"/>
                          <a:ea typeface="+mn-ea"/>
                          <a:cs typeface="+mn-cs"/>
                        </a:rPr>
                        <a:t>customers into two </a:t>
                      </a:r>
                      <a:r>
                        <a:rPr lang="en-US" sz="1800" i="1" kern="1200" dirty="0">
                          <a:solidFill>
                            <a:schemeClr val="bg1">
                              <a:lumMod val="95000"/>
                            </a:schemeClr>
                          </a:solidFill>
                          <a:effectLst/>
                          <a:latin typeface="+mn-lt"/>
                          <a:ea typeface="+mn-ea"/>
                          <a:cs typeface="+mn-cs"/>
                        </a:rPr>
                        <a:t>similar</a:t>
                      </a:r>
                      <a:r>
                        <a:rPr lang="en-US" sz="1800" kern="1200" dirty="0">
                          <a:solidFill>
                            <a:schemeClr val="bg1">
                              <a:lumMod val="95000"/>
                            </a:schemeClr>
                          </a:solidFill>
                          <a:effectLst/>
                          <a:latin typeface="+mn-lt"/>
                          <a:ea typeface="+mn-ea"/>
                          <a:cs typeface="+mn-cs"/>
                        </a:rPr>
                        <a:t> groups</a:t>
                      </a:r>
                    </a:p>
                    <a:p>
                      <a:pPr marL="285750" lvl="0" indent="-285750" rtl="0">
                        <a:buFont typeface="Arial" charset="0"/>
                        <a:buChar char="•"/>
                      </a:pPr>
                      <a:r>
                        <a:rPr lang="en-US" sz="1800" kern="1200" dirty="0">
                          <a:solidFill>
                            <a:schemeClr val="bg1">
                              <a:lumMod val="95000"/>
                            </a:schemeClr>
                          </a:solidFill>
                          <a:effectLst/>
                          <a:latin typeface="+mn-lt"/>
                          <a:ea typeface="+mn-ea"/>
                          <a:cs typeface="+mn-cs"/>
                        </a:rPr>
                        <a:t>Perform different ideas/tests on the two </a:t>
                      </a:r>
                      <a:r>
                        <a:rPr lang="en-US" sz="1800" kern="1200" baseline="0" dirty="0">
                          <a:solidFill>
                            <a:schemeClr val="bg1">
                              <a:lumMod val="95000"/>
                            </a:schemeClr>
                          </a:solidFill>
                          <a:effectLst/>
                          <a:latin typeface="+mn-lt"/>
                          <a:ea typeface="+mn-ea"/>
                          <a:cs typeface="+mn-cs"/>
                        </a:rPr>
                        <a:t>g</a:t>
                      </a:r>
                      <a:r>
                        <a:rPr lang="en-US" sz="1800" kern="1200" dirty="0">
                          <a:solidFill>
                            <a:schemeClr val="bg1">
                              <a:lumMod val="95000"/>
                            </a:schemeClr>
                          </a:solidFill>
                          <a:effectLst/>
                          <a:latin typeface="+mn-lt"/>
                          <a:ea typeface="+mn-ea"/>
                          <a:cs typeface="+mn-cs"/>
                        </a:rPr>
                        <a:t>roups and observe how they affect behaviors and responses</a:t>
                      </a: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10" name="Content Placeholder 4">
            <a:extLst>
              <a:ext uri="{FF2B5EF4-FFF2-40B4-BE49-F238E27FC236}">
                <a16:creationId xmlns:a16="http://schemas.microsoft.com/office/drawing/2014/main" id="{F41EF46E-2C9A-F497-4711-F801EFE256A7}"/>
              </a:ext>
            </a:extLst>
          </p:cNvPr>
          <p:cNvGraphicFramePr>
            <a:graphicFrameLocks/>
          </p:cNvGraphicFramePr>
          <p:nvPr>
            <p:extLst>
              <p:ext uri="{D42A27DB-BD31-4B8C-83A1-F6EECF244321}">
                <p14:modId xmlns:p14="http://schemas.microsoft.com/office/powerpoint/2010/main" val="1987070968"/>
              </p:ext>
            </p:extLst>
          </p:nvPr>
        </p:nvGraphicFramePr>
        <p:xfrm>
          <a:off x="838200" y="1807153"/>
          <a:ext cx="10515600" cy="3494520"/>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20000"/>
                    </a:ext>
                  </a:extLst>
                </a:gridCol>
                <a:gridCol w="7899400">
                  <a:extLst>
                    <a:ext uri="{9D8B030D-6E8A-4147-A177-3AD203B41FA5}">
                      <a16:colId xmlns:a16="http://schemas.microsoft.com/office/drawing/2014/main" val="20001"/>
                    </a:ext>
                  </a:extLst>
                </a:gridCol>
              </a:tblGrid>
              <a:tr h="433107">
                <a:tc>
                  <a:txBody>
                    <a:bodyPr/>
                    <a:lstStyle/>
                    <a:p>
                      <a:pPr algn="ctr"/>
                      <a:r>
                        <a:rPr lang="en-US" dirty="0">
                          <a:solidFill>
                            <a:schemeClr val="tx1"/>
                          </a:solidFill>
                        </a:rPr>
                        <a:t>Technique</a:t>
                      </a:r>
                    </a:p>
                  </a:txBody>
                  <a:tcPr>
                    <a:solidFill>
                      <a:srgbClr val="77E1FF"/>
                    </a:solidFill>
                  </a:tcPr>
                </a:tc>
                <a:tc>
                  <a:txBody>
                    <a:bodyPr/>
                    <a:lstStyle/>
                    <a:p>
                      <a:pPr algn="ctr"/>
                      <a:r>
                        <a:rPr lang="en-US" dirty="0">
                          <a:solidFill>
                            <a:schemeClr val="tx1"/>
                          </a:solidFill>
                        </a:rPr>
                        <a:t>Description</a:t>
                      </a:r>
                    </a:p>
                  </a:txBody>
                  <a:tcPr>
                    <a:solidFill>
                      <a:srgbClr val="77E1FF"/>
                    </a:solidFill>
                  </a:tcPr>
                </a:tc>
                <a:extLst>
                  <a:ext uri="{0D108BD9-81ED-4DB2-BD59-A6C34878D82A}">
                    <a16:rowId xmlns:a16="http://schemas.microsoft.com/office/drawing/2014/main" val="10000"/>
                  </a:ext>
                </a:extLst>
              </a:tr>
              <a:tr h="747554">
                <a:tc>
                  <a:txBody>
                    <a:bodyPr/>
                    <a:lstStyle/>
                    <a:p>
                      <a:pPr marL="0" marR="0" lvl="3" indent="0" algn="ctr" defTabSz="914400" rtl="0" eaLnBrk="1" fontAlgn="auto" latinLnBrk="0" hangingPunct="1">
                        <a:lnSpc>
                          <a:spcPct val="100000"/>
                        </a:lnSpc>
                        <a:spcBef>
                          <a:spcPts val="0"/>
                        </a:spcBef>
                        <a:spcAft>
                          <a:spcPts val="0"/>
                        </a:spcAft>
                        <a:buClrTx/>
                        <a:buSzTx/>
                        <a:buFontTx/>
                        <a:buNone/>
                        <a:tabLst/>
                        <a:defRPr/>
                      </a:pPr>
                      <a:r>
                        <a:rPr lang="en-US" sz="2000" b="1" i="1" kern="1200" dirty="0">
                          <a:solidFill>
                            <a:schemeClr val="tx1"/>
                          </a:solidFill>
                          <a:effectLst/>
                          <a:latin typeface="+mn-lt"/>
                          <a:ea typeface="+mn-ea"/>
                          <a:cs typeface="+mn-cs"/>
                        </a:rPr>
                        <a:t>Open-ended</a:t>
                      </a:r>
                      <a:r>
                        <a:rPr lang="en-US" sz="2000" b="1" kern="1200" dirty="0">
                          <a:solidFill>
                            <a:schemeClr val="tx1"/>
                          </a:solidFill>
                          <a:effectLst/>
                          <a:latin typeface="+mn-lt"/>
                          <a:ea typeface="+mn-ea"/>
                          <a:cs typeface="+mn-cs"/>
                        </a:rPr>
                        <a:t> Interviews</a:t>
                      </a:r>
                    </a:p>
                  </a:txBody>
                  <a:tcPr anchor="ctr">
                    <a:noFill/>
                  </a:tcPr>
                </a:tc>
                <a:tc>
                  <a:txBody>
                    <a:bodyPr/>
                    <a:lstStyle/>
                    <a:p>
                      <a:r>
                        <a:rPr lang="en-US" dirty="0"/>
                        <a:t>By</a:t>
                      </a:r>
                      <a:r>
                        <a:rPr lang="en-US" baseline="0" dirty="0"/>
                        <a:t> and large,</a:t>
                      </a:r>
                      <a:r>
                        <a:rPr lang="en-US" dirty="0"/>
                        <a:t> the most common technique. It is “essential”</a:t>
                      </a:r>
                      <a:r>
                        <a:rPr lang="en-US" baseline="0" dirty="0"/>
                        <a:t> for qualitative research</a:t>
                      </a:r>
                      <a:endParaRPr lang="en-US" dirty="0"/>
                    </a:p>
                  </a:txBody>
                  <a:tcPr>
                    <a:noFill/>
                  </a:tcPr>
                </a:tc>
                <a:extLst>
                  <a:ext uri="{0D108BD9-81ED-4DB2-BD59-A6C34878D82A}">
                    <a16:rowId xmlns:a16="http://schemas.microsoft.com/office/drawing/2014/main" val="10001"/>
                  </a:ext>
                </a:extLst>
              </a:tr>
              <a:tr h="462772">
                <a:tc>
                  <a:txBody>
                    <a:bodyPr/>
                    <a:lstStyle/>
                    <a:p>
                      <a:pPr algn="ctr"/>
                      <a:r>
                        <a:rPr lang="en-US" sz="2000" b="1" dirty="0">
                          <a:solidFill>
                            <a:schemeClr val="tx1"/>
                          </a:solidFill>
                        </a:rPr>
                        <a:t>Observation</a:t>
                      </a:r>
                    </a:p>
                  </a:txBody>
                  <a:tcPr anchor="ctr">
                    <a:solidFill>
                      <a:schemeClr val="bg1">
                        <a:lumMod val="95000"/>
                      </a:schemeClr>
                    </a:solidFill>
                  </a:tcPr>
                </a:tc>
                <a:tc>
                  <a:txBody>
                    <a:bodyPr/>
                    <a:lstStyle/>
                    <a:p>
                      <a:r>
                        <a:rPr lang="en-US" dirty="0">
                          <a:solidFill>
                            <a:schemeClr val="tx1"/>
                          </a:solidFill>
                        </a:rPr>
                        <a:t>Watch target</a:t>
                      </a:r>
                      <a:r>
                        <a:rPr lang="en-US" baseline="0" dirty="0">
                          <a:solidFill>
                            <a:schemeClr val="tx1"/>
                          </a:solidFill>
                        </a:rPr>
                        <a:t> customers in your target industry</a:t>
                      </a:r>
                      <a:endParaRPr lang="en-US" dirty="0">
                        <a:solidFill>
                          <a:schemeClr val="tx1"/>
                        </a:solidFill>
                      </a:endParaRPr>
                    </a:p>
                  </a:txBody>
                  <a:tcPr>
                    <a:solidFill>
                      <a:schemeClr val="bg1">
                        <a:lumMod val="95000"/>
                      </a:schemeClr>
                    </a:solidFill>
                  </a:tcPr>
                </a:tc>
                <a:extLst>
                  <a:ext uri="{0D108BD9-81ED-4DB2-BD59-A6C34878D82A}">
                    <a16:rowId xmlns:a16="http://schemas.microsoft.com/office/drawing/2014/main" val="10002"/>
                  </a:ext>
                </a:extLst>
              </a:tr>
              <a:tr h="462772">
                <a:tc>
                  <a:txBody>
                    <a:bodyPr/>
                    <a:lstStyle/>
                    <a:p>
                      <a:pPr algn="ctr"/>
                      <a:r>
                        <a:rPr lang="en-US" sz="2000" b="1" dirty="0">
                          <a:solidFill>
                            <a:schemeClr val="tx1"/>
                          </a:solidFill>
                        </a:rPr>
                        <a:t>Immersion</a:t>
                      </a:r>
                    </a:p>
                  </a:txBody>
                  <a:tcPr anchor="ctr">
                    <a:noFill/>
                  </a:tcPr>
                </a:tc>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Do the target</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customer’s work and experience it in full</a:t>
                      </a:r>
                    </a:p>
                  </a:txBody>
                  <a:tcPr>
                    <a:noFill/>
                  </a:tcPr>
                </a:tc>
                <a:extLst>
                  <a:ext uri="{0D108BD9-81ED-4DB2-BD59-A6C34878D82A}">
                    <a16:rowId xmlns:a16="http://schemas.microsoft.com/office/drawing/2014/main" val="10003"/>
                  </a:ext>
                </a:extLst>
              </a:tr>
              <a:tr h="1388315">
                <a:tc>
                  <a:txBody>
                    <a:bodyPr/>
                    <a:lstStyle/>
                    <a:p>
                      <a:pPr algn="ctr"/>
                      <a:r>
                        <a:rPr lang="en-US" sz="2000" b="1" dirty="0">
                          <a:solidFill>
                            <a:schemeClr val="bg1">
                              <a:lumMod val="95000"/>
                            </a:schemeClr>
                          </a:solidFill>
                        </a:rPr>
                        <a:t>User Tests</a:t>
                      </a:r>
                    </a:p>
                  </a:txBody>
                  <a:tcPr anchor="ctr">
                    <a:solidFill>
                      <a:schemeClr val="bg1">
                        <a:lumMod val="95000"/>
                      </a:schemeClr>
                    </a:solidFill>
                  </a:tcPr>
                </a:tc>
                <a:tc>
                  <a:txBody>
                    <a:bodyPr/>
                    <a:lstStyle/>
                    <a:p>
                      <a:pPr lvl="0" rtl="0"/>
                      <a:r>
                        <a:rPr lang="en-US" sz="1800" kern="1200" dirty="0">
                          <a:solidFill>
                            <a:schemeClr val="bg1">
                              <a:lumMod val="95000"/>
                            </a:schemeClr>
                          </a:solidFill>
                          <a:effectLst/>
                          <a:latin typeface="+mn-lt"/>
                          <a:ea typeface="+mn-ea"/>
                          <a:cs typeface="+mn-cs"/>
                        </a:rPr>
                        <a:t>Apply A/B testing:</a:t>
                      </a:r>
                    </a:p>
                    <a:p>
                      <a:pPr marL="285750" lvl="0" indent="-285750" rtl="0">
                        <a:buFont typeface="Arial" charset="0"/>
                        <a:buChar char="•"/>
                      </a:pPr>
                      <a:r>
                        <a:rPr lang="en-US" sz="1800" kern="1200" dirty="0">
                          <a:solidFill>
                            <a:schemeClr val="bg1">
                              <a:lumMod val="95000"/>
                            </a:schemeClr>
                          </a:solidFill>
                          <a:effectLst/>
                          <a:latin typeface="+mn-lt"/>
                          <a:ea typeface="+mn-ea"/>
                          <a:cs typeface="+mn-cs"/>
                        </a:rPr>
                        <a:t>Divide</a:t>
                      </a:r>
                      <a:r>
                        <a:rPr lang="en-US" sz="1800" kern="1200" baseline="0" dirty="0">
                          <a:solidFill>
                            <a:schemeClr val="bg1">
                              <a:lumMod val="95000"/>
                            </a:schemeClr>
                          </a:solidFill>
                          <a:effectLst/>
                          <a:latin typeface="+mn-lt"/>
                          <a:ea typeface="+mn-ea"/>
                          <a:cs typeface="+mn-cs"/>
                        </a:rPr>
                        <a:t> target </a:t>
                      </a:r>
                      <a:r>
                        <a:rPr lang="en-US" sz="1800" kern="1200" dirty="0">
                          <a:solidFill>
                            <a:schemeClr val="bg1">
                              <a:lumMod val="95000"/>
                            </a:schemeClr>
                          </a:solidFill>
                          <a:effectLst/>
                          <a:latin typeface="+mn-lt"/>
                          <a:ea typeface="+mn-ea"/>
                          <a:cs typeface="+mn-cs"/>
                        </a:rPr>
                        <a:t>customers into two </a:t>
                      </a:r>
                      <a:r>
                        <a:rPr lang="en-US" sz="1800" i="1" kern="1200" dirty="0">
                          <a:solidFill>
                            <a:schemeClr val="bg1">
                              <a:lumMod val="95000"/>
                            </a:schemeClr>
                          </a:solidFill>
                          <a:effectLst/>
                          <a:latin typeface="+mn-lt"/>
                          <a:ea typeface="+mn-ea"/>
                          <a:cs typeface="+mn-cs"/>
                        </a:rPr>
                        <a:t>similar</a:t>
                      </a:r>
                      <a:r>
                        <a:rPr lang="en-US" sz="1800" kern="1200" dirty="0">
                          <a:solidFill>
                            <a:schemeClr val="bg1">
                              <a:lumMod val="95000"/>
                            </a:schemeClr>
                          </a:solidFill>
                          <a:effectLst/>
                          <a:latin typeface="+mn-lt"/>
                          <a:ea typeface="+mn-ea"/>
                          <a:cs typeface="+mn-cs"/>
                        </a:rPr>
                        <a:t> groups</a:t>
                      </a:r>
                    </a:p>
                    <a:p>
                      <a:pPr marL="285750" lvl="0" indent="-285750" rtl="0">
                        <a:buFont typeface="Arial" charset="0"/>
                        <a:buChar char="•"/>
                      </a:pPr>
                      <a:r>
                        <a:rPr lang="en-US" sz="1800" kern="1200" dirty="0">
                          <a:solidFill>
                            <a:schemeClr val="bg1">
                              <a:lumMod val="95000"/>
                            </a:schemeClr>
                          </a:solidFill>
                          <a:effectLst/>
                          <a:latin typeface="+mn-lt"/>
                          <a:ea typeface="+mn-ea"/>
                          <a:cs typeface="+mn-cs"/>
                        </a:rPr>
                        <a:t>Perform different ideas/tests on the two </a:t>
                      </a:r>
                      <a:r>
                        <a:rPr lang="en-US" sz="1800" kern="1200" baseline="0" dirty="0">
                          <a:solidFill>
                            <a:schemeClr val="bg1">
                              <a:lumMod val="95000"/>
                            </a:schemeClr>
                          </a:solidFill>
                          <a:effectLst/>
                          <a:latin typeface="+mn-lt"/>
                          <a:ea typeface="+mn-ea"/>
                          <a:cs typeface="+mn-cs"/>
                        </a:rPr>
                        <a:t>g</a:t>
                      </a:r>
                      <a:r>
                        <a:rPr lang="en-US" sz="1800" kern="1200" dirty="0">
                          <a:solidFill>
                            <a:schemeClr val="bg1">
                              <a:lumMod val="95000"/>
                            </a:schemeClr>
                          </a:solidFill>
                          <a:effectLst/>
                          <a:latin typeface="+mn-lt"/>
                          <a:ea typeface="+mn-ea"/>
                          <a:cs typeface="+mn-cs"/>
                        </a:rPr>
                        <a:t>roups and observe how they affect behaviors and responses</a:t>
                      </a: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11" name="Content Placeholder 4">
            <a:extLst>
              <a:ext uri="{FF2B5EF4-FFF2-40B4-BE49-F238E27FC236}">
                <a16:creationId xmlns:a16="http://schemas.microsoft.com/office/drawing/2014/main" id="{75EDED70-01CF-EA1D-EC63-2BE42C59D588}"/>
              </a:ext>
            </a:extLst>
          </p:cNvPr>
          <p:cNvGraphicFramePr>
            <a:graphicFrameLocks/>
          </p:cNvGraphicFramePr>
          <p:nvPr>
            <p:extLst>
              <p:ext uri="{D42A27DB-BD31-4B8C-83A1-F6EECF244321}">
                <p14:modId xmlns:p14="http://schemas.microsoft.com/office/powerpoint/2010/main" val="3651916413"/>
              </p:ext>
            </p:extLst>
          </p:nvPr>
        </p:nvGraphicFramePr>
        <p:xfrm>
          <a:off x="838200" y="1807153"/>
          <a:ext cx="10515600" cy="3494520"/>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20000"/>
                    </a:ext>
                  </a:extLst>
                </a:gridCol>
                <a:gridCol w="7899400">
                  <a:extLst>
                    <a:ext uri="{9D8B030D-6E8A-4147-A177-3AD203B41FA5}">
                      <a16:colId xmlns:a16="http://schemas.microsoft.com/office/drawing/2014/main" val="20001"/>
                    </a:ext>
                  </a:extLst>
                </a:gridCol>
              </a:tblGrid>
              <a:tr h="433107">
                <a:tc>
                  <a:txBody>
                    <a:bodyPr/>
                    <a:lstStyle/>
                    <a:p>
                      <a:pPr algn="ctr"/>
                      <a:r>
                        <a:rPr lang="en-US" dirty="0">
                          <a:solidFill>
                            <a:schemeClr val="tx1"/>
                          </a:solidFill>
                        </a:rPr>
                        <a:t>Technique</a:t>
                      </a:r>
                    </a:p>
                  </a:txBody>
                  <a:tcPr>
                    <a:solidFill>
                      <a:srgbClr val="77E1FF"/>
                    </a:solidFill>
                  </a:tcPr>
                </a:tc>
                <a:tc>
                  <a:txBody>
                    <a:bodyPr/>
                    <a:lstStyle/>
                    <a:p>
                      <a:pPr algn="ctr"/>
                      <a:r>
                        <a:rPr lang="en-US" dirty="0">
                          <a:solidFill>
                            <a:schemeClr val="tx1"/>
                          </a:solidFill>
                        </a:rPr>
                        <a:t>Description</a:t>
                      </a:r>
                    </a:p>
                  </a:txBody>
                  <a:tcPr>
                    <a:solidFill>
                      <a:srgbClr val="77E1FF"/>
                    </a:solidFill>
                  </a:tcPr>
                </a:tc>
                <a:extLst>
                  <a:ext uri="{0D108BD9-81ED-4DB2-BD59-A6C34878D82A}">
                    <a16:rowId xmlns:a16="http://schemas.microsoft.com/office/drawing/2014/main" val="10000"/>
                  </a:ext>
                </a:extLst>
              </a:tr>
              <a:tr h="747554">
                <a:tc>
                  <a:txBody>
                    <a:bodyPr/>
                    <a:lstStyle/>
                    <a:p>
                      <a:pPr marL="0" marR="0" lvl="3" indent="0" algn="ctr" defTabSz="914400" rtl="0" eaLnBrk="1" fontAlgn="auto" latinLnBrk="0" hangingPunct="1">
                        <a:lnSpc>
                          <a:spcPct val="100000"/>
                        </a:lnSpc>
                        <a:spcBef>
                          <a:spcPts val="0"/>
                        </a:spcBef>
                        <a:spcAft>
                          <a:spcPts val="0"/>
                        </a:spcAft>
                        <a:buClrTx/>
                        <a:buSzTx/>
                        <a:buFontTx/>
                        <a:buNone/>
                        <a:tabLst/>
                        <a:defRPr/>
                      </a:pPr>
                      <a:r>
                        <a:rPr lang="en-US" sz="2000" b="1" i="1" kern="1200" dirty="0">
                          <a:solidFill>
                            <a:schemeClr val="tx1"/>
                          </a:solidFill>
                          <a:effectLst/>
                          <a:latin typeface="+mn-lt"/>
                          <a:ea typeface="+mn-ea"/>
                          <a:cs typeface="+mn-cs"/>
                        </a:rPr>
                        <a:t>Open-ended</a:t>
                      </a:r>
                      <a:r>
                        <a:rPr lang="en-US" sz="2000" b="1" kern="1200" dirty="0">
                          <a:solidFill>
                            <a:schemeClr val="tx1"/>
                          </a:solidFill>
                          <a:effectLst/>
                          <a:latin typeface="+mn-lt"/>
                          <a:ea typeface="+mn-ea"/>
                          <a:cs typeface="+mn-cs"/>
                        </a:rPr>
                        <a:t> Interviews</a:t>
                      </a:r>
                    </a:p>
                  </a:txBody>
                  <a:tcPr anchor="ctr">
                    <a:noFill/>
                  </a:tcPr>
                </a:tc>
                <a:tc>
                  <a:txBody>
                    <a:bodyPr/>
                    <a:lstStyle/>
                    <a:p>
                      <a:r>
                        <a:rPr lang="en-US" dirty="0"/>
                        <a:t>By</a:t>
                      </a:r>
                      <a:r>
                        <a:rPr lang="en-US" baseline="0" dirty="0"/>
                        <a:t> and large,</a:t>
                      </a:r>
                      <a:r>
                        <a:rPr lang="en-US" dirty="0"/>
                        <a:t> the most common technique. It is “essential”</a:t>
                      </a:r>
                      <a:r>
                        <a:rPr lang="en-US" baseline="0" dirty="0"/>
                        <a:t> for qualitative research</a:t>
                      </a:r>
                      <a:endParaRPr lang="en-US" dirty="0"/>
                    </a:p>
                  </a:txBody>
                  <a:tcPr>
                    <a:noFill/>
                  </a:tcPr>
                </a:tc>
                <a:extLst>
                  <a:ext uri="{0D108BD9-81ED-4DB2-BD59-A6C34878D82A}">
                    <a16:rowId xmlns:a16="http://schemas.microsoft.com/office/drawing/2014/main" val="10001"/>
                  </a:ext>
                </a:extLst>
              </a:tr>
              <a:tr h="462772">
                <a:tc>
                  <a:txBody>
                    <a:bodyPr/>
                    <a:lstStyle/>
                    <a:p>
                      <a:pPr algn="ctr"/>
                      <a:r>
                        <a:rPr lang="en-US" sz="2000" b="1" dirty="0">
                          <a:solidFill>
                            <a:schemeClr val="tx1"/>
                          </a:solidFill>
                        </a:rPr>
                        <a:t>Observation</a:t>
                      </a:r>
                    </a:p>
                  </a:txBody>
                  <a:tcPr anchor="ctr">
                    <a:solidFill>
                      <a:schemeClr val="bg1">
                        <a:lumMod val="95000"/>
                      </a:schemeClr>
                    </a:solidFill>
                  </a:tcPr>
                </a:tc>
                <a:tc>
                  <a:txBody>
                    <a:bodyPr/>
                    <a:lstStyle/>
                    <a:p>
                      <a:r>
                        <a:rPr lang="en-US" dirty="0">
                          <a:solidFill>
                            <a:schemeClr val="tx1"/>
                          </a:solidFill>
                        </a:rPr>
                        <a:t>Watch target</a:t>
                      </a:r>
                      <a:r>
                        <a:rPr lang="en-US" baseline="0" dirty="0">
                          <a:solidFill>
                            <a:schemeClr val="tx1"/>
                          </a:solidFill>
                        </a:rPr>
                        <a:t> customers in your target industry</a:t>
                      </a:r>
                      <a:endParaRPr lang="en-US" dirty="0">
                        <a:solidFill>
                          <a:schemeClr val="tx1"/>
                        </a:solidFill>
                      </a:endParaRPr>
                    </a:p>
                  </a:txBody>
                  <a:tcPr>
                    <a:solidFill>
                      <a:schemeClr val="bg1">
                        <a:lumMod val="95000"/>
                      </a:schemeClr>
                    </a:solidFill>
                  </a:tcPr>
                </a:tc>
                <a:extLst>
                  <a:ext uri="{0D108BD9-81ED-4DB2-BD59-A6C34878D82A}">
                    <a16:rowId xmlns:a16="http://schemas.microsoft.com/office/drawing/2014/main" val="10002"/>
                  </a:ext>
                </a:extLst>
              </a:tr>
              <a:tr h="462772">
                <a:tc>
                  <a:txBody>
                    <a:bodyPr/>
                    <a:lstStyle/>
                    <a:p>
                      <a:pPr algn="ctr"/>
                      <a:r>
                        <a:rPr lang="en-US" sz="2000" b="1" dirty="0">
                          <a:solidFill>
                            <a:schemeClr val="tx1"/>
                          </a:solidFill>
                        </a:rPr>
                        <a:t>Immersion</a:t>
                      </a:r>
                    </a:p>
                  </a:txBody>
                  <a:tcPr anchor="ctr">
                    <a:noFill/>
                  </a:tcPr>
                </a:tc>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Do the target</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customer’s work and experience it in full</a:t>
                      </a:r>
                    </a:p>
                  </a:txBody>
                  <a:tcPr>
                    <a:noFill/>
                  </a:tcPr>
                </a:tc>
                <a:extLst>
                  <a:ext uri="{0D108BD9-81ED-4DB2-BD59-A6C34878D82A}">
                    <a16:rowId xmlns:a16="http://schemas.microsoft.com/office/drawing/2014/main" val="10003"/>
                  </a:ext>
                </a:extLst>
              </a:tr>
              <a:tr h="1388315">
                <a:tc>
                  <a:txBody>
                    <a:bodyPr/>
                    <a:lstStyle/>
                    <a:p>
                      <a:pPr algn="ctr"/>
                      <a:r>
                        <a:rPr lang="en-US" sz="2000" b="1" dirty="0">
                          <a:solidFill>
                            <a:schemeClr val="tx1"/>
                          </a:solidFill>
                        </a:rPr>
                        <a:t>User Tests</a:t>
                      </a:r>
                    </a:p>
                  </a:txBody>
                  <a:tcPr anchor="ctr">
                    <a:solidFill>
                      <a:schemeClr val="bg1">
                        <a:lumMod val="95000"/>
                      </a:schemeClr>
                    </a:solidFill>
                  </a:tcPr>
                </a:tc>
                <a:tc>
                  <a:txBody>
                    <a:bodyPr/>
                    <a:lstStyle/>
                    <a:p>
                      <a:pPr lvl="0" rtl="0"/>
                      <a:r>
                        <a:rPr lang="en-US" sz="1800" kern="1200" dirty="0">
                          <a:solidFill>
                            <a:schemeClr val="tx1"/>
                          </a:solidFill>
                          <a:effectLst/>
                          <a:latin typeface="+mn-lt"/>
                          <a:ea typeface="+mn-ea"/>
                          <a:cs typeface="+mn-cs"/>
                        </a:rPr>
                        <a:t>Apply A/B testing:</a:t>
                      </a:r>
                    </a:p>
                    <a:p>
                      <a:pPr marL="285750" lvl="0" indent="-285750" rtl="0">
                        <a:buFont typeface="Arial" charset="0"/>
                        <a:buChar char="•"/>
                      </a:pPr>
                      <a:r>
                        <a:rPr lang="en-US" sz="1800" kern="1200" dirty="0">
                          <a:solidFill>
                            <a:schemeClr val="tx1"/>
                          </a:solidFill>
                          <a:effectLst/>
                          <a:latin typeface="+mn-lt"/>
                          <a:ea typeface="+mn-ea"/>
                          <a:cs typeface="+mn-cs"/>
                        </a:rPr>
                        <a:t>Divide</a:t>
                      </a:r>
                      <a:r>
                        <a:rPr lang="en-US" sz="1800" kern="1200" baseline="0" dirty="0">
                          <a:solidFill>
                            <a:schemeClr val="tx1"/>
                          </a:solidFill>
                          <a:effectLst/>
                          <a:latin typeface="+mn-lt"/>
                          <a:ea typeface="+mn-ea"/>
                          <a:cs typeface="+mn-cs"/>
                        </a:rPr>
                        <a:t> target </a:t>
                      </a:r>
                      <a:r>
                        <a:rPr lang="en-US" sz="1800" kern="1200" dirty="0">
                          <a:solidFill>
                            <a:schemeClr val="tx1"/>
                          </a:solidFill>
                          <a:effectLst/>
                          <a:latin typeface="+mn-lt"/>
                          <a:ea typeface="+mn-ea"/>
                          <a:cs typeface="+mn-cs"/>
                        </a:rPr>
                        <a:t>customers into two </a:t>
                      </a:r>
                      <a:r>
                        <a:rPr lang="en-US" sz="1800" i="1" kern="1200" dirty="0">
                          <a:solidFill>
                            <a:schemeClr val="tx1"/>
                          </a:solidFill>
                          <a:effectLst/>
                          <a:latin typeface="+mn-lt"/>
                          <a:ea typeface="+mn-ea"/>
                          <a:cs typeface="+mn-cs"/>
                        </a:rPr>
                        <a:t>similar</a:t>
                      </a:r>
                      <a:r>
                        <a:rPr lang="en-US" sz="1800" kern="1200" dirty="0">
                          <a:solidFill>
                            <a:schemeClr val="tx1"/>
                          </a:solidFill>
                          <a:effectLst/>
                          <a:latin typeface="+mn-lt"/>
                          <a:ea typeface="+mn-ea"/>
                          <a:cs typeface="+mn-cs"/>
                        </a:rPr>
                        <a:t> groups</a:t>
                      </a:r>
                    </a:p>
                    <a:p>
                      <a:pPr marL="285750" lvl="0" indent="-285750" rtl="0">
                        <a:buFont typeface="Arial" charset="0"/>
                        <a:buChar char="•"/>
                      </a:pPr>
                      <a:r>
                        <a:rPr lang="en-US" sz="1800" kern="1200" dirty="0">
                          <a:solidFill>
                            <a:schemeClr val="tx1"/>
                          </a:solidFill>
                          <a:effectLst/>
                          <a:latin typeface="+mn-lt"/>
                          <a:ea typeface="+mn-ea"/>
                          <a:cs typeface="+mn-cs"/>
                        </a:rPr>
                        <a:t>Perform different ideas/tests on the two </a:t>
                      </a:r>
                      <a:r>
                        <a:rPr lang="en-US" sz="1800" kern="1200" baseline="0" dirty="0">
                          <a:solidFill>
                            <a:schemeClr val="tx1"/>
                          </a:solidFill>
                          <a:effectLst/>
                          <a:latin typeface="+mn-lt"/>
                          <a:ea typeface="+mn-ea"/>
                          <a:cs typeface="+mn-cs"/>
                        </a:rPr>
                        <a:t>g</a:t>
                      </a:r>
                      <a:r>
                        <a:rPr lang="en-US" sz="1800" kern="1200" dirty="0">
                          <a:solidFill>
                            <a:schemeClr val="tx1"/>
                          </a:solidFill>
                          <a:effectLst/>
                          <a:latin typeface="+mn-lt"/>
                          <a:ea typeface="+mn-ea"/>
                          <a:cs typeface="+mn-cs"/>
                        </a:rPr>
                        <a:t>roups and observe how they affect behaviors and responses</a:t>
                      </a:r>
                    </a:p>
                  </a:txBody>
                  <a:tcPr>
                    <a:solidFill>
                      <a:schemeClr val="bg1">
                        <a:lumMod val="9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5962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 4: </a:t>
            </a:r>
            <a:r>
              <a:rPr lang="en-US" i="1" dirty="0"/>
              <a:t>Don’t Ask, </a:t>
            </a:r>
            <a:r>
              <a:rPr lang="en-US" dirty="0"/>
              <a:t>but </a:t>
            </a:r>
            <a:r>
              <a:rPr lang="en-US" i="1" dirty="0"/>
              <a:t>Show</a:t>
            </a:r>
            <a:r>
              <a:rPr lang="en-US" dirty="0"/>
              <a:t> People What they Want</a:t>
            </a:r>
          </a:p>
        </p:txBody>
      </p:sp>
      <p:sp>
        <p:nvSpPr>
          <p:cNvPr id="3" name="Content Placeholder 2"/>
          <p:cNvSpPr>
            <a:spLocks noGrp="1"/>
          </p:cNvSpPr>
          <p:nvPr>
            <p:ph idx="1"/>
          </p:nvPr>
        </p:nvSpPr>
        <p:spPr>
          <a:xfrm>
            <a:off x="838200" y="1825624"/>
            <a:ext cx="10515600" cy="4558397"/>
          </a:xfrm>
        </p:spPr>
        <p:txBody>
          <a:bodyPr>
            <a:normAutofit/>
          </a:bodyPr>
          <a:lstStyle/>
          <a:p>
            <a:r>
              <a:rPr lang="en-US" dirty="0"/>
              <a:t>Don’t ask people exactly what they want because they do not know</a:t>
            </a:r>
          </a:p>
          <a:p>
            <a:pPr lvl="1"/>
            <a:r>
              <a:rPr lang="en-US" dirty="0"/>
              <a:t>Do your </a:t>
            </a:r>
            <a:r>
              <a:rPr lang="en-US" i="1" dirty="0"/>
              <a:t>effective research</a:t>
            </a:r>
            <a:r>
              <a:rPr lang="en-US" dirty="0"/>
              <a:t>, it is important! </a:t>
            </a:r>
          </a:p>
          <a:p>
            <a:pPr lvl="1"/>
            <a:r>
              <a:rPr lang="en-US" dirty="0"/>
              <a:t>But </a:t>
            </a:r>
            <a:r>
              <a:rPr lang="en-US" i="1" dirty="0"/>
              <a:t>keep your questions open-ended </a:t>
            </a:r>
            <a:r>
              <a:rPr lang="en-US" dirty="0"/>
              <a:t>to figure out the pain points of people</a:t>
            </a:r>
          </a:p>
          <a:p>
            <a:pPr lvl="1"/>
            <a:r>
              <a:rPr lang="en-US" dirty="0"/>
              <a:t>Then </a:t>
            </a:r>
            <a:r>
              <a:rPr lang="en-US" i="1" dirty="0"/>
              <a:t>use your creativity </a:t>
            </a:r>
            <a:r>
              <a:rPr lang="en-US" dirty="0"/>
              <a:t>to address these pain points</a:t>
            </a:r>
          </a:p>
          <a:p>
            <a:pPr lvl="2"/>
            <a:r>
              <a:rPr lang="en-US" dirty="0"/>
              <a:t>The creative process cannot be outsourced </a:t>
            </a:r>
          </a:p>
          <a:p>
            <a:pPr lvl="1"/>
            <a:r>
              <a:rPr lang="en-US" dirty="0"/>
              <a:t>Steve Jobs once said: “Some people say, ‘Give the customers what they want.’ But that’s not my approach … </a:t>
            </a:r>
            <a:r>
              <a:rPr lang="en-US" i="1" dirty="0"/>
              <a:t>People don’t know what they want until you show it to them</a:t>
            </a:r>
            <a:r>
              <a:rPr lang="en-US" dirty="0"/>
              <a:t>”  </a:t>
            </a:r>
          </a:p>
          <a:p>
            <a:pPr lvl="1"/>
            <a:r>
              <a:rPr lang="en-US" dirty="0"/>
              <a:t>Henry Ford once said: “If I had asked people what they wanted, they would have said faster horses.”</a:t>
            </a:r>
          </a:p>
          <a:p>
            <a:pPr lvl="2"/>
            <a:endParaRPr lang="en-US" dirty="0"/>
          </a:p>
          <a:p>
            <a:pPr marL="4572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70378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Class…</a:t>
            </a:r>
          </a:p>
        </p:txBody>
      </p:sp>
      <p:sp>
        <p:nvSpPr>
          <p:cNvPr id="3" name="Content Placeholder 2"/>
          <p:cNvSpPr>
            <a:spLocks noGrp="1"/>
          </p:cNvSpPr>
          <p:nvPr>
            <p:ph idx="1"/>
          </p:nvPr>
        </p:nvSpPr>
        <p:spPr>
          <a:xfrm>
            <a:off x="838200" y="1825624"/>
            <a:ext cx="10515600" cy="4520311"/>
          </a:xfrm>
        </p:spPr>
        <p:txBody>
          <a:bodyPr>
            <a:normAutofit/>
          </a:bodyPr>
          <a:lstStyle/>
          <a:p>
            <a:r>
              <a:rPr lang="en-US" dirty="0">
                <a:solidFill>
                  <a:srgbClr val="77E1FF"/>
                </a:solidFill>
              </a:rPr>
              <a:t>How to found or co-found a company? </a:t>
            </a:r>
          </a:p>
          <a:p>
            <a:pPr lvl="1"/>
            <a:endParaRPr lang="en-US" dirty="0"/>
          </a:p>
        </p:txBody>
      </p:sp>
    </p:spTree>
    <p:extLst>
      <p:ext uri="{BB962C8B-B14F-4D97-AF65-F5344CB8AC3E}">
        <p14:creationId xmlns:p14="http://schemas.microsoft.com/office/powerpoint/2010/main" val="182823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Today…</a:t>
            </a:r>
          </a:p>
        </p:txBody>
      </p:sp>
      <p:sp>
        <p:nvSpPr>
          <p:cNvPr id="3" name="Content Placeholder 2"/>
          <p:cNvSpPr>
            <a:spLocks noGrp="1"/>
          </p:cNvSpPr>
          <p:nvPr>
            <p:ph idx="1"/>
          </p:nvPr>
        </p:nvSpPr>
        <p:spPr>
          <a:xfrm>
            <a:off x="838200" y="1825624"/>
            <a:ext cx="10515600" cy="4502023"/>
          </a:xfrm>
        </p:spPr>
        <p:txBody>
          <a:bodyPr>
            <a:normAutofit fontScale="92500" lnSpcReduction="20000"/>
          </a:bodyPr>
          <a:lstStyle/>
          <a:p>
            <a:r>
              <a:rPr lang="en-US" dirty="0">
                <a:solidFill>
                  <a:srgbClr val="77E1FF"/>
                </a:solidFill>
              </a:rPr>
              <a:t>Last session</a:t>
            </a:r>
            <a:r>
              <a:rPr lang="en-US" dirty="0"/>
              <a:t>: How to identify a market?</a:t>
            </a:r>
          </a:p>
          <a:p>
            <a:pPr lvl="1"/>
            <a:r>
              <a:rPr lang="en-US" dirty="0"/>
              <a:t>The power of location</a:t>
            </a:r>
          </a:p>
          <a:p>
            <a:pPr lvl="2"/>
            <a:r>
              <a:rPr lang="en-US" b="1" dirty="0"/>
              <a:t>Principle 2</a:t>
            </a:r>
            <a:r>
              <a:rPr lang="en-US" dirty="0"/>
              <a:t>: Be Where </a:t>
            </a:r>
            <a:r>
              <a:rPr lang="en-US" i="1" dirty="0"/>
              <a:t>the Heat of the Action</a:t>
            </a:r>
            <a:r>
              <a:rPr lang="en-US" dirty="0"/>
              <a:t> Is</a:t>
            </a:r>
          </a:p>
          <a:p>
            <a:pPr lvl="2"/>
            <a:r>
              <a:rPr lang="en-US" b="1" dirty="0"/>
              <a:t>Principle 3</a:t>
            </a:r>
            <a:r>
              <a:rPr lang="en-US" dirty="0"/>
              <a:t>: Go In Through the </a:t>
            </a:r>
            <a:r>
              <a:rPr lang="en-US" i="1" dirty="0"/>
              <a:t>Side Door </a:t>
            </a:r>
            <a:r>
              <a:rPr lang="en-US" dirty="0"/>
              <a:t>or the </a:t>
            </a:r>
            <a:r>
              <a:rPr lang="en-US" i="1" dirty="0"/>
              <a:t>Vast Gate</a:t>
            </a:r>
          </a:p>
          <a:p>
            <a:pPr marL="914400" lvl="2" indent="0">
              <a:buNone/>
            </a:pPr>
            <a:endParaRPr lang="en-US" i="1" dirty="0"/>
          </a:p>
          <a:p>
            <a:r>
              <a:rPr lang="en-US" dirty="0">
                <a:solidFill>
                  <a:srgbClr val="77E1FF"/>
                </a:solidFill>
              </a:rPr>
              <a:t>Today’s session</a:t>
            </a:r>
            <a:r>
              <a:rPr lang="en-US" dirty="0"/>
              <a:t>: How to research a market?</a:t>
            </a:r>
          </a:p>
          <a:p>
            <a:pPr lvl="1"/>
            <a:r>
              <a:rPr lang="en-US" dirty="0"/>
              <a:t>Effective market research </a:t>
            </a:r>
          </a:p>
          <a:p>
            <a:pPr lvl="2"/>
            <a:r>
              <a:rPr lang="en-US" b="1" dirty="0"/>
              <a:t>Principle 4</a:t>
            </a:r>
            <a:r>
              <a:rPr lang="en-US" dirty="0"/>
              <a:t>: Don’t Ask, but </a:t>
            </a:r>
            <a:r>
              <a:rPr lang="en-US" i="1" dirty="0"/>
              <a:t>Show</a:t>
            </a:r>
            <a:r>
              <a:rPr lang="en-US" dirty="0"/>
              <a:t> People What they Want</a:t>
            </a:r>
          </a:p>
          <a:p>
            <a:pPr marL="914400" lvl="2" indent="0">
              <a:buNone/>
            </a:pPr>
            <a:endParaRPr lang="en-US" dirty="0"/>
          </a:p>
          <a:p>
            <a:r>
              <a:rPr lang="en-US" dirty="0">
                <a:solidFill>
                  <a:srgbClr val="77E1FF"/>
                </a:solidFill>
              </a:rPr>
              <a:t>Announcements</a:t>
            </a:r>
            <a:r>
              <a:rPr lang="en-US" dirty="0"/>
              <a:t>:</a:t>
            </a:r>
          </a:p>
          <a:p>
            <a:pPr lvl="1"/>
            <a:r>
              <a:rPr lang="en-US" dirty="0"/>
              <a:t>Quiz I will be on Monday, September 04</a:t>
            </a:r>
          </a:p>
          <a:p>
            <a:pPr lvl="1"/>
            <a:r>
              <a:rPr lang="en-US" dirty="0"/>
              <a:t>Project presentations will be on Wednesday, September 06</a:t>
            </a:r>
          </a:p>
          <a:p>
            <a:pPr lvl="1"/>
            <a:r>
              <a:rPr lang="en-US" dirty="0"/>
              <a:t>Project report 1 (mission, vision, idea, &amp; team) is due on Wednesday, September 06 by midnight </a:t>
            </a:r>
          </a:p>
          <a:p>
            <a:pPr lvl="1"/>
            <a:endParaRPr lang="en-US" dirty="0"/>
          </a:p>
          <a:p>
            <a:pPr lvl="1"/>
            <a:endParaRPr lang="en-US" dirty="0"/>
          </a:p>
        </p:txBody>
      </p:sp>
    </p:spTree>
    <p:extLst>
      <p:ext uri="{BB962C8B-B14F-4D97-AF65-F5344CB8AC3E}">
        <p14:creationId xmlns:p14="http://schemas.microsoft.com/office/powerpoint/2010/main" val="685263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Entrepreneurship </a:t>
            </a:r>
            <a:r>
              <a:rPr lang="en-US" b="1" dirty="0"/>
              <a:t>Paradigm</a:t>
            </a:r>
            <a:r>
              <a:rPr lang="en-US" dirty="0"/>
              <a:t>: </a:t>
            </a:r>
            <a:br>
              <a:rPr lang="en-US" dirty="0"/>
            </a:br>
            <a:r>
              <a:rPr lang="en-US" dirty="0"/>
              <a:t>A System of </a:t>
            </a:r>
            <a:r>
              <a:rPr lang="en-US" b="1" dirty="0"/>
              <a:t>Functions</a:t>
            </a:r>
            <a:r>
              <a:rPr lang="en-US" dirty="0"/>
              <a:t> </a:t>
            </a:r>
          </a:p>
        </p:txBody>
      </p:sp>
      <p:sp>
        <p:nvSpPr>
          <p:cNvPr id="6" name="Rectangle 5">
            <a:extLst>
              <a:ext uri="{FF2B5EF4-FFF2-40B4-BE49-F238E27FC236}">
                <a16:creationId xmlns:a16="http://schemas.microsoft.com/office/drawing/2014/main" id="{9FC9F562-657D-B6D7-8D62-E53327E5D680}"/>
              </a:ext>
            </a:extLst>
          </p:cNvPr>
          <p:cNvSpPr/>
          <p:nvPr/>
        </p:nvSpPr>
        <p:spPr>
          <a:xfrm>
            <a:off x="904012"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 Problem</a:t>
            </a:r>
          </a:p>
        </p:txBody>
      </p:sp>
      <p:sp>
        <p:nvSpPr>
          <p:cNvPr id="7" name="Rectangle 6">
            <a:extLst>
              <a:ext uri="{FF2B5EF4-FFF2-40B4-BE49-F238E27FC236}">
                <a16:creationId xmlns:a16="http://schemas.microsoft.com/office/drawing/2014/main" id="{3FA995E8-DF47-AF48-E071-3DE66B48E3E1}"/>
              </a:ext>
            </a:extLst>
          </p:cNvPr>
          <p:cNvSpPr/>
          <p:nvPr/>
        </p:nvSpPr>
        <p:spPr>
          <a:xfrm>
            <a:off x="3089566"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&amp; Research a Market</a:t>
            </a:r>
          </a:p>
        </p:txBody>
      </p:sp>
      <p:sp>
        <p:nvSpPr>
          <p:cNvPr id="8" name="Rectangle 7">
            <a:extLst>
              <a:ext uri="{FF2B5EF4-FFF2-40B4-BE49-F238E27FC236}">
                <a16:creationId xmlns:a16="http://schemas.microsoft.com/office/drawing/2014/main" id="{F88B58ED-7226-A333-9ACE-1D170090CA54}"/>
              </a:ext>
            </a:extLst>
          </p:cNvPr>
          <p:cNvSpPr/>
          <p:nvPr/>
        </p:nvSpPr>
        <p:spPr>
          <a:xfrm>
            <a:off x="5275120"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Found or </a:t>
            </a:r>
            <a:br>
              <a:rPr lang="en-US" b="1" dirty="0">
                <a:solidFill>
                  <a:schemeClr val="tx1"/>
                </a:solidFill>
              </a:rPr>
            </a:br>
            <a:r>
              <a:rPr lang="en-US" b="1" dirty="0">
                <a:solidFill>
                  <a:schemeClr val="tx1"/>
                </a:solidFill>
              </a:rPr>
              <a:t>Co-found a Company </a:t>
            </a:r>
          </a:p>
        </p:txBody>
      </p:sp>
      <p:sp>
        <p:nvSpPr>
          <p:cNvPr id="9" name="Rectangle 8">
            <a:extLst>
              <a:ext uri="{FF2B5EF4-FFF2-40B4-BE49-F238E27FC236}">
                <a16:creationId xmlns:a16="http://schemas.microsoft.com/office/drawing/2014/main" id="{0BB86A95-C4F3-50AA-D558-4DE7AEAD71D0}"/>
              </a:ext>
            </a:extLst>
          </p:cNvPr>
          <p:cNvSpPr/>
          <p:nvPr/>
        </p:nvSpPr>
        <p:spPr>
          <a:xfrm>
            <a:off x="7460674"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Prototype</a:t>
            </a:r>
          </a:p>
        </p:txBody>
      </p:sp>
      <p:sp>
        <p:nvSpPr>
          <p:cNvPr id="10" name="Rectangle 9">
            <a:extLst>
              <a:ext uri="{FF2B5EF4-FFF2-40B4-BE49-F238E27FC236}">
                <a16:creationId xmlns:a16="http://schemas.microsoft.com/office/drawing/2014/main" id="{87568CE5-CCD5-BE32-0D42-E9A2808853B2}"/>
              </a:ext>
            </a:extLst>
          </p:cNvPr>
          <p:cNvSpPr/>
          <p:nvPr/>
        </p:nvSpPr>
        <p:spPr>
          <a:xfrm>
            <a:off x="917867"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Bootstrap and/or Raise Angle Fund</a:t>
            </a:r>
          </a:p>
        </p:txBody>
      </p:sp>
      <p:sp>
        <p:nvSpPr>
          <p:cNvPr id="11" name="Rectangle 10">
            <a:extLst>
              <a:ext uri="{FF2B5EF4-FFF2-40B4-BE49-F238E27FC236}">
                <a16:creationId xmlns:a16="http://schemas.microsoft.com/office/drawing/2014/main" id="{2988BF58-DCC6-9887-86C1-31299539AC35}"/>
              </a:ext>
            </a:extLst>
          </p:cNvPr>
          <p:cNvSpPr/>
          <p:nvPr/>
        </p:nvSpPr>
        <p:spPr>
          <a:xfrm>
            <a:off x="3089565"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Culture </a:t>
            </a:r>
          </a:p>
        </p:txBody>
      </p:sp>
      <p:sp>
        <p:nvSpPr>
          <p:cNvPr id="12" name="Rectangle 11">
            <a:extLst>
              <a:ext uri="{FF2B5EF4-FFF2-40B4-BE49-F238E27FC236}">
                <a16:creationId xmlns:a16="http://schemas.microsoft.com/office/drawing/2014/main" id="{2A12B3AC-F110-2E3F-6C3E-B4A23A5FB774}"/>
              </a:ext>
            </a:extLst>
          </p:cNvPr>
          <p:cNvSpPr/>
          <p:nvPr/>
        </p:nvSpPr>
        <p:spPr>
          <a:xfrm>
            <a:off x="5275119"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an MVP</a:t>
            </a:r>
          </a:p>
        </p:txBody>
      </p:sp>
      <p:sp>
        <p:nvSpPr>
          <p:cNvPr id="13" name="Rectangle 12">
            <a:extLst>
              <a:ext uri="{FF2B5EF4-FFF2-40B4-BE49-F238E27FC236}">
                <a16:creationId xmlns:a16="http://schemas.microsoft.com/office/drawing/2014/main" id="{976A21F4-3C37-5452-4C8C-24C75CD98B9B}"/>
              </a:ext>
            </a:extLst>
          </p:cNvPr>
          <p:cNvSpPr/>
          <p:nvPr/>
        </p:nvSpPr>
        <p:spPr>
          <a:xfrm>
            <a:off x="7460674"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Market &amp; Operate </a:t>
            </a:r>
          </a:p>
        </p:txBody>
      </p:sp>
      <p:sp>
        <p:nvSpPr>
          <p:cNvPr id="14" name="Rectangle 13">
            <a:extLst>
              <a:ext uri="{FF2B5EF4-FFF2-40B4-BE49-F238E27FC236}">
                <a16:creationId xmlns:a16="http://schemas.microsoft.com/office/drawing/2014/main" id="{720294A0-9975-721A-7E41-FC32DF8D0DAD}"/>
              </a:ext>
            </a:extLst>
          </p:cNvPr>
          <p:cNvSpPr/>
          <p:nvPr/>
        </p:nvSpPr>
        <p:spPr>
          <a:xfrm>
            <a:off x="9646227"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Raise Professional Money</a:t>
            </a:r>
          </a:p>
        </p:txBody>
      </p:sp>
      <p:sp>
        <p:nvSpPr>
          <p:cNvPr id="15" name="Rectangle 14">
            <a:extLst>
              <a:ext uri="{FF2B5EF4-FFF2-40B4-BE49-F238E27FC236}">
                <a16:creationId xmlns:a16="http://schemas.microsoft.com/office/drawing/2014/main" id="{7E4CE388-A58E-8859-6068-4B8404DFA7E1}"/>
              </a:ext>
            </a:extLst>
          </p:cNvPr>
          <p:cNvSpPr/>
          <p:nvPr/>
        </p:nvSpPr>
        <p:spPr>
          <a:xfrm>
            <a:off x="917867" y="5592252"/>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Scale</a:t>
            </a:r>
          </a:p>
        </p:txBody>
      </p:sp>
      <p:sp>
        <p:nvSpPr>
          <p:cNvPr id="16" name="Rectangle 15">
            <a:extLst>
              <a:ext uri="{FF2B5EF4-FFF2-40B4-BE49-F238E27FC236}">
                <a16:creationId xmlns:a16="http://schemas.microsoft.com/office/drawing/2014/main" id="{C9D4D7B4-4025-6E67-9411-84CB04F6C9D7}"/>
              </a:ext>
            </a:extLst>
          </p:cNvPr>
          <p:cNvSpPr/>
          <p:nvPr/>
        </p:nvSpPr>
        <p:spPr>
          <a:xfrm>
            <a:off x="9646228"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Business Model </a:t>
            </a:r>
          </a:p>
        </p:txBody>
      </p:sp>
      <p:sp>
        <p:nvSpPr>
          <p:cNvPr id="17" name="Rectangle 16">
            <a:extLst>
              <a:ext uri="{FF2B5EF4-FFF2-40B4-BE49-F238E27FC236}">
                <a16:creationId xmlns:a16="http://schemas.microsoft.com/office/drawing/2014/main" id="{FFCE5B43-AF31-8321-F0C9-792851C80B22}"/>
              </a:ext>
            </a:extLst>
          </p:cNvPr>
          <p:cNvSpPr/>
          <p:nvPr/>
        </p:nvSpPr>
        <p:spPr>
          <a:xfrm>
            <a:off x="3089564" y="5592252"/>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Exit </a:t>
            </a:r>
          </a:p>
        </p:txBody>
      </p:sp>
      <p:cxnSp>
        <p:nvCxnSpPr>
          <p:cNvPr id="19" name="Straight Arrow Connector 18">
            <a:extLst>
              <a:ext uri="{FF2B5EF4-FFF2-40B4-BE49-F238E27FC236}">
                <a16:creationId xmlns:a16="http://schemas.microsoft.com/office/drawing/2014/main" id="{71F3873E-0F0C-C2B9-75F2-A8F6CF2F8E0F}"/>
              </a:ext>
            </a:extLst>
          </p:cNvPr>
          <p:cNvCxnSpPr>
            <a:stCxn id="6" idx="3"/>
            <a:endCxn id="7" idx="1"/>
          </p:cNvCxnSpPr>
          <p:nvPr/>
        </p:nvCxnSpPr>
        <p:spPr>
          <a:xfrm>
            <a:off x="2545775"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26191E-530A-75D2-A6E3-D009B434FB0A}"/>
              </a:ext>
            </a:extLst>
          </p:cNvPr>
          <p:cNvCxnSpPr>
            <a:cxnSpLocks/>
            <a:stCxn id="7" idx="3"/>
            <a:endCxn id="8" idx="1"/>
          </p:cNvCxnSpPr>
          <p:nvPr/>
        </p:nvCxnSpPr>
        <p:spPr>
          <a:xfrm>
            <a:off x="4731329"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6810E28-33F3-2104-2A33-971F02843CD4}"/>
              </a:ext>
            </a:extLst>
          </p:cNvPr>
          <p:cNvCxnSpPr>
            <a:cxnSpLocks/>
            <a:stCxn id="8" idx="3"/>
            <a:endCxn id="9" idx="1"/>
          </p:cNvCxnSpPr>
          <p:nvPr/>
        </p:nvCxnSpPr>
        <p:spPr>
          <a:xfrm>
            <a:off x="6916883"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F3BAD8-6975-2AB5-4421-BE2AEE27D918}"/>
              </a:ext>
            </a:extLst>
          </p:cNvPr>
          <p:cNvCxnSpPr>
            <a:cxnSpLocks/>
            <a:stCxn id="9" idx="3"/>
            <a:endCxn id="16" idx="1"/>
          </p:cNvCxnSpPr>
          <p:nvPr/>
        </p:nvCxnSpPr>
        <p:spPr>
          <a:xfrm>
            <a:off x="9102437"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6D4B27-EA95-D932-42D3-873E2C94CA74}"/>
              </a:ext>
            </a:extLst>
          </p:cNvPr>
          <p:cNvCxnSpPr>
            <a:cxnSpLocks/>
            <a:stCxn id="16" idx="2"/>
          </p:cNvCxnSpPr>
          <p:nvPr/>
        </p:nvCxnSpPr>
        <p:spPr>
          <a:xfrm>
            <a:off x="10467110" y="2568502"/>
            <a:ext cx="0" cy="5279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DDB737-8B78-A263-3501-DBF9A4F8F7FC}"/>
              </a:ext>
            </a:extLst>
          </p:cNvPr>
          <p:cNvCxnSpPr>
            <a:cxnSpLocks/>
          </p:cNvCxnSpPr>
          <p:nvPr/>
        </p:nvCxnSpPr>
        <p:spPr>
          <a:xfrm flipH="1">
            <a:off x="1738748" y="3096490"/>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37E833E-BD6B-8DFA-874C-F730DC074FB0}"/>
              </a:ext>
            </a:extLst>
          </p:cNvPr>
          <p:cNvCxnSpPr>
            <a:cxnSpLocks/>
            <a:endCxn id="10" idx="0"/>
          </p:cNvCxnSpPr>
          <p:nvPr/>
        </p:nvCxnSpPr>
        <p:spPr>
          <a:xfrm>
            <a:off x="1738749" y="3084369"/>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688A41-76D2-7BC5-9B5B-105B3DD40567}"/>
              </a:ext>
            </a:extLst>
          </p:cNvPr>
          <p:cNvCxnSpPr>
            <a:cxnSpLocks/>
            <a:stCxn id="10" idx="3"/>
            <a:endCxn id="11" idx="1"/>
          </p:cNvCxnSpPr>
          <p:nvPr/>
        </p:nvCxnSpPr>
        <p:spPr>
          <a:xfrm>
            <a:off x="2559630"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344EEA6-9615-A2E1-9E20-3475E35A0D6B}"/>
              </a:ext>
            </a:extLst>
          </p:cNvPr>
          <p:cNvCxnSpPr>
            <a:cxnSpLocks/>
            <a:stCxn id="11" idx="3"/>
          </p:cNvCxnSpPr>
          <p:nvPr/>
        </p:nvCxnSpPr>
        <p:spPr>
          <a:xfrm>
            <a:off x="4731328"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5BDB882-E8F3-2E0E-B27E-3AAA4EB411BF}"/>
              </a:ext>
            </a:extLst>
          </p:cNvPr>
          <p:cNvCxnSpPr>
            <a:cxnSpLocks/>
            <a:stCxn id="12" idx="3"/>
            <a:endCxn id="13" idx="1"/>
          </p:cNvCxnSpPr>
          <p:nvPr/>
        </p:nvCxnSpPr>
        <p:spPr>
          <a:xfrm>
            <a:off x="6916882" y="4071718"/>
            <a:ext cx="5437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F45B8DA-13CB-6050-7B2A-9264B3E9C2C6}"/>
              </a:ext>
            </a:extLst>
          </p:cNvPr>
          <p:cNvCxnSpPr>
            <a:cxnSpLocks/>
            <a:stCxn id="13" idx="3"/>
            <a:endCxn id="14" idx="1"/>
          </p:cNvCxnSpPr>
          <p:nvPr/>
        </p:nvCxnSpPr>
        <p:spPr>
          <a:xfrm>
            <a:off x="9102437" y="4071718"/>
            <a:ext cx="54379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D543810-DED7-74A0-4216-48522BA5DC49}"/>
              </a:ext>
            </a:extLst>
          </p:cNvPr>
          <p:cNvCxnSpPr>
            <a:cxnSpLocks/>
            <a:stCxn id="14" idx="2"/>
          </p:cNvCxnSpPr>
          <p:nvPr/>
        </p:nvCxnSpPr>
        <p:spPr>
          <a:xfrm>
            <a:off x="10467109" y="4502941"/>
            <a:ext cx="1" cy="5331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BAEDB7B-9B98-A4A3-001E-0094F994A08A}"/>
              </a:ext>
            </a:extLst>
          </p:cNvPr>
          <p:cNvCxnSpPr>
            <a:cxnSpLocks/>
          </p:cNvCxnSpPr>
          <p:nvPr/>
        </p:nvCxnSpPr>
        <p:spPr>
          <a:xfrm flipH="1">
            <a:off x="1738748" y="5036126"/>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3A772AF-15E7-9C8B-2EAB-6EAEB50A2817}"/>
              </a:ext>
            </a:extLst>
          </p:cNvPr>
          <p:cNvCxnSpPr>
            <a:cxnSpLocks/>
          </p:cNvCxnSpPr>
          <p:nvPr/>
        </p:nvCxnSpPr>
        <p:spPr>
          <a:xfrm>
            <a:off x="1738749" y="5024005"/>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A8DDC8F-146A-2768-942F-3A5316DBC9DA}"/>
              </a:ext>
            </a:extLst>
          </p:cNvPr>
          <p:cNvCxnSpPr>
            <a:cxnSpLocks/>
          </p:cNvCxnSpPr>
          <p:nvPr/>
        </p:nvCxnSpPr>
        <p:spPr>
          <a:xfrm>
            <a:off x="2559630" y="6008103"/>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522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Entrepreneurship </a:t>
            </a:r>
            <a:r>
              <a:rPr lang="en-US" b="1" dirty="0"/>
              <a:t>Paradigm</a:t>
            </a:r>
            <a:r>
              <a:rPr lang="en-US" dirty="0"/>
              <a:t>: </a:t>
            </a:r>
            <a:br>
              <a:rPr lang="en-US" dirty="0"/>
            </a:br>
            <a:r>
              <a:rPr lang="en-US" dirty="0"/>
              <a:t>A System of </a:t>
            </a:r>
            <a:r>
              <a:rPr lang="en-US" b="1" dirty="0"/>
              <a:t>Functions</a:t>
            </a:r>
            <a:r>
              <a:rPr lang="en-US" dirty="0"/>
              <a:t> </a:t>
            </a:r>
          </a:p>
        </p:txBody>
      </p:sp>
      <p:sp>
        <p:nvSpPr>
          <p:cNvPr id="6" name="Rectangle 5">
            <a:extLst>
              <a:ext uri="{FF2B5EF4-FFF2-40B4-BE49-F238E27FC236}">
                <a16:creationId xmlns:a16="http://schemas.microsoft.com/office/drawing/2014/main" id="{9FC9F562-657D-B6D7-8D62-E53327E5D680}"/>
              </a:ext>
            </a:extLst>
          </p:cNvPr>
          <p:cNvSpPr/>
          <p:nvPr/>
        </p:nvSpPr>
        <p:spPr>
          <a:xfrm>
            <a:off x="904012"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 Problem</a:t>
            </a:r>
          </a:p>
        </p:txBody>
      </p:sp>
      <p:sp>
        <p:nvSpPr>
          <p:cNvPr id="7" name="Rectangle 6">
            <a:extLst>
              <a:ext uri="{FF2B5EF4-FFF2-40B4-BE49-F238E27FC236}">
                <a16:creationId xmlns:a16="http://schemas.microsoft.com/office/drawing/2014/main" id="{3FA995E8-DF47-AF48-E071-3DE66B48E3E1}"/>
              </a:ext>
            </a:extLst>
          </p:cNvPr>
          <p:cNvSpPr/>
          <p:nvPr/>
        </p:nvSpPr>
        <p:spPr>
          <a:xfrm>
            <a:off x="3089566"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&amp; Research a Market</a:t>
            </a:r>
          </a:p>
        </p:txBody>
      </p:sp>
      <p:sp>
        <p:nvSpPr>
          <p:cNvPr id="8" name="Rectangle 7">
            <a:extLst>
              <a:ext uri="{FF2B5EF4-FFF2-40B4-BE49-F238E27FC236}">
                <a16:creationId xmlns:a16="http://schemas.microsoft.com/office/drawing/2014/main" id="{F88B58ED-7226-A333-9ACE-1D170090CA54}"/>
              </a:ext>
            </a:extLst>
          </p:cNvPr>
          <p:cNvSpPr/>
          <p:nvPr/>
        </p:nvSpPr>
        <p:spPr>
          <a:xfrm>
            <a:off x="5275120"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Found or </a:t>
            </a:r>
            <a:br>
              <a:rPr lang="en-US" b="1" dirty="0">
                <a:solidFill>
                  <a:schemeClr val="bg1">
                    <a:lumMod val="85000"/>
                  </a:schemeClr>
                </a:solidFill>
              </a:rPr>
            </a:br>
            <a:r>
              <a:rPr lang="en-US" b="1" dirty="0">
                <a:solidFill>
                  <a:schemeClr val="bg1">
                    <a:lumMod val="85000"/>
                  </a:schemeClr>
                </a:solidFill>
              </a:rPr>
              <a:t>Co-found a Company </a:t>
            </a:r>
          </a:p>
        </p:txBody>
      </p:sp>
      <p:sp>
        <p:nvSpPr>
          <p:cNvPr id="9" name="Rectangle 8">
            <a:extLst>
              <a:ext uri="{FF2B5EF4-FFF2-40B4-BE49-F238E27FC236}">
                <a16:creationId xmlns:a16="http://schemas.microsoft.com/office/drawing/2014/main" id="{0BB86A95-C4F3-50AA-D558-4DE7AEAD71D0}"/>
              </a:ext>
            </a:extLst>
          </p:cNvPr>
          <p:cNvSpPr/>
          <p:nvPr/>
        </p:nvSpPr>
        <p:spPr>
          <a:xfrm>
            <a:off x="7460674"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Prototype</a:t>
            </a:r>
          </a:p>
        </p:txBody>
      </p:sp>
      <p:sp>
        <p:nvSpPr>
          <p:cNvPr id="10" name="Rectangle 9">
            <a:extLst>
              <a:ext uri="{FF2B5EF4-FFF2-40B4-BE49-F238E27FC236}">
                <a16:creationId xmlns:a16="http://schemas.microsoft.com/office/drawing/2014/main" id="{87568CE5-CCD5-BE32-0D42-E9A2808853B2}"/>
              </a:ext>
            </a:extLst>
          </p:cNvPr>
          <p:cNvSpPr/>
          <p:nvPr/>
        </p:nvSpPr>
        <p:spPr>
          <a:xfrm>
            <a:off x="917867"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Bootstrap and/or Raise Angle Fund</a:t>
            </a:r>
          </a:p>
        </p:txBody>
      </p:sp>
      <p:sp>
        <p:nvSpPr>
          <p:cNvPr id="11" name="Rectangle 10">
            <a:extLst>
              <a:ext uri="{FF2B5EF4-FFF2-40B4-BE49-F238E27FC236}">
                <a16:creationId xmlns:a16="http://schemas.microsoft.com/office/drawing/2014/main" id="{2988BF58-DCC6-9887-86C1-31299539AC35}"/>
              </a:ext>
            </a:extLst>
          </p:cNvPr>
          <p:cNvSpPr/>
          <p:nvPr/>
        </p:nvSpPr>
        <p:spPr>
          <a:xfrm>
            <a:off x="3089565"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Culture </a:t>
            </a:r>
          </a:p>
        </p:txBody>
      </p:sp>
      <p:sp>
        <p:nvSpPr>
          <p:cNvPr id="12" name="Rectangle 11">
            <a:extLst>
              <a:ext uri="{FF2B5EF4-FFF2-40B4-BE49-F238E27FC236}">
                <a16:creationId xmlns:a16="http://schemas.microsoft.com/office/drawing/2014/main" id="{2A12B3AC-F110-2E3F-6C3E-B4A23A5FB774}"/>
              </a:ext>
            </a:extLst>
          </p:cNvPr>
          <p:cNvSpPr/>
          <p:nvPr/>
        </p:nvSpPr>
        <p:spPr>
          <a:xfrm>
            <a:off x="5275119"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an MVP</a:t>
            </a:r>
          </a:p>
        </p:txBody>
      </p:sp>
      <p:sp>
        <p:nvSpPr>
          <p:cNvPr id="13" name="Rectangle 12">
            <a:extLst>
              <a:ext uri="{FF2B5EF4-FFF2-40B4-BE49-F238E27FC236}">
                <a16:creationId xmlns:a16="http://schemas.microsoft.com/office/drawing/2014/main" id="{976A21F4-3C37-5452-4C8C-24C75CD98B9B}"/>
              </a:ext>
            </a:extLst>
          </p:cNvPr>
          <p:cNvSpPr/>
          <p:nvPr/>
        </p:nvSpPr>
        <p:spPr>
          <a:xfrm>
            <a:off x="7460674"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Market &amp; Operate </a:t>
            </a:r>
          </a:p>
        </p:txBody>
      </p:sp>
      <p:sp>
        <p:nvSpPr>
          <p:cNvPr id="14" name="Rectangle 13">
            <a:extLst>
              <a:ext uri="{FF2B5EF4-FFF2-40B4-BE49-F238E27FC236}">
                <a16:creationId xmlns:a16="http://schemas.microsoft.com/office/drawing/2014/main" id="{720294A0-9975-721A-7E41-FC32DF8D0DAD}"/>
              </a:ext>
            </a:extLst>
          </p:cNvPr>
          <p:cNvSpPr/>
          <p:nvPr/>
        </p:nvSpPr>
        <p:spPr>
          <a:xfrm>
            <a:off x="9646227"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Raise Professional Money</a:t>
            </a:r>
          </a:p>
        </p:txBody>
      </p:sp>
      <p:sp>
        <p:nvSpPr>
          <p:cNvPr id="15" name="Rectangle 14">
            <a:extLst>
              <a:ext uri="{FF2B5EF4-FFF2-40B4-BE49-F238E27FC236}">
                <a16:creationId xmlns:a16="http://schemas.microsoft.com/office/drawing/2014/main" id="{7E4CE388-A58E-8859-6068-4B8404DFA7E1}"/>
              </a:ext>
            </a:extLst>
          </p:cNvPr>
          <p:cNvSpPr/>
          <p:nvPr/>
        </p:nvSpPr>
        <p:spPr>
          <a:xfrm>
            <a:off x="917867" y="5592252"/>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Scale</a:t>
            </a:r>
          </a:p>
        </p:txBody>
      </p:sp>
      <p:sp>
        <p:nvSpPr>
          <p:cNvPr id="16" name="Rectangle 15">
            <a:extLst>
              <a:ext uri="{FF2B5EF4-FFF2-40B4-BE49-F238E27FC236}">
                <a16:creationId xmlns:a16="http://schemas.microsoft.com/office/drawing/2014/main" id="{C9D4D7B4-4025-6E67-9411-84CB04F6C9D7}"/>
              </a:ext>
            </a:extLst>
          </p:cNvPr>
          <p:cNvSpPr/>
          <p:nvPr/>
        </p:nvSpPr>
        <p:spPr>
          <a:xfrm>
            <a:off x="9646228"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Business Model </a:t>
            </a:r>
          </a:p>
        </p:txBody>
      </p:sp>
      <p:sp>
        <p:nvSpPr>
          <p:cNvPr id="17" name="Rectangle 16">
            <a:extLst>
              <a:ext uri="{FF2B5EF4-FFF2-40B4-BE49-F238E27FC236}">
                <a16:creationId xmlns:a16="http://schemas.microsoft.com/office/drawing/2014/main" id="{FFCE5B43-AF31-8321-F0C9-792851C80B22}"/>
              </a:ext>
            </a:extLst>
          </p:cNvPr>
          <p:cNvSpPr/>
          <p:nvPr/>
        </p:nvSpPr>
        <p:spPr>
          <a:xfrm>
            <a:off x="3089564" y="5592252"/>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Exit </a:t>
            </a:r>
          </a:p>
        </p:txBody>
      </p:sp>
      <p:cxnSp>
        <p:nvCxnSpPr>
          <p:cNvPr id="19" name="Straight Arrow Connector 18">
            <a:extLst>
              <a:ext uri="{FF2B5EF4-FFF2-40B4-BE49-F238E27FC236}">
                <a16:creationId xmlns:a16="http://schemas.microsoft.com/office/drawing/2014/main" id="{71F3873E-0F0C-C2B9-75F2-A8F6CF2F8E0F}"/>
              </a:ext>
            </a:extLst>
          </p:cNvPr>
          <p:cNvCxnSpPr>
            <a:stCxn id="6" idx="3"/>
            <a:endCxn id="7" idx="1"/>
          </p:cNvCxnSpPr>
          <p:nvPr/>
        </p:nvCxnSpPr>
        <p:spPr>
          <a:xfrm>
            <a:off x="2545775"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26191E-530A-75D2-A6E3-D009B434FB0A}"/>
              </a:ext>
            </a:extLst>
          </p:cNvPr>
          <p:cNvCxnSpPr>
            <a:cxnSpLocks/>
            <a:stCxn id="7" idx="3"/>
            <a:endCxn id="8" idx="1"/>
          </p:cNvCxnSpPr>
          <p:nvPr/>
        </p:nvCxnSpPr>
        <p:spPr>
          <a:xfrm>
            <a:off x="4731329"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6810E28-33F3-2104-2A33-971F02843CD4}"/>
              </a:ext>
            </a:extLst>
          </p:cNvPr>
          <p:cNvCxnSpPr>
            <a:cxnSpLocks/>
            <a:stCxn id="8" idx="3"/>
            <a:endCxn id="9" idx="1"/>
          </p:cNvCxnSpPr>
          <p:nvPr/>
        </p:nvCxnSpPr>
        <p:spPr>
          <a:xfrm>
            <a:off x="6916883"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F3BAD8-6975-2AB5-4421-BE2AEE27D918}"/>
              </a:ext>
            </a:extLst>
          </p:cNvPr>
          <p:cNvCxnSpPr>
            <a:cxnSpLocks/>
            <a:stCxn id="9" idx="3"/>
            <a:endCxn id="16" idx="1"/>
          </p:cNvCxnSpPr>
          <p:nvPr/>
        </p:nvCxnSpPr>
        <p:spPr>
          <a:xfrm>
            <a:off x="9102437"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6D4B27-EA95-D932-42D3-873E2C94CA74}"/>
              </a:ext>
            </a:extLst>
          </p:cNvPr>
          <p:cNvCxnSpPr>
            <a:cxnSpLocks/>
            <a:stCxn id="16" idx="2"/>
          </p:cNvCxnSpPr>
          <p:nvPr/>
        </p:nvCxnSpPr>
        <p:spPr>
          <a:xfrm>
            <a:off x="10467110" y="2568502"/>
            <a:ext cx="0" cy="5279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DDB737-8B78-A263-3501-DBF9A4F8F7FC}"/>
              </a:ext>
            </a:extLst>
          </p:cNvPr>
          <p:cNvCxnSpPr>
            <a:cxnSpLocks/>
          </p:cNvCxnSpPr>
          <p:nvPr/>
        </p:nvCxnSpPr>
        <p:spPr>
          <a:xfrm flipH="1">
            <a:off x="1738748" y="3096490"/>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37E833E-BD6B-8DFA-874C-F730DC074FB0}"/>
              </a:ext>
            </a:extLst>
          </p:cNvPr>
          <p:cNvCxnSpPr>
            <a:cxnSpLocks/>
            <a:endCxn id="10" idx="0"/>
          </p:cNvCxnSpPr>
          <p:nvPr/>
        </p:nvCxnSpPr>
        <p:spPr>
          <a:xfrm>
            <a:off x="1738749" y="3084369"/>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688A41-76D2-7BC5-9B5B-105B3DD40567}"/>
              </a:ext>
            </a:extLst>
          </p:cNvPr>
          <p:cNvCxnSpPr>
            <a:cxnSpLocks/>
            <a:stCxn id="10" idx="3"/>
            <a:endCxn id="11" idx="1"/>
          </p:cNvCxnSpPr>
          <p:nvPr/>
        </p:nvCxnSpPr>
        <p:spPr>
          <a:xfrm>
            <a:off x="2559630"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344EEA6-9615-A2E1-9E20-3475E35A0D6B}"/>
              </a:ext>
            </a:extLst>
          </p:cNvPr>
          <p:cNvCxnSpPr>
            <a:cxnSpLocks/>
            <a:stCxn id="11" idx="3"/>
          </p:cNvCxnSpPr>
          <p:nvPr/>
        </p:nvCxnSpPr>
        <p:spPr>
          <a:xfrm>
            <a:off x="4731328"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5BDB882-E8F3-2E0E-B27E-3AAA4EB411BF}"/>
              </a:ext>
            </a:extLst>
          </p:cNvPr>
          <p:cNvCxnSpPr>
            <a:cxnSpLocks/>
            <a:stCxn id="12" idx="3"/>
            <a:endCxn id="13" idx="1"/>
          </p:cNvCxnSpPr>
          <p:nvPr/>
        </p:nvCxnSpPr>
        <p:spPr>
          <a:xfrm>
            <a:off x="6916882" y="4071718"/>
            <a:ext cx="5437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F45B8DA-13CB-6050-7B2A-9264B3E9C2C6}"/>
              </a:ext>
            </a:extLst>
          </p:cNvPr>
          <p:cNvCxnSpPr>
            <a:cxnSpLocks/>
            <a:stCxn id="13" idx="3"/>
            <a:endCxn id="14" idx="1"/>
          </p:cNvCxnSpPr>
          <p:nvPr/>
        </p:nvCxnSpPr>
        <p:spPr>
          <a:xfrm>
            <a:off x="9102437" y="4071718"/>
            <a:ext cx="54379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D543810-DED7-74A0-4216-48522BA5DC49}"/>
              </a:ext>
            </a:extLst>
          </p:cNvPr>
          <p:cNvCxnSpPr>
            <a:cxnSpLocks/>
            <a:stCxn id="14" idx="2"/>
          </p:cNvCxnSpPr>
          <p:nvPr/>
        </p:nvCxnSpPr>
        <p:spPr>
          <a:xfrm>
            <a:off x="10467109" y="4502941"/>
            <a:ext cx="1" cy="5331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BAEDB7B-9B98-A4A3-001E-0094F994A08A}"/>
              </a:ext>
            </a:extLst>
          </p:cNvPr>
          <p:cNvCxnSpPr>
            <a:cxnSpLocks/>
          </p:cNvCxnSpPr>
          <p:nvPr/>
        </p:nvCxnSpPr>
        <p:spPr>
          <a:xfrm flipH="1">
            <a:off x="1738748" y="5036126"/>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3A772AF-15E7-9C8B-2EAB-6EAEB50A2817}"/>
              </a:ext>
            </a:extLst>
          </p:cNvPr>
          <p:cNvCxnSpPr>
            <a:cxnSpLocks/>
          </p:cNvCxnSpPr>
          <p:nvPr/>
        </p:nvCxnSpPr>
        <p:spPr>
          <a:xfrm>
            <a:off x="1738749" y="5024005"/>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A8DDC8F-146A-2768-942F-3A5316DBC9DA}"/>
              </a:ext>
            </a:extLst>
          </p:cNvPr>
          <p:cNvCxnSpPr>
            <a:cxnSpLocks/>
          </p:cNvCxnSpPr>
          <p:nvPr/>
        </p:nvCxnSpPr>
        <p:spPr>
          <a:xfrm>
            <a:off x="2559630" y="6008103"/>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Down Arrow 2">
            <a:extLst>
              <a:ext uri="{FF2B5EF4-FFF2-40B4-BE49-F238E27FC236}">
                <a16:creationId xmlns:a16="http://schemas.microsoft.com/office/drawing/2014/main" id="{1685520C-8EFB-6D2A-A69F-146F8830FAA0}"/>
              </a:ext>
            </a:extLst>
          </p:cNvPr>
          <p:cNvSpPr/>
          <p:nvPr/>
        </p:nvSpPr>
        <p:spPr>
          <a:xfrm rot="10800000">
            <a:off x="3694405" y="2675742"/>
            <a:ext cx="432079" cy="341644"/>
          </a:xfrm>
          <a:prstGeom prst="downArrow">
            <a:avLst/>
          </a:prstGeom>
          <a:solidFill>
            <a:srgbClr val="FCE873"/>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628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Outline</a:t>
            </a:r>
            <a:endParaRPr lang="en-US" dirty="0"/>
          </a:p>
        </p:txBody>
      </p:sp>
      <p:graphicFrame>
        <p:nvGraphicFramePr>
          <p:cNvPr id="6" name="Diagram 5">
            <a:extLst>
              <a:ext uri="{FF2B5EF4-FFF2-40B4-BE49-F238E27FC236}">
                <a16:creationId xmlns:a16="http://schemas.microsoft.com/office/drawing/2014/main" id="{B2B077C5-F3D8-81F9-9345-A52C7867A677}"/>
              </a:ext>
            </a:extLst>
          </p:cNvPr>
          <p:cNvGraphicFramePr/>
          <p:nvPr/>
        </p:nvGraphicFramePr>
        <p:xfrm>
          <a:off x="2032000" y="1630363"/>
          <a:ext cx="8128000" cy="4309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0CA500C-D8E0-64E0-D8F8-F61F7423C725}"/>
              </a:ext>
            </a:extLst>
          </p:cNvPr>
          <p:cNvSpPr txBox="1"/>
          <p:nvPr/>
        </p:nvSpPr>
        <p:spPr>
          <a:xfrm>
            <a:off x="10160000" y="4304307"/>
            <a:ext cx="920445" cy="923330"/>
          </a:xfrm>
          <a:prstGeom prst="rect">
            <a:avLst/>
          </a:prstGeom>
          <a:noFill/>
        </p:spPr>
        <p:txBody>
          <a:bodyPr wrap="none" rtlCol="0">
            <a:spAutoFit/>
          </a:bodyPr>
          <a:lstStyle/>
          <a:p>
            <a:pPr marL="285750" indent="-285750">
              <a:buFont typeface="Wingdings" pitchFamily="2" charset="2"/>
              <a:buChar char="ü"/>
            </a:pPr>
            <a:r>
              <a:rPr lang="en-US" sz="5400" dirty="0"/>
              <a:t> </a:t>
            </a:r>
          </a:p>
        </p:txBody>
      </p:sp>
    </p:spTree>
    <p:extLst>
      <p:ext uri="{BB962C8B-B14F-4D97-AF65-F5344CB8AC3E}">
        <p14:creationId xmlns:p14="http://schemas.microsoft.com/office/powerpoint/2010/main" val="97360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Effective</a:t>
            </a:r>
            <a:r>
              <a:rPr lang="en-US" dirty="0"/>
              <a:t> Market Research</a:t>
            </a:r>
          </a:p>
        </p:txBody>
      </p:sp>
      <p:sp>
        <p:nvSpPr>
          <p:cNvPr id="3" name="Content Placeholder 2"/>
          <p:cNvSpPr>
            <a:spLocks noGrp="1"/>
          </p:cNvSpPr>
          <p:nvPr>
            <p:ph idx="1"/>
          </p:nvPr>
        </p:nvSpPr>
        <p:spPr>
          <a:xfrm>
            <a:off x="838200" y="1825624"/>
            <a:ext cx="10515600" cy="4623301"/>
          </a:xfrm>
        </p:spPr>
        <p:txBody>
          <a:bodyPr>
            <a:normAutofit/>
          </a:bodyPr>
          <a:lstStyle/>
          <a:p>
            <a:r>
              <a:rPr lang="en-US" dirty="0"/>
              <a:t>Now that you identified your location, you need to conduct “effective” market research, which is a fundamental skill that underlies the entire process of starting a company</a:t>
            </a:r>
          </a:p>
          <a:p>
            <a:pPr marL="228600" lvl="1">
              <a:spcBef>
                <a:spcPts val="1000"/>
              </a:spcBef>
            </a:pPr>
            <a:endParaRPr lang="en-US" dirty="0"/>
          </a:p>
          <a:p>
            <a:pPr marL="228600" lvl="1">
              <a:spcBef>
                <a:spcPts val="1000"/>
              </a:spcBef>
            </a:pPr>
            <a:r>
              <a:rPr lang="en-US" sz="2800" dirty="0"/>
              <a:t>What makes market research effective?</a:t>
            </a:r>
          </a:p>
          <a:p>
            <a:pPr marL="914400" lvl="1" indent="-457200">
              <a:buFont typeface="+mj-lt"/>
              <a:buAutoNum type="arabicPeriod"/>
            </a:pPr>
            <a:r>
              <a:rPr lang="en-US" dirty="0">
                <a:solidFill>
                  <a:srgbClr val="77E1FF"/>
                </a:solidFill>
              </a:rPr>
              <a:t>Multi-dimensionality</a:t>
            </a:r>
            <a:r>
              <a:rPr lang="en-US" dirty="0"/>
              <a:t>: It should speak to various target customer’s </a:t>
            </a:r>
            <a:r>
              <a:rPr lang="en-US" i="1" dirty="0"/>
              <a:t>dimensions</a:t>
            </a:r>
            <a:r>
              <a:rPr lang="en-US" dirty="0"/>
              <a:t> like the </a:t>
            </a:r>
            <a:r>
              <a:rPr lang="en-US" i="1" dirty="0"/>
              <a:t>rational</a:t>
            </a:r>
            <a:r>
              <a:rPr lang="en-US" dirty="0"/>
              <a:t>, </a:t>
            </a:r>
            <a:r>
              <a:rPr lang="en-US" i="1" dirty="0"/>
              <a:t>emotional</a:t>
            </a:r>
            <a:r>
              <a:rPr lang="en-US" dirty="0"/>
              <a:t>, </a:t>
            </a:r>
            <a:r>
              <a:rPr lang="en-US" i="1" dirty="0"/>
              <a:t>economical</a:t>
            </a:r>
            <a:r>
              <a:rPr lang="en-US" dirty="0"/>
              <a:t>, </a:t>
            </a:r>
            <a:r>
              <a:rPr lang="en-US" i="1" dirty="0"/>
              <a:t>social</a:t>
            </a:r>
            <a:r>
              <a:rPr lang="en-US" dirty="0"/>
              <a:t>, and </a:t>
            </a:r>
            <a:r>
              <a:rPr lang="en-US" i="1" dirty="0"/>
              <a:t>cultural </a:t>
            </a:r>
            <a:r>
              <a:rPr lang="en-US" dirty="0"/>
              <a:t>ones, among others</a:t>
            </a:r>
          </a:p>
          <a:p>
            <a:pPr marL="914400" lvl="1" indent="-457200">
              <a:buFont typeface="+mj-lt"/>
              <a:buAutoNum type="arabicPeriod"/>
            </a:pPr>
            <a:r>
              <a:rPr lang="en-US" dirty="0">
                <a:solidFill>
                  <a:srgbClr val="77E1FF"/>
                </a:solidFill>
              </a:rPr>
              <a:t>Continuity</a:t>
            </a:r>
            <a:r>
              <a:rPr lang="en-US" dirty="0"/>
              <a:t>: </a:t>
            </a:r>
            <a:r>
              <a:rPr lang="en-US" sz="2400" dirty="0"/>
              <a:t>It shall inform </a:t>
            </a:r>
            <a:r>
              <a:rPr lang="en-US" sz="2400" i="1" dirty="0"/>
              <a:t>existing</a:t>
            </a:r>
            <a:r>
              <a:rPr lang="en-US" sz="2400" dirty="0"/>
              <a:t> and </a:t>
            </a:r>
            <a:r>
              <a:rPr lang="en-US" sz="2400" i="1" dirty="0"/>
              <a:t>every</a:t>
            </a:r>
            <a:r>
              <a:rPr lang="en-US" sz="2400" dirty="0"/>
              <a:t> stage in starting and running your company (thus, it shall be conducted at every stage)</a:t>
            </a:r>
          </a:p>
          <a:p>
            <a:pPr lvl="2"/>
            <a:r>
              <a:rPr lang="en-US" dirty="0"/>
              <a:t>Customers and markets change over time, so what is true today might be invalid tomorrow (check the </a:t>
            </a:r>
            <a:r>
              <a:rPr lang="en-US" dirty="0">
                <a:solidFill>
                  <a:srgbClr val="EF7273"/>
                </a:solidFill>
              </a:rPr>
              <a:t>“</a:t>
            </a:r>
            <a:r>
              <a:rPr lang="en-US" i="1" dirty="0">
                <a:solidFill>
                  <a:srgbClr val="EF7273"/>
                </a:solidFill>
              </a:rPr>
              <a:t>Innovator’s Dilemma” </a:t>
            </a:r>
            <a:r>
              <a:rPr lang="en-US" dirty="0"/>
              <a:t>by Clayton Christensen)</a:t>
            </a:r>
          </a:p>
          <a:p>
            <a:pPr lvl="2"/>
            <a:endParaRPr lang="en-US" sz="2400" dirty="0"/>
          </a:p>
        </p:txBody>
      </p:sp>
    </p:spTree>
    <p:extLst>
      <p:ext uri="{BB962C8B-B14F-4D97-AF65-F5344CB8AC3E}">
        <p14:creationId xmlns:p14="http://schemas.microsoft.com/office/powerpoint/2010/main" val="265420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Effective</a:t>
            </a:r>
            <a:r>
              <a:rPr lang="en-US" dirty="0"/>
              <a:t> Market Research</a:t>
            </a:r>
          </a:p>
        </p:txBody>
      </p:sp>
      <p:sp>
        <p:nvSpPr>
          <p:cNvPr id="3" name="Content Placeholder 2"/>
          <p:cNvSpPr>
            <a:spLocks noGrp="1"/>
          </p:cNvSpPr>
          <p:nvPr>
            <p:ph idx="1"/>
          </p:nvPr>
        </p:nvSpPr>
        <p:spPr/>
        <p:txBody>
          <a:bodyPr>
            <a:normAutofit/>
          </a:bodyPr>
          <a:lstStyle/>
          <a:p>
            <a:pPr marL="228600" lvl="1">
              <a:spcBef>
                <a:spcPts val="1000"/>
              </a:spcBef>
            </a:pPr>
            <a:r>
              <a:rPr lang="en-US" sz="2800" dirty="0"/>
              <a:t>What makes market research effective?</a:t>
            </a:r>
          </a:p>
          <a:p>
            <a:pPr marL="914400" lvl="1" indent="-457200">
              <a:buFont typeface="+mj-lt"/>
              <a:buAutoNum type="arabicPeriod" startAt="4"/>
            </a:pPr>
            <a:r>
              <a:rPr lang="en-US" dirty="0">
                <a:solidFill>
                  <a:srgbClr val="77E1FF"/>
                </a:solidFill>
              </a:rPr>
              <a:t>Non-tradability</a:t>
            </a:r>
            <a:r>
              <a:rPr lang="en-US" dirty="0"/>
              <a:t>: It is dangerous to outsource market research, especially if it involves direct interactions with target customers</a:t>
            </a:r>
          </a:p>
          <a:p>
            <a:pPr marL="914400" lvl="1" indent="-457200">
              <a:buFont typeface="+mj-lt"/>
              <a:buAutoNum type="arabicPeriod" startAt="4"/>
            </a:pPr>
            <a:r>
              <a:rPr lang="en-US" sz="2400" dirty="0">
                <a:solidFill>
                  <a:srgbClr val="77E1FF"/>
                </a:solidFill>
              </a:rPr>
              <a:t>Hypothesis Validation</a:t>
            </a:r>
            <a:r>
              <a:rPr lang="en-US" sz="2400" dirty="0"/>
              <a:t>: It should play a critical role in validating or invalidating your hypothesis, especially “before” you proceed with product development (</a:t>
            </a:r>
            <a:r>
              <a:rPr lang="en-US" sz="2400" i="1" dirty="0"/>
              <a:t>more on this under Principle 4</a:t>
            </a:r>
            <a:r>
              <a:rPr lang="en-US" sz="2400" dirty="0"/>
              <a:t>)</a:t>
            </a:r>
          </a:p>
          <a:p>
            <a:pPr marL="914400" lvl="1" indent="-457200">
              <a:buFont typeface="+mj-lt"/>
              <a:buAutoNum type="arabicPeriod" startAt="4"/>
            </a:pPr>
            <a:r>
              <a:rPr lang="en-US" dirty="0">
                <a:solidFill>
                  <a:srgbClr val="77E1FF"/>
                </a:solidFill>
              </a:rPr>
              <a:t>Hypothesis Generation</a:t>
            </a:r>
            <a:r>
              <a:rPr lang="en-US" dirty="0"/>
              <a:t>: It may serve in generating new hypotheses, along the way!</a:t>
            </a:r>
          </a:p>
        </p:txBody>
      </p:sp>
    </p:spTree>
    <p:extLst>
      <p:ext uri="{BB962C8B-B14F-4D97-AF65-F5344CB8AC3E}">
        <p14:creationId xmlns:p14="http://schemas.microsoft.com/office/powerpoint/2010/main" val="77348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Types of Market Research</a:t>
            </a:r>
          </a:p>
        </p:txBody>
      </p:sp>
      <p:graphicFrame>
        <p:nvGraphicFramePr>
          <p:cNvPr id="3" name="Content Placeholder 3">
            <a:extLst>
              <a:ext uri="{FF2B5EF4-FFF2-40B4-BE49-F238E27FC236}">
                <a16:creationId xmlns:a16="http://schemas.microsoft.com/office/drawing/2014/main" id="{8F206A65-0D24-D0FE-F4DE-025132459441}"/>
              </a:ext>
            </a:extLst>
          </p:cNvPr>
          <p:cNvGraphicFramePr>
            <a:graphicFrameLocks/>
          </p:cNvGraphicFramePr>
          <p:nvPr>
            <p:extLst>
              <p:ext uri="{D42A27DB-BD31-4B8C-83A1-F6EECF244321}">
                <p14:modId xmlns:p14="http://schemas.microsoft.com/office/powerpoint/2010/main" val="2697070755"/>
              </p:ext>
            </p:extLst>
          </p:nvPr>
        </p:nvGraphicFramePr>
        <p:xfrm>
          <a:off x="838200" y="1894840"/>
          <a:ext cx="10515600" cy="353416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408048">
                <a:tc>
                  <a:txBody>
                    <a:bodyPr/>
                    <a:lstStyle/>
                    <a:p>
                      <a:pPr algn="ctr"/>
                      <a:r>
                        <a:rPr lang="en-US" dirty="0">
                          <a:solidFill>
                            <a:schemeClr val="tx1"/>
                          </a:solidFill>
                        </a:rPr>
                        <a:t>Type</a:t>
                      </a:r>
                    </a:p>
                  </a:txBody>
                  <a:tcPr>
                    <a:solidFill>
                      <a:srgbClr val="77E1FF"/>
                    </a:solidFill>
                  </a:tcPr>
                </a:tc>
                <a:tc>
                  <a:txBody>
                    <a:bodyPr/>
                    <a:lstStyle/>
                    <a:p>
                      <a:pPr algn="ctr"/>
                      <a:r>
                        <a:rPr lang="en-US" dirty="0">
                          <a:solidFill>
                            <a:schemeClr val="tx1"/>
                          </a:solidFill>
                        </a:rPr>
                        <a:t>Definition</a:t>
                      </a:r>
                    </a:p>
                  </a:txBody>
                  <a:tcPr>
                    <a:solidFill>
                      <a:srgbClr val="77E1FF"/>
                    </a:solidFill>
                  </a:tcPr>
                </a:tc>
                <a:extLst>
                  <a:ext uri="{0D108BD9-81ED-4DB2-BD59-A6C34878D82A}">
                    <a16:rowId xmlns:a16="http://schemas.microsoft.com/office/drawing/2014/main" val="10000"/>
                  </a:ext>
                </a:extLst>
              </a:tr>
              <a:tr h="704302">
                <a:tc>
                  <a:txBody>
                    <a:bodyPr/>
                    <a:lstStyle/>
                    <a:p>
                      <a:pPr algn="ctr"/>
                      <a:r>
                        <a:rPr lang="en-US" b="1" dirty="0">
                          <a:solidFill>
                            <a:schemeClr val="tx1"/>
                          </a:solidFill>
                        </a:rPr>
                        <a:t>Primary Market Research</a:t>
                      </a:r>
                    </a:p>
                  </a:txBody>
                  <a:tcPr>
                    <a:noFill/>
                  </a:tcPr>
                </a:tc>
                <a:tc>
                  <a:txBody>
                    <a:bodyPr/>
                    <a:lstStyle/>
                    <a:p>
                      <a:pPr algn="ctr"/>
                      <a:r>
                        <a:rPr lang="en-US" sz="1800" kern="1200" dirty="0">
                          <a:solidFill>
                            <a:schemeClr val="tx1"/>
                          </a:solidFill>
                          <a:effectLst/>
                          <a:latin typeface="+mn-lt"/>
                          <a:ea typeface="+mn-ea"/>
                          <a:cs typeface="+mn-cs"/>
                        </a:rPr>
                        <a:t>Involves</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direct” interaction with target customers to understand their situations and gain knowledge specific to your (potential) new venture</a:t>
                      </a:r>
                      <a:r>
                        <a:rPr lang="en-US" dirty="0">
                          <a:solidFill>
                            <a:schemeClr val="tx1"/>
                          </a:solidFill>
                          <a:effectLst/>
                        </a:rPr>
                        <a:t> </a:t>
                      </a:r>
                      <a:endParaRPr lang="en-US" dirty="0">
                        <a:solidFill>
                          <a:schemeClr val="tx1"/>
                        </a:solidFill>
                      </a:endParaRPr>
                    </a:p>
                  </a:txBody>
                  <a:tcPr>
                    <a:noFill/>
                  </a:tcPr>
                </a:tc>
                <a:extLst>
                  <a:ext uri="{0D108BD9-81ED-4DB2-BD59-A6C34878D82A}">
                    <a16:rowId xmlns:a16="http://schemas.microsoft.com/office/drawing/2014/main" val="10001"/>
                  </a:ext>
                </a:extLst>
              </a:tr>
              <a:tr h="711370">
                <a:tc>
                  <a:txBody>
                    <a:bodyPr/>
                    <a:lstStyle/>
                    <a:p>
                      <a:pPr algn="ctr"/>
                      <a:r>
                        <a:rPr lang="en-US" b="1" dirty="0">
                          <a:solidFill>
                            <a:schemeClr val="bg1">
                              <a:lumMod val="95000"/>
                            </a:schemeClr>
                          </a:solidFill>
                        </a:rPr>
                        <a:t>Secondary Market Research</a:t>
                      </a: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95000"/>
                            </a:schemeClr>
                          </a:solidFill>
                          <a:effectLst/>
                          <a:latin typeface="+mn-lt"/>
                          <a:ea typeface="+mn-ea"/>
                          <a:cs typeface="+mn-cs"/>
                        </a:rPr>
                        <a:t>Involves “indirect” investigations, especially via collecting information from reputable sources (e.g., standard industry and government reports) </a:t>
                      </a:r>
                    </a:p>
                  </a:txBody>
                  <a:tcPr>
                    <a:solidFill>
                      <a:schemeClr val="bg1">
                        <a:lumMod val="95000"/>
                      </a:schemeClr>
                    </a:solidFill>
                  </a:tcPr>
                </a:tc>
                <a:extLst>
                  <a:ext uri="{0D108BD9-81ED-4DB2-BD59-A6C34878D82A}">
                    <a16:rowId xmlns:a16="http://schemas.microsoft.com/office/drawing/2014/main" val="10002"/>
                  </a:ext>
                </a:extLst>
              </a:tr>
              <a:tr h="1006145">
                <a:tc>
                  <a:txBody>
                    <a:bodyPr/>
                    <a:lstStyle/>
                    <a:p>
                      <a:pPr algn="ctr"/>
                      <a:r>
                        <a:rPr lang="en-US" b="1" dirty="0">
                          <a:solidFill>
                            <a:schemeClr val="bg1"/>
                          </a:solidFill>
                        </a:rPr>
                        <a:t>Qualitative Market Research</a:t>
                      </a:r>
                    </a:p>
                  </a:txBody>
                  <a:tcPr>
                    <a:noFill/>
                  </a:tcPr>
                </a:tc>
                <a:tc>
                  <a:txBody>
                    <a:bodyPr/>
                    <a:lstStyle/>
                    <a:p>
                      <a:pPr marL="0" indent="0" algn="ctr">
                        <a:buFontTx/>
                        <a:buNone/>
                      </a:pPr>
                      <a:r>
                        <a:rPr lang="en-US" dirty="0">
                          <a:solidFill>
                            <a:schemeClr val="bg1"/>
                          </a:solidFill>
                        </a:rPr>
                        <a:t>An exploratory process that helps understanding qualitatively a subject</a:t>
                      </a:r>
                      <a:r>
                        <a:rPr lang="en-US" baseline="0" dirty="0">
                          <a:solidFill>
                            <a:schemeClr val="bg1"/>
                          </a:solidFill>
                        </a:rPr>
                        <a:t> matter, which might lead to new testable hypotheses (can be used in primary and secondary types of researches)</a:t>
                      </a:r>
                    </a:p>
                  </a:txBody>
                  <a:tcPr>
                    <a:noFill/>
                  </a:tcPr>
                </a:tc>
                <a:extLst>
                  <a:ext uri="{0D108BD9-81ED-4DB2-BD59-A6C34878D82A}">
                    <a16:rowId xmlns:a16="http://schemas.microsoft.com/office/drawing/2014/main" val="10003"/>
                  </a:ext>
                </a:extLst>
              </a:tr>
              <a:tr h="704302">
                <a:tc>
                  <a:txBody>
                    <a:bodyPr/>
                    <a:lstStyle/>
                    <a:p>
                      <a:pPr algn="ctr"/>
                      <a:r>
                        <a:rPr lang="en-US" b="1" dirty="0">
                          <a:solidFill>
                            <a:schemeClr val="bg1">
                              <a:lumMod val="95000"/>
                            </a:schemeClr>
                          </a:solidFill>
                        </a:rPr>
                        <a:t>Quantitative Market Research</a:t>
                      </a:r>
                    </a:p>
                  </a:txBody>
                  <a:tcPr>
                    <a:solidFill>
                      <a:schemeClr val="bg1">
                        <a:lumMod val="95000"/>
                      </a:schemeClr>
                    </a:solidFill>
                  </a:tcPr>
                </a:tc>
                <a:tc>
                  <a:txBody>
                    <a:bodyPr/>
                    <a:lstStyle/>
                    <a:p>
                      <a:pPr marL="0" indent="0" algn="ctr">
                        <a:buFontTx/>
                        <a:buNone/>
                      </a:pPr>
                      <a:r>
                        <a:rPr lang="en-US" sz="1800" kern="1200" dirty="0">
                          <a:solidFill>
                            <a:schemeClr val="bg1">
                              <a:lumMod val="95000"/>
                            </a:schemeClr>
                          </a:solidFill>
                          <a:effectLst/>
                          <a:latin typeface="+mn-lt"/>
                          <a:ea typeface="+mn-ea"/>
                          <a:cs typeface="+mn-cs"/>
                        </a:rPr>
                        <a:t>Focuses on gathering specific data,</a:t>
                      </a:r>
                      <a:r>
                        <a:rPr lang="en-US" sz="1800" kern="1200" baseline="0" dirty="0">
                          <a:solidFill>
                            <a:schemeClr val="bg1">
                              <a:lumMod val="95000"/>
                            </a:schemeClr>
                          </a:solidFill>
                          <a:effectLst/>
                          <a:latin typeface="+mn-lt"/>
                          <a:ea typeface="+mn-ea"/>
                          <a:cs typeface="+mn-cs"/>
                        </a:rPr>
                        <a:t> which may prove or </a:t>
                      </a:r>
                      <a:r>
                        <a:rPr lang="en-US" sz="1800" kern="1200" dirty="0">
                          <a:solidFill>
                            <a:schemeClr val="bg1">
                              <a:lumMod val="95000"/>
                            </a:schemeClr>
                          </a:solidFill>
                          <a:effectLst/>
                          <a:latin typeface="+mn-lt"/>
                          <a:ea typeface="+mn-ea"/>
                          <a:cs typeface="+mn-cs"/>
                        </a:rPr>
                        <a:t>disprove a certain hypothesis </a:t>
                      </a:r>
                      <a:endParaRPr lang="en-US" baseline="0" dirty="0">
                        <a:solidFill>
                          <a:schemeClr val="bg1">
                            <a:lumMod val="95000"/>
                          </a:schemeClr>
                        </a:solidFill>
                      </a:endParaRP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10" name="Content Placeholder 3">
            <a:extLst>
              <a:ext uri="{FF2B5EF4-FFF2-40B4-BE49-F238E27FC236}">
                <a16:creationId xmlns:a16="http://schemas.microsoft.com/office/drawing/2014/main" id="{33624614-B864-7E3E-2438-59E703CD65C0}"/>
              </a:ext>
            </a:extLst>
          </p:cNvPr>
          <p:cNvGraphicFramePr>
            <a:graphicFrameLocks/>
          </p:cNvGraphicFramePr>
          <p:nvPr>
            <p:extLst>
              <p:ext uri="{D42A27DB-BD31-4B8C-83A1-F6EECF244321}">
                <p14:modId xmlns:p14="http://schemas.microsoft.com/office/powerpoint/2010/main" val="2073383723"/>
              </p:ext>
            </p:extLst>
          </p:nvPr>
        </p:nvGraphicFramePr>
        <p:xfrm>
          <a:off x="838200" y="1894840"/>
          <a:ext cx="10515600" cy="353416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408048">
                <a:tc>
                  <a:txBody>
                    <a:bodyPr/>
                    <a:lstStyle/>
                    <a:p>
                      <a:pPr algn="ctr"/>
                      <a:r>
                        <a:rPr lang="en-US" dirty="0">
                          <a:solidFill>
                            <a:schemeClr val="tx1"/>
                          </a:solidFill>
                        </a:rPr>
                        <a:t>Type</a:t>
                      </a:r>
                    </a:p>
                  </a:txBody>
                  <a:tcPr>
                    <a:solidFill>
                      <a:srgbClr val="77E1FF"/>
                    </a:solidFill>
                  </a:tcPr>
                </a:tc>
                <a:tc>
                  <a:txBody>
                    <a:bodyPr/>
                    <a:lstStyle/>
                    <a:p>
                      <a:pPr algn="ctr"/>
                      <a:r>
                        <a:rPr lang="en-US" dirty="0">
                          <a:solidFill>
                            <a:schemeClr val="tx1"/>
                          </a:solidFill>
                        </a:rPr>
                        <a:t>Definition</a:t>
                      </a:r>
                    </a:p>
                  </a:txBody>
                  <a:tcPr>
                    <a:solidFill>
                      <a:srgbClr val="77E1FF"/>
                    </a:solidFill>
                  </a:tcPr>
                </a:tc>
                <a:extLst>
                  <a:ext uri="{0D108BD9-81ED-4DB2-BD59-A6C34878D82A}">
                    <a16:rowId xmlns:a16="http://schemas.microsoft.com/office/drawing/2014/main" val="10000"/>
                  </a:ext>
                </a:extLst>
              </a:tr>
              <a:tr h="704302">
                <a:tc>
                  <a:txBody>
                    <a:bodyPr/>
                    <a:lstStyle/>
                    <a:p>
                      <a:pPr algn="ctr"/>
                      <a:r>
                        <a:rPr lang="en-US" b="1" dirty="0">
                          <a:solidFill>
                            <a:schemeClr val="tx1"/>
                          </a:solidFill>
                        </a:rPr>
                        <a:t>Primary Market Research</a:t>
                      </a:r>
                    </a:p>
                  </a:txBody>
                  <a:tcPr>
                    <a:noFill/>
                  </a:tcPr>
                </a:tc>
                <a:tc>
                  <a:txBody>
                    <a:bodyPr/>
                    <a:lstStyle/>
                    <a:p>
                      <a:pPr algn="ctr"/>
                      <a:r>
                        <a:rPr lang="en-US" sz="1800" kern="1200" dirty="0">
                          <a:solidFill>
                            <a:schemeClr val="tx1"/>
                          </a:solidFill>
                          <a:effectLst/>
                          <a:latin typeface="+mn-lt"/>
                          <a:ea typeface="+mn-ea"/>
                          <a:cs typeface="+mn-cs"/>
                        </a:rPr>
                        <a:t>Involves</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direct” interaction with target customers to understand their situations and gain knowledge specific to your (potential) new venture</a:t>
                      </a:r>
                      <a:r>
                        <a:rPr lang="en-US" dirty="0">
                          <a:solidFill>
                            <a:schemeClr val="tx1"/>
                          </a:solidFill>
                          <a:effectLst/>
                        </a:rPr>
                        <a:t> </a:t>
                      </a:r>
                      <a:endParaRPr lang="en-US" dirty="0">
                        <a:solidFill>
                          <a:schemeClr val="tx1"/>
                        </a:solidFill>
                      </a:endParaRPr>
                    </a:p>
                  </a:txBody>
                  <a:tcPr>
                    <a:noFill/>
                  </a:tcPr>
                </a:tc>
                <a:extLst>
                  <a:ext uri="{0D108BD9-81ED-4DB2-BD59-A6C34878D82A}">
                    <a16:rowId xmlns:a16="http://schemas.microsoft.com/office/drawing/2014/main" val="10001"/>
                  </a:ext>
                </a:extLst>
              </a:tr>
              <a:tr h="711370">
                <a:tc>
                  <a:txBody>
                    <a:bodyPr/>
                    <a:lstStyle/>
                    <a:p>
                      <a:pPr algn="ctr"/>
                      <a:r>
                        <a:rPr lang="en-US" b="1" dirty="0">
                          <a:solidFill>
                            <a:schemeClr val="tx1"/>
                          </a:solidFill>
                        </a:rPr>
                        <a:t>Secondary Market Research</a:t>
                      </a: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Involves “indirect” investigations, especially via collecting information from reputable sources (e.g., standard industry and government reports) </a:t>
                      </a:r>
                    </a:p>
                  </a:txBody>
                  <a:tcPr>
                    <a:solidFill>
                      <a:schemeClr val="bg1">
                        <a:lumMod val="95000"/>
                      </a:schemeClr>
                    </a:solidFill>
                  </a:tcPr>
                </a:tc>
                <a:extLst>
                  <a:ext uri="{0D108BD9-81ED-4DB2-BD59-A6C34878D82A}">
                    <a16:rowId xmlns:a16="http://schemas.microsoft.com/office/drawing/2014/main" val="10002"/>
                  </a:ext>
                </a:extLst>
              </a:tr>
              <a:tr h="1006145">
                <a:tc>
                  <a:txBody>
                    <a:bodyPr/>
                    <a:lstStyle/>
                    <a:p>
                      <a:pPr algn="ctr"/>
                      <a:r>
                        <a:rPr lang="en-US" b="1" dirty="0">
                          <a:solidFill>
                            <a:schemeClr val="bg1"/>
                          </a:solidFill>
                        </a:rPr>
                        <a:t>Qualitative Market Research</a:t>
                      </a:r>
                    </a:p>
                  </a:txBody>
                  <a:tcPr>
                    <a:noFill/>
                  </a:tcPr>
                </a:tc>
                <a:tc>
                  <a:txBody>
                    <a:bodyPr/>
                    <a:lstStyle/>
                    <a:p>
                      <a:pPr marL="0" indent="0" algn="ctr">
                        <a:buFontTx/>
                        <a:buNone/>
                      </a:pPr>
                      <a:r>
                        <a:rPr lang="en-US" dirty="0">
                          <a:solidFill>
                            <a:schemeClr val="bg1"/>
                          </a:solidFill>
                        </a:rPr>
                        <a:t>An exploratory process that helps understanding qualitatively a subject</a:t>
                      </a:r>
                      <a:r>
                        <a:rPr lang="en-US" baseline="0" dirty="0">
                          <a:solidFill>
                            <a:schemeClr val="bg1"/>
                          </a:solidFill>
                        </a:rPr>
                        <a:t> matter, which might lead to new testable hypotheses (can be used in primary and secondary types of researches)</a:t>
                      </a:r>
                    </a:p>
                  </a:txBody>
                  <a:tcPr>
                    <a:noFill/>
                  </a:tcPr>
                </a:tc>
                <a:extLst>
                  <a:ext uri="{0D108BD9-81ED-4DB2-BD59-A6C34878D82A}">
                    <a16:rowId xmlns:a16="http://schemas.microsoft.com/office/drawing/2014/main" val="10003"/>
                  </a:ext>
                </a:extLst>
              </a:tr>
              <a:tr h="704302">
                <a:tc>
                  <a:txBody>
                    <a:bodyPr/>
                    <a:lstStyle/>
                    <a:p>
                      <a:pPr algn="ctr"/>
                      <a:r>
                        <a:rPr lang="en-US" b="1" dirty="0">
                          <a:solidFill>
                            <a:schemeClr val="bg1">
                              <a:lumMod val="95000"/>
                            </a:schemeClr>
                          </a:solidFill>
                        </a:rPr>
                        <a:t>Quantitative Market Research</a:t>
                      </a:r>
                    </a:p>
                  </a:txBody>
                  <a:tcPr>
                    <a:solidFill>
                      <a:schemeClr val="bg1">
                        <a:lumMod val="95000"/>
                      </a:schemeClr>
                    </a:solidFill>
                  </a:tcPr>
                </a:tc>
                <a:tc>
                  <a:txBody>
                    <a:bodyPr/>
                    <a:lstStyle/>
                    <a:p>
                      <a:pPr marL="0" indent="0" algn="ctr">
                        <a:buFontTx/>
                        <a:buNone/>
                      </a:pPr>
                      <a:r>
                        <a:rPr lang="en-US" sz="1800" kern="1200" dirty="0">
                          <a:solidFill>
                            <a:schemeClr val="bg1">
                              <a:lumMod val="95000"/>
                            </a:schemeClr>
                          </a:solidFill>
                          <a:effectLst/>
                          <a:latin typeface="+mn-lt"/>
                          <a:ea typeface="+mn-ea"/>
                          <a:cs typeface="+mn-cs"/>
                        </a:rPr>
                        <a:t>Focuses on gathering specific data,</a:t>
                      </a:r>
                      <a:r>
                        <a:rPr lang="en-US" sz="1800" kern="1200" baseline="0" dirty="0">
                          <a:solidFill>
                            <a:schemeClr val="bg1">
                              <a:lumMod val="95000"/>
                            </a:schemeClr>
                          </a:solidFill>
                          <a:effectLst/>
                          <a:latin typeface="+mn-lt"/>
                          <a:ea typeface="+mn-ea"/>
                          <a:cs typeface="+mn-cs"/>
                        </a:rPr>
                        <a:t> which may prove or </a:t>
                      </a:r>
                      <a:r>
                        <a:rPr lang="en-US" sz="1800" kern="1200" dirty="0">
                          <a:solidFill>
                            <a:schemeClr val="bg1">
                              <a:lumMod val="95000"/>
                            </a:schemeClr>
                          </a:solidFill>
                          <a:effectLst/>
                          <a:latin typeface="+mn-lt"/>
                          <a:ea typeface="+mn-ea"/>
                          <a:cs typeface="+mn-cs"/>
                        </a:rPr>
                        <a:t>disprove a certain hypothesis </a:t>
                      </a:r>
                      <a:endParaRPr lang="en-US" baseline="0" dirty="0">
                        <a:solidFill>
                          <a:schemeClr val="bg1">
                            <a:lumMod val="95000"/>
                          </a:schemeClr>
                        </a:solidFill>
                      </a:endParaRP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11" name="Content Placeholder 3">
            <a:extLst>
              <a:ext uri="{FF2B5EF4-FFF2-40B4-BE49-F238E27FC236}">
                <a16:creationId xmlns:a16="http://schemas.microsoft.com/office/drawing/2014/main" id="{79A48B42-5C37-6BF0-59DD-1277BF26D10F}"/>
              </a:ext>
            </a:extLst>
          </p:cNvPr>
          <p:cNvGraphicFramePr>
            <a:graphicFrameLocks/>
          </p:cNvGraphicFramePr>
          <p:nvPr>
            <p:extLst>
              <p:ext uri="{D42A27DB-BD31-4B8C-83A1-F6EECF244321}">
                <p14:modId xmlns:p14="http://schemas.microsoft.com/office/powerpoint/2010/main" val="2365318428"/>
              </p:ext>
            </p:extLst>
          </p:nvPr>
        </p:nvGraphicFramePr>
        <p:xfrm>
          <a:off x="838200" y="1894840"/>
          <a:ext cx="10515600" cy="353416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408048">
                <a:tc>
                  <a:txBody>
                    <a:bodyPr/>
                    <a:lstStyle/>
                    <a:p>
                      <a:pPr algn="ctr"/>
                      <a:r>
                        <a:rPr lang="en-US" dirty="0">
                          <a:solidFill>
                            <a:schemeClr val="tx1"/>
                          </a:solidFill>
                        </a:rPr>
                        <a:t>Type</a:t>
                      </a:r>
                    </a:p>
                  </a:txBody>
                  <a:tcPr>
                    <a:solidFill>
                      <a:srgbClr val="77E1FF"/>
                    </a:solidFill>
                  </a:tcPr>
                </a:tc>
                <a:tc>
                  <a:txBody>
                    <a:bodyPr/>
                    <a:lstStyle/>
                    <a:p>
                      <a:pPr algn="ctr"/>
                      <a:r>
                        <a:rPr lang="en-US" dirty="0">
                          <a:solidFill>
                            <a:schemeClr val="tx1"/>
                          </a:solidFill>
                        </a:rPr>
                        <a:t>Definition</a:t>
                      </a:r>
                    </a:p>
                  </a:txBody>
                  <a:tcPr>
                    <a:solidFill>
                      <a:srgbClr val="77E1FF"/>
                    </a:solidFill>
                  </a:tcPr>
                </a:tc>
                <a:extLst>
                  <a:ext uri="{0D108BD9-81ED-4DB2-BD59-A6C34878D82A}">
                    <a16:rowId xmlns:a16="http://schemas.microsoft.com/office/drawing/2014/main" val="10000"/>
                  </a:ext>
                </a:extLst>
              </a:tr>
              <a:tr h="704302">
                <a:tc>
                  <a:txBody>
                    <a:bodyPr/>
                    <a:lstStyle/>
                    <a:p>
                      <a:pPr algn="ctr"/>
                      <a:r>
                        <a:rPr lang="en-US" b="1" dirty="0">
                          <a:solidFill>
                            <a:schemeClr val="tx1"/>
                          </a:solidFill>
                        </a:rPr>
                        <a:t>Primary Market Research</a:t>
                      </a:r>
                    </a:p>
                  </a:txBody>
                  <a:tcPr>
                    <a:noFill/>
                  </a:tcPr>
                </a:tc>
                <a:tc>
                  <a:txBody>
                    <a:bodyPr/>
                    <a:lstStyle/>
                    <a:p>
                      <a:pPr algn="ctr"/>
                      <a:r>
                        <a:rPr lang="en-US" sz="1800" kern="1200" dirty="0">
                          <a:solidFill>
                            <a:schemeClr val="tx1"/>
                          </a:solidFill>
                          <a:effectLst/>
                          <a:latin typeface="+mn-lt"/>
                          <a:ea typeface="+mn-ea"/>
                          <a:cs typeface="+mn-cs"/>
                        </a:rPr>
                        <a:t>Involves</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direct” interaction with target customers to understand their situations and gain knowledge specific to your (potential) new venture</a:t>
                      </a:r>
                      <a:r>
                        <a:rPr lang="en-US" dirty="0">
                          <a:solidFill>
                            <a:schemeClr val="tx1"/>
                          </a:solidFill>
                          <a:effectLst/>
                        </a:rPr>
                        <a:t> </a:t>
                      </a:r>
                      <a:endParaRPr lang="en-US" dirty="0">
                        <a:solidFill>
                          <a:schemeClr val="tx1"/>
                        </a:solidFill>
                      </a:endParaRPr>
                    </a:p>
                  </a:txBody>
                  <a:tcPr>
                    <a:noFill/>
                  </a:tcPr>
                </a:tc>
                <a:extLst>
                  <a:ext uri="{0D108BD9-81ED-4DB2-BD59-A6C34878D82A}">
                    <a16:rowId xmlns:a16="http://schemas.microsoft.com/office/drawing/2014/main" val="10001"/>
                  </a:ext>
                </a:extLst>
              </a:tr>
              <a:tr h="711370">
                <a:tc>
                  <a:txBody>
                    <a:bodyPr/>
                    <a:lstStyle/>
                    <a:p>
                      <a:pPr algn="ctr"/>
                      <a:r>
                        <a:rPr lang="en-US" b="1" dirty="0">
                          <a:solidFill>
                            <a:schemeClr val="tx1"/>
                          </a:solidFill>
                        </a:rPr>
                        <a:t>Secondary Market Research</a:t>
                      </a: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Involves “indirect” investigations, especially via collecting information from reputable sources (e.g., standard industry and government reports) </a:t>
                      </a:r>
                    </a:p>
                  </a:txBody>
                  <a:tcPr>
                    <a:solidFill>
                      <a:schemeClr val="bg1">
                        <a:lumMod val="95000"/>
                      </a:schemeClr>
                    </a:solidFill>
                  </a:tcPr>
                </a:tc>
                <a:extLst>
                  <a:ext uri="{0D108BD9-81ED-4DB2-BD59-A6C34878D82A}">
                    <a16:rowId xmlns:a16="http://schemas.microsoft.com/office/drawing/2014/main" val="10002"/>
                  </a:ext>
                </a:extLst>
              </a:tr>
              <a:tr h="1006145">
                <a:tc>
                  <a:txBody>
                    <a:bodyPr/>
                    <a:lstStyle/>
                    <a:p>
                      <a:pPr algn="ctr"/>
                      <a:r>
                        <a:rPr lang="en-US" b="1" dirty="0">
                          <a:solidFill>
                            <a:schemeClr val="tx1"/>
                          </a:solidFill>
                        </a:rPr>
                        <a:t>Qualitative Market Research</a:t>
                      </a:r>
                    </a:p>
                  </a:txBody>
                  <a:tcPr>
                    <a:noFill/>
                  </a:tcPr>
                </a:tc>
                <a:tc>
                  <a:txBody>
                    <a:bodyPr/>
                    <a:lstStyle/>
                    <a:p>
                      <a:pPr marL="0" indent="0" algn="ctr">
                        <a:buFontTx/>
                        <a:buNone/>
                      </a:pPr>
                      <a:r>
                        <a:rPr lang="en-US" dirty="0">
                          <a:solidFill>
                            <a:schemeClr val="tx1"/>
                          </a:solidFill>
                        </a:rPr>
                        <a:t>An exploratory process that helps understanding qualitatively a subject</a:t>
                      </a:r>
                      <a:r>
                        <a:rPr lang="en-US" baseline="0" dirty="0">
                          <a:solidFill>
                            <a:schemeClr val="tx1"/>
                          </a:solidFill>
                        </a:rPr>
                        <a:t> matter, which might lead to new testable hypotheses (can be used in primary and secondary types of researches)</a:t>
                      </a:r>
                    </a:p>
                  </a:txBody>
                  <a:tcPr>
                    <a:noFill/>
                  </a:tcPr>
                </a:tc>
                <a:extLst>
                  <a:ext uri="{0D108BD9-81ED-4DB2-BD59-A6C34878D82A}">
                    <a16:rowId xmlns:a16="http://schemas.microsoft.com/office/drawing/2014/main" val="10003"/>
                  </a:ext>
                </a:extLst>
              </a:tr>
              <a:tr h="704302">
                <a:tc>
                  <a:txBody>
                    <a:bodyPr/>
                    <a:lstStyle/>
                    <a:p>
                      <a:pPr algn="ctr"/>
                      <a:r>
                        <a:rPr lang="en-US" b="1" dirty="0">
                          <a:solidFill>
                            <a:schemeClr val="bg1">
                              <a:lumMod val="95000"/>
                            </a:schemeClr>
                          </a:solidFill>
                        </a:rPr>
                        <a:t>Quantitative Market Research</a:t>
                      </a:r>
                    </a:p>
                  </a:txBody>
                  <a:tcPr>
                    <a:solidFill>
                      <a:schemeClr val="bg1">
                        <a:lumMod val="95000"/>
                      </a:schemeClr>
                    </a:solidFill>
                  </a:tcPr>
                </a:tc>
                <a:tc>
                  <a:txBody>
                    <a:bodyPr/>
                    <a:lstStyle/>
                    <a:p>
                      <a:pPr marL="0" indent="0" algn="ctr">
                        <a:buFontTx/>
                        <a:buNone/>
                      </a:pPr>
                      <a:r>
                        <a:rPr lang="en-US" sz="1800" kern="1200" dirty="0">
                          <a:solidFill>
                            <a:schemeClr val="bg1">
                              <a:lumMod val="95000"/>
                            </a:schemeClr>
                          </a:solidFill>
                          <a:effectLst/>
                          <a:latin typeface="+mn-lt"/>
                          <a:ea typeface="+mn-ea"/>
                          <a:cs typeface="+mn-cs"/>
                        </a:rPr>
                        <a:t>Focuses on gathering specific data,</a:t>
                      </a:r>
                      <a:r>
                        <a:rPr lang="en-US" sz="1800" kern="1200" baseline="0" dirty="0">
                          <a:solidFill>
                            <a:schemeClr val="bg1">
                              <a:lumMod val="95000"/>
                            </a:schemeClr>
                          </a:solidFill>
                          <a:effectLst/>
                          <a:latin typeface="+mn-lt"/>
                          <a:ea typeface="+mn-ea"/>
                          <a:cs typeface="+mn-cs"/>
                        </a:rPr>
                        <a:t> which may prove or </a:t>
                      </a:r>
                      <a:r>
                        <a:rPr lang="en-US" sz="1800" kern="1200" dirty="0">
                          <a:solidFill>
                            <a:schemeClr val="bg1">
                              <a:lumMod val="95000"/>
                            </a:schemeClr>
                          </a:solidFill>
                          <a:effectLst/>
                          <a:latin typeface="+mn-lt"/>
                          <a:ea typeface="+mn-ea"/>
                          <a:cs typeface="+mn-cs"/>
                        </a:rPr>
                        <a:t>disprove a certain hypothesis </a:t>
                      </a:r>
                      <a:endParaRPr lang="en-US" baseline="0" dirty="0">
                        <a:solidFill>
                          <a:schemeClr val="bg1">
                            <a:lumMod val="95000"/>
                          </a:schemeClr>
                        </a:solidFill>
                      </a:endParaRP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12" name="Content Placeholder 3">
            <a:extLst>
              <a:ext uri="{FF2B5EF4-FFF2-40B4-BE49-F238E27FC236}">
                <a16:creationId xmlns:a16="http://schemas.microsoft.com/office/drawing/2014/main" id="{5398242E-E6B1-EF9E-0A0F-779ABED298CC}"/>
              </a:ext>
            </a:extLst>
          </p:cNvPr>
          <p:cNvGraphicFramePr>
            <a:graphicFrameLocks/>
          </p:cNvGraphicFramePr>
          <p:nvPr>
            <p:extLst>
              <p:ext uri="{D42A27DB-BD31-4B8C-83A1-F6EECF244321}">
                <p14:modId xmlns:p14="http://schemas.microsoft.com/office/powerpoint/2010/main" val="3427895571"/>
              </p:ext>
            </p:extLst>
          </p:nvPr>
        </p:nvGraphicFramePr>
        <p:xfrm>
          <a:off x="838200" y="1894840"/>
          <a:ext cx="10515600" cy="353416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408048">
                <a:tc>
                  <a:txBody>
                    <a:bodyPr/>
                    <a:lstStyle/>
                    <a:p>
                      <a:pPr algn="ctr"/>
                      <a:r>
                        <a:rPr lang="en-US" dirty="0">
                          <a:solidFill>
                            <a:schemeClr val="tx1"/>
                          </a:solidFill>
                        </a:rPr>
                        <a:t>Type</a:t>
                      </a:r>
                    </a:p>
                  </a:txBody>
                  <a:tcPr>
                    <a:solidFill>
                      <a:srgbClr val="77E1FF"/>
                    </a:solidFill>
                  </a:tcPr>
                </a:tc>
                <a:tc>
                  <a:txBody>
                    <a:bodyPr/>
                    <a:lstStyle/>
                    <a:p>
                      <a:pPr algn="ctr"/>
                      <a:r>
                        <a:rPr lang="en-US" dirty="0">
                          <a:solidFill>
                            <a:schemeClr val="tx1"/>
                          </a:solidFill>
                        </a:rPr>
                        <a:t>Definition</a:t>
                      </a:r>
                    </a:p>
                  </a:txBody>
                  <a:tcPr>
                    <a:solidFill>
                      <a:srgbClr val="77E1FF"/>
                    </a:solidFill>
                  </a:tcPr>
                </a:tc>
                <a:extLst>
                  <a:ext uri="{0D108BD9-81ED-4DB2-BD59-A6C34878D82A}">
                    <a16:rowId xmlns:a16="http://schemas.microsoft.com/office/drawing/2014/main" val="10000"/>
                  </a:ext>
                </a:extLst>
              </a:tr>
              <a:tr h="704302">
                <a:tc>
                  <a:txBody>
                    <a:bodyPr/>
                    <a:lstStyle/>
                    <a:p>
                      <a:pPr algn="ctr"/>
                      <a:r>
                        <a:rPr lang="en-US" b="1" dirty="0">
                          <a:solidFill>
                            <a:schemeClr val="tx1"/>
                          </a:solidFill>
                        </a:rPr>
                        <a:t>Primary Market Research</a:t>
                      </a:r>
                    </a:p>
                  </a:txBody>
                  <a:tcPr>
                    <a:noFill/>
                  </a:tcPr>
                </a:tc>
                <a:tc>
                  <a:txBody>
                    <a:bodyPr/>
                    <a:lstStyle/>
                    <a:p>
                      <a:pPr algn="ctr"/>
                      <a:r>
                        <a:rPr lang="en-US" sz="1800" kern="1200" dirty="0">
                          <a:solidFill>
                            <a:schemeClr val="tx1"/>
                          </a:solidFill>
                          <a:effectLst/>
                          <a:latin typeface="+mn-lt"/>
                          <a:ea typeface="+mn-ea"/>
                          <a:cs typeface="+mn-cs"/>
                        </a:rPr>
                        <a:t>Involves</a:t>
                      </a:r>
                      <a:r>
                        <a:rPr lang="en-US"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direct” interaction with target customers to understand their situations and gain knowledge specific to your (potential) new venture</a:t>
                      </a:r>
                      <a:r>
                        <a:rPr lang="en-US" dirty="0">
                          <a:solidFill>
                            <a:schemeClr val="tx1"/>
                          </a:solidFill>
                          <a:effectLst/>
                        </a:rPr>
                        <a:t> </a:t>
                      </a:r>
                      <a:endParaRPr lang="en-US" dirty="0">
                        <a:solidFill>
                          <a:schemeClr val="tx1"/>
                        </a:solidFill>
                      </a:endParaRPr>
                    </a:p>
                  </a:txBody>
                  <a:tcPr>
                    <a:noFill/>
                  </a:tcPr>
                </a:tc>
                <a:extLst>
                  <a:ext uri="{0D108BD9-81ED-4DB2-BD59-A6C34878D82A}">
                    <a16:rowId xmlns:a16="http://schemas.microsoft.com/office/drawing/2014/main" val="10001"/>
                  </a:ext>
                </a:extLst>
              </a:tr>
              <a:tr h="711370">
                <a:tc>
                  <a:txBody>
                    <a:bodyPr/>
                    <a:lstStyle/>
                    <a:p>
                      <a:pPr algn="ctr"/>
                      <a:r>
                        <a:rPr lang="en-US" b="1" dirty="0">
                          <a:solidFill>
                            <a:schemeClr val="tx1"/>
                          </a:solidFill>
                        </a:rPr>
                        <a:t>Secondary Market Research</a:t>
                      </a: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Involves “indirect” investigations, especially via collecting information from reputable sources (e.g., standard industry and government reports) </a:t>
                      </a:r>
                    </a:p>
                  </a:txBody>
                  <a:tcPr>
                    <a:solidFill>
                      <a:schemeClr val="bg1">
                        <a:lumMod val="95000"/>
                      </a:schemeClr>
                    </a:solidFill>
                  </a:tcPr>
                </a:tc>
                <a:extLst>
                  <a:ext uri="{0D108BD9-81ED-4DB2-BD59-A6C34878D82A}">
                    <a16:rowId xmlns:a16="http://schemas.microsoft.com/office/drawing/2014/main" val="10002"/>
                  </a:ext>
                </a:extLst>
              </a:tr>
              <a:tr h="1006145">
                <a:tc>
                  <a:txBody>
                    <a:bodyPr/>
                    <a:lstStyle/>
                    <a:p>
                      <a:pPr algn="ctr"/>
                      <a:r>
                        <a:rPr lang="en-US" b="1" dirty="0">
                          <a:solidFill>
                            <a:schemeClr val="tx1"/>
                          </a:solidFill>
                        </a:rPr>
                        <a:t>Qualitative Market Research</a:t>
                      </a:r>
                    </a:p>
                  </a:txBody>
                  <a:tcPr>
                    <a:noFill/>
                  </a:tcPr>
                </a:tc>
                <a:tc>
                  <a:txBody>
                    <a:bodyPr/>
                    <a:lstStyle/>
                    <a:p>
                      <a:pPr marL="0" indent="0" algn="ctr">
                        <a:buFontTx/>
                        <a:buNone/>
                      </a:pPr>
                      <a:r>
                        <a:rPr lang="en-US" dirty="0">
                          <a:solidFill>
                            <a:schemeClr val="tx1"/>
                          </a:solidFill>
                        </a:rPr>
                        <a:t>An exploratory process that helps understanding qualitatively a subject</a:t>
                      </a:r>
                      <a:r>
                        <a:rPr lang="en-US" baseline="0" dirty="0">
                          <a:solidFill>
                            <a:schemeClr val="tx1"/>
                          </a:solidFill>
                        </a:rPr>
                        <a:t> matter, which might lead to new testable hypotheses (can be used in primary and secondary types of researches)</a:t>
                      </a:r>
                    </a:p>
                  </a:txBody>
                  <a:tcPr>
                    <a:noFill/>
                  </a:tcPr>
                </a:tc>
                <a:extLst>
                  <a:ext uri="{0D108BD9-81ED-4DB2-BD59-A6C34878D82A}">
                    <a16:rowId xmlns:a16="http://schemas.microsoft.com/office/drawing/2014/main" val="10003"/>
                  </a:ext>
                </a:extLst>
              </a:tr>
              <a:tr h="704302">
                <a:tc>
                  <a:txBody>
                    <a:bodyPr/>
                    <a:lstStyle/>
                    <a:p>
                      <a:pPr algn="ctr"/>
                      <a:r>
                        <a:rPr lang="en-US" b="1" dirty="0">
                          <a:solidFill>
                            <a:schemeClr val="tx1"/>
                          </a:solidFill>
                        </a:rPr>
                        <a:t>Quantitative Market Research</a:t>
                      </a:r>
                    </a:p>
                  </a:txBody>
                  <a:tcPr>
                    <a:solidFill>
                      <a:schemeClr val="bg1">
                        <a:lumMod val="95000"/>
                      </a:schemeClr>
                    </a:solidFill>
                  </a:tcPr>
                </a:tc>
                <a:tc>
                  <a:txBody>
                    <a:bodyPr/>
                    <a:lstStyle/>
                    <a:p>
                      <a:pPr marL="0" indent="0" algn="ctr">
                        <a:buFontTx/>
                        <a:buNone/>
                      </a:pPr>
                      <a:r>
                        <a:rPr lang="en-US" sz="1800" kern="1200" dirty="0">
                          <a:solidFill>
                            <a:schemeClr val="tx1"/>
                          </a:solidFill>
                          <a:effectLst/>
                          <a:latin typeface="+mn-lt"/>
                          <a:ea typeface="+mn-ea"/>
                          <a:cs typeface="+mn-cs"/>
                        </a:rPr>
                        <a:t>Focuses on gathering specific data,</a:t>
                      </a:r>
                      <a:r>
                        <a:rPr lang="en-US" sz="1800" kern="1200" baseline="0" dirty="0">
                          <a:solidFill>
                            <a:schemeClr val="tx1"/>
                          </a:solidFill>
                          <a:effectLst/>
                          <a:latin typeface="+mn-lt"/>
                          <a:ea typeface="+mn-ea"/>
                          <a:cs typeface="+mn-cs"/>
                        </a:rPr>
                        <a:t> which may prove or </a:t>
                      </a:r>
                      <a:r>
                        <a:rPr lang="en-US" sz="1800" kern="1200" dirty="0">
                          <a:solidFill>
                            <a:schemeClr val="tx1"/>
                          </a:solidFill>
                          <a:effectLst/>
                          <a:latin typeface="+mn-lt"/>
                          <a:ea typeface="+mn-ea"/>
                          <a:cs typeface="+mn-cs"/>
                        </a:rPr>
                        <a:t>disprove a certain hypothesis </a:t>
                      </a:r>
                      <a:endParaRPr lang="en-US" baseline="0" dirty="0">
                        <a:solidFill>
                          <a:schemeClr val="tx1"/>
                        </a:solidFill>
                      </a:endParaRPr>
                    </a:p>
                  </a:txBody>
                  <a:tcPr>
                    <a:solidFill>
                      <a:schemeClr val="bg1">
                        <a:lumMod val="9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0693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Case Study: </a:t>
            </a:r>
            <a:r>
              <a:rPr lang="en-US" i="1" dirty="0"/>
              <a:t>Away</a:t>
            </a:r>
          </a:p>
        </p:txBody>
      </p:sp>
      <p:sp>
        <p:nvSpPr>
          <p:cNvPr id="3" name="Content Placeholder 2"/>
          <p:cNvSpPr>
            <a:spLocks noGrp="1"/>
          </p:cNvSpPr>
          <p:nvPr>
            <p:ph idx="1"/>
          </p:nvPr>
        </p:nvSpPr>
        <p:spPr>
          <a:xfrm>
            <a:off x="838200" y="1825624"/>
            <a:ext cx="10734964" cy="4558397"/>
          </a:xfrm>
        </p:spPr>
        <p:txBody>
          <a:bodyPr>
            <a:normAutofit/>
          </a:bodyPr>
          <a:lstStyle/>
          <a:p>
            <a:r>
              <a:rPr lang="en-US" dirty="0"/>
              <a:t>Away is an American luggage and travel accessories (online) retailer</a:t>
            </a:r>
          </a:p>
          <a:p>
            <a:endParaRPr lang="en-US" dirty="0"/>
          </a:p>
          <a:p>
            <a:r>
              <a:rPr lang="en-US" dirty="0"/>
              <a:t>Started in 2015 by Jen </a:t>
            </a:r>
            <a:r>
              <a:rPr lang="en-US" dirty="0" err="1"/>
              <a:t>Robio</a:t>
            </a:r>
            <a:r>
              <a:rPr lang="en-US" dirty="0"/>
              <a:t> and Steph Korey </a:t>
            </a:r>
          </a:p>
          <a:p>
            <a:endParaRPr lang="en-US" dirty="0"/>
          </a:p>
          <a:p>
            <a:r>
              <a:rPr lang="en-US" dirty="0"/>
              <a:t>Considered one of the highest funded female-backed startups (raised so far more than $181Million) </a:t>
            </a:r>
          </a:p>
          <a:p>
            <a:endParaRPr lang="en-US" dirty="0"/>
          </a:p>
          <a:p>
            <a:r>
              <a:rPr lang="en-US" dirty="0"/>
              <a:t>Has an estimated post-money valuation in the range of $1B to $10B as of Jun 24, 2020</a:t>
            </a:r>
          </a:p>
          <a:p>
            <a:pPr lvl="1"/>
            <a:endParaRPr lang="en-US" dirty="0"/>
          </a:p>
          <a:p>
            <a:pPr lvl="1"/>
            <a:endParaRPr lang="en-US" dirty="0"/>
          </a:p>
        </p:txBody>
      </p:sp>
    </p:spTree>
    <p:extLst>
      <p:ext uri="{BB962C8B-B14F-4D97-AF65-F5344CB8AC3E}">
        <p14:creationId xmlns:p14="http://schemas.microsoft.com/office/powerpoint/2010/main" val="145651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15342</TotalTime>
  <Words>1959</Words>
  <Application>Microsoft Macintosh PowerPoint</Application>
  <PresentationFormat>Widescreen</PresentationFormat>
  <Paragraphs>234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Entrepreneurship for Computer Science CS 15-390</vt:lpstr>
      <vt:lpstr>Today…</vt:lpstr>
      <vt:lpstr>Entrepreneurship Paradigm:  A System of Functions </vt:lpstr>
      <vt:lpstr>Entrepreneurship Paradigm:  A System of Functions </vt:lpstr>
      <vt:lpstr>Outline</vt:lpstr>
      <vt:lpstr>Effective Market Research</vt:lpstr>
      <vt:lpstr>Effective Market Research</vt:lpstr>
      <vt:lpstr>Types of Market Research</vt:lpstr>
      <vt:lpstr>Case Study: Away</vt:lpstr>
      <vt:lpstr>How Did Away Start?</vt:lpstr>
      <vt:lpstr>How Did Away Conduct Research?</vt:lpstr>
      <vt:lpstr>How Did Away Conduct Research?</vt:lpstr>
      <vt:lpstr>How Did Away Conduct Research?</vt:lpstr>
      <vt:lpstr>How Did Away Conduct Research?</vt:lpstr>
      <vt:lpstr>Results of Effective Market Research </vt:lpstr>
      <vt:lpstr>Techniques for Effective Market Research</vt:lpstr>
      <vt:lpstr>Principle 4: Don’t Ask, but Show People What they Want</vt:lpstr>
      <vt:lpstr>Next Class…</vt:lpstr>
    </vt:vector>
  </TitlesOfParts>
  <Company>@domainou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Hammoud</dc:creator>
  <cp:lastModifiedBy>Mohammad Hammoud</cp:lastModifiedBy>
  <cp:revision>254</cp:revision>
  <dcterms:created xsi:type="dcterms:W3CDTF">2017-11-06T08:45:10Z</dcterms:created>
  <dcterms:modified xsi:type="dcterms:W3CDTF">2023-09-05T15:02:20Z</dcterms:modified>
</cp:coreProperties>
</file>