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21" r:id="rId3"/>
    <p:sldId id="328" r:id="rId4"/>
    <p:sldId id="354" r:id="rId5"/>
    <p:sldId id="525" r:id="rId6"/>
    <p:sldId id="258" r:id="rId7"/>
    <p:sldId id="369" r:id="rId8"/>
    <p:sldId id="368" r:id="rId9"/>
    <p:sldId id="383" r:id="rId10"/>
    <p:sldId id="374" r:id="rId11"/>
    <p:sldId id="375" r:id="rId12"/>
    <p:sldId id="376" r:id="rId13"/>
    <p:sldId id="378" r:id="rId14"/>
    <p:sldId id="379" r:id="rId15"/>
    <p:sldId id="381" r:id="rId16"/>
    <p:sldId id="32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1FF"/>
    <a:srgbClr val="EF7273"/>
    <a:srgbClr val="FCE8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73" autoAdjust="0"/>
    <p:restoredTop sz="91020"/>
  </p:normalViewPr>
  <p:slideViewPr>
    <p:cSldViewPr snapToGrid="0">
      <p:cViewPr varScale="1">
        <p:scale>
          <a:sx n="116" d="100"/>
          <a:sy n="116" d="100"/>
        </p:scale>
        <p:origin x="1224" y="184"/>
      </p:cViewPr>
      <p:guideLst/>
    </p:cSldViewPr>
  </p:slideViewPr>
  <p:outlineViewPr>
    <p:cViewPr>
      <p:scale>
        <a:sx n="33" d="100"/>
        <a:sy n="33" d="100"/>
      </p:scale>
      <p:origin x="0" y="-107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72897A-397A-844B-B766-B55404391683}"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4A01063-64FE-5B40-AE42-7B757896DBC9}">
      <dgm:prSet phldrT="[Text]" custT="1"/>
      <dgm:spPr>
        <a:solidFill>
          <a:srgbClr val="EF7273"/>
        </a:solidFill>
      </dgm:spPr>
      <dgm:t>
        <a:bodyPr/>
        <a:lstStyle/>
        <a:p>
          <a:r>
            <a:rPr lang="en-US" sz="3200" dirty="0"/>
            <a:t>How to Identify Your Market?</a:t>
          </a:r>
        </a:p>
      </dgm:t>
    </dgm:pt>
    <dgm:pt modelId="{9DD23378-52A1-A146-A3CC-B7A92D11CB6E}" type="parTrans" cxnId="{BAB8C2BE-5F6D-0B49-8121-CB9DE51BF42A}">
      <dgm:prSet/>
      <dgm:spPr/>
      <dgm:t>
        <a:bodyPr/>
        <a:lstStyle/>
        <a:p>
          <a:endParaRPr lang="en-US"/>
        </a:p>
      </dgm:t>
    </dgm:pt>
    <dgm:pt modelId="{61B55ED0-D034-194F-A52C-621F1FF1C5DE}" type="sibTrans" cxnId="{BAB8C2BE-5F6D-0B49-8121-CB9DE51BF42A}">
      <dgm:prSet/>
      <dgm:spPr>
        <a:ln>
          <a:solidFill>
            <a:schemeClr val="tx1"/>
          </a:solidFill>
        </a:ln>
      </dgm:spPr>
      <dgm:t>
        <a:bodyPr/>
        <a:lstStyle/>
        <a:p>
          <a:endParaRPr lang="en-US"/>
        </a:p>
      </dgm:t>
    </dgm:pt>
    <dgm:pt modelId="{8CC719F4-63EB-9841-9FBC-213365C527B8}">
      <dgm:prSet phldrT="[Text]" custT="1"/>
      <dgm:spPr>
        <a:solidFill>
          <a:srgbClr val="FCE873"/>
        </a:solidFill>
      </dgm:spPr>
      <dgm:t>
        <a:bodyPr/>
        <a:lstStyle/>
        <a:p>
          <a:r>
            <a:rPr lang="en-US" sz="3200" dirty="0">
              <a:solidFill>
                <a:schemeClr val="tx1"/>
              </a:solidFill>
            </a:rPr>
            <a:t>How to Research Your Market?</a:t>
          </a:r>
        </a:p>
      </dgm:t>
    </dgm:pt>
    <dgm:pt modelId="{548A4BB6-689A-634C-A0BD-7DE7DE92BFBA}" type="parTrans" cxnId="{23BAA45B-FDC4-0A42-9700-75FCCD88A848}">
      <dgm:prSet/>
      <dgm:spPr/>
      <dgm:t>
        <a:bodyPr/>
        <a:lstStyle/>
        <a:p>
          <a:endParaRPr lang="en-US"/>
        </a:p>
      </dgm:t>
    </dgm:pt>
    <dgm:pt modelId="{EC598E88-C8C5-B54D-ACFD-D4723F4641FF}" type="sibTrans" cxnId="{23BAA45B-FDC4-0A42-9700-75FCCD88A848}">
      <dgm:prSet/>
      <dgm:spPr/>
      <dgm:t>
        <a:bodyPr/>
        <a:lstStyle/>
        <a:p>
          <a:endParaRPr lang="en-US"/>
        </a:p>
      </dgm:t>
    </dgm:pt>
    <dgm:pt modelId="{D38A838B-ED34-A840-AE1C-CAD27C404607}" type="pres">
      <dgm:prSet presAssocID="{9D72897A-397A-844B-B766-B55404391683}" presName="Name0" presStyleCnt="0">
        <dgm:presLayoutVars>
          <dgm:chMax val="7"/>
          <dgm:chPref val="7"/>
          <dgm:dir/>
        </dgm:presLayoutVars>
      </dgm:prSet>
      <dgm:spPr/>
    </dgm:pt>
    <dgm:pt modelId="{228BC345-0EFD-BF40-91CA-163AF3BEF843}" type="pres">
      <dgm:prSet presAssocID="{9D72897A-397A-844B-B766-B55404391683}" presName="Name1" presStyleCnt="0"/>
      <dgm:spPr/>
    </dgm:pt>
    <dgm:pt modelId="{7167CB9C-DB23-774E-BCA9-527E61A40BCD}" type="pres">
      <dgm:prSet presAssocID="{9D72897A-397A-844B-B766-B55404391683}" presName="cycle" presStyleCnt="0"/>
      <dgm:spPr/>
    </dgm:pt>
    <dgm:pt modelId="{35FEA3E5-3865-0941-B999-CD6D0C35C449}" type="pres">
      <dgm:prSet presAssocID="{9D72897A-397A-844B-B766-B55404391683}" presName="srcNode" presStyleLbl="node1" presStyleIdx="0" presStyleCnt="2"/>
      <dgm:spPr/>
    </dgm:pt>
    <dgm:pt modelId="{897D9CF7-BE1F-2F4F-8BBE-E7E1A141A1BB}" type="pres">
      <dgm:prSet presAssocID="{9D72897A-397A-844B-B766-B55404391683}" presName="conn" presStyleLbl="parChTrans1D2" presStyleIdx="0" presStyleCnt="1"/>
      <dgm:spPr/>
    </dgm:pt>
    <dgm:pt modelId="{319B9C5A-5894-C14B-AB6B-589BA7DA9D07}" type="pres">
      <dgm:prSet presAssocID="{9D72897A-397A-844B-B766-B55404391683}" presName="extraNode" presStyleLbl="node1" presStyleIdx="0" presStyleCnt="2"/>
      <dgm:spPr/>
    </dgm:pt>
    <dgm:pt modelId="{65D9CDB4-403B-774D-9D51-882796AEE006}" type="pres">
      <dgm:prSet presAssocID="{9D72897A-397A-844B-B766-B55404391683}" presName="dstNode" presStyleLbl="node1" presStyleIdx="0" presStyleCnt="2"/>
      <dgm:spPr/>
    </dgm:pt>
    <dgm:pt modelId="{6187A51A-AD14-FF49-97C6-21E3C84F0FD5}" type="pres">
      <dgm:prSet presAssocID="{94A01063-64FE-5B40-AE42-7B757896DBC9}" presName="text_1" presStyleLbl="node1" presStyleIdx="0" presStyleCnt="2">
        <dgm:presLayoutVars>
          <dgm:bulletEnabled val="1"/>
        </dgm:presLayoutVars>
      </dgm:prSet>
      <dgm:spPr/>
    </dgm:pt>
    <dgm:pt modelId="{95EB04DB-B135-1849-8413-EEEB2D68D7D7}" type="pres">
      <dgm:prSet presAssocID="{94A01063-64FE-5B40-AE42-7B757896DBC9}" presName="accent_1" presStyleCnt="0"/>
      <dgm:spPr/>
    </dgm:pt>
    <dgm:pt modelId="{DCB145DF-5E12-8B4B-855A-80A2C5045F25}" type="pres">
      <dgm:prSet presAssocID="{94A01063-64FE-5B40-AE42-7B757896DBC9}" presName="accentRepeatNode" presStyleLbl="solidFgAcc1" presStyleIdx="0" presStyleCnt="2"/>
      <dgm:spPr>
        <a:solidFill>
          <a:srgbClr val="EF7273"/>
        </a:solidFill>
        <a:ln>
          <a:solidFill>
            <a:schemeClr val="tx1"/>
          </a:solidFill>
        </a:ln>
      </dgm:spPr>
    </dgm:pt>
    <dgm:pt modelId="{B8D6CFAD-7FC5-6E49-BCA5-3F4875693BFA}" type="pres">
      <dgm:prSet presAssocID="{8CC719F4-63EB-9841-9FBC-213365C527B8}" presName="text_2" presStyleLbl="node1" presStyleIdx="1" presStyleCnt="2">
        <dgm:presLayoutVars>
          <dgm:bulletEnabled val="1"/>
        </dgm:presLayoutVars>
      </dgm:prSet>
      <dgm:spPr/>
    </dgm:pt>
    <dgm:pt modelId="{164DCED1-99AB-4547-8FC8-A64B55713E3D}" type="pres">
      <dgm:prSet presAssocID="{8CC719F4-63EB-9841-9FBC-213365C527B8}" presName="accent_2" presStyleCnt="0"/>
      <dgm:spPr/>
    </dgm:pt>
    <dgm:pt modelId="{D84A5AC3-C354-0C45-B496-87681965C0E4}" type="pres">
      <dgm:prSet presAssocID="{8CC719F4-63EB-9841-9FBC-213365C527B8}" presName="accentRepeatNode" presStyleLbl="solidFgAcc1" presStyleIdx="1" presStyleCnt="2"/>
      <dgm:spPr>
        <a:solidFill>
          <a:srgbClr val="FCE873"/>
        </a:solidFill>
        <a:ln>
          <a:solidFill>
            <a:schemeClr val="tx1"/>
          </a:solidFill>
        </a:ln>
      </dgm:spPr>
    </dgm:pt>
  </dgm:ptLst>
  <dgm:cxnLst>
    <dgm:cxn modelId="{5B769312-D30E-4B46-AC9A-DF7260B722DD}" type="presOf" srcId="{61B55ED0-D034-194F-A52C-621F1FF1C5DE}" destId="{897D9CF7-BE1F-2F4F-8BBE-E7E1A141A1BB}" srcOrd="0" destOrd="0" presId="urn:microsoft.com/office/officeart/2008/layout/VerticalCurvedList"/>
    <dgm:cxn modelId="{D5F46543-0DE9-D04A-A3D0-F2E8D9DD428C}" type="presOf" srcId="{94A01063-64FE-5B40-AE42-7B757896DBC9}" destId="{6187A51A-AD14-FF49-97C6-21E3C84F0FD5}" srcOrd="0" destOrd="0" presId="urn:microsoft.com/office/officeart/2008/layout/VerticalCurvedList"/>
    <dgm:cxn modelId="{09205F5B-B435-B749-B482-2A85BAF883BD}" type="presOf" srcId="{8CC719F4-63EB-9841-9FBC-213365C527B8}" destId="{B8D6CFAD-7FC5-6E49-BCA5-3F4875693BFA}" srcOrd="0" destOrd="0" presId="urn:microsoft.com/office/officeart/2008/layout/VerticalCurvedList"/>
    <dgm:cxn modelId="{23BAA45B-FDC4-0A42-9700-75FCCD88A848}" srcId="{9D72897A-397A-844B-B766-B55404391683}" destId="{8CC719F4-63EB-9841-9FBC-213365C527B8}" srcOrd="1" destOrd="0" parTransId="{548A4BB6-689A-634C-A0BD-7DE7DE92BFBA}" sibTransId="{EC598E88-C8C5-B54D-ACFD-D4723F4641FF}"/>
    <dgm:cxn modelId="{BAB8C2BE-5F6D-0B49-8121-CB9DE51BF42A}" srcId="{9D72897A-397A-844B-B766-B55404391683}" destId="{94A01063-64FE-5B40-AE42-7B757896DBC9}" srcOrd="0" destOrd="0" parTransId="{9DD23378-52A1-A146-A3CC-B7A92D11CB6E}" sibTransId="{61B55ED0-D034-194F-A52C-621F1FF1C5DE}"/>
    <dgm:cxn modelId="{E41801C0-BEA4-DB46-90EB-65C104990831}" type="presOf" srcId="{9D72897A-397A-844B-B766-B55404391683}" destId="{D38A838B-ED34-A840-AE1C-CAD27C404607}" srcOrd="0" destOrd="0" presId="urn:microsoft.com/office/officeart/2008/layout/VerticalCurvedList"/>
    <dgm:cxn modelId="{E2879139-1438-B447-AD16-0B0644A08498}" type="presParOf" srcId="{D38A838B-ED34-A840-AE1C-CAD27C404607}" destId="{228BC345-0EFD-BF40-91CA-163AF3BEF843}" srcOrd="0" destOrd="0" presId="urn:microsoft.com/office/officeart/2008/layout/VerticalCurvedList"/>
    <dgm:cxn modelId="{A1C20E8B-0A12-814F-872C-CE047CCF85B2}" type="presParOf" srcId="{228BC345-0EFD-BF40-91CA-163AF3BEF843}" destId="{7167CB9C-DB23-774E-BCA9-527E61A40BCD}" srcOrd="0" destOrd="0" presId="urn:microsoft.com/office/officeart/2008/layout/VerticalCurvedList"/>
    <dgm:cxn modelId="{C2984E62-A02E-F544-876A-DF97894F24BA}" type="presParOf" srcId="{7167CB9C-DB23-774E-BCA9-527E61A40BCD}" destId="{35FEA3E5-3865-0941-B999-CD6D0C35C449}" srcOrd="0" destOrd="0" presId="urn:microsoft.com/office/officeart/2008/layout/VerticalCurvedList"/>
    <dgm:cxn modelId="{6DC03FC9-9141-5248-A034-49B7EB8E94F1}" type="presParOf" srcId="{7167CB9C-DB23-774E-BCA9-527E61A40BCD}" destId="{897D9CF7-BE1F-2F4F-8BBE-E7E1A141A1BB}" srcOrd="1" destOrd="0" presId="urn:microsoft.com/office/officeart/2008/layout/VerticalCurvedList"/>
    <dgm:cxn modelId="{1203AC03-065D-8F4D-AB22-DBDC39D0C173}" type="presParOf" srcId="{7167CB9C-DB23-774E-BCA9-527E61A40BCD}" destId="{319B9C5A-5894-C14B-AB6B-589BA7DA9D07}" srcOrd="2" destOrd="0" presId="urn:microsoft.com/office/officeart/2008/layout/VerticalCurvedList"/>
    <dgm:cxn modelId="{0EF64B61-225B-3943-B295-603E99478E3D}" type="presParOf" srcId="{7167CB9C-DB23-774E-BCA9-527E61A40BCD}" destId="{65D9CDB4-403B-774D-9D51-882796AEE006}" srcOrd="3" destOrd="0" presId="urn:microsoft.com/office/officeart/2008/layout/VerticalCurvedList"/>
    <dgm:cxn modelId="{FF8A50F5-4A1F-6A4D-BFD2-95F48CEC101F}" type="presParOf" srcId="{228BC345-0EFD-BF40-91CA-163AF3BEF843}" destId="{6187A51A-AD14-FF49-97C6-21E3C84F0FD5}" srcOrd="1" destOrd="0" presId="urn:microsoft.com/office/officeart/2008/layout/VerticalCurvedList"/>
    <dgm:cxn modelId="{9492E3ED-88CA-0643-AA9D-4280C3E60C01}" type="presParOf" srcId="{228BC345-0EFD-BF40-91CA-163AF3BEF843}" destId="{95EB04DB-B135-1849-8413-EEEB2D68D7D7}" srcOrd="2" destOrd="0" presId="urn:microsoft.com/office/officeart/2008/layout/VerticalCurvedList"/>
    <dgm:cxn modelId="{513A5427-F8D5-4F41-B0D0-C416224CB904}" type="presParOf" srcId="{95EB04DB-B135-1849-8413-EEEB2D68D7D7}" destId="{DCB145DF-5E12-8B4B-855A-80A2C5045F25}" srcOrd="0" destOrd="0" presId="urn:microsoft.com/office/officeart/2008/layout/VerticalCurvedList"/>
    <dgm:cxn modelId="{45528CE9-EB33-8246-8793-39C026363986}" type="presParOf" srcId="{228BC345-0EFD-BF40-91CA-163AF3BEF843}" destId="{B8D6CFAD-7FC5-6E49-BCA5-3F4875693BFA}" srcOrd="3" destOrd="0" presId="urn:microsoft.com/office/officeart/2008/layout/VerticalCurvedList"/>
    <dgm:cxn modelId="{A2379541-C83C-3A41-B3BF-F9A4090C393F}" type="presParOf" srcId="{228BC345-0EFD-BF40-91CA-163AF3BEF843}" destId="{164DCED1-99AB-4547-8FC8-A64B55713E3D}" srcOrd="4" destOrd="0" presId="urn:microsoft.com/office/officeart/2008/layout/VerticalCurvedList"/>
    <dgm:cxn modelId="{A402C8E4-93E2-FF46-BDCB-4FF2B57472DF}" type="presParOf" srcId="{164DCED1-99AB-4547-8FC8-A64B55713E3D}" destId="{D84A5AC3-C354-0C45-B496-87681965C0E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D9CF7-BE1F-2F4F-8BBE-E7E1A141A1BB}">
      <dsp:nvSpPr>
        <dsp:cNvPr id="0" name=""/>
        <dsp:cNvSpPr/>
      </dsp:nvSpPr>
      <dsp:spPr>
        <a:xfrm>
          <a:off x="-4835795" y="-746639"/>
          <a:ext cx="5802812" cy="5802812"/>
        </a:xfrm>
        <a:prstGeom prst="blockArc">
          <a:avLst>
            <a:gd name="adj1" fmla="val 18900000"/>
            <a:gd name="adj2" fmla="val 2700000"/>
            <a:gd name="adj3" fmla="val 372"/>
          </a:avLst>
        </a:pr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187A51A-AD14-FF49-97C6-21E3C84F0FD5}">
      <dsp:nvSpPr>
        <dsp:cNvPr id="0" name=""/>
        <dsp:cNvSpPr/>
      </dsp:nvSpPr>
      <dsp:spPr>
        <a:xfrm>
          <a:off x="792199" y="615659"/>
          <a:ext cx="7313067" cy="1231147"/>
        </a:xfrm>
        <a:prstGeom prst="rect">
          <a:avLst/>
        </a:prstGeom>
        <a:solidFill>
          <a:srgbClr val="EF72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7223"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How to Identify Your Market?</a:t>
          </a:r>
        </a:p>
      </dsp:txBody>
      <dsp:txXfrm>
        <a:off x="792199" y="615659"/>
        <a:ext cx="7313067" cy="1231147"/>
      </dsp:txXfrm>
    </dsp:sp>
    <dsp:sp modelId="{DCB145DF-5E12-8B4B-855A-80A2C5045F25}">
      <dsp:nvSpPr>
        <dsp:cNvPr id="0" name=""/>
        <dsp:cNvSpPr/>
      </dsp:nvSpPr>
      <dsp:spPr>
        <a:xfrm>
          <a:off x="22732" y="461766"/>
          <a:ext cx="1538934" cy="1538934"/>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B8D6CFAD-7FC5-6E49-BCA5-3F4875693BFA}">
      <dsp:nvSpPr>
        <dsp:cNvPr id="0" name=""/>
        <dsp:cNvSpPr/>
      </dsp:nvSpPr>
      <dsp:spPr>
        <a:xfrm>
          <a:off x="792199" y="2462725"/>
          <a:ext cx="7313067" cy="1231147"/>
        </a:xfrm>
        <a:prstGeom prst="rect">
          <a:avLst/>
        </a:prstGeom>
        <a:solidFill>
          <a:srgbClr val="FCE8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7223"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rPr>
            <a:t>How to Research Your Market?</a:t>
          </a:r>
        </a:p>
      </dsp:txBody>
      <dsp:txXfrm>
        <a:off x="792199" y="2462725"/>
        <a:ext cx="7313067" cy="1231147"/>
      </dsp:txXfrm>
    </dsp:sp>
    <dsp:sp modelId="{D84A5AC3-C354-0C45-B496-87681965C0E4}">
      <dsp:nvSpPr>
        <dsp:cNvPr id="0" name=""/>
        <dsp:cNvSpPr/>
      </dsp:nvSpPr>
      <dsp:spPr>
        <a:xfrm>
          <a:off x="22732" y="2308832"/>
          <a:ext cx="1538934" cy="1538934"/>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08EEC-373D-4CF5-9CA9-FDB15AF7D55A}" type="datetimeFigureOut">
              <a:rPr lang="en-US" smtClean="0"/>
              <a:t>9/5/23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23BB40-1F9A-4C4B-92BE-5A87AA66D9A4}" type="slidenum">
              <a:rPr lang="en-US" smtClean="0"/>
              <a:t>‹#›</a:t>
            </a:fld>
            <a:endParaRPr lang="en-US"/>
          </a:p>
        </p:txBody>
      </p:sp>
    </p:spTree>
    <p:extLst>
      <p:ext uri="{BB962C8B-B14F-4D97-AF65-F5344CB8AC3E}">
        <p14:creationId xmlns:p14="http://schemas.microsoft.com/office/powerpoint/2010/main" val="1254032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Ottawa gave Tobi the distance he needed to be as creative and unconventional as he wanted </a:t>
            </a:r>
          </a:p>
        </p:txBody>
      </p:sp>
      <p:sp>
        <p:nvSpPr>
          <p:cNvPr id="4" name="Slide Number Placeholder 3"/>
          <p:cNvSpPr>
            <a:spLocks noGrp="1"/>
          </p:cNvSpPr>
          <p:nvPr>
            <p:ph type="sldNum" sz="quarter" idx="5"/>
          </p:nvPr>
        </p:nvSpPr>
        <p:spPr/>
        <p:txBody>
          <a:bodyPr/>
          <a:lstStyle/>
          <a:p>
            <a:fld id="{A823BB40-1F9A-4C4B-92BE-5A87AA66D9A4}" type="slidenum">
              <a:rPr lang="en-US" smtClean="0"/>
              <a:t>7</a:t>
            </a:fld>
            <a:endParaRPr lang="en-US"/>
          </a:p>
        </p:txBody>
      </p:sp>
    </p:spTree>
    <p:extLst>
      <p:ext uri="{BB962C8B-B14F-4D97-AF65-F5344CB8AC3E}">
        <p14:creationId xmlns:p14="http://schemas.microsoft.com/office/powerpoint/2010/main" val="295464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you start at a location and grow at a different location?</a:t>
            </a:r>
          </a:p>
        </p:txBody>
      </p:sp>
      <p:sp>
        <p:nvSpPr>
          <p:cNvPr id="4" name="Slide Number Placeholder 3"/>
          <p:cNvSpPr>
            <a:spLocks noGrp="1"/>
          </p:cNvSpPr>
          <p:nvPr>
            <p:ph type="sldNum" sz="quarter" idx="5"/>
          </p:nvPr>
        </p:nvSpPr>
        <p:spPr/>
        <p:txBody>
          <a:bodyPr/>
          <a:lstStyle/>
          <a:p>
            <a:fld id="{A823BB40-1F9A-4C4B-92BE-5A87AA66D9A4}" type="slidenum">
              <a:rPr lang="en-US" smtClean="0"/>
              <a:t>8</a:t>
            </a:fld>
            <a:endParaRPr lang="en-US"/>
          </a:p>
        </p:txBody>
      </p:sp>
    </p:spTree>
    <p:extLst>
      <p:ext uri="{BB962C8B-B14F-4D97-AF65-F5344CB8AC3E}">
        <p14:creationId xmlns:p14="http://schemas.microsoft.com/office/powerpoint/2010/main" val="216899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10229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162972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1914921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94443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646A6-773D-4EBB-8451-75E450B45DC1}" type="datetimeFigureOut">
              <a:rPr lang="en-US" smtClean="0"/>
              <a:t>9/5/23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06553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267977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C646A6-773D-4EBB-8451-75E450B45DC1}" type="datetimeFigureOut">
              <a:rPr lang="en-US" smtClean="0"/>
              <a:t>9/5/23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416839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C646A6-773D-4EBB-8451-75E450B45DC1}" type="datetimeFigureOut">
              <a:rPr lang="en-US" smtClean="0"/>
              <a:t>9/5/23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761400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646A6-773D-4EBB-8451-75E450B45DC1}" type="datetimeFigureOut">
              <a:rPr lang="en-US" smtClean="0"/>
              <a:t>9/5/23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67098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29840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C646A6-773D-4EBB-8451-75E450B45DC1}" type="datetimeFigureOut">
              <a:rPr lang="en-US" smtClean="0"/>
              <a:t>9/5/23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F5445-5405-45DB-83C0-321A915FA44D}" type="slidenum">
              <a:rPr lang="en-US" smtClean="0"/>
              <a:t>‹#›</a:t>
            </a:fld>
            <a:endParaRPr lang="en-US"/>
          </a:p>
        </p:txBody>
      </p:sp>
    </p:spTree>
    <p:extLst>
      <p:ext uri="{BB962C8B-B14F-4D97-AF65-F5344CB8AC3E}">
        <p14:creationId xmlns:p14="http://schemas.microsoft.com/office/powerpoint/2010/main" val="311339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646A6-773D-4EBB-8451-75E450B45DC1}" type="datetimeFigureOut">
              <a:rPr lang="en-US" smtClean="0"/>
              <a:t>9/5/23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F5445-5405-45DB-83C0-321A915FA44D}" type="slidenum">
              <a:rPr lang="en-US" smtClean="0"/>
              <a:t>‹#›</a:t>
            </a:fld>
            <a:endParaRPr lang="en-US"/>
          </a:p>
        </p:txBody>
      </p:sp>
    </p:spTree>
    <p:extLst>
      <p:ext uri="{BB962C8B-B14F-4D97-AF65-F5344CB8AC3E}">
        <p14:creationId xmlns:p14="http://schemas.microsoft.com/office/powerpoint/2010/main" val="401354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535" y="1226912"/>
            <a:ext cx="9523071" cy="2387600"/>
          </a:xfrm>
        </p:spPr>
        <p:txBody>
          <a:bodyPr anchor="t">
            <a:noAutofit/>
          </a:bodyPr>
          <a:lstStyle/>
          <a:p>
            <a:r>
              <a:rPr lang="en-US" sz="4400" b="1" dirty="0">
                <a:solidFill>
                  <a:srgbClr val="77E1FF"/>
                </a:solidFill>
              </a:rPr>
              <a:t>Entrepreneurship for Computer Science</a:t>
            </a:r>
            <a:br>
              <a:rPr lang="en-US" sz="4400" dirty="0">
                <a:solidFill>
                  <a:srgbClr val="0070C0"/>
                </a:solidFill>
              </a:rPr>
            </a:br>
            <a:r>
              <a:rPr lang="en-US" sz="4400" dirty="0">
                <a:solidFill>
                  <a:srgbClr val="77E1FF"/>
                </a:solidFill>
              </a:rPr>
              <a:t>CS 15-390</a:t>
            </a:r>
          </a:p>
        </p:txBody>
      </p:sp>
      <p:sp>
        <p:nvSpPr>
          <p:cNvPr id="3" name="Subtitle 2"/>
          <p:cNvSpPr>
            <a:spLocks noGrp="1"/>
          </p:cNvSpPr>
          <p:nvPr>
            <p:ph type="subTitle" idx="1"/>
          </p:nvPr>
        </p:nvSpPr>
        <p:spPr>
          <a:xfrm>
            <a:off x="1524000" y="2944494"/>
            <a:ext cx="9144000" cy="2048954"/>
          </a:xfrm>
        </p:spPr>
        <p:txBody>
          <a:bodyPr>
            <a:normAutofit/>
          </a:bodyPr>
          <a:lstStyle/>
          <a:p>
            <a:r>
              <a:rPr lang="en-US" sz="2800" b="1" dirty="0"/>
              <a:t>How to Identify a Market?</a:t>
            </a:r>
          </a:p>
          <a:p>
            <a:r>
              <a:rPr lang="en-US" sz="2800" dirty="0"/>
              <a:t>Lecture 3, August 28, 2023</a:t>
            </a:r>
          </a:p>
          <a:p>
            <a:endParaRPr lang="en-US" dirty="0"/>
          </a:p>
          <a:p>
            <a:r>
              <a:rPr lang="en-US" sz="2800" b="1" dirty="0">
                <a:solidFill>
                  <a:srgbClr val="EF7273"/>
                </a:solidFill>
              </a:rPr>
              <a:t>Mohammad Hammoud</a:t>
            </a:r>
          </a:p>
        </p:txBody>
      </p:sp>
      <p:sp>
        <p:nvSpPr>
          <p:cNvPr id="4" name="TextBox 3">
            <a:extLst>
              <a:ext uri="{FF2B5EF4-FFF2-40B4-BE49-F238E27FC236}">
                <a16:creationId xmlns:a16="http://schemas.microsoft.com/office/drawing/2014/main" id="{B8AF9EBD-2407-8645-80D3-C98102E93C59}"/>
              </a:ext>
            </a:extLst>
          </p:cNvPr>
          <p:cNvSpPr txBox="1"/>
          <p:nvPr/>
        </p:nvSpPr>
        <p:spPr>
          <a:xfrm>
            <a:off x="5636871" y="2974693"/>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170021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623301"/>
          </a:xfrm>
        </p:spPr>
        <p:txBody>
          <a:bodyPr>
            <a:normAutofit/>
          </a:bodyPr>
          <a:lstStyle/>
          <a:p>
            <a:r>
              <a:rPr lang="en-US" dirty="0"/>
              <a:t>At least 10 factors to consider:</a:t>
            </a:r>
          </a:p>
          <a:p>
            <a:pPr marL="914400" lvl="1" indent="-457200">
              <a:buFont typeface="+mj-lt"/>
              <a:buAutoNum type="arabicPeriod" startAt="6"/>
            </a:pPr>
            <a:r>
              <a:rPr lang="en-US" sz="2400" dirty="0"/>
              <a:t>Space options (for the company and the employees) </a:t>
            </a:r>
          </a:p>
          <a:p>
            <a:pPr marL="914400" lvl="1" indent="-457200">
              <a:buFont typeface="+mj-lt"/>
              <a:buAutoNum type="arabicPeriod" startAt="6"/>
            </a:pPr>
            <a:r>
              <a:rPr lang="en-US" sz="2400" dirty="0"/>
              <a:t>Transportation options and parking </a:t>
            </a:r>
          </a:p>
          <a:p>
            <a:pPr marL="914400" lvl="1" indent="-457200">
              <a:buFont typeface="+mj-lt"/>
              <a:buAutoNum type="arabicPeriod" startAt="6"/>
            </a:pPr>
            <a:r>
              <a:rPr lang="en-US" sz="2400" dirty="0"/>
              <a:t>Proximity to other businesses and services (always aim to enrich the quality of your company as a workplace)</a:t>
            </a:r>
          </a:p>
          <a:p>
            <a:pPr marL="914400" lvl="1" indent="-457200">
              <a:buFont typeface="+mj-lt"/>
              <a:buAutoNum type="arabicPeriod" startAt="6"/>
            </a:pPr>
            <a:r>
              <a:rPr lang="en-US" sz="2400" dirty="0"/>
              <a:t>Market size </a:t>
            </a:r>
          </a:p>
          <a:p>
            <a:pPr lvl="2"/>
            <a:r>
              <a:rPr lang="en-US" dirty="0"/>
              <a:t>In military operations, if an army wants to invade an enemy territory, the army may employ </a:t>
            </a:r>
            <a:r>
              <a:rPr lang="en-US" i="1" dirty="0">
                <a:solidFill>
                  <a:srgbClr val="EF7273"/>
                </a:solidFill>
              </a:rPr>
              <a:t>a beachhead strategy</a:t>
            </a:r>
            <a:r>
              <a:rPr lang="en-US" dirty="0"/>
              <a:t>, which entails planning and focusing all the time and resources on wining a small strategic boarder area </a:t>
            </a:r>
            <a:r>
              <a:rPr lang="en-US" sz="2000" dirty="0"/>
              <a:t>(i.e., the </a:t>
            </a:r>
            <a:r>
              <a:rPr lang="en-US" sz="2000" i="1" dirty="0">
                <a:solidFill>
                  <a:srgbClr val="77E1FF"/>
                </a:solidFill>
              </a:rPr>
              <a:t>beachhead market</a:t>
            </a:r>
            <a:r>
              <a:rPr lang="en-US" sz="2000" dirty="0"/>
              <a:t>)</a:t>
            </a:r>
          </a:p>
          <a:p>
            <a:pPr lvl="2"/>
            <a:r>
              <a:rPr lang="en-US" sz="2000" dirty="0"/>
              <a:t>The beachhead market then becomes the stronghold to land troops and supplies for the bigger invasion (</a:t>
            </a:r>
            <a:r>
              <a:rPr lang="en-US" sz="2000" i="1" dirty="0"/>
              <a:t>which the market should allow</a:t>
            </a:r>
            <a:r>
              <a:rPr lang="en-US" sz="2000" dirty="0"/>
              <a:t>) to the enemy territory</a:t>
            </a:r>
          </a:p>
          <a:p>
            <a:pPr lvl="2"/>
            <a:r>
              <a:rPr lang="en-US" dirty="0"/>
              <a:t>E.g., The 1944 invasion of Nazi-controlled Europe by the Allied forces </a:t>
            </a:r>
          </a:p>
          <a:p>
            <a:pPr marL="914400" lvl="1" indent="-457200">
              <a:buFont typeface="+mj-lt"/>
              <a:buAutoNum type="arabicPeriod" startAt="10"/>
            </a:pPr>
            <a:r>
              <a:rPr lang="en-US" dirty="0"/>
              <a:t>Competition (“diminishing returns” rise with increased competition)</a:t>
            </a:r>
          </a:p>
          <a:p>
            <a:pPr lvl="2"/>
            <a:endParaRPr lang="en-US" sz="2000" dirty="0"/>
          </a:p>
          <a:p>
            <a:pPr lvl="2"/>
            <a:endParaRPr lang="en-US" dirty="0"/>
          </a:p>
          <a:p>
            <a:pPr marL="914400" lvl="2" indent="0">
              <a:buNone/>
            </a:pPr>
            <a:endParaRPr lang="en-US" dirty="0"/>
          </a:p>
          <a:p>
            <a:pPr lvl="1"/>
            <a:endParaRPr lang="en-US" sz="2000" dirty="0"/>
          </a:p>
          <a:p>
            <a:pPr lvl="1"/>
            <a:endParaRPr lang="en-US" sz="2000" dirty="0"/>
          </a:p>
          <a:p>
            <a:pPr lvl="1"/>
            <a:endParaRPr lang="en-US" sz="2000" dirty="0"/>
          </a:p>
          <a:p>
            <a:pPr lvl="1"/>
            <a:endParaRPr lang="en-US" sz="2000" dirty="0"/>
          </a:p>
          <a:p>
            <a:endParaRPr lang="en-US" sz="2400" dirty="0"/>
          </a:p>
        </p:txBody>
      </p:sp>
      <p:sp>
        <p:nvSpPr>
          <p:cNvPr id="5" name="Title 1">
            <a:extLst>
              <a:ext uri="{FF2B5EF4-FFF2-40B4-BE49-F238E27FC236}">
                <a16:creationId xmlns:a16="http://schemas.microsoft.com/office/drawing/2014/main" id="{BEFDF0B6-1A58-6EF7-6005-B7EF52F37413}"/>
              </a:ext>
            </a:extLst>
          </p:cNvPr>
          <p:cNvSpPr>
            <a:spLocks noGrp="1"/>
          </p:cNvSpPr>
          <p:nvPr>
            <p:ph type="title"/>
          </p:nvPr>
        </p:nvSpPr>
        <p:spPr>
          <a:xfrm>
            <a:off x="701040" y="365125"/>
            <a:ext cx="10759440" cy="1325563"/>
          </a:xfrm>
        </p:spPr>
        <p:txBody>
          <a:bodyPr/>
          <a:lstStyle/>
          <a:p>
            <a:pPr algn="ctr"/>
            <a:r>
              <a:rPr lang="en-US" b="1" dirty="0"/>
              <a:t>Principle 2</a:t>
            </a:r>
            <a:r>
              <a:rPr lang="en-US" dirty="0"/>
              <a:t>: Be Where the </a:t>
            </a:r>
            <a:r>
              <a:rPr lang="en-US" i="1" dirty="0"/>
              <a:t>Heat of the Action </a:t>
            </a:r>
            <a:r>
              <a:rPr lang="en-US" dirty="0"/>
              <a:t>Is</a:t>
            </a:r>
          </a:p>
        </p:txBody>
      </p:sp>
    </p:spTree>
    <p:extLst>
      <p:ext uri="{BB962C8B-B14F-4D97-AF65-F5344CB8AC3E}">
        <p14:creationId xmlns:p14="http://schemas.microsoft.com/office/powerpoint/2010/main" val="346668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Principle 3</a:t>
            </a:r>
            <a:r>
              <a:rPr lang="en-US" dirty="0"/>
              <a:t>: Go In Through the </a:t>
            </a:r>
            <a:r>
              <a:rPr lang="en-US" i="1" dirty="0"/>
              <a:t>Side Door </a:t>
            </a:r>
            <a:r>
              <a:rPr lang="en-US" dirty="0"/>
              <a:t>or the </a:t>
            </a:r>
            <a:r>
              <a:rPr lang="en-US" i="1" dirty="0"/>
              <a:t>Vast Gate</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Peter Thiel said in a 2014 lecture titled “Competition is for Losers” at the Stanford Center for Professional Development: “Don’t always go through the tiny little door that everyone’s trying to rush through. Go around the corner and go through the </a:t>
            </a:r>
            <a:r>
              <a:rPr lang="en-US" i="1" dirty="0">
                <a:solidFill>
                  <a:srgbClr val="77E1FF"/>
                </a:solidFill>
              </a:rPr>
              <a:t>vast gate </a:t>
            </a:r>
            <a:r>
              <a:rPr lang="en-US" dirty="0"/>
              <a:t>that </a:t>
            </a:r>
            <a:r>
              <a:rPr lang="en-US" i="1" dirty="0">
                <a:solidFill>
                  <a:srgbClr val="EF7273"/>
                </a:solidFill>
              </a:rPr>
              <a:t>no one’s taking</a:t>
            </a:r>
            <a:r>
              <a:rPr lang="en-US" dirty="0"/>
              <a:t>.”</a:t>
            </a:r>
          </a:p>
          <a:p>
            <a:endParaRPr lang="en-US" dirty="0"/>
          </a:p>
          <a:p>
            <a:r>
              <a:rPr lang="en-US" dirty="0"/>
              <a:t>If you aren’t doing something </a:t>
            </a:r>
            <a:r>
              <a:rPr lang="en-US" i="1" dirty="0"/>
              <a:t>completely</a:t>
            </a:r>
            <a:r>
              <a:rPr lang="en-US" dirty="0"/>
              <a:t> novel or you aren’t doing it in a </a:t>
            </a:r>
            <a:r>
              <a:rPr lang="en-US" i="1" dirty="0"/>
              <a:t>totally</a:t>
            </a:r>
            <a:r>
              <a:rPr lang="en-US" dirty="0"/>
              <a:t> new way or new place, you should think long and hard about how to be in a market</a:t>
            </a:r>
          </a:p>
          <a:p>
            <a:pPr lvl="1"/>
            <a:r>
              <a:rPr lang="en-US" dirty="0"/>
              <a:t>E.g., 5-hour Energy, which owns today more than 93% share of the energy </a:t>
            </a:r>
            <a:r>
              <a:rPr lang="en-US" i="1" dirty="0"/>
              <a:t>shot</a:t>
            </a:r>
            <a:r>
              <a:rPr lang="en-US" dirty="0"/>
              <a:t> business in USA</a:t>
            </a:r>
          </a:p>
          <a:p>
            <a:pPr lvl="2"/>
            <a:endParaRPr lang="en-US" dirty="0"/>
          </a:p>
          <a:p>
            <a:pPr marL="914400" lvl="2" indent="0">
              <a:buNone/>
            </a:pPr>
            <a:endParaRPr lang="en-US" sz="1600" dirty="0"/>
          </a:p>
          <a:p>
            <a:pPr lvl="1"/>
            <a:endParaRPr lang="en-US" sz="2000" dirty="0"/>
          </a:p>
          <a:p>
            <a:pPr lvl="1"/>
            <a:endParaRPr lang="en-US" sz="2000" dirty="0"/>
          </a:p>
          <a:p>
            <a:pPr lvl="1"/>
            <a:endParaRPr lang="en-US" sz="2000" dirty="0"/>
          </a:p>
          <a:p>
            <a:pPr lvl="1"/>
            <a:endParaRPr lang="en-US" sz="2000" dirty="0"/>
          </a:p>
          <a:p>
            <a:endParaRPr lang="en-US" sz="2400" dirty="0"/>
          </a:p>
        </p:txBody>
      </p:sp>
    </p:spTree>
    <p:extLst>
      <p:ext uri="{BB962C8B-B14F-4D97-AF65-F5344CB8AC3E}">
        <p14:creationId xmlns:p14="http://schemas.microsoft.com/office/powerpoint/2010/main" val="412904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Principle 3</a:t>
            </a:r>
            <a:r>
              <a:rPr lang="en-US" dirty="0"/>
              <a:t>: Go In Through the </a:t>
            </a:r>
            <a:r>
              <a:rPr lang="en-US" i="1" dirty="0"/>
              <a:t>Side Door </a:t>
            </a:r>
            <a:r>
              <a:rPr lang="en-US" dirty="0"/>
              <a:t>or the </a:t>
            </a:r>
            <a:r>
              <a:rPr lang="en-US" i="1" dirty="0"/>
              <a:t>Vast Gate</a:t>
            </a:r>
          </a:p>
        </p:txBody>
      </p:sp>
      <p:sp>
        <p:nvSpPr>
          <p:cNvPr id="3" name="Content Placeholder 2"/>
          <p:cNvSpPr>
            <a:spLocks noGrp="1"/>
          </p:cNvSpPr>
          <p:nvPr>
            <p:ph idx="1"/>
          </p:nvPr>
        </p:nvSpPr>
        <p:spPr>
          <a:xfrm>
            <a:off x="838200" y="1825624"/>
            <a:ext cx="10515600" cy="5032376"/>
          </a:xfrm>
        </p:spPr>
        <p:txBody>
          <a:bodyPr>
            <a:normAutofit/>
          </a:bodyPr>
          <a:lstStyle/>
          <a:p>
            <a:r>
              <a:rPr lang="en-US" dirty="0"/>
              <a:t>How did Manoj Bhargava, the founder of 5-hour Energy, do it?</a:t>
            </a:r>
          </a:p>
          <a:p>
            <a:pPr lvl="1"/>
            <a:r>
              <a:rPr lang="en-US" dirty="0"/>
              <a:t>“If I make another [energy] drink, I’ve got to fight for space in the cooler against Red Bull and Monster [Energy]. I’ve also got to fight Coke, Pepsi, and Budweiser for space. So you’re pretty much dead if you want to try that.”</a:t>
            </a:r>
          </a:p>
          <a:p>
            <a:pPr lvl="1"/>
            <a:r>
              <a:rPr lang="en-US" sz="2400" dirty="0"/>
              <a:t>Then, it dawned to him: “If I’m tired, why am I thirsty also?” </a:t>
            </a:r>
          </a:p>
          <a:p>
            <a:pPr lvl="2"/>
            <a:r>
              <a:rPr lang="en-US" dirty="0"/>
              <a:t>By which he meant, why should we have to chug 10 to 16 ounces of a cloyingly sweet liquid in order to get an energy boost</a:t>
            </a:r>
          </a:p>
          <a:p>
            <a:pPr lvl="1"/>
            <a:r>
              <a:rPr lang="en-US" dirty="0"/>
              <a:t>He added: “It would be like Tylenol selling 16-ounce bottles”</a:t>
            </a:r>
          </a:p>
          <a:p>
            <a:pPr lvl="1"/>
            <a:r>
              <a:rPr lang="en-US" dirty="0"/>
              <a:t>This was 5-hour Energy’s </a:t>
            </a:r>
            <a:r>
              <a:rPr lang="en-US" i="1" dirty="0">
                <a:solidFill>
                  <a:srgbClr val="77E1FF"/>
                </a:solidFill>
              </a:rPr>
              <a:t>side door</a:t>
            </a:r>
          </a:p>
          <a:p>
            <a:pPr lvl="2"/>
            <a:r>
              <a:rPr lang="en-US" dirty="0"/>
              <a:t>It wasn’t a drink, so it wasn’t an immediate threat to Red Bull or Monster Energy</a:t>
            </a:r>
          </a:p>
          <a:p>
            <a:pPr lvl="2"/>
            <a:r>
              <a:rPr lang="en-US" dirty="0"/>
              <a:t>It was a 2-ounce “vitamin for the brain” that did not need to be refrigerated or given a large, dedicated shelf, hence, retailers didn’t have to worry about space </a:t>
            </a:r>
          </a:p>
          <a:p>
            <a:pPr lvl="2"/>
            <a:r>
              <a:rPr lang="en-US" dirty="0"/>
              <a:t>”It just belonged </a:t>
            </a:r>
            <a:r>
              <a:rPr lang="en-US" i="1" dirty="0"/>
              <a:t>there</a:t>
            </a:r>
            <a:r>
              <a:rPr lang="en-US" dirty="0"/>
              <a:t>” (at the cash register!)</a:t>
            </a:r>
          </a:p>
          <a:p>
            <a:pPr marL="457200" lvl="1" indent="0">
              <a:buNone/>
            </a:pPr>
            <a:endParaRPr lang="en-US" dirty="0"/>
          </a:p>
          <a:p>
            <a:pPr lvl="2"/>
            <a:endParaRPr lang="en-US" dirty="0"/>
          </a:p>
          <a:p>
            <a:pPr marL="914400" lvl="2" indent="0">
              <a:buNone/>
            </a:pPr>
            <a:endParaRPr lang="en-US" sz="1600" dirty="0"/>
          </a:p>
          <a:p>
            <a:pPr lvl="1"/>
            <a:endParaRPr lang="en-US" sz="2000" dirty="0"/>
          </a:p>
          <a:p>
            <a:pPr lvl="1"/>
            <a:endParaRPr lang="en-US" sz="2000" dirty="0"/>
          </a:p>
          <a:p>
            <a:pPr lvl="1"/>
            <a:endParaRPr lang="en-US" sz="2000" dirty="0"/>
          </a:p>
          <a:p>
            <a:pPr lvl="1"/>
            <a:endParaRPr lang="en-US" sz="2000" dirty="0"/>
          </a:p>
          <a:p>
            <a:endParaRPr lang="en-US" sz="2400" dirty="0"/>
          </a:p>
        </p:txBody>
      </p:sp>
    </p:spTree>
    <p:extLst>
      <p:ext uri="{BB962C8B-B14F-4D97-AF65-F5344CB8AC3E}">
        <p14:creationId xmlns:p14="http://schemas.microsoft.com/office/powerpoint/2010/main" val="291844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Principle 3</a:t>
            </a:r>
            <a:r>
              <a:rPr lang="en-US" dirty="0"/>
              <a:t>: Go In Through the </a:t>
            </a:r>
            <a:r>
              <a:rPr lang="en-US" i="1" dirty="0"/>
              <a:t>Side Door </a:t>
            </a:r>
            <a:r>
              <a:rPr lang="en-US" dirty="0"/>
              <a:t>or the </a:t>
            </a:r>
            <a:r>
              <a:rPr lang="en-US" i="1" dirty="0"/>
              <a:t>Vast Gate</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How did Manoj Bhargava, the founder of 5-hour Energy, do it?</a:t>
            </a:r>
          </a:p>
          <a:p>
            <a:pPr lvl="1"/>
            <a:r>
              <a:rPr lang="en-US" dirty="0"/>
              <a:t>He started at the largest </a:t>
            </a:r>
            <a:r>
              <a:rPr lang="en-US" i="1" dirty="0"/>
              <a:t>vitamin</a:t>
            </a:r>
            <a:r>
              <a:rPr lang="en-US" dirty="0"/>
              <a:t> store, GNC (</a:t>
            </a:r>
            <a:r>
              <a:rPr lang="en-US" i="1" dirty="0"/>
              <a:t>his</a:t>
            </a:r>
            <a:r>
              <a:rPr lang="en-US" dirty="0"/>
              <a:t> </a:t>
            </a:r>
            <a:r>
              <a:rPr lang="en-US" i="1" dirty="0">
                <a:solidFill>
                  <a:srgbClr val="77E1FF"/>
                </a:solidFill>
              </a:rPr>
              <a:t>go-to-market strategy</a:t>
            </a:r>
            <a:r>
              <a:rPr lang="en-US" dirty="0"/>
              <a:t>)</a:t>
            </a:r>
          </a:p>
          <a:p>
            <a:pPr lvl="2"/>
            <a:r>
              <a:rPr lang="en-US" dirty="0"/>
              <a:t>Much less competition compared with grocery and convenience stores </a:t>
            </a:r>
          </a:p>
          <a:p>
            <a:pPr lvl="2"/>
            <a:r>
              <a:rPr lang="en-US" dirty="0"/>
              <a:t>“It turns out GNC is always looking for new products, because once a product gets mass distribution, GNC is sort of out of it… If it’s in Walmart, nobody’s going to buy it at GNC.”</a:t>
            </a:r>
          </a:p>
          <a:p>
            <a:pPr lvl="1"/>
            <a:r>
              <a:rPr lang="en-US" dirty="0"/>
              <a:t>Then, he went to drugstores like Walgreens and Rite Aid</a:t>
            </a:r>
          </a:p>
          <a:p>
            <a:pPr lvl="1"/>
            <a:r>
              <a:rPr lang="en-US" dirty="0"/>
              <a:t>Today, 5-hour Energy is near the cash register of almost every store in the USA</a:t>
            </a:r>
          </a:p>
          <a:p>
            <a:pPr lvl="1"/>
            <a:r>
              <a:rPr lang="en-US" dirty="0"/>
              <a:t>Coca-Cola, PepsiCo, Monster Energy, and Red Bull flooded the market with their own 2-ounce-shot offerings... and failed!</a:t>
            </a:r>
          </a:p>
          <a:p>
            <a:pPr lvl="2"/>
            <a:endParaRPr lang="en-US" dirty="0"/>
          </a:p>
          <a:p>
            <a:pPr marL="914400" lvl="2" indent="0">
              <a:buNone/>
            </a:pPr>
            <a:endParaRPr lang="en-US" sz="1600" dirty="0"/>
          </a:p>
          <a:p>
            <a:pPr lvl="1"/>
            <a:endParaRPr lang="en-US" sz="2000" dirty="0"/>
          </a:p>
          <a:p>
            <a:pPr lvl="1"/>
            <a:endParaRPr lang="en-US" sz="2000" dirty="0"/>
          </a:p>
          <a:p>
            <a:pPr lvl="1"/>
            <a:endParaRPr lang="en-US" sz="2000" dirty="0"/>
          </a:p>
          <a:p>
            <a:pPr lvl="1"/>
            <a:endParaRPr lang="en-US" sz="2000" dirty="0"/>
          </a:p>
          <a:p>
            <a:endParaRPr lang="en-US" sz="2400" dirty="0"/>
          </a:p>
        </p:txBody>
      </p:sp>
    </p:spTree>
    <p:extLst>
      <p:ext uri="{BB962C8B-B14F-4D97-AF65-F5344CB8AC3E}">
        <p14:creationId xmlns:p14="http://schemas.microsoft.com/office/powerpoint/2010/main" val="62509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Principle 3</a:t>
            </a:r>
            <a:r>
              <a:rPr lang="en-US" dirty="0"/>
              <a:t>: Go In Through the </a:t>
            </a:r>
            <a:r>
              <a:rPr lang="en-US" i="1" dirty="0"/>
              <a:t>Side Door </a:t>
            </a:r>
            <a:r>
              <a:rPr lang="en-US" dirty="0"/>
              <a:t>or the </a:t>
            </a:r>
            <a:r>
              <a:rPr lang="en-US" i="1" dirty="0"/>
              <a:t>Vast Gate</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How was it for Microsoft?</a:t>
            </a:r>
          </a:p>
          <a:p>
            <a:pPr lvl="1"/>
            <a:r>
              <a:rPr lang="en-US" dirty="0"/>
              <a:t>It was their revolutionary flagship product, </a:t>
            </a:r>
            <a:r>
              <a:rPr lang="en-US" i="1" dirty="0"/>
              <a:t>the Windows OS</a:t>
            </a:r>
            <a:r>
              <a:rPr lang="en-US" dirty="0"/>
              <a:t>, which turned into a </a:t>
            </a:r>
            <a:r>
              <a:rPr lang="en-US" dirty="0">
                <a:solidFill>
                  <a:srgbClr val="EF7273"/>
                </a:solidFill>
              </a:rPr>
              <a:t>“</a:t>
            </a:r>
            <a:r>
              <a:rPr lang="en-US" i="1" dirty="0">
                <a:solidFill>
                  <a:srgbClr val="EF7273"/>
                </a:solidFill>
              </a:rPr>
              <a:t>toll bridge”</a:t>
            </a:r>
            <a:r>
              <a:rPr lang="en-US" dirty="0"/>
              <a:t> that every PC maker had to cross if they expected consumers to buy their machines </a:t>
            </a:r>
          </a:p>
          <a:p>
            <a:pPr lvl="1"/>
            <a:r>
              <a:rPr lang="en-US" dirty="0"/>
              <a:t>The GUI of Windows made it so popular, which had the additional effect of creating a </a:t>
            </a:r>
            <a:r>
              <a:rPr lang="en-US" i="1" dirty="0">
                <a:solidFill>
                  <a:srgbClr val="EF7273"/>
                </a:solidFill>
              </a:rPr>
              <a:t>“moat” </a:t>
            </a:r>
            <a:r>
              <a:rPr lang="en-US" dirty="0"/>
              <a:t>between Microsoft and its competitors</a:t>
            </a:r>
          </a:p>
          <a:p>
            <a:pPr lvl="1"/>
            <a:r>
              <a:rPr lang="en-US" dirty="0"/>
              <a:t>This was Microsoft’s </a:t>
            </a:r>
            <a:r>
              <a:rPr lang="en-US" i="1" dirty="0">
                <a:solidFill>
                  <a:srgbClr val="77E1FF"/>
                </a:solidFill>
              </a:rPr>
              <a:t>vast gate</a:t>
            </a:r>
            <a:r>
              <a:rPr lang="en-US" dirty="0">
                <a:solidFill>
                  <a:srgbClr val="77E1FF"/>
                </a:solidFill>
              </a:rPr>
              <a:t>   </a:t>
            </a:r>
          </a:p>
          <a:p>
            <a:pPr lvl="2"/>
            <a:endParaRPr lang="en-US" dirty="0"/>
          </a:p>
          <a:p>
            <a:pPr marL="914400" lvl="2" indent="0">
              <a:buNone/>
            </a:pPr>
            <a:endParaRPr lang="en-US" sz="1600" dirty="0"/>
          </a:p>
          <a:p>
            <a:pPr lvl="1"/>
            <a:endParaRPr lang="en-US" sz="2000" dirty="0"/>
          </a:p>
          <a:p>
            <a:pPr lvl="1"/>
            <a:endParaRPr lang="en-US" sz="2000" dirty="0"/>
          </a:p>
          <a:p>
            <a:pPr lvl="1"/>
            <a:endParaRPr lang="en-US" sz="2000" dirty="0"/>
          </a:p>
          <a:p>
            <a:pPr lvl="1"/>
            <a:endParaRPr lang="en-US" sz="2000" dirty="0"/>
          </a:p>
          <a:p>
            <a:endParaRPr lang="en-US" sz="2400" dirty="0"/>
          </a:p>
        </p:txBody>
      </p:sp>
    </p:spTree>
    <p:extLst>
      <p:ext uri="{BB962C8B-B14F-4D97-AF65-F5344CB8AC3E}">
        <p14:creationId xmlns:p14="http://schemas.microsoft.com/office/powerpoint/2010/main" val="159348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Principle 3</a:t>
            </a:r>
            <a:r>
              <a:rPr lang="en-US" dirty="0"/>
              <a:t>: Go In Through the </a:t>
            </a:r>
            <a:r>
              <a:rPr lang="en-US" i="1" dirty="0"/>
              <a:t>Side Door </a:t>
            </a:r>
            <a:r>
              <a:rPr lang="en-US" dirty="0"/>
              <a:t>or the </a:t>
            </a:r>
            <a:r>
              <a:rPr lang="en-US" i="1" dirty="0"/>
              <a:t>Vast Gate</a:t>
            </a:r>
            <a:endParaRPr lang="en-US" dirty="0"/>
          </a:p>
        </p:txBody>
      </p:sp>
      <p:sp>
        <p:nvSpPr>
          <p:cNvPr id="3" name="Content Placeholder 2"/>
          <p:cNvSpPr>
            <a:spLocks noGrp="1"/>
          </p:cNvSpPr>
          <p:nvPr>
            <p:ph idx="1"/>
          </p:nvPr>
        </p:nvSpPr>
        <p:spPr>
          <a:xfrm>
            <a:off x="838200" y="1825624"/>
            <a:ext cx="10515600" cy="4623301"/>
          </a:xfrm>
        </p:spPr>
        <p:txBody>
          <a:bodyPr>
            <a:normAutofit/>
          </a:bodyPr>
          <a:lstStyle/>
          <a:p>
            <a:r>
              <a:rPr lang="en-US" dirty="0"/>
              <a:t>Peter Thiel went on saying in his 2014 lecture:</a:t>
            </a:r>
          </a:p>
          <a:p>
            <a:pPr lvl="1"/>
            <a:r>
              <a:rPr lang="en-US" dirty="0"/>
              <a:t>“… if you’re the founder-entrepreneur starting a company, you always want to </a:t>
            </a:r>
            <a:r>
              <a:rPr lang="en-US" i="1" dirty="0"/>
              <a:t>aim for monopoly</a:t>
            </a:r>
            <a:r>
              <a:rPr lang="en-US" dirty="0"/>
              <a:t>, and you always want to </a:t>
            </a:r>
            <a:r>
              <a:rPr lang="en-US" i="1" dirty="0"/>
              <a:t>avoid competition</a:t>
            </a:r>
            <a:r>
              <a:rPr lang="en-US" dirty="0"/>
              <a:t>.” </a:t>
            </a:r>
          </a:p>
          <a:p>
            <a:pPr lvl="1"/>
            <a:endParaRPr lang="en-US" dirty="0"/>
          </a:p>
          <a:p>
            <a:r>
              <a:rPr lang="en-US" dirty="0"/>
              <a:t>You want to be the only one directing traffic and collecting tolls across the wildest moat possible </a:t>
            </a:r>
          </a:p>
          <a:p>
            <a:endParaRPr lang="en-US" dirty="0"/>
          </a:p>
          <a:p>
            <a:r>
              <a:rPr lang="en-US" dirty="0">
                <a:solidFill>
                  <a:srgbClr val="EF7273"/>
                </a:solidFill>
              </a:rPr>
              <a:t>Note</a:t>
            </a:r>
            <a:r>
              <a:rPr lang="en-US" dirty="0"/>
              <a:t>: Just make sure when you get there, you don’t become what you fought so hard against! </a:t>
            </a:r>
          </a:p>
          <a:p>
            <a:pPr lvl="2"/>
            <a:endParaRPr lang="en-US" dirty="0"/>
          </a:p>
          <a:p>
            <a:pPr marL="914400" lvl="2" indent="0">
              <a:buNone/>
            </a:pPr>
            <a:endParaRPr lang="en-US" sz="1600" dirty="0"/>
          </a:p>
          <a:p>
            <a:pPr lvl="1"/>
            <a:endParaRPr lang="en-US" sz="2000" dirty="0"/>
          </a:p>
          <a:p>
            <a:pPr lvl="1"/>
            <a:endParaRPr lang="en-US" sz="2000" dirty="0"/>
          </a:p>
          <a:p>
            <a:pPr lvl="1"/>
            <a:endParaRPr lang="en-US" sz="2000" dirty="0"/>
          </a:p>
          <a:p>
            <a:pPr lvl="1"/>
            <a:endParaRPr lang="en-US" sz="2000" dirty="0"/>
          </a:p>
          <a:p>
            <a:endParaRPr lang="en-US" sz="2400" dirty="0"/>
          </a:p>
        </p:txBody>
      </p:sp>
    </p:spTree>
    <p:extLst>
      <p:ext uri="{BB962C8B-B14F-4D97-AF65-F5344CB8AC3E}">
        <p14:creationId xmlns:p14="http://schemas.microsoft.com/office/powerpoint/2010/main" val="3805257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Class…</a:t>
            </a:r>
          </a:p>
        </p:txBody>
      </p:sp>
      <p:sp>
        <p:nvSpPr>
          <p:cNvPr id="3" name="Content Placeholder 2"/>
          <p:cNvSpPr>
            <a:spLocks noGrp="1"/>
          </p:cNvSpPr>
          <p:nvPr>
            <p:ph idx="1"/>
          </p:nvPr>
        </p:nvSpPr>
        <p:spPr>
          <a:xfrm>
            <a:off x="838200" y="1825624"/>
            <a:ext cx="10515600" cy="4520311"/>
          </a:xfrm>
        </p:spPr>
        <p:txBody>
          <a:bodyPr>
            <a:normAutofit/>
          </a:bodyPr>
          <a:lstStyle/>
          <a:p>
            <a:r>
              <a:rPr lang="en-US" dirty="0">
                <a:solidFill>
                  <a:srgbClr val="77E1FF"/>
                </a:solidFill>
              </a:rPr>
              <a:t>How to research a market? </a:t>
            </a:r>
          </a:p>
          <a:p>
            <a:pPr lvl="1"/>
            <a:endParaRPr lang="en-US" dirty="0"/>
          </a:p>
        </p:txBody>
      </p:sp>
    </p:spTree>
    <p:extLst>
      <p:ext uri="{BB962C8B-B14F-4D97-AF65-F5344CB8AC3E}">
        <p14:creationId xmlns:p14="http://schemas.microsoft.com/office/powerpoint/2010/main" val="182823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fontScale="92500" lnSpcReduction="10000"/>
          </a:bodyPr>
          <a:lstStyle/>
          <a:p>
            <a:r>
              <a:rPr lang="en-US" dirty="0">
                <a:solidFill>
                  <a:srgbClr val="77E1FF"/>
                </a:solidFill>
              </a:rPr>
              <a:t>Last session</a:t>
            </a:r>
            <a:r>
              <a:rPr lang="en-US" dirty="0"/>
              <a:t>: The birth of great ideas</a:t>
            </a:r>
          </a:p>
          <a:p>
            <a:pPr lvl="1"/>
            <a:r>
              <a:rPr lang="en-US" dirty="0"/>
              <a:t>The two types of entrepreneurship</a:t>
            </a:r>
          </a:p>
          <a:p>
            <a:pPr lvl="1"/>
            <a:r>
              <a:rPr lang="en-US" dirty="0"/>
              <a:t>How to conceive a great idea? </a:t>
            </a:r>
          </a:p>
          <a:p>
            <a:pPr lvl="2"/>
            <a:r>
              <a:rPr lang="en-US" b="1" dirty="0"/>
              <a:t>Principle 1</a:t>
            </a:r>
            <a:r>
              <a:rPr lang="en-US" dirty="0"/>
              <a:t>: Know your </a:t>
            </a:r>
            <a:r>
              <a:rPr lang="en-US" i="1" dirty="0"/>
              <a:t>why</a:t>
            </a:r>
          </a:p>
          <a:p>
            <a:pPr lvl="2"/>
            <a:endParaRPr lang="en-US" i="1" dirty="0"/>
          </a:p>
          <a:p>
            <a:r>
              <a:rPr lang="en-US" dirty="0">
                <a:solidFill>
                  <a:srgbClr val="77E1FF"/>
                </a:solidFill>
              </a:rPr>
              <a:t>Today’s session</a:t>
            </a:r>
            <a:r>
              <a:rPr lang="en-US" dirty="0"/>
              <a:t>: How to identify a market?</a:t>
            </a:r>
          </a:p>
          <a:p>
            <a:pPr lvl="1"/>
            <a:r>
              <a:rPr lang="en-US" dirty="0"/>
              <a:t>The power of location</a:t>
            </a:r>
          </a:p>
          <a:p>
            <a:pPr lvl="2"/>
            <a:r>
              <a:rPr lang="en-US" b="1" dirty="0"/>
              <a:t>Principle 2</a:t>
            </a:r>
            <a:r>
              <a:rPr lang="en-US" dirty="0"/>
              <a:t>: Be Where </a:t>
            </a:r>
            <a:r>
              <a:rPr lang="en-US" i="1" dirty="0"/>
              <a:t>the Heat of the Action</a:t>
            </a:r>
            <a:r>
              <a:rPr lang="en-US" dirty="0"/>
              <a:t> Is</a:t>
            </a:r>
          </a:p>
          <a:p>
            <a:pPr lvl="2"/>
            <a:r>
              <a:rPr lang="en-US" b="1" dirty="0"/>
              <a:t>Principle 3</a:t>
            </a:r>
            <a:r>
              <a:rPr lang="en-US" dirty="0"/>
              <a:t>: Go In Through the </a:t>
            </a:r>
            <a:r>
              <a:rPr lang="en-US" i="1" dirty="0"/>
              <a:t>Side Door </a:t>
            </a:r>
            <a:r>
              <a:rPr lang="en-US" dirty="0"/>
              <a:t>or the </a:t>
            </a:r>
            <a:r>
              <a:rPr lang="en-US" i="1" dirty="0"/>
              <a:t>Vast Gate</a:t>
            </a:r>
          </a:p>
          <a:p>
            <a:pPr marL="914400" lvl="2" indent="0">
              <a:buNone/>
            </a:pPr>
            <a:endParaRPr lang="en-US" dirty="0"/>
          </a:p>
          <a:p>
            <a:r>
              <a:rPr lang="en-US" dirty="0">
                <a:solidFill>
                  <a:srgbClr val="77E1FF"/>
                </a:solidFill>
              </a:rPr>
              <a:t>Announcements</a:t>
            </a:r>
            <a:r>
              <a:rPr lang="en-US" dirty="0"/>
              <a:t>:</a:t>
            </a:r>
          </a:p>
          <a:p>
            <a:pPr lvl="1"/>
            <a:r>
              <a:rPr lang="en-US" dirty="0"/>
              <a:t>Email me your “team” (the names) by 11:59PM today</a:t>
            </a:r>
          </a:p>
          <a:p>
            <a:pPr lvl="1"/>
            <a:r>
              <a:rPr lang="en-US" dirty="0"/>
              <a:t>Quiz I will be on Monday, September 04</a:t>
            </a:r>
          </a:p>
          <a:p>
            <a:pPr lvl="1"/>
            <a:endParaRPr lang="en-US" dirty="0"/>
          </a:p>
        </p:txBody>
      </p:sp>
    </p:spTree>
    <p:extLst>
      <p:ext uri="{BB962C8B-B14F-4D97-AF65-F5344CB8AC3E}">
        <p14:creationId xmlns:p14="http://schemas.microsoft.com/office/powerpoint/2010/main" val="68526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52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Found or </a:t>
            </a:r>
            <a:br>
              <a:rPr lang="en-US" b="1" dirty="0">
                <a:solidFill>
                  <a:schemeClr val="bg1">
                    <a:lumMod val="85000"/>
                  </a:schemeClr>
                </a:solidFill>
              </a:rPr>
            </a:br>
            <a:r>
              <a:rPr lang="en-US" b="1" dirty="0">
                <a:solidFill>
                  <a:schemeClr val="bg1">
                    <a:lumMod val="85000"/>
                  </a:schemeClr>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Down Arrow 2">
            <a:extLst>
              <a:ext uri="{FF2B5EF4-FFF2-40B4-BE49-F238E27FC236}">
                <a16:creationId xmlns:a16="http://schemas.microsoft.com/office/drawing/2014/main" id="{1685520C-8EFB-6D2A-A69F-146F8830FAA0}"/>
              </a:ext>
            </a:extLst>
          </p:cNvPr>
          <p:cNvSpPr/>
          <p:nvPr/>
        </p:nvSpPr>
        <p:spPr>
          <a:xfrm rot="10800000">
            <a:off x="3694405" y="2675742"/>
            <a:ext cx="432079" cy="341644"/>
          </a:xfrm>
          <a:prstGeom prst="downArrow">
            <a:avLst/>
          </a:prstGeom>
          <a:solidFill>
            <a:srgbClr val="FCE87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2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Outline</a:t>
            </a:r>
            <a:endParaRPr lang="en-US" dirty="0"/>
          </a:p>
        </p:txBody>
      </p:sp>
      <p:graphicFrame>
        <p:nvGraphicFramePr>
          <p:cNvPr id="6" name="Diagram 5">
            <a:extLst>
              <a:ext uri="{FF2B5EF4-FFF2-40B4-BE49-F238E27FC236}">
                <a16:creationId xmlns:a16="http://schemas.microsoft.com/office/drawing/2014/main" id="{B2B077C5-F3D8-81F9-9345-A52C7867A677}"/>
              </a:ext>
            </a:extLst>
          </p:cNvPr>
          <p:cNvGraphicFramePr/>
          <p:nvPr>
            <p:extLst>
              <p:ext uri="{D42A27DB-BD31-4B8C-83A1-F6EECF244321}">
                <p14:modId xmlns:p14="http://schemas.microsoft.com/office/powerpoint/2010/main" val="4155049388"/>
              </p:ext>
            </p:extLst>
          </p:nvPr>
        </p:nvGraphicFramePr>
        <p:xfrm>
          <a:off x="2032000" y="1630363"/>
          <a:ext cx="81280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CA500C-D8E0-64E0-D8F8-F61F7423C725}"/>
              </a:ext>
            </a:extLst>
          </p:cNvPr>
          <p:cNvSpPr txBox="1"/>
          <p:nvPr/>
        </p:nvSpPr>
        <p:spPr>
          <a:xfrm>
            <a:off x="10160000" y="2385211"/>
            <a:ext cx="920445" cy="923330"/>
          </a:xfrm>
          <a:prstGeom prst="rect">
            <a:avLst/>
          </a:prstGeom>
          <a:noFill/>
        </p:spPr>
        <p:txBody>
          <a:bodyPr wrap="none" rtlCol="0">
            <a:spAutoFit/>
          </a:bodyPr>
          <a:lstStyle/>
          <a:p>
            <a:pPr marL="285750" indent="-285750">
              <a:buFont typeface="Wingdings" pitchFamily="2" charset="2"/>
              <a:buChar char="ü"/>
            </a:pPr>
            <a:r>
              <a:rPr lang="en-US" sz="5400" dirty="0"/>
              <a:t> </a:t>
            </a:r>
          </a:p>
        </p:txBody>
      </p:sp>
    </p:spTree>
    <p:extLst>
      <p:ext uri="{BB962C8B-B14F-4D97-AF65-F5344CB8AC3E}">
        <p14:creationId xmlns:p14="http://schemas.microsoft.com/office/powerpoint/2010/main" val="48848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Power of Location</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a:t>
            </a:r>
            <a:r>
              <a:rPr lang="en-US" i="1" dirty="0"/>
              <a:t>It’s all about location</a:t>
            </a:r>
            <a:r>
              <a:rPr lang="en-US" dirty="0"/>
              <a:t>” is a maxim that has defined almost every industry</a:t>
            </a:r>
          </a:p>
          <a:p>
            <a:endParaRPr lang="en-US" sz="2400" dirty="0"/>
          </a:p>
          <a:p>
            <a:r>
              <a:rPr lang="en-US" dirty="0"/>
              <a:t>E.g., In real estate, location is the single most important factor in determining the value of a home</a:t>
            </a:r>
          </a:p>
          <a:p>
            <a:pPr lvl="1"/>
            <a:r>
              <a:rPr lang="en-US" dirty="0"/>
              <a:t>A beautiful 4-bedroom house on the top of a hill overlooking San Francisco Bay might worth many millions of dollars </a:t>
            </a:r>
          </a:p>
          <a:p>
            <a:pPr lvl="1"/>
            <a:r>
              <a:rPr lang="en-US" dirty="0"/>
              <a:t>Same house, with the same amount of land, moved to the bottom of that hill, next to a fire station, and it will worth only half as much, if you’re lucky!</a:t>
            </a:r>
            <a:r>
              <a:rPr lang="en-US" sz="2000" dirty="0"/>
              <a:t> </a:t>
            </a:r>
          </a:p>
          <a:p>
            <a:pPr lvl="1"/>
            <a:endParaRPr lang="en-US" sz="2000" dirty="0"/>
          </a:p>
          <a:p>
            <a:r>
              <a:rPr lang="en-US" dirty="0"/>
              <a:t>How to think about location?</a:t>
            </a:r>
          </a:p>
          <a:p>
            <a:pPr lvl="2"/>
            <a:endParaRPr lang="en-US" sz="2400" dirty="0"/>
          </a:p>
        </p:txBody>
      </p:sp>
    </p:spTree>
    <p:extLst>
      <p:ext uri="{BB962C8B-B14F-4D97-AF65-F5344CB8AC3E}">
        <p14:creationId xmlns:p14="http://schemas.microsoft.com/office/powerpoint/2010/main" val="142967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Power of Location</a:t>
            </a:r>
          </a:p>
        </p:txBody>
      </p:sp>
      <p:sp>
        <p:nvSpPr>
          <p:cNvPr id="3" name="Content Placeholder 2"/>
          <p:cNvSpPr>
            <a:spLocks noGrp="1"/>
          </p:cNvSpPr>
          <p:nvPr>
            <p:ph idx="1"/>
          </p:nvPr>
        </p:nvSpPr>
        <p:spPr>
          <a:xfrm>
            <a:off x="838200" y="1825624"/>
            <a:ext cx="10515600" cy="4623301"/>
          </a:xfrm>
        </p:spPr>
        <p:txBody>
          <a:bodyPr>
            <a:normAutofit/>
          </a:bodyPr>
          <a:lstStyle/>
          <a:p>
            <a:r>
              <a:rPr lang="en-US" dirty="0"/>
              <a:t>The logic goes as follows:</a:t>
            </a:r>
          </a:p>
          <a:p>
            <a:pPr lvl="1"/>
            <a:r>
              <a:rPr lang="en-US" dirty="0"/>
              <a:t>If you are playing soccer, it is probably a good idea to be in Europe (e.g., In England, Spain, or France)</a:t>
            </a:r>
          </a:p>
          <a:p>
            <a:pPr lvl="1"/>
            <a:r>
              <a:rPr lang="en-US" dirty="0"/>
              <a:t>If you are in acting, it is probably a good idea to be in Hollywood</a:t>
            </a:r>
          </a:p>
          <a:p>
            <a:pPr lvl="1"/>
            <a:r>
              <a:rPr lang="en-US" dirty="0"/>
              <a:t>If you are in design and fashion, it is probably a good idea to be in New York City, London, Millan, or Paris</a:t>
            </a:r>
          </a:p>
          <a:p>
            <a:pPr lvl="1"/>
            <a:r>
              <a:rPr lang="en-US" dirty="0"/>
              <a:t>If you are in technology, it is probably a good idea to be in _____?______</a:t>
            </a:r>
          </a:p>
          <a:p>
            <a:pPr lvl="1"/>
            <a:endParaRPr lang="en-US" sz="2000" dirty="0"/>
          </a:p>
          <a:p>
            <a:r>
              <a:rPr lang="en-US" sz="2400" dirty="0"/>
              <a:t>As a founder of a startup, it is </a:t>
            </a:r>
            <a:r>
              <a:rPr lang="en-US" sz="2400" i="1" dirty="0"/>
              <a:t>your</a:t>
            </a:r>
            <a:r>
              <a:rPr lang="en-US" sz="2400" dirty="0"/>
              <a:t> job to figure out where you belong for your business to reach its full potential </a:t>
            </a:r>
          </a:p>
          <a:p>
            <a:pPr lvl="1"/>
            <a:r>
              <a:rPr lang="en-US" dirty="0"/>
              <a:t>For Tobi </a:t>
            </a:r>
            <a:r>
              <a:rPr lang="en-US" dirty="0" err="1"/>
              <a:t>Lutke</a:t>
            </a:r>
            <a:r>
              <a:rPr lang="en-US" dirty="0"/>
              <a:t>, the founder of </a:t>
            </a:r>
            <a:r>
              <a:rPr lang="en-US" i="1" dirty="0"/>
              <a:t>Shopify</a:t>
            </a:r>
            <a:r>
              <a:rPr lang="en-US" dirty="0"/>
              <a:t>, the place was Ottawa, Ontario </a:t>
            </a:r>
          </a:p>
          <a:p>
            <a:pPr lvl="1"/>
            <a:r>
              <a:rPr lang="en-US" dirty="0"/>
              <a:t>For Katrina Lake, the founder of </a:t>
            </a:r>
            <a:r>
              <a:rPr lang="en-US" i="1" dirty="0"/>
              <a:t>Stitch Fix</a:t>
            </a:r>
            <a:r>
              <a:rPr lang="en-US" dirty="0"/>
              <a:t>, the place was Silicon Valley </a:t>
            </a:r>
          </a:p>
        </p:txBody>
      </p:sp>
    </p:spTree>
    <p:extLst>
      <p:ext uri="{BB962C8B-B14F-4D97-AF65-F5344CB8AC3E}">
        <p14:creationId xmlns:p14="http://schemas.microsoft.com/office/powerpoint/2010/main" val="264331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623301"/>
          </a:xfrm>
        </p:spPr>
        <p:txBody>
          <a:bodyPr>
            <a:normAutofit/>
          </a:bodyPr>
          <a:lstStyle/>
          <a:p>
            <a:r>
              <a:rPr lang="en-US" dirty="0"/>
              <a:t>Andrew Houston, the founder of Dropbox, said in his commencement address at MIT in 2013: “Where you live matters… whatever you’re doing, there is usually only one place where the top people go. You should go there. Don’t settle for anything else… If real action is happening somewhere else, move” </a:t>
            </a:r>
          </a:p>
          <a:p>
            <a:endParaRPr lang="en-US" sz="2400" dirty="0"/>
          </a:p>
          <a:p>
            <a:r>
              <a:rPr lang="en-US" dirty="0"/>
              <a:t>A mango tree can grow in a tropical weather </a:t>
            </a:r>
          </a:p>
          <a:p>
            <a:pPr lvl="1"/>
            <a:r>
              <a:rPr lang="en-US" dirty="0"/>
              <a:t>Can it grow in a cold weather? </a:t>
            </a:r>
          </a:p>
          <a:p>
            <a:endParaRPr lang="en-US" dirty="0"/>
          </a:p>
          <a:p>
            <a:r>
              <a:rPr lang="en-US" dirty="0"/>
              <a:t>How to choose where to </a:t>
            </a:r>
            <a:r>
              <a:rPr lang="en-US" i="1" dirty="0"/>
              <a:t>start</a:t>
            </a:r>
            <a:r>
              <a:rPr lang="en-US" dirty="0"/>
              <a:t> and </a:t>
            </a:r>
            <a:r>
              <a:rPr lang="en-US" i="1" dirty="0"/>
              <a:t>grow</a:t>
            </a:r>
            <a:r>
              <a:rPr lang="en-US" dirty="0"/>
              <a:t> your startup?</a:t>
            </a:r>
            <a:endParaRPr lang="en-US" sz="2400" dirty="0"/>
          </a:p>
          <a:p>
            <a:endParaRPr lang="en-US" sz="2400" dirty="0"/>
          </a:p>
        </p:txBody>
      </p:sp>
      <p:sp>
        <p:nvSpPr>
          <p:cNvPr id="6" name="Title 1">
            <a:extLst>
              <a:ext uri="{FF2B5EF4-FFF2-40B4-BE49-F238E27FC236}">
                <a16:creationId xmlns:a16="http://schemas.microsoft.com/office/drawing/2014/main" id="{44807D95-EB80-2391-912B-AF7B386C0FD7}"/>
              </a:ext>
            </a:extLst>
          </p:cNvPr>
          <p:cNvSpPr>
            <a:spLocks noGrp="1"/>
          </p:cNvSpPr>
          <p:nvPr>
            <p:ph type="title"/>
          </p:nvPr>
        </p:nvSpPr>
        <p:spPr>
          <a:xfrm>
            <a:off x="701040" y="365125"/>
            <a:ext cx="10759440" cy="1325563"/>
          </a:xfrm>
        </p:spPr>
        <p:txBody>
          <a:bodyPr/>
          <a:lstStyle/>
          <a:p>
            <a:pPr algn="ctr"/>
            <a:r>
              <a:rPr lang="en-US" b="1" dirty="0"/>
              <a:t>Principle 2</a:t>
            </a:r>
            <a:r>
              <a:rPr lang="en-US" dirty="0"/>
              <a:t>: Be Where the </a:t>
            </a:r>
            <a:r>
              <a:rPr lang="en-US" i="1" dirty="0"/>
              <a:t>Heat of the Action </a:t>
            </a:r>
            <a:r>
              <a:rPr lang="en-US" dirty="0"/>
              <a:t>Is</a:t>
            </a:r>
          </a:p>
        </p:txBody>
      </p:sp>
    </p:spTree>
    <p:extLst>
      <p:ext uri="{BB962C8B-B14F-4D97-AF65-F5344CB8AC3E}">
        <p14:creationId xmlns:p14="http://schemas.microsoft.com/office/powerpoint/2010/main" val="124510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623301"/>
          </a:xfrm>
        </p:spPr>
        <p:txBody>
          <a:bodyPr>
            <a:normAutofit/>
          </a:bodyPr>
          <a:lstStyle/>
          <a:p>
            <a:r>
              <a:rPr lang="en-US" dirty="0"/>
              <a:t>At least 10 factors to consider:</a:t>
            </a:r>
          </a:p>
          <a:p>
            <a:pPr marL="914400" lvl="1" indent="-457200">
              <a:buFont typeface="+mj-lt"/>
              <a:buAutoNum type="arabicPeriod"/>
            </a:pPr>
            <a:r>
              <a:rPr lang="en-US" dirty="0"/>
              <a:t>Access to resources (e.g., Capital, talents, etc.,)</a:t>
            </a:r>
          </a:p>
          <a:p>
            <a:pPr marL="914400" lvl="1" indent="-457200">
              <a:buFont typeface="+mj-lt"/>
              <a:buAutoNum type="arabicPeriod"/>
            </a:pPr>
            <a:r>
              <a:rPr lang="en-US" dirty="0"/>
              <a:t>Regulations</a:t>
            </a:r>
          </a:p>
          <a:p>
            <a:pPr marL="914400" lvl="1" indent="-457200">
              <a:buFont typeface="+mj-lt"/>
              <a:buAutoNum type="arabicPeriod"/>
            </a:pPr>
            <a:r>
              <a:rPr lang="en-US" dirty="0"/>
              <a:t>Tax laws</a:t>
            </a:r>
          </a:p>
          <a:p>
            <a:pPr marL="914400" lvl="1" indent="-457200">
              <a:buFont typeface="+mj-lt"/>
              <a:buAutoNum type="arabicPeriod"/>
            </a:pPr>
            <a:r>
              <a:rPr lang="en-US" dirty="0"/>
              <a:t>Optics</a:t>
            </a:r>
          </a:p>
          <a:p>
            <a:pPr marL="914400" lvl="1" indent="-457200">
              <a:buFont typeface="+mj-lt"/>
              <a:buAutoNum type="arabicPeriod"/>
            </a:pPr>
            <a:r>
              <a:rPr lang="en-US" dirty="0"/>
              <a:t>Concentration of other startups </a:t>
            </a:r>
          </a:p>
          <a:p>
            <a:pPr lvl="2"/>
            <a:r>
              <a:rPr lang="en-US" i="1" dirty="0">
                <a:solidFill>
                  <a:srgbClr val="77E1FF"/>
                </a:solidFill>
              </a:rPr>
              <a:t>“Positive Spillover” </a:t>
            </a:r>
            <a:r>
              <a:rPr lang="en-US" dirty="0"/>
              <a:t>(based on a research study by Dylan Minor in the Kellogg School of Management at Northwestern University) </a:t>
            </a:r>
            <a:endParaRPr lang="en-US" i="1" dirty="0">
              <a:solidFill>
                <a:srgbClr val="77E1FF"/>
              </a:solidFill>
            </a:endParaRPr>
          </a:p>
          <a:p>
            <a:pPr lvl="3"/>
            <a:r>
              <a:rPr lang="en-US" dirty="0"/>
              <a:t>If Bill is rated high for speed or quality and Bob is rated low, Bob’s speed or quality will improve by 15% when he sits within a 25-foot radius from Bill </a:t>
            </a:r>
          </a:p>
          <a:p>
            <a:pPr lvl="3"/>
            <a:r>
              <a:rPr lang="en-US" dirty="0"/>
              <a:t>And, crucially, Bill’s speed or quality will NOT be dragged down by Bob’s</a:t>
            </a:r>
          </a:p>
          <a:p>
            <a:pPr lvl="2"/>
            <a:r>
              <a:rPr lang="en-US" dirty="0"/>
              <a:t>The ”Positive Spillover” phenomenon applies to startups as well (</a:t>
            </a:r>
            <a:r>
              <a:rPr lang="en-US" i="1" dirty="0"/>
              <a:t>not only to people</a:t>
            </a:r>
            <a:r>
              <a:rPr lang="en-US" dirty="0"/>
              <a:t>)  </a:t>
            </a:r>
          </a:p>
          <a:p>
            <a:pPr marL="914400" lvl="2" indent="0">
              <a:buNone/>
            </a:pPr>
            <a:endParaRPr lang="en-US" dirty="0"/>
          </a:p>
          <a:p>
            <a:pPr lvl="1"/>
            <a:endParaRPr lang="en-US" sz="2000" dirty="0"/>
          </a:p>
          <a:p>
            <a:pPr lvl="1"/>
            <a:endParaRPr lang="en-US" sz="2000" dirty="0"/>
          </a:p>
          <a:p>
            <a:pPr lvl="1"/>
            <a:endParaRPr lang="en-US" sz="2000" dirty="0"/>
          </a:p>
          <a:p>
            <a:pPr lvl="1"/>
            <a:endParaRPr lang="en-US" sz="2000" dirty="0"/>
          </a:p>
          <a:p>
            <a:endParaRPr lang="en-US" sz="2400" dirty="0"/>
          </a:p>
        </p:txBody>
      </p:sp>
      <p:sp>
        <p:nvSpPr>
          <p:cNvPr id="9" name="Title 1">
            <a:extLst>
              <a:ext uri="{FF2B5EF4-FFF2-40B4-BE49-F238E27FC236}">
                <a16:creationId xmlns:a16="http://schemas.microsoft.com/office/drawing/2014/main" id="{D012FB96-9BE4-0217-EFBE-32396426FE0B}"/>
              </a:ext>
            </a:extLst>
          </p:cNvPr>
          <p:cNvSpPr>
            <a:spLocks noGrp="1"/>
          </p:cNvSpPr>
          <p:nvPr>
            <p:ph type="title"/>
          </p:nvPr>
        </p:nvSpPr>
        <p:spPr>
          <a:xfrm>
            <a:off x="701040" y="365125"/>
            <a:ext cx="10759440" cy="1325563"/>
          </a:xfrm>
        </p:spPr>
        <p:txBody>
          <a:bodyPr/>
          <a:lstStyle/>
          <a:p>
            <a:pPr algn="ctr"/>
            <a:r>
              <a:rPr lang="en-US" b="1" dirty="0"/>
              <a:t>Principle 2</a:t>
            </a:r>
            <a:r>
              <a:rPr lang="en-US" dirty="0"/>
              <a:t>: Be Where the </a:t>
            </a:r>
            <a:r>
              <a:rPr lang="en-US" i="1" dirty="0"/>
              <a:t>Heat of the Action </a:t>
            </a:r>
            <a:r>
              <a:rPr lang="en-US" dirty="0"/>
              <a:t>Is</a:t>
            </a:r>
          </a:p>
        </p:txBody>
      </p:sp>
    </p:spTree>
    <p:extLst>
      <p:ext uri="{BB962C8B-B14F-4D97-AF65-F5344CB8AC3E}">
        <p14:creationId xmlns:p14="http://schemas.microsoft.com/office/powerpoint/2010/main" val="8840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15337</TotalTime>
  <Words>1540</Words>
  <Application>Microsoft Macintosh PowerPoint</Application>
  <PresentationFormat>Widescreen</PresentationFormat>
  <Paragraphs>172</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Entrepreneurship for Computer Science CS 15-390</vt:lpstr>
      <vt:lpstr>Today…</vt:lpstr>
      <vt:lpstr>Entrepreneurship Paradigm:  A System of Functions </vt:lpstr>
      <vt:lpstr>Entrepreneurship Paradigm:  A System of Functions </vt:lpstr>
      <vt:lpstr>Outline</vt:lpstr>
      <vt:lpstr>The Power of Location</vt:lpstr>
      <vt:lpstr>The Power of Location</vt:lpstr>
      <vt:lpstr>Principle 2: Be Where the Heat of the Action Is</vt:lpstr>
      <vt:lpstr>Principle 2: Be Where the Heat of the Action Is</vt:lpstr>
      <vt:lpstr>Principle 2: Be Where the Heat of the Action Is</vt:lpstr>
      <vt:lpstr>Principle 3: Go In Through the Side Door or the Vast Gate</vt:lpstr>
      <vt:lpstr>Principle 3: Go In Through the Side Door or the Vast Gate</vt:lpstr>
      <vt:lpstr>Principle 3: Go In Through the Side Door or the Vast Gate</vt:lpstr>
      <vt:lpstr>Principle 3: Go In Through the Side Door or the Vast Gate</vt:lpstr>
      <vt:lpstr>Principle 3: Go In Through the Side Door or the Vast Gate</vt:lpstr>
      <vt:lpstr>Next Class…</vt:lpstr>
    </vt:vector>
  </TitlesOfParts>
  <Company>@domainou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Hammoud</dc:creator>
  <cp:lastModifiedBy>Mohammad Hammoud</cp:lastModifiedBy>
  <cp:revision>250</cp:revision>
  <dcterms:created xsi:type="dcterms:W3CDTF">2017-11-06T08:45:10Z</dcterms:created>
  <dcterms:modified xsi:type="dcterms:W3CDTF">2023-09-05T15:02:07Z</dcterms:modified>
</cp:coreProperties>
</file>