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1" r:id="rId3"/>
    <p:sldId id="328" r:id="rId4"/>
    <p:sldId id="354" r:id="rId5"/>
    <p:sldId id="291" r:id="rId6"/>
    <p:sldId id="296" r:id="rId7"/>
    <p:sldId id="322" r:id="rId8"/>
    <p:sldId id="323" r:id="rId9"/>
    <p:sldId id="338" r:id="rId10"/>
    <p:sldId id="339" r:id="rId11"/>
    <p:sldId id="340" r:id="rId12"/>
    <p:sldId id="341" r:id="rId13"/>
    <p:sldId id="344" r:id="rId14"/>
    <p:sldId id="353" r:id="rId15"/>
    <p:sldId id="350" r:id="rId16"/>
    <p:sldId id="345" r:id="rId17"/>
    <p:sldId id="347" r:id="rId18"/>
    <p:sldId id="348" r:id="rId19"/>
    <p:sldId id="349" r:id="rId20"/>
    <p:sldId id="32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873"/>
    <a:srgbClr val="77E1FF"/>
    <a:srgbClr val="EF7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6" autoAdjust="0"/>
    <p:restoredTop sz="90993"/>
  </p:normalViewPr>
  <p:slideViewPr>
    <p:cSldViewPr snapToGrid="0">
      <p:cViewPr varScale="1">
        <p:scale>
          <a:sx n="138" d="100"/>
          <a:sy n="138" d="100"/>
        </p:scale>
        <p:origin x="904" y="184"/>
      </p:cViewPr>
      <p:guideLst/>
    </p:cSldViewPr>
  </p:slideViewPr>
  <p:outlineViewPr>
    <p:cViewPr>
      <p:scale>
        <a:sx n="33" d="100"/>
        <a:sy n="33" d="100"/>
      </p:scale>
      <p:origin x="0" y="-107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8/28/23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Feelings like trust and loyalty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3BB40-1F9A-4C4B-92BE-5A87AA66D9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52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Feelings like trust and loyalty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23BB40-1F9A-4C4B-92BE-5A87AA66D9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4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8/28/23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535" y="1226912"/>
            <a:ext cx="9523071" cy="2387600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solidFill>
                  <a:srgbClr val="77E1FF"/>
                </a:solidFill>
              </a:rPr>
              <a:t>Entrepreneurship for Computer Science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77E1FF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44494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How Are Great Ideas Born?</a:t>
            </a:r>
          </a:p>
          <a:p>
            <a:r>
              <a:rPr lang="en-US" sz="2800" dirty="0"/>
              <a:t>Lecture 2, August 23, 2023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AF9EBD-2407-8645-80D3-C98102E93C59}"/>
              </a:ext>
            </a:extLst>
          </p:cNvPr>
          <p:cNvSpPr txBox="1"/>
          <p:nvPr/>
        </p:nvSpPr>
        <p:spPr>
          <a:xfrm>
            <a:off x="5636871" y="297469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2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Conceive IDEs?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35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Paul Graham (the cofounder of Y Combinator) says:</a:t>
            </a:r>
          </a:p>
          <a:p>
            <a:pPr lvl="1"/>
            <a:r>
              <a:rPr lang="en-US" dirty="0"/>
              <a:t>“The way to get startup ideas is not to try to think of startup ideas. It’s to look for problems, preferably problems you have yourself … It sounds obvious to say you should only work on problems that exist. And yet by far the most common mistake startups make is to solve problems no one has.”</a:t>
            </a:r>
          </a:p>
          <a:p>
            <a:pPr lvl="1"/>
            <a:endParaRPr lang="en-US" dirty="0"/>
          </a:p>
          <a:p>
            <a:r>
              <a:rPr lang="en-US" dirty="0"/>
              <a:t>People in this context are </a:t>
            </a:r>
            <a:r>
              <a:rPr lang="en-US" i="1" dirty="0"/>
              <a:t>three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solidFill>
                  <a:srgbClr val="EF7273"/>
                </a:solidFill>
              </a:rPr>
              <a:t>Hobbyist</a:t>
            </a:r>
            <a:r>
              <a:rPr lang="en-US" dirty="0"/>
              <a:t>: A person who creates something purely out of passion</a:t>
            </a:r>
          </a:p>
          <a:p>
            <a:pPr lvl="1"/>
            <a:r>
              <a:rPr lang="en-US" b="1" dirty="0">
                <a:solidFill>
                  <a:srgbClr val="FFC000"/>
                </a:solidFill>
              </a:rPr>
              <a:t>Tinkerer</a:t>
            </a:r>
            <a:r>
              <a:rPr lang="en-US" dirty="0"/>
              <a:t>: A person who creates something out of passion that solves a problem only they have</a:t>
            </a:r>
          </a:p>
          <a:p>
            <a:pPr lvl="1"/>
            <a:r>
              <a:rPr lang="en-US" b="1" dirty="0">
                <a:solidFill>
                  <a:srgbClr val="77E1FF"/>
                </a:solidFill>
              </a:rPr>
              <a:t>Entrepreneur</a:t>
            </a:r>
            <a:r>
              <a:rPr lang="en-US" dirty="0"/>
              <a:t>: A person who creates something out of passion that solves a problem they share with lots of people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71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605655" cy="4583565"/>
          </a:xfrm>
        </p:spPr>
        <p:txBody>
          <a:bodyPr>
            <a:normAutofit/>
          </a:bodyPr>
          <a:lstStyle/>
          <a:p>
            <a:r>
              <a:rPr lang="en-US" dirty="0"/>
              <a:t>Why is Apple way more innovative than all its competitors?</a:t>
            </a:r>
          </a:p>
          <a:p>
            <a:endParaRPr lang="en-US" dirty="0"/>
          </a:p>
          <a:p>
            <a:r>
              <a:rPr lang="en-US" dirty="0"/>
              <a:t>Why Martin Luther King lead the civil right movement in the USA, although he was not the only man who suffered in the pre-civil rights America?  </a:t>
            </a:r>
          </a:p>
          <a:p>
            <a:endParaRPr lang="en-US" dirty="0"/>
          </a:p>
          <a:p>
            <a:r>
              <a:rPr lang="en-US" dirty="0"/>
              <a:t>The famous author Simon Sinek says: “All the great and inspiring organizations and leaders </a:t>
            </a:r>
            <a:r>
              <a:rPr lang="en-US" i="1" dirty="0"/>
              <a:t>think</a:t>
            </a:r>
            <a:r>
              <a:rPr lang="en-US" dirty="0"/>
              <a:t>, </a:t>
            </a:r>
            <a:r>
              <a:rPr lang="en-US" i="1" dirty="0"/>
              <a:t>act</a:t>
            </a:r>
            <a:r>
              <a:rPr lang="en-US" dirty="0"/>
              <a:t>, and </a:t>
            </a:r>
            <a:r>
              <a:rPr lang="en-US" i="1" dirty="0"/>
              <a:t>communicate</a:t>
            </a:r>
            <a:r>
              <a:rPr lang="en-US" dirty="0"/>
              <a:t> </a:t>
            </a:r>
            <a:r>
              <a:rPr lang="en-US" i="1" dirty="0"/>
              <a:t>the same way.</a:t>
            </a:r>
            <a:r>
              <a:rPr lang="en-US" dirty="0"/>
              <a:t>”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0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3565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FFC000"/>
                </a:solidFill>
              </a:rPr>
              <a:t>golden</a:t>
            </a:r>
            <a:r>
              <a:rPr lang="en-US" dirty="0"/>
              <a:t> circle (by Simon Sinek):</a:t>
            </a:r>
          </a:p>
          <a:p>
            <a:pPr lvl="1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2B38CB-201F-1C58-7A8F-DE6D052ABB0A}"/>
              </a:ext>
            </a:extLst>
          </p:cNvPr>
          <p:cNvSpPr/>
          <p:nvPr/>
        </p:nvSpPr>
        <p:spPr>
          <a:xfrm>
            <a:off x="5033394" y="3624044"/>
            <a:ext cx="696287" cy="696286"/>
          </a:xfrm>
          <a:prstGeom prst="ellipse">
            <a:avLst/>
          </a:prstGeom>
          <a:noFill/>
          <a:ln w="28575">
            <a:solidFill>
              <a:srgbClr val="77E1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14F37B7-0C43-C6EC-C24F-5569E03CD451}"/>
              </a:ext>
            </a:extLst>
          </p:cNvPr>
          <p:cNvSpPr/>
          <p:nvPr/>
        </p:nvSpPr>
        <p:spPr>
          <a:xfrm>
            <a:off x="4599261" y="3189913"/>
            <a:ext cx="1564547" cy="15645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06C62E-24A2-0CAD-3E7F-CEEAC3787457}"/>
              </a:ext>
            </a:extLst>
          </p:cNvPr>
          <p:cNvSpPr/>
          <p:nvPr/>
        </p:nvSpPr>
        <p:spPr>
          <a:xfrm>
            <a:off x="4056073" y="2646725"/>
            <a:ext cx="2650921" cy="265092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B60E72-1AD5-1941-E703-16DECB1D45DD}"/>
              </a:ext>
            </a:extLst>
          </p:cNvPr>
          <p:cNvSpPr txBox="1"/>
          <p:nvPr/>
        </p:nvSpPr>
        <p:spPr>
          <a:xfrm>
            <a:off x="5033394" y="3787519"/>
            <a:ext cx="73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Why?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A3807F-801A-78C4-6204-27B9FF20B277}"/>
              </a:ext>
            </a:extLst>
          </p:cNvPr>
          <p:cNvSpPr txBox="1"/>
          <p:nvPr/>
        </p:nvSpPr>
        <p:spPr>
          <a:xfrm>
            <a:off x="5020344" y="4330707"/>
            <a:ext cx="732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How?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FB61AF-E569-7AFA-A07A-48A4833AD944}"/>
              </a:ext>
            </a:extLst>
          </p:cNvPr>
          <p:cNvSpPr txBox="1"/>
          <p:nvPr/>
        </p:nvSpPr>
        <p:spPr>
          <a:xfrm>
            <a:off x="4979275" y="4848180"/>
            <a:ext cx="817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What?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8C1FFB-2A3E-59F3-9517-C1CD838C3E38}"/>
              </a:ext>
            </a:extLst>
          </p:cNvPr>
          <p:cNvSpPr txBox="1"/>
          <p:nvPr/>
        </p:nvSpPr>
        <p:spPr>
          <a:xfrm>
            <a:off x="6568580" y="5095762"/>
            <a:ext cx="444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single organization knows what they do</a:t>
            </a:r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F6CBAA33-41EB-760F-9A90-DE823574EF07}"/>
              </a:ext>
            </a:extLst>
          </p:cNvPr>
          <p:cNvCxnSpPr>
            <a:stCxn id="9" idx="3"/>
          </p:cNvCxnSpPr>
          <p:nvPr/>
        </p:nvCxnSpPr>
        <p:spPr>
          <a:xfrm>
            <a:off x="5796615" y="5032846"/>
            <a:ext cx="771965" cy="26480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4DBD869-3ADB-3B69-1DB8-5A10490B7101}"/>
              </a:ext>
            </a:extLst>
          </p:cNvPr>
          <p:cNvSpPr txBox="1"/>
          <p:nvPr/>
        </p:nvSpPr>
        <p:spPr>
          <a:xfrm>
            <a:off x="6959674" y="4591494"/>
            <a:ext cx="2686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Some know how they do it</a:t>
            </a:r>
          </a:p>
        </p:txBody>
      </p:sp>
      <p:cxnSp>
        <p:nvCxnSpPr>
          <p:cNvPr id="15" name="Curved Connector 14">
            <a:extLst>
              <a:ext uri="{FF2B5EF4-FFF2-40B4-BE49-F238E27FC236}">
                <a16:creationId xmlns:a16="http://schemas.microsoft.com/office/drawing/2014/main" id="{69421088-544F-D4D5-16CF-EDD4644C9D27}"/>
              </a:ext>
            </a:extLst>
          </p:cNvPr>
          <p:cNvCxnSpPr>
            <a:stCxn id="8" idx="3"/>
            <a:endCxn id="13" idx="1"/>
          </p:cNvCxnSpPr>
          <p:nvPr/>
        </p:nvCxnSpPr>
        <p:spPr>
          <a:xfrm>
            <a:off x="5752789" y="4515373"/>
            <a:ext cx="1206885" cy="260787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1DAAF66-D13A-8282-6E70-4C1090099CF5}"/>
              </a:ext>
            </a:extLst>
          </p:cNvPr>
          <p:cNvSpPr txBox="1"/>
          <p:nvPr/>
        </p:nvSpPr>
        <p:spPr>
          <a:xfrm>
            <a:off x="7282812" y="4135664"/>
            <a:ext cx="398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Vey few know why they do what they do</a:t>
            </a:r>
          </a:p>
        </p:txBody>
      </p:sp>
      <p:cxnSp>
        <p:nvCxnSpPr>
          <p:cNvPr id="19" name="Curved Connector 18">
            <a:extLst>
              <a:ext uri="{FF2B5EF4-FFF2-40B4-BE49-F238E27FC236}">
                <a16:creationId xmlns:a16="http://schemas.microsoft.com/office/drawing/2014/main" id="{1E084F74-56EA-4A36-1F2B-7A0188F19FD0}"/>
              </a:ext>
            </a:extLst>
          </p:cNvPr>
          <p:cNvCxnSpPr>
            <a:stCxn id="7" idx="3"/>
            <a:endCxn id="17" idx="1"/>
          </p:cNvCxnSpPr>
          <p:nvPr/>
        </p:nvCxnSpPr>
        <p:spPr>
          <a:xfrm>
            <a:off x="5763722" y="3972185"/>
            <a:ext cx="1519090" cy="348145"/>
          </a:xfrm>
          <a:prstGeom prst="curvedConnector3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FF47807-6C21-CD21-9BA8-08AB8D46EAEE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4444291" y="4156851"/>
            <a:ext cx="690417" cy="7525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6B7ADC9-C670-F478-067A-B597199D014B}"/>
              </a:ext>
            </a:extLst>
          </p:cNvPr>
          <p:cNvSpPr txBox="1"/>
          <p:nvPr/>
        </p:nvSpPr>
        <p:spPr>
          <a:xfrm>
            <a:off x="1545099" y="4897690"/>
            <a:ext cx="3306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Most people think </a:t>
            </a:r>
            <a:r>
              <a:rPr lang="en-US" b="1" i="1" dirty="0"/>
              <a:t>outside-in</a:t>
            </a:r>
            <a:r>
              <a:rPr lang="en-US" dirty="0"/>
              <a:t>;</a:t>
            </a:r>
          </a:p>
          <a:p>
            <a:r>
              <a:rPr lang="en-US" dirty="0"/>
              <a:t>Most marketing is done this way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57B578-FAC4-8F7F-6421-E0C5305922CA}"/>
              </a:ext>
            </a:extLst>
          </p:cNvPr>
          <p:cNvCxnSpPr>
            <a:cxnSpLocks/>
            <a:stCxn id="4" idx="7"/>
            <a:endCxn id="6" idx="7"/>
          </p:cNvCxnSpPr>
          <p:nvPr/>
        </p:nvCxnSpPr>
        <p:spPr>
          <a:xfrm flipV="1">
            <a:off x="5627712" y="3034943"/>
            <a:ext cx="691064" cy="691070"/>
          </a:xfrm>
          <a:prstGeom prst="straightConnector1">
            <a:avLst/>
          </a:prstGeom>
          <a:ln w="3810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DF2CCC4-B41C-F52C-9E2D-EF85E900FDD0}"/>
              </a:ext>
            </a:extLst>
          </p:cNvPr>
          <p:cNvSpPr txBox="1"/>
          <p:nvPr/>
        </p:nvSpPr>
        <p:spPr>
          <a:xfrm>
            <a:off x="6356231" y="2327123"/>
            <a:ext cx="3199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Few people think </a:t>
            </a:r>
            <a:r>
              <a:rPr lang="en-US" b="1" i="1" dirty="0">
                <a:solidFill>
                  <a:srgbClr val="77E1FF"/>
                </a:solidFill>
              </a:rPr>
              <a:t>inside-out</a:t>
            </a:r>
            <a:r>
              <a:rPr lang="en-US" dirty="0"/>
              <a:t>;</a:t>
            </a:r>
          </a:p>
          <a:p>
            <a:r>
              <a:rPr lang="en-US" dirty="0"/>
              <a:t>Few marketing is done this way</a:t>
            </a:r>
          </a:p>
        </p:txBody>
      </p:sp>
    </p:spTree>
    <p:extLst>
      <p:ext uri="{BB962C8B-B14F-4D97-AF65-F5344CB8AC3E}">
        <p14:creationId xmlns:p14="http://schemas.microsoft.com/office/powerpoint/2010/main" val="308466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7" grpId="0"/>
      <p:bldP spid="21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3565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FFC000"/>
                </a:solidFill>
              </a:rPr>
              <a:t>golden</a:t>
            </a:r>
            <a:r>
              <a:rPr lang="en-US" dirty="0"/>
              <a:t> circle correlates with the human brain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07A380-F048-F2DD-9A7E-155F450038A1}"/>
              </a:ext>
            </a:extLst>
          </p:cNvPr>
          <p:cNvSpPr/>
          <p:nvPr/>
        </p:nvSpPr>
        <p:spPr>
          <a:xfrm>
            <a:off x="3919472" y="2618417"/>
            <a:ext cx="3791164" cy="379077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F83FE-33FA-738F-DF85-B1D22C6F3BA3}"/>
              </a:ext>
            </a:extLst>
          </p:cNvPr>
          <p:cNvSpPr txBox="1"/>
          <p:nvPr/>
        </p:nvSpPr>
        <p:spPr>
          <a:xfrm>
            <a:off x="5229573" y="2796548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Neocortex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5749B-698C-7D7C-B05E-6214A95F4809}"/>
              </a:ext>
            </a:extLst>
          </p:cNvPr>
          <p:cNvSpPr txBox="1"/>
          <p:nvPr/>
        </p:nvSpPr>
        <p:spPr>
          <a:xfrm>
            <a:off x="4823075" y="3141796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Speech, logic, and </a:t>
            </a:r>
            <a:br>
              <a:rPr lang="en-US" dirty="0"/>
            </a:br>
            <a:r>
              <a:rPr lang="en-US" dirty="0"/>
              <a:t>higher thinking skills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B81373-6941-F9EE-FBAE-F5C13BC1476A}"/>
              </a:ext>
            </a:extLst>
          </p:cNvPr>
          <p:cNvSpPr/>
          <p:nvPr/>
        </p:nvSpPr>
        <p:spPr>
          <a:xfrm>
            <a:off x="4603474" y="3827543"/>
            <a:ext cx="2423160" cy="2418592"/>
          </a:xfrm>
          <a:prstGeom prst="ellipse">
            <a:avLst/>
          </a:prstGeom>
          <a:solidFill>
            <a:srgbClr val="FCE87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E8274E-38D4-76F6-670D-DFF68E681B1B}"/>
              </a:ext>
            </a:extLst>
          </p:cNvPr>
          <p:cNvSpPr txBox="1"/>
          <p:nvPr/>
        </p:nvSpPr>
        <p:spPr>
          <a:xfrm>
            <a:off x="5046510" y="4058969"/>
            <a:ext cx="153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Limbic System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FB420F-C16E-9898-CA5D-968CC6761C68}"/>
              </a:ext>
            </a:extLst>
          </p:cNvPr>
          <p:cNvSpPr txBox="1"/>
          <p:nvPr/>
        </p:nvSpPr>
        <p:spPr>
          <a:xfrm>
            <a:off x="4751654" y="4338183"/>
            <a:ext cx="221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Feelings (e.g., loyalty)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89029DC-819F-1D55-54F4-A0032C9D31FE}"/>
              </a:ext>
            </a:extLst>
          </p:cNvPr>
          <p:cNvSpPr/>
          <p:nvPr/>
        </p:nvSpPr>
        <p:spPr>
          <a:xfrm>
            <a:off x="5114573" y="4730467"/>
            <a:ext cx="1400960" cy="1399032"/>
          </a:xfrm>
          <a:prstGeom prst="ellipse">
            <a:avLst/>
          </a:prstGeom>
          <a:solidFill>
            <a:srgbClr val="77E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FA9E1E-1B24-5DC2-AB90-40CB09F48838}"/>
              </a:ext>
            </a:extLst>
          </p:cNvPr>
          <p:cNvSpPr txBox="1"/>
          <p:nvPr/>
        </p:nvSpPr>
        <p:spPr>
          <a:xfrm>
            <a:off x="5312865" y="4769883"/>
            <a:ext cx="10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Reptilian </a:t>
            </a:r>
            <a:br>
              <a:rPr lang="en-US" b="1" dirty="0"/>
            </a:br>
            <a:r>
              <a:rPr lang="en-US" b="1" dirty="0"/>
              <a:t>Brain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7FC5B5-21E3-FDF9-54CA-F52A869D3C3E}"/>
              </a:ext>
            </a:extLst>
          </p:cNvPr>
          <p:cNvSpPr txBox="1"/>
          <p:nvPr/>
        </p:nvSpPr>
        <p:spPr>
          <a:xfrm>
            <a:off x="5425830" y="5349048"/>
            <a:ext cx="877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Instinct</a:t>
            </a:r>
          </a:p>
        </p:txBody>
      </p: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D8D42357-82C3-0A0B-9E98-B70761E8C9A0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400535" y="2981214"/>
            <a:ext cx="1716599" cy="49883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A4E4ACFD-8001-F274-FEC3-355781DE52E5}"/>
              </a:ext>
            </a:extLst>
          </p:cNvPr>
          <p:cNvCxnSpPr>
            <a:cxnSpLocks/>
            <a:stCxn id="17" idx="2"/>
          </p:cNvCxnSpPr>
          <p:nvPr/>
        </p:nvCxnSpPr>
        <p:spPr>
          <a:xfrm rot="10800000">
            <a:off x="3833015" y="3581619"/>
            <a:ext cx="1281559" cy="184836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0A649BC-DB4B-94B3-E107-B91F7D606784}"/>
              </a:ext>
            </a:extLst>
          </p:cNvPr>
          <p:cNvSpPr txBox="1"/>
          <p:nvPr/>
        </p:nvSpPr>
        <p:spPr>
          <a:xfrm>
            <a:off x="234331" y="2981214"/>
            <a:ext cx="42106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77E1FF"/>
                </a:solidFill>
                <a:effectLst/>
              </a:rPr>
              <a:t>System 1 thinking</a:t>
            </a:r>
            <a:r>
              <a:rPr lang="en-US" b="0" i="0" dirty="0">
                <a:solidFill>
                  <a:srgbClr val="77E1FF"/>
                </a:solidFill>
                <a:effectLst/>
              </a:rPr>
              <a:t> </a:t>
            </a:r>
            <a:r>
              <a:rPr lang="en-US" b="0" i="0" dirty="0">
                <a:effectLst/>
              </a:rPr>
              <a:t>is a near-instantaneous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process; it happens automatically,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intuitively, and with little effort. It’s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driven by instinct and our experiences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23EC31F-CEC0-90DA-B08F-3C675D5D3F8B}"/>
              </a:ext>
            </a:extLst>
          </p:cNvPr>
          <p:cNvSpPr txBox="1"/>
          <p:nvPr/>
        </p:nvSpPr>
        <p:spPr>
          <a:xfrm>
            <a:off x="8117134" y="3018385"/>
            <a:ext cx="36644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effectLst/>
              </a:rPr>
              <a:t>System 2 thinking</a:t>
            </a:r>
            <a:r>
              <a:rPr lang="en-US" b="0" i="0" dirty="0">
                <a:effectLst/>
              </a:rPr>
              <a:t> is slower and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requires more effort. It is conscious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and logical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397F4EF-F5D1-6CE1-2E97-178B99DA1EEC}"/>
              </a:ext>
            </a:extLst>
          </p:cNvPr>
          <p:cNvSpPr txBox="1"/>
          <p:nvPr/>
        </p:nvSpPr>
        <p:spPr>
          <a:xfrm>
            <a:off x="8081691" y="4816049"/>
            <a:ext cx="60993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</a:t>
            </a:r>
            <a:r>
              <a:rPr lang="en-US" b="0" i="0" dirty="0">
                <a:effectLst/>
              </a:rPr>
              <a:t>ven when we think that we are being </a:t>
            </a:r>
            <a:br>
              <a:rPr lang="en-US" b="0" i="0" dirty="0">
                <a:effectLst/>
              </a:rPr>
            </a:br>
            <a:r>
              <a:rPr lang="en-US" b="0" i="0" dirty="0">
                <a:effectLst/>
              </a:rPr>
              <a:t>rational in our decisions, </a:t>
            </a:r>
            <a:r>
              <a:rPr lang="en-US" b="0" i="1" dirty="0">
                <a:effectLst/>
              </a:rPr>
              <a:t>our System 1 </a:t>
            </a:r>
            <a:br>
              <a:rPr lang="en-US" b="0" i="1" dirty="0">
                <a:effectLst/>
              </a:rPr>
            </a:br>
            <a:r>
              <a:rPr lang="en-US" b="0" i="1" u="sng" dirty="0">
                <a:effectLst/>
              </a:rPr>
              <a:t>beliefs</a:t>
            </a:r>
            <a:r>
              <a:rPr lang="en-US" b="0" i="1" dirty="0">
                <a:effectLst/>
              </a:rPr>
              <a:t> and </a:t>
            </a:r>
            <a:r>
              <a:rPr lang="en-US" b="0" i="1" u="sng" dirty="0">
                <a:effectLst/>
              </a:rPr>
              <a:t>biases</a:t>
            </a:r>
            <a:r>
              <a:rPr lang="en-US" b="0" i="1" dirty="0">
                <a:effectLst/>
              </a:rPr>
              <a:t> still drive many of our </a:t>
            </a:r>
            <a:br>
              <a:rPr lang="en-US" b="0" i="1" dirty="0">
                <a:effectLst/>
              </a:rPr>
            </a:br>
            <a:r>
              <a:rPr lang="en-US" b="0" i="1" dirty="0">
                <a:effectLst/>
              </a:rPr>
              <a:t>choices</a:t>
            </a:r>
            <a:endParaRPr lang="en-US" i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7DACB01-CBD9-F6C6-1A11-D3142209B514}"/>
              </a:ext>
            </a:extLst>
          </p:cNvPr>
          <p:cNvSpPr txBox="1"/>
          <p:nvPr/>
        </p:nvSpPr>
        <p:spPr>
          <a:xfrm>
            <a:off x="848391" y="4143046"/>
            <a:ext cx="225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by Daniel Kahneman</a:t>
            </a:r>
            <a:r>
              <a:rPr lang="en-US" dirty="0"/>
              <a:t>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B5245EC-3167-3E4B-5DA9-346FF6B1E55C}"/>
              </a:ext>
            </a:extLst>
          </p:cNvPr>
          <p:cNvSpPr txBox="1"/>
          <p:nvPr/>
        </p:nvSpPr>
        <p:spPr>
          <a:xfrm>
            <a:off x="8719942" y="3874303"/>
            <a:ext cx="225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by Daniel Kahneman</a:t>
            </a:r>
            <a:r>
              <a:rPr lang="en-US" dirty="0"/>
              <a:t>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9A624F-2B53-29BD-12BA-CC3208DEE8A8}"/>
              </a:ext>
            </a:extLst>
          </p:cNvPr>
          <p:cNvSpPr txBox="1"/>
          <p:nvPr/>
        </p:nvSpPr>
        <p:spPr>
          <a:xfrm>
            <a:off x="276308" y="4814452"/>
            <a:ext cx="30456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It controls </a:t>
            </a:r>
            <a:r>
              <a:rPr lang="en-US" i="1" dirty="0"/>
              <a:t>behavior</a:t>
            </a:r>
            <a:r>
              <a:rPr lang="en-US" dirty="0"/>
              <a:t> and </a:t>
            </a:r>
          </a:p>
          <a:p>
            <a:r>
              <a:rPr lang="en-US" i="1" dirty="0"/>
              <a:t>decision-making </a:t>
            </a:r>
            <a:r>
              <a:rPr lang="en-US" dirty="0"/>
              <a:t>(or more precisely </a:t>
            </a:r>
            <a:r>
              <a:rPr lang="en-US" i="1" dirty="0"/>
              <a:t>gut decisions</a:t>
            </a:r>
            <a:r>
              <a:rPr lang="en-US" dirty="0"/>
              <a:t>)!</a:t>
            </a:r>
          </a:p>
        </p:txBody>
      </p:sp>
    </p:spTree>
    <p:extLst>
      <p:ext uri="{BB962C8B-B14F-4D97-AF65-F5344CB8AC3E}">
        <p14:creationId xmlns:p14="http://schemas.microsoft.com/office/powerpoint/2010/main" val="224570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4" grpId="0" animBg="1"/>
      <p:bldP spid="15" grpId="0"/>
      <p:bldP spid="16" grpId="0"/>
      <p:bldP spid="17" grpId="0" animBg="1"/>
      <p:bldP spid="18" grpId="0"/>
      <p:bldP spid="19" grpId="0"/>
      <p:bldP spid="33" grpId="0"/>
      <p:bldP spid="35" grpId="0"/>
      <p:bldP spid="38" grpId="0"/>
      <p:bldP spid="41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3565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>
                <a:solidFill>
                  <a:srgbClr val="FFC000"/>
                </a:solidFill>
              </a:rPr>
              <a:t>golden</a:t>
            </a:r>
            <a:r>
              <a:rPr lang="en-US" dirty="0"/>
              <a:t> circle correlates with the human brain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07A380-F048-F2DD-9A7E-155F450038A1}"/>
              </a:ext>
            </a:extLst>
          </p:cNvPr>
          <p:cNvSpPr/>
          <p:nvPr/>
        </p:nvSpPr>
        <p:spPr>
          <a:xfrm>
            <a:off x="3919472" y="2618417"/>
            <a:ext cx="3791164" cy="379077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9F83FE-33FA-738F-DF85-B1D22C6F3BA3}"/>
              </a:ext>
            </a:extLst>
          </p:cNvPr>
          <p:cNvSpPr txBox="1"/>
          <p:nvPr/>
        </p:nvSpPr>
        <p:spPr>
          <a:xfrm>
            <a:off x="5229573" y="2796548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Neocortex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5749B-698C-7D7C-B05E-6214A95F4809}"/>
              </a:ext>
            </a:extLst>
          </p:cNvPr>
          <p:cNvSpPr txBox="1"/>
          <p:nvPr/>
        </p:nvSpPr>
        <p:spPr>
          <a:xfrm>
            <a:off x="4823075" y="3141796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Speech, logic, and </a:t>
            </a:r>
            <a:br>
              <a:rPr lang="en-US" dirty="0"/>
            </a:br>
            <a:r>
              <a:rPr lang="en-US" dirty="0"/>
              <a:t>higher thinking skills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B81373-6941-F9EE-FBAE-F5C13BC1476A}"/>
              </a:ext>
            </a:extLst>
          </p:cNvPr>
          <p:cNvSpPr/>
          <p:nvPr/>
        </p:nvSpPr>
        <p:spPr>
          <a:xfrm>
            <a:off x="4603474" y="3827543"/>
            <a:ext cx="2423160" cy="2418592"/>
          </a:xfrm>
          <a:prstGeom prst="ellipse">
            <a:avLst/>
          </a:prstGeom>
          <a:solidFill>
            <a:srgbClr val="FCE87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E8274E-38D4-76F6-670D-DFF68E681B1B}"/>
              </a:ext>
            </a:extLst>
          </p:cNvPr>
          <p:cNvSpPr txBox="1"/>
          <p:nvPr/>
        </p:nvSpPr>
        <p:spPr>
          <a:xfrm>
            <a:off x="5046510" y="4058969"/>
            <a:ext cx="1537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Limbic System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89029DC-819F-1D55-54F4-A0032C9D31FE}"/>
              </a:ext>
            </a:extLst>
          </p:cNvPr>
          <p:cNvSpPr/>
          <p:nvPr/>
        </p:nvSpPr>
        <p:spPr>
          <a:xfrm>
            <a:off x="5114573" y="4730467"/>
            <a:ext cx="1400960" cy="1399032"/>
          </a:xfrm>
          <a:prstGeom prst="ellipse">
            <a:avLst/>
          </a:prstGeom>
          <a:solidFill>
            <a:srgbClr val="77E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FA9E1E-1B24-5DC2-AB90-40CB09F48838}"/>
              </a:ext>
            </a:extLst>
          </p:cNvPr>
          <p:cNvSpPr txBox="1"/>
          <p:nvPr/>
        </p:nvSpPr>
        <p:spPr>
          <a:xfrm>
            <a:off x="5312865" y="4769883"/>
            <a:ext cx="10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Reptilian </a:t>
            </a:r>
            <a:br>
              <a:rPr lang="en-US" b="1" dirty="0"/>
            </a:br>
            <a:r>
              <a:rPr lang="en-US" b="1" dirty="0"/>
              <a:t>Brain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7FC5B5-21E3-FDF9-54CA-F52A869D3C3E}"/>
              </a:ext>
            </a:extLst>
          </p:cNvPr>
          <p:cNvSpPr txBox="1"/>
          <p:nvPr/>
        </p:nvSpPr>
        <p:spPr>
          <a:xfrm>
            <a:off x="5425830" y="5349048"/>
            <a:ext cx="877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Instinct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BE43F-6E05-BBAA-2916-3A005D93A647}"/>
              </a:ext>
            </a:extLst>
          </p:cNvPr>
          <p:cNvSpPr txBox="1"/>
          <p:nvPr/>
        </p:nvSpPr>
        <p:spPr>
          <a:xfrm>
            <a:off x="231387" y="3055205"/>
            <a:ext cx="40256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When we communicate from outside-in, </a:t>
            </a:r>
            <a:br>
              <a:rPr lang="en-US" dirty="0"/>
            </a:br>
            <a:r>
              <a:rPr lang="en-US" dirty="0"/>
              <a:t>people can understand our presented</a:t>
            </a:r>
            <a:br>
              <a:rPr lang="en-US" dirty="0"/>
            </a:br>
            <a:r>
              <a:rPr lang="en-US" dirty="0"/>
              <a:t>complicated information (e.g., features,</a:t>
            </a:r>
          </a:p>
          <a:p>
            <a:r>
              <a:rPr lang="en-US" dirty="0"/>
              <a:t>benefits, facts, and figures)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11FE8-5209-D1DC-C5D8-D7D65730D13F}"/>
              </a:ext>
            </a:extLst>
          </p:cNvPr>
          <p:cNvSpPr txBox="1"/>
          <p:nvPr/>
        </p:nvSpPr>
        <p:spPr>
          <a:xfrm>
            <a:off x="7818496" y="3055205"/>
            <a:ext cx="44600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But, when we communicate from inside-out, </a:t>
            </a:r>
            <a:br>
              <a:rPr lang="en-US" dirty="0"/>
            </a:br>
            <a:r>
              <a:rPr lang="en-US" dirty="0"/>
              <a:t>we are talking directly to the part of the </a:t>
            </a:r>
          </a:p>
          <a:p>
            <a:r>
              <a:rPr lang="en-US" dirty="0"/>
              <a:t>brain that controls behavior and we allow</a:t>
            </a:r>
          </a:p>
          <a:p>
            <a:r>
              <a:rPr lang="en-US" dirty="0"/>
              <a:t>people to rationalize it with the tangible</a:t>
            </a:r>
          </a:p>
          <a:p>
            <a:r>
              <a:rPr lang="en-US" dirty="0"/>
              <a:t>things we say and do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850699-F67D-A9AE-65C9-90E0684DDCFE}"/>
              </a:ext>
            </a:extLst>
          </p:cNvPr>
          <p:cNvSpPr txBox="1"/>
          <p:nvPr/>
        </p:nvSpPr>
        <p:spPr>
          <a:xfrm>
            <a:off x="4751654" y="4338183"/>
            <a:ext cx="221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Feelings (e.g., loyalty)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6EF0FA-E196-A1A6-FC99-7C7CFCE7361D}"/>
              </a:ext>
            </a:extLst>
          </p:cNvPr>
          <p:cNvSpPr txBox="1"/>
          <p:nvPr/>
        </p:nvSpPr>
        <p:spPr>
          <a:xfrm>
            <a:off x="227927" y="4390470"/>
            <a:ext cx="3052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This does not necessarily drive behavior!</a:t>
            </a:r>
          </a:p>
        </p:txBody>
      </p:sp>
    </p:spTree>
    <p:extLst>
      <p:ext uri="{BB962C8B-B14F-4D97-AF65-F5344CB8AC3E}">
        <p14:creationId xmlns:p14="http://schemas.microsoft.com/office/powerpoint/2010/main" val="424176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3565"/>
          </a:xfrm>
        </p:spPr>
        <p:txBody>
          <a:bodyPr>
            <a:normAutofit/>
          </a:bodyPr>
          <a:lstStyle/>
          <a:p>
            <a:r>
              <a:rPr lang="en-US" dirty="0"/>
              <a:t>Say, Apple thinks, acts, and communicates as follows:</a:t>
            </a:r>
          </a:p>
          <a:p>
            <a:pPr lvl="1"/>
            <a:r>
              <a:rPr lang="en-US" dirty="0"/>
              <a:t>We make great computers (What?)</a:t>
            </a:r>
          </a:p>
          <a:p>
            <a:pPr lvl="1"/>
            <a:r>
              <a:rPr lang="en-US" dirty="0"/>
              <a:t>They are beautifully designed and easy to use (How?)</a:t>
            </a:r>
          </a:p>
          <a:p>
            <a:pPr lvl="1"/>
            <a:r>
              <a:rPr lang="en-US" dirty="0"/>
              <a:t>Will you buy?</a:t>
            </a:r>
          </a:p>
          <a:p>
            <a:pPr lvl="1"/>
            <a:endParaRPr lang="en-US" dirty="0"/>
          </a:p>
          <a:p>
            <a:r>
              <a:rPr lang="en-US" dirty="0"/>
              <a:t>Alternatively, say, Apple thinks, acts, and communicates as follows:</a:t>
            </a:r>
          </a:p>
          <a:p>
            <a:pPr lvl="1"/>
            <a:r>
              <a:rPr lang="en-US" dirty="0"/>
              <a:t>Everything we do we believe challenges the status quo (Why?)</a:t>
            </a:r>
          </a:p>
          <a:p>
            <a:pPr lvl="1"/>
            <a:r>
              <a:rPr lang="en-US" dirty="0"/>
              <a:t>They way we do it is through beautiful and easy-to-use designs (How?)</a:t>
            </a:r>
          </a:p>
          <a:p>
            <a:pPr lvl="1"/>
            <a:r>
              <a:rPr lang="en-US" dirty="0"/>
              <a:t> Which happens to result in great computers! (What?)</a:t>
            </a:r>
          </a:p>
          <a:p>
            <a:pPr lvl="1"/>
            <a:r>
              <a:rPr lang="en-US" dirty="0"/>
              <a:t>Will you buy?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867AD76-F585-211A-95C0-FAD70DC4492D}"/>
              </a:ext>
            </a:extLst>
          </p:cNvPr>
          <p:cNvCxnSpPr/>
          <p:nvPr/>
        </p:nvCxnSpPr>
        <p:spPr>
          <a:xfrm>
            <a:off x="9144000" y="2383604"/>
            <a:ext cx="0" cy="82193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A8FE11E-61E4-3988-6721-C6CEEEAA5FC3}"/>
              </a:ext>
            </a:extLst>
          </p:cNvPr>
          <p:cNvSpPr txBox="1"/>
          <p:nvPr/>
        </p:nvSpPr>
        <p:spPr>
          <a:xfrm>
            <a:off x="9144000" y="2609904"/>
            <a:ext cx="1180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Outside-in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A473B6A-9D7B-DB3A-8808-FBD5ABCE8170}"/>
              </a:ext>
            </a:extLst>
          </p:cNvPr>
          <p:cNvCxnSpPr>
            <a:cxnSpLocks/>
          </p:cNvCxnSpPr>
          <p:nvPr/>
        </p:nvCxnSpPr>
        <p:spPr>
          <a:xfrm>
            <a:off x="10621766" y="4498368"/>
            <a:ext cx="0" cy="821933"/>
          </a:xfrm>
          <a:prstGeom prst="straightConnector1">
            <a:avLst/>
          </a:prstGeom>
          <a:ln w="12700"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82967-46F7-351C-40E4-E8F3965489D4}"/>
              </a:ext>
            </a:extLst>
          </p:cNvPr>
          <p:cNvSpPr txBox="1"/>
          <p:nvPr/>
        </p:nvSpPr>
        <p:spPr>
          <a:xfrm>
            <a:off x="10621766" y="4724668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7E1FF"/>
                </a:solidFill>
              </a:rPr>
              <a:t>Inside-out</a:t>
            </a:r>
          </a:p>
        </p:txBody>
      </p:sp>
    </p:spTree>
    <p:extLst>
      <p:ext uri="{BB962C8B-B14F-4D97-AF65-F5344CB8AC3E}">
        <p14:creationId xmlns:p14="http://schemas.microsoft.com/office/powerpoint/2010/main" val="377397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030"/>
          </a:xfrm>
        </p:spPr>
        <p:txBody>
          <a:bodyPr>
            <a:normAutofit/>
          </a:bodyPr>
          <a:lstStyle/>
          <a:p>
            <a:r>
              <a:rPr lang="en-US" dirty="0"/>
              <a:t>The goal is not to do business with everybody who needs what you have; the goal is to do business with </a:t>
            </a:r>
            <a:r>
              <a:rPr lang="en-US" i="1" dirty="0"/>
              <a:t>people who believe what you believe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Dell came out with MP3 players and PDAs and no one bought them</a:t>
            </a:r>
          </a:p>
          <a:p>
            <a:endParaRPr lang="en-US" dirty="0"/>
          </a:p>
          <a:p>
            <a:r>
              <a:rPr lang="en-US" dirty="0"/>
              <a:t>The goal is not to hire people who need jobs; the goal is to hire people who believe what you believe </a:t>
            </a:r>
          </a:p>
          <a:p>
            <a:pPr lvl="1"/>
            <a:r>
              <a:rPr lang="en-US" dirty="0"/>
              <a:t>Who is Samuel Pierpont Langley?</a:t>
            </a:r>
          </a:p>
          <a:p>
            <a:pPr lvl="2"/>
            <a:r>
              <a:rPr lang="en-US" dirty="0"/>
              <a:t>He was as an American aviation pioneer, astronomer, and physicist</a:t>
            </a:r>
          </a:p>
          <a:p>
            <a:pPr lvl="1"/>
            <a:r>
              <a:rPr lang="en-US" dirty="0"/>
              <a:t>Who are the Wright brothers, Orville Wright and Wilbur Wright?</a:t>
            </a:r>
          </a:p>
          <a:p>
            <a:pPr lvl="2"/>
            <a:r>
              <a:rPr lang="en-US" dirty="0"/>
              <a:t>They were American aviation pioneers who invented the world's first successful motor-operated airplane in 1903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5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030"/>
          </a:xfrm>
        </p:spPr>
        <p:txBody>
          <a:bodyPr>
            <a:normAutofit/>
          </a:bodyPr>
          <a:lstStyle/>
          <a:p>
            <a:r>
              <a:rPr lang="en-US" dirty="0"/>
              <a:t>Samuel Pierpont Langley</a:t>
            </a:r>
          </a:p>
          <a:p>
            <a:pPr lvl="1"/>
            <a:r>
              <a:rPr lang="en-US" dirty="0"/>
              <a:t>Was given $50,000 by the War Department to invent a flying machine (money was not a problem)</a:t>
            </a:r>
          </a:p>
          <a:p>
            <a:pPr lvl="1"/>
            <a:r>
              <a:rPr lang="en-US" dirty="0"/>
              <a:t>He held a seat at Harvard </a:t>
            </a:r>
          </a:p>
          <a:p>
            <a:pPr lvl="1"/>
            <a:r>
              <a:rPr lang="en-US" dirty="0"/>
              <a:t>He was extremely well-connected and knew all the big minds of the day</a:t>
            </a:r>
          </a:p>
          <a:p>
            <a:pPr lvl="1"/>
            <a:r>
              <a:rPr lang="en-US" dirty="0"/>
              <a:t>He hired the best minds money could find </a:t>
            </a:r>
          </a:p>
          <a:p>
            <a:pPr lvl="1"/>
            <a:r>
              <a:rPr lang="en-US" dirty="0"/>
              <a:t>The New York Times followed him around everywhere</a:t>
            </a:r>
          </a:p>
          <a:p>
            <a:pPr lvl="1"/>
            <a:r>
              <a:rPr lang="en-US" dirty="0"/>
              <a:t>And everyone was rooting for him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030"/>
          </a:xfrm>
        </p:spPr>
        <p:txBody>
          <a:bodyPr>
            <a:normAutofit/>
          </a:bodyPr>
          <a:lstStyle/>
          <a:p>
            <a:r>
              <a:rPr lang="en-US" dirty="0"/>
              <a:t>The Wright brothers</a:t>
            </a:r>
          </a:p>
          <a:p>
            <a:pPr lvl="1"/>
            <a:r>
              <a:rPr lang="en-US" dirty="0"/>
              <a:t>They had no money </a:t>
            </a:r>
          </a:p>
          <a:p>
            <a:pPr lvl="1"/>
            <a:r>
              <a:rPr lang="en-US" dirty="0"/>
              <a:t>They paid for their dream from the proceeds of their bicycle shop </a:t>
            </a:r>
          </a:p>
          <a:p>
            <a:pPr lvl="1"/>
            <a:r>
              <a:rPr lang="en-US" dirty="0"/>
              <a:t>Not a single person in their team had a college education (not even Orville and Wilbur!)</a:t>
            </a:r>
          </a:p>
          <a:p>
            <a:pPr lvl="1"/>
            <a:r>
              <a:rPr lang="en-US" dirty="0"/>
              <a:t>The New York Times followed them around nowhere </a:t>
            </a:r>
          </a:p>
          <a:p>
            <a:pPr lvl="1"/>
            <a:r>
              <a:rPr lang="en-US" dirty="0"/>
              <a:t>And maybe no one was rooting for them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30501" cy="4832030"/>
          </a:xfrm>
        </p:spPr>
        <p:txBody>
          <a:bodyPr>
            <a:normAutofit/>
          </a:bodyPr>
          <a:lstStyle/>
          <a:p>
            <a:r>
              <a:rPr lang="en-US" dirty="0"/>
              <a:t>Why did the Wright brothers succeed where Samuel Langley failed?</a:t>
            </a:r>
          </a:p>
          <a:p>
            <a:pPr lvl="1"/>
            <a:r>
              <a:rPr lang="en-US" dirty="0"/>
              <a:t>The Wright brothers had a </a:t>
            </a:r>
            <a:r>
              <a:rPr lang="en-US" i="1" dirty="0"/>
              <a:t>belief</a:t>
            </a:r>
            <a:r>
              <a:rPr lang="en-US" dirty="0"/>
              <a:t> that if they can figure out this flying machine, the course of the world will change </a:t>
            </a:r>
          </a:p>
          <a:p>
            <a:pPr lvl="1"/>
            <a:r>
              <a:rPr lang="en-US" dirty="0"/>
              <a:t>Samuel Pierpont Langley was driven by money; when the Wright brothers succeeded, he quitted </a:t>
            </a:r>
          </a:p>
          <a:p>
            <a:pPr lvl="1"/>
            <a:r>
              <a:rPr lang="en-US" dirty="0"/>
              <a:t>The people who worked for the Wright brothers, worked with blood, sweat, and tears </a:t>
            </a:r>
          </a:p>
          <a:p>
            <a:pPr lvl="1"/>
            <a:r>
              <a:rPr lang="en-US" dirty="0"/>
              <a:t>The people who worked for Samuel Pierpont Langley, worked for the paychecks </a:t>
            </a:r>
          </a:p>
          <a:p>
            <a:pPr lvl="1"/>
            <a:r>
              <a:rPr lang="en-US" dirty="0"/>
              <a:t>When the Wright brothers succeeded in December 17, 1903, no one was there to experience it except one local journal (although they notified the press!)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1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The birth of great ideas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two types of entrepreneurship</a:t>
            </a:r>
          </a:p>
          <a:p>
            <a:pPr lvl="1"/>
            <a:r>
              <a:rPr lang="en-US" dirty="0"/>
              <a:t>How to conceive a great idea? </a:t>
            </a:r>
          </a:p>
          <a:p>
            <a:pPr lvl="2"/>
            <a:r>
              <a:rPr lang="en-US" b="1" dirty="0"/>
              <a:t>Principle 1</a:t>
            </a:r>
            <a:r>
              <a:rPr lang="en-US" dirty="0"/>
              <a:t>: Know your </a:t>
            </a:r>
            <a:r>
              <a:rPr lang="en-US" i="1" dirty="0"/>
              <a:t>why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77E1FF"/>
                </a:solidFill>
              </a:rPr>
              <a:t>Announcements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course website is up and running: http://www.qatar.cmu.edu/~mhhammou/15390-f23/</a:t>
            </a:r>
            <a:r>
              <a:rPr lang="en-US" dirty="0" err="1"/>
              <a:t>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Email me your “team” (the names) by Monday, August 28, 11:59PM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63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How to identify your market and validate the potential of your idea?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3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Found or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52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 </a:t>
            </a:r>
            <a:r>
              <a:rPr lang="en-US" b="1" dirty="0"/>
              <a:t>Paradigm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A System of </a:t>
            </a:r>
            <a:r>
              <a:rPr lang="en-US" b="1" dirty="0"/>
              <a:t>Functions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C9F562-657D-B6D7-8D62-E53327E5D680}"/>
              </a:ext>
            </a:extLst>
          </p:cNvPr>
          <p:cNvSpPr/>
          <p:nvPr/>
        </p:nvSpPr>
        <p:spPr>
          <a:xfrm>
            <a:off x="904012" y="1706056"/>
            <a:ext cx="1641763" cy="862446"/>
          </a:xfrm>
          <a:prstGeom prst="rect">
            <a:avLst/>
          </a:prstGeom>
          <a:solidFill>
            <a:srgbClr val="77E1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Identify a Problem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A995E8-DF47-AF48-E071-3DE66B48E3E1}"/>
              </a:ext>
            </a:extLst>
          </p:cNvPr>
          <p:cNvSpPr/>
          <p:nvPr/>
        </p:nvSpPr>
        <p:spPr>
          <a:xfrm>
            <a:off x="3089566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Identify &amp; Research a Market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8B58ED-7226-A333-9ACE-1D170090CA54}"/>
              </a:ext>
            </a:extLst>
          </p:cNvPr>
          <p:cNvSpPr/>
          <p:nvPr/>
        </p:nvSpPr>
        <p:spPr>
          <a:xfrm>
            <a:off x="5275120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Found or </a:t>
            </a:r>
            <a:br>
              <a:rPr lang="en-US" b="1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Co-found a Company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B86A95-C4F3-50AA-D558-4DE7AEAD71D0}"/>
              </a:ext>
            </a:extLst>
          </p:cNvPr>
          <p:cNvSpPr/>
          <p:nvPr/>
        </p:nvSpPr>
        <p:spPr>
          <a:xfrm>
            <a:off x="7460674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Prototype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68CE5-CCD5-BE32-0D42-E9A2808853B2}"/>
              </a:ext>
            </a:extLst>
          </p:cNvPr>
          <p:cNvSpPr/>
          <p:nvPr/>
        </p:nvSpPr>
        <p:spPr>
          <a:xfrm>
            <a:off x="91786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Bootstrap and/or Raise Angle Fund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8BF58-DCC6-9887-86C1-31299539AC35}"/>
              </a:ext>
            </a:extLst>
          </p:cNvPr>
          <p:cNvSpPr/>
          <p:nvPr/>
        </p:nvSpPr>
        <p:spPr>
          <a:xfrm>
            <a:off x="3089565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Culture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12B3AC-F110-2E3F-6C3E-B4A23A5FB774}"/>
              </a:ext>
            </a:extLst>
          </p:cNvPr>
          <p:cNvSpPr/>
          <p:nvPr/>
        </p:nvSpPr>
        <p:spPr>
          <a:xfrm>
            <a:off x="5275119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an MVP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6A21F4-3C37-5452-4C8C-24C75CD98B9B}"/>
              </a:ext>
            </a:extLst>
          </p:cNvPr>
          <p:cNvSpPr/>
          <p:nvPr/>
        </p:nvSpPr>
        <p:spPr>
          <a:xfrm>
            <a:off x="7460674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Market &amp; Operate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0294A0-9975-721A-7E41-FC32DF8D0DAD}"/>
              </a:ext>
            </a:extLst>
          </p:cNvPr>
          <p:cNvSpPr/>
          <p:nvPr/>
        </p:nvSpPr>
        <p:spPr>
          <a:xfrm>
            <a:off x="9646227" y="3640495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Raise Professional Money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4CE388-A58E-8859-6068-4B8404DFA7E1}"/>
              </a:ext>
            </a:extLst>
          </p:cNvPr>
          <p:cNvSpPr/>
          <p:nvPr/>
        </p:nvSpPr>
        <p:spPr>
          <a:xfrm>
            <a:off x="917867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Scale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D4D7B4-4025-6E67-9411-84CB04F6C9D7}"/>
              </a:ext>
            </a:extLst>
          </p:cNvPr>
          <p:cNvSpPr/>
          <p:nvPr/>
        </p:nvSpPr>
        <p:spPr>
          <a:xfrm>
            <a:off x="9646228" y="1706056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Build a Business Model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E5B43-AF31-8321-F0C9-792851C80B22}"/>
              </a:ext>
            </a:extLst>
          </p:cNvPr>
          <p:cNvSpPr/>
          <p:nvPr/>
        </p:nvSpPr>
        <p:spPr>
          <a:xfrm>
            <a:off x="3089564" y="5592252"/>
            <a:ext cx="1641763" cy="862446"/>
          </a:xfrm>
          <a:prstGeom prst="rect">
            <a:avLst/>
          </a:prstGeom>
          <a:solidFill>
            <a:srgbClr val="77E1FF">
              <a:alpha val="1525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Exit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1F3873E-0F0C-C2B9-75F2-A8F6CF2F8E0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545775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B26191E-530A-75D2-A6E3-D009B434FB0A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4731329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6810E28-33F3-2104-2A33-971F02843CD4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6916883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F3BAD8-6975-2AB5-4421-BE2AEE27D918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9102437" y="2137279"/>
            <a:ext cx="54379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C6D4B27-EA95-D932-42D3-873E2C94CA74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467110" y="2568502"/>
            <a:ext cx="0" cy="5279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1DDB737-8B78-A263-3501-DBF9A4F8F7FC}"/>
              </a:ext>
            </a:extLst>
          </p:cNvPr>
          <p:cNvCxnSpPr>
            <a:cxnSpLocks/>
          </p:cNvCxnSpPr>
          <p:nvPr/>
        </p:nvCxnSpPr>
        <p:spPr>
          <a:xfrm flipH="1">
            <a:off x="1738748" y="3096490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37E833E-BD6B-8DFA-874C-F730DC074FB0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1738749" y="3084369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688A41-76D2-7BC5-9B5B-105B3DD40567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2559630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344EEA6-9615-A2E1-9E20-3475E35A0D6B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731328" y="4071718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5BDB882-E8F3-2E0E-B27E-3AAA4EB411BF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6916882" y="4071718"/>
            <a:ext cx="54379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F45B8DA-13CB-6050-7B2A-9264B3E9C2C6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>
            <a:off x="9102437" y="4071718"/>
            <a:ext cx="543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D543810-DED7-74A0-4216-48522BA5DC49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467109" y="4502941"/>
            <a:ext cx="1" cy="5331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AEDB7B-9B98-A4A3-001E-0094F994A08A}"/>
              </a:ext>
            </a:extLst>
          </p:cNvPr>
          <p:cNvCxnSpPr>
            <a:cxnSpLocks/>
          </p:cNvCxnSpPr>
          <p:nvPr/>
        </p:nvCxnSpPr>
        <p:spPr>
          <a:xfrm flipH="1">
            <a:off x="1738748" y="5036126"/>
            <a:ext cx="872836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A772AF-15E7-9C8B-2EAB-6EAEB50A2817}"/>
              </a:ext>
            </a:extLst>
          </p:cNvPr>
          <p:cNvCxnSpPr>
            <a:cxnSpLocks/>
          </p:cNvCxnSpPr>
          <p:nvPr/>
        </p:nvCxnSpPr>
        <p:spPr>
          <a:xfrm>
            <a:off x="1738749" y="5024005"/>
            <a:ext cx="0" cy="55612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A8DDC8F-146A-2768-942F-3A5316DBC9DA}"/>
              </a:ext>
            </a:extLst>
          </p:cNvPr>
          <p:cNvCxnSpPr>
            <a:cxnSpLocks/>
          </p:cNvCxnSpPr>
          <p:nvPr/>
        </p:nvCxnSpPr>
        <p:spPr>
          <a:xfrm>
            <a:off x="2559630" y="6008103"/>
            <a:ext cx="52993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>
            <a:extLst>
              <a:ext uri="{FF2B5EF4-FFF2-40B4-BE49-F238E27FC236}">
                <a16:creationId xmlns:a16="http://schemas.microsoft.com/office/drawing/2014/main" id="{1685520C-8EFB-6D2A-A69F-146F8830FAA0}"/>
              </a:ext>
            </a:extLst>
          </p:cNvPr>
          <p:cNvSpPr/>
          <p:nvPr/>
        </p:nvSpPr>
        <p:spPr>
          <a:xfrm rot="10800000">
            <a:off x="1508849" y="2620702"/>
            <a:ext cx="432079" cy="341644"/>
          </a:xfrm>
          <a:prstGeom prst="downArrow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6"/>
            <a:ext cx="10653215" cy="21756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Entrepreneurship is </a:t>
            </a:r>
            <a:r>
              <a:rPr lang="en-US" i="1" dirty="0"/>
              <a:t>the process </a:t>
            </a:r>
            <a:r>
              <a:rPr lang="en-US" dirty="0"/>
              <a:t>of creating a sustainable business</a:t>
            </a:r>
          </a:p>
          <a:p>
            <a:endParaRPr lang="en-US" dirty="0"/>
          </a:p>
          <a:p>
            <a:r>
              <a:rPr lang="en-US" dirty="0"/>
              <a:t>There are two types of entrepreneurship</a:t>
            </a:r>
          </a:p>
          <a:p>
            <a:pPr lvl="1"/>
            <a:r>
              <a:rPr lang="en-US" dirty="0"/>
              <a:t>Small and Medium Enterprise (SME)</a:t>
            </a:r>
          </a:p>
          <a:p>
            <a:pPr lvl="1"/>
            <a:r>
              <a:rPr lang="en-US" dirty="0"/>
              <a:t>Innovation-Driven Enterprise (IDE)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Typically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SME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Market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and/or Regional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Regional/Global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Invention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Necessary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Jobs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Non-tradable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Tradable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External Capital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Typically No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Growth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Linear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Exponential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SME and IDE Expected Revenue &amp; Job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Revenue &amp; Jobs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SME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Revenue &amp; Jobs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(</a:t>
            </a:r>
            <a:r>
              <a:rPr lang="en-US" sz="2800" i="1" dirty="0"/>
              <a:t>Go Big </a:t>
            </a:r>
            <a:br>
              <a:rPr lang="en-US" sz="2800" i="1" dirty="0"/>
            </a:br>
            <a:r>
              <a:rPr lang="en-US" sz="2800" i="1" dirty="0"/>
              <a:t>or Go Home!</a:t>
            </a:r>
            <a:r>
              <a:rPr lang="en-US" sz="2800" dirty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“Burning Area”</a:t>
            </a:r>
          </a:p>
        </p:txBody>
      </p:sp>
    </p:spTree>
    <p:extLst>
      <p:ext uri="{BB962C8B-B14F-4D97-AF65-F5344CB8AC3E}">
        <p14:creationId xmlns:p14="http://schemas.microsoft.com/office/powerpoint/2010/main" val="10839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/>
      <p:bldP spid="25" grpId="0"/>
      <p:bldP spid="26" grpId="0"/>
      <p:bldP spid="4" grpId="0"/>
      <p:bldP spid="5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SME and IDE Expected Revenue &amp; Job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Revenue &amp; Jobs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SME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Revenue &amp; Jobs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(</a:t>
            </a:r>
            <a:r>
              <a:rPr lang="en-US" sz="2800" i="1" dirty="0"/>
              <a:t>Go Big </a:t>
            </a:r>
            <a:br>
              <a:rPr lang="en-US" sz="2800" i="1" dirty="0"/>
            </a:br>
            <a:r>
              <a:rPr lang="en-US" sz="2800" i="1" dirty="0"/>
              <a:t>or Go Home!</a:t>
            </a:r>
            <a:r>
              <a:rPr lang="en-US" sz="2800" dirty="0"/>
              <a:t>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C00000"/>
                </a:solidFill>
              </a:rPr>
              <a:t>“Burning Area”</a:t>
            </a:r>
          </a:p>
        </p:txBody>
      </p:sp>
      <p:sp>
        <p:nvSpPr>
          <p:cNvPr id="32" name="Oval 31"/>
          <p:cNvSpPr/>
          <p:nvPr/>
        </p:nvSpPr>
        <p:spPr>
          <a:xfrm>
            <a:off x="6034413" y="1231936"/>
            <a:ext cx="5394960" cy="5394960"/>
          </a:xfrm>
          <a:prstGeom prst="ellipse">
            <a:avLst/>
          </a:prstGeom>
          <a:solidFill>
            <a:schemeClr val="bg1">
              <a:lumMod val="95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The Focus of this Course!</a:t>
            </a:r>
          </a:p>
        </p:txBody>
      </p:sp>
    </p:spTree>
    <p:extLst>
      <p:ext uri="{BB962C8B-B14F-4D97-AF65-F5344CB8AC3E}">
        <p14:creationId xmlns:p14="http://schemas.microsoft.com/office/powerpoint/2010/main" val="78248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Purposes for Starting a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Why do people start IDEs?</a:t>
            </a:r>
          </a:p>
          <a:p>
            <a:pPr lvl="1"/>
            <a:r>
              <a:rPr lang="en-US" dirty="0"/>
              <a:t>To improve on </a:t>
            </a:r>
            <a:r>
              <a:rPr lang="en-US" b="1" i="1" dirty="0"/>
              <a:t>something</a:t>
            </a:r>
            <a:r>
              <a:rPr lang="en-US" dirty="0"/>
              <a:t> that seems obsolete </a:t>
            </a:r>
          </a:p>
          <a:p>
            <a:pPr lvl="1"/>
            <a:r>
              <a:rPr lang="en-US" dirty="0"/>
              <a:t>To invent </a:t>
            </a:r>
            <a:r>
              <a:rPr lang="en-US" b="1" i="1" dirty="0"/>
              <a:t>something</a:t>
            </a:r>
            <a:r>
              <a:rPr lang="en-US" dirty="0"/>
              <a:t> new that fills a void in the market </a:t>
            </a:r>
          </a:p>
          <a:p>
            <a:pPr lvl="1"/>
            <a:r>
              <a:rPr lang="en-US" dirty="0"/>
              <a:t>To revolutionize an entire industry </a:t>
            </a:r>
          </a:p>
          <a:p>
            <a:pPr lvl="1"/>
            <a:r>
              <a:rPr lang="en-US" dirty="0"/>
              <a:t>Etc.,</a:t>
            </a:r>
          </a:p>
          <a:p>
            <a:pPr lvl="1"/>
            <a:endParaRPr lang="en-US" dirty="0"/>
          </a:p>
          <a:p>
            <a:r>
              <a:rPr lang="en-US" dirty="0"/>
              <a:t>What is that thing or this industry?</a:t>
            </a:r>
          </a:p>
          <a:p>
            <a:pPr lvl="1"/>
            <a:r>
              <a:rPr lang="en-US" dirty="0"/>
              <a:t>You need to </a:t>
            </a:r>
            <a:r>
              <a:rPr lang="en-US" i="1" dirty="0"/>
              <a:t>identify the problem </a:t>
            </a:r>
            <a:r>
              <a:rPr lang="en-US" dirty="0"/>
              <a:t>before you </a:t>
            </a:r>
            <a:r>
              <a:rPr lang="en-US" i="1" dirty="0"/>
              <a:t>come up with an idea </a:t>
            </a:r>
            <a:r>
              <a:rPr lang="en-US" dirty="0"/>
              <a:t>that solves that problem</a:t>
            </a:r>
          </a:p>
          <a:p>
            <a:pPr lvl="1"/>
            <a:r>
              <a:rPr lang="en-US" dirty="0"/>
              <a:t>People commonly refer to both things (i.e., </a:t>
            </a:r>
            <a:r>
              <a:rPr lang="en-US" i="1" dirty="0"/>
              <a:t>problem finding </a:t>
            </a:r>
            <a:r>
              <a:rPr lang="en-US" dirty="0"/>
              <a:t>and </a:t>
            </a:r>
            <a:r>
              <a:rPr lang="en-US" i="1" dirty="0"/>
              <a:t>idea generation</a:t>
            </a:r>
            <a:r>
              <a:rPr lang="en-US" dirty="0"/>
              <a:t>) as one thing (i.e., </a:t>
            </a:r>
            <a:r>
              <a:rPr lang="en-US" i="1" dirty="0"/>
              <a:t>idea generation</a:t>
            </a:r>
            <a:r>
              <a:rPr lang="en-US" dirty="0"/>
              <a:t>), signifying the importance of the outcome, when they really mean both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1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/>
          </a:bodyPr>
          <a:lstStyle/>
          <a:p>
            <a:r>
              <a:rPr lang="en-US" dirty="0"/>
              <a:t>To this end, there are </a:t>
            </a:r>
            <a:r>
              <a:rPr lang="en-US" i="1" dirty="0"/>
              <a:t>two</a:t>
            </a:r>
            <a:r>
              <a:rPr lang="en-US" dirty="0"/>
              <a:t> types of IDEs</a:t>
            </a:r>
          </a:p>
          <a:p>
            <a:pPr lvl="1"/>
            <a:r>
              <a:rPr lang="en-US" dirty="0"/>
              <a:t>An IDE that knows a problem but is searching for a solution </a:t>
            </a:r>
          </a:p>
          <a:p>
            <a:pPr lvl="2"/>
            <a:r>
              <a:rPr lang="en-US" dirty="0"/>
              <a:t>E.g., “Medical diagnostic errors” is a serious problem in healthcare that you may want to solve, but you may not know the solution right away, thus need to conduct research</a:t>
            </a:r>
          </a:p>
          <a:p>
            <a:pPr lvl="1"/>
            <a:r>
              <a:rPr lang="en-US" dirty="0"/>
              <a:t>An IDE that knows a problem and its solution </a:t>
            </a:r>
          </a:p>
          <a:p>
            <a:pPr lvl="2"/>
            <a:r>
              <a:rPr lang="en-US" dirty="0"/>
              <a:t>E.g., Scheduling an appointment with a doctor through classical means might be a problem (your </a:t>
            </a:r>
            <a:r>
              <a:rPr lang="en-US" i="1" dirty="0">
                <a:solidFill>
                  <a:srgbClr val="77E1FF"/>
                </a:solidFill>
              </a:rPr>
              <a:t>hypothesis</a:t>
            </a:r>
            <a:r>
              <a:rPr lang="en-US" dirty="0"/>
              <a:t>) and providing people with an app to do it conveniently might be the solution (your </a:t>
            </a:r>
            <a:r>
              <a:rPr lang="en-US" i="1" dirty="0">
                <a:solidFill>
                  <a:srgbClr val="77E1FF"/>
                </a:solidFill>
              </a:rPr>
              <a:t>thesis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intersection</a:t>
            </a:r>
            <a:r>
              <a:rPr lang="en-US" dirty="0"/>
              <a:t> of </a:t>
            </a:r>
            <a:r>
              <a:rPr lang="en-US" b="1" i="1" dirty="0">
                <a:solidFill>
                  <a:srgbClr val="77E1FF"/>
                </a:solidFill>
              </a:rPr>
              <a:t>personal passion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77E1FF"/>
                </a:solidFill>
              </a:rPr>
              <a:t>problem solving </a:t>
            </a:r>
            <a:r>
              <a:rPr lang="en-US" dirty="0"/>
              <a:t>is where good IDEs are born, and lasting businesses are built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9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6217</TotalTime>
  <Words>1651</Words>
  <Application>Microsoft Macintosh PowerPoint</Application>
  <PresentationFormat>Widescreen</PresentationFormat>
  <Paragraphs>294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Entrepreneurship Paradigm:  A System of Functions </vt:lpstr>
      <vt:lpstr>Entrepreneurship Paradigm:  A System of Functions </vt:lpstr>
      <vt:lpstr>Entrepreneurship</vt:lpstr>
      <vt:lpstr>SME and IDE Expected Revenue &amp; Job Trends</vt:lpstr>
      <vt:lpstr>SME and IDE Expected Revenue &amp; Job Trends</vt:lpstr>
      <vt:lpstr>Purposes for Starting a Business</vt:lpstr>
      <vt:lpstr>Types of IDEs</vt:lpstr>
      <vt:lpstr>How to Conceive IDEs?</vt:lpstr>
      <vt:lpstr>Principle 1: Know Your Why</vt:lpstr>
      <vt:lpstr>Principle 1: Know Your Why</vt:lpstr>
      <vt:lpstr>Principle 1: Know Your Why</vt:lpstr>
      <vt:lpstr>Principle 1: Know Your Why</vt:lpstr>
      <vt:lpstr>Principle 1: Know Your Why</vt:lpstr>
      <vt:lpstr>Principle 1: Know Your Why</vt:lpstr>
      <vt:lpstr>Principle 1: Know Your Why</vt:lpstr>
      <vt:lpstr>Principle 1: Know Your Why</vt:lpstr>
      <vt:lpstr>Principle 1: Know Your Why</vt:lpstr>
      <vt:lpstr>Next Class…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216</cp:revision>
  <dcterms:created xsi:type="dcterms:W3CDTF">2017-11-06T08:45:10Z</dcterms:created>
  <dcterms:modified xsi:type="dcterms:W3CDTF">2023-08-29T09:13:40Z</dcterms:modified>
</cp:coreProperties>
</file>