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566" r:id="rId2"/>
    <p:sldId id="327" r:id="rId3"/>
    <p:sldId id="328" r:id="rId4"/>
    <p:sldId id="329" r:id="rId5"/>
    <p:sldId id="330" r:id="rId6"/>
    <p:sldId id="331" r:id="rId7"/>
    <p:sldId id="332" r:id="rId8"/>
    <p:sldId id="333" r:id="rId9"/>
    <p:sldId id="334" r:id="rId10"/>
    <p:sldId id="335" r:id="rId11"/>
    <p:sldId id="336" r:id="rId12"/>
    <p:sldId id="337" r:id="rId13"/>
    <p:sldId id="33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1FF"/>
    <a:srgbClr val="EF7273"/>
    <a:srgbClr val="7EC2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6"/>
  </p:normalViewPr>
  <p:slideViewPr>
    <p:cSldViewPr snapToGrid="0" snapToObjects="1">
      <p:cViewPr varScale="1">
        <p:scale>
          <a:sx n="121" d="100"/>
          <a:sy n="121" d="100"/>
        </p:scale>
        <p:origin x="74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hhammou\Dropbox%20(CCL)\MHH\Courses\15-390-s18\Scratch\Lecture1-Business-Model-Cal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hhammou\Dropbox%20(CCL)\MHH\Courses\15-390-s18\Scratch\Lecture1-Business-Model-Calc.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Market Share</a:t>
            </a:r>
            <a:r>
              <a:rPr lang="en-US" sz="1600" b="1" baseline="0" dirty="0">
                <a:solidFill>
                  <a:schemeClr val="tx1"/>
                </a:solidFill>
              </a:rPr>
              <a:t> (</a:t>
            </a:r>
            <a:r>
              <a:rPr lang="el-GR" sz="1600" b="1" baseline="0" dirty="0">
                <a:solidFill>
                  <a:srgbClr val="00B050"/>
                </a:solidFill>
              </a:rPr>
              <a:t>α</a:t>
            </a:r>
            <a:r>
              <a:rPr lang="en-US" sz="1600" b="1" baseline="0" dirty="0">
                <a:solidFill>
                  <a:schemeClr val="tx1"/>
                </a:solidFill>
              </a:rPr>
              <a:t>) = 5%</a:t>
            </a:r>
            <a:endParaRPr lang="en-US" sz="1600" b="1" dirty="0">
              <a:solidFill>
                <a:schemeClr val="tx1"/>
              </a:solidFill>
            </a:endParaRP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pattFill prst="plaid">
              <a:fgClr>
                <a:srgbClr val="C00000"/>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Sheet1!$E$6:$E$8</c:f>
              <c:numCache>
                <c:formatCode>General</c:formatCode>
                <c:ptCount val="3"/>
                <c:pt idx="0">
                  <c:v>0.08</c:v>
                </c:pt>
                <c:pt idx="1">
                  <c:v>0.1</c:v>
                </c:pt>
                <c:pt idx="2">
                  <c:v>0.15</c:v>
                </c:pt>
              </c:numCache>
            </c:numRef>
          </c:cat>
          <c:val>
            <c:numRef>
              <c:f>Sheet1!$H$6:$H$8</c:f>
              <c:numCache>
                <c:formatCode>General</c:formatCode>
                <c:ptCount val="3"/>
                <c:pt idx="0">
                  <c:v>390000.00000000006</c:v>
                </c:pt>
                <c:pt idx="1">
                  <c:v>425000</c:v>
                </c:pt>
                <c:pt idx="2">
                  <c:v>512500</c:v>
                </c:pt>
              </c:numCache>
            </c:numRef>
          </c:val>
          <c:extLst>
            <c:ext xmlns:c16="http://schemas.microsoft.com/office/drawing/2014/chart" uri="{C3380CC4-5D6E-409C-BE32-E72D297353CC}">
              <c16:uniqueId val="{00000000-EAAD-534A-B4A2-7C453AAE7EF5}"/>
            </c:ext>
          </c:extLst>
        </c:ser>
        <c:dLbls>
          <c:showLegendKey val="0"/>
          <c:showVal val="0"/>
          <c:showCatName val="0"/>
          <c:showSerName val="0"/>
          <c:showPercent val="0"/>
          <c:showBubbleSize val="0"/>
        </c:dLbls>
        <c:gapWidth val="219"/>
        <c:overlap val="-27"/>
        <c:axId val="334941648"/>
        <c:axId val="334942040"/>
      </c:barChart>
      <c:catAx>
        <c:axId val="334941648"/>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a:solidFill>
                      <a:schemeClr val="tx1"/>
                    </a:solidFill>
                  </a:rPr>
                  <a:t>Transaction Fee (</a:t>
                </a:r>
                <a:r>
                  <a:rPr lang="el-GR" sz="1400" b="1">
                    <a:solidFill>
                      <a:schemeClr val="tx1"/>
                    </a:solidFill>
                  </a:rPr>
                  <a:t>β</a:t>
                </a:r>
                <a:r>
                  <a:rPr lang="en-US" sz="1400" b="1">
                    <a:solidFill>
                      <a:schemeClr val="tx1"/>
                    </a:solidFill>
                  </a:rPr>
                  <a:t>)</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34942040"/>
        <c:crosses val="autoZero"/>
        <c:auto val="1"/>
        <c:lblAlgn val="ctr"/>
        <c:lblOffset val="100"/>
        <c:noMultiLvlLbl val="0"/>
      </c:catAx>
      <c:valAx>
        <c:axId val="334942040"/>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a:solidFill>
                      <a:schemeClr val="tx1"/>
                    </a:solidFill>
                  </a:rPr>
                  <a:t>Revenue ($)</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34941648"/>
        <c:crosses val="autoZero"/>
        <c:crossBetween val="between"/>
      </c:valAx>
      <c:spPr>
        <a:noFill/>
        <a:ln>
          <a:noFill/>
        </a:ln>
        <a:effectLst/>
      </c:spPr>
    </c:plotArea>
    <c:plotVisOnly val="1"/>
    <c:dispBlanksAs val="gap"/>
    <c:showDLblsOverMax val="0"/>
  </c:chart>
  <c:spPr>
    <a:solidFill>
      <a:schemeClr val="bg1"/>
    </a:solidFill>
    <a:ln w="9525" cap="flat" cmpd="sng" algn="ctr">
      <a:solidFill>
        <a:srgbClr val="C00000"/>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i="0" baseline="0" dirty="0">
                <a:solidFill>
                  <a:schemeClr val="tx1"/>
                </a:solidFill>
                <a:effectLst/>
              </a:rPr>
              <a:t>Market Share (</a:t>
            </a:r>
            <a:r>
              <a:rPr lang="el-GR" sz="1600" b="1" i="0" baseline="0" dirty="0">
                <a:solidFill>
                  <a:srgbClr val="00B050"/>
                </a:solidFill>
                <a:effectLst/>
              </a:rPr>
              <a:t>α</a:t>
            </a:r>
            <a:r>
              <a:rPr lang="en-US" sz="1600" b="1" i="0" baseline="0" dirty="0">
                <a:solidFill>
                  <a:schemeClr val="tx1"/>
                </a:solidFill>
                <a:effectLst/>
              </a:rPr>
              <a:t>) = 10%</a:t>
            </a:r>
            <a:endParaRPr lang="en-US" sz="1600" b="1" dirty="0">
              <a:solidFill>
                <a:schemeClr val="tx1"/>
              </a:solidFill>
              <a:effectLst/>
            </a:endParaRP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pattFill prst="lgGrid">
              <a:fgClr>
                <a:srgbClr val="7030A0"/>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Sheet1!$E$6:$E$8</c:f>
              <c:numCache>
                <c:formatCode>General</c:formatCode>
                <c:ptCount val="3"/>
                <c:pt idx="0">
                  <c:v>0.08</c:v>
                </c:pt>
                <c:pt idx="1">
                  <c:v>0.1</c:v>
                </c:pt>
                <c:pt idx="2">
                  <c:v>0.15</c:v>
                </c:pt>
              </c:numCache>
            </c:numRef>
          </c:cat>
          <c:val>
            <c:numRef>
              <c:f>Sheet1!$H$30:$H$32</c:f>
              <c:numCache>
                <c:formatCode>General</c:formatCode>
                <c:ptCount val="3"/>
                <c:pt idx="0">
                  <c:v>780000.00000000012</c:v>
                </c:pt>
                <c:pt idx="1">
                  <c:v>850000</c:v>
                </c:pt>
                <c:pt idx="2">
                  <c:v>1025000</c:v>
                </c:pt>
              </c:numCache>
            </c:numRef>
          </c:val>
          <c:extLst>
            <c:ext xmlns:c16="http://schemas.microsoft.com/office/drawing/2014/chart" uri="{C3380CC4-5D6E-409C-BE32-E72D297353CC}">
              <c16:uniqueId val="{00000000-4372-EA4C-A819-3A4CDEEB7008}"/>
            </c:ext>
          </c:extLst>
        </c:ser>
        <c:dLbls>
          <c:showLegendKey val="0"/>
          <c:showVal val="0"/>
          <c:showCatName val="0"/>
          <c:showSerName val="0"/>
          <c:showPercent val="0"/>
          <c:showBubbleSize val="0"/>
        </c:dLbls>
        <c:gapWidth val="219"/>
        <c:overlap val="-27"/>
        <c:axId val="334942824"/>
        <c:axId val="334943216"/>
      </c:barChart>
      <c:catAx>
        <c:axId val="334942824"/>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a:solidFill>
                      <a:schemeClr val="tx1"/>
                    </a:solidFill>
                  </a:rPr>
                  <a:t>Transaction Fee (</a:t>
                </a:r>
                <a:r>
                  <a:rPr lang="el-GR" sz="1400" b="1">
                    <a:solidFill>
                      <a:schemeClr val="tx1"/>
                    </a:solidFill>
                  </a:rPr>
                  <a:t>β)</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34943216"/>
        <c:crosses val="autoZero"/>
        <c:auto val="1"/>
        <c:lblAlgn val="ctr"/>
        <c:lblOffset val="100"/>
        <c:noMultiLvlLbl val="0"/>
      </c:catAx>
      <c:valAx>
        <c:axId val="334943216"/>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sz="1400" b="1">
                    <a:solidFill>
                      <a:schemeClr val="tx1"/>
                    </a:solidFill>
                  </a:rPr>
                  <a:t>Revenue ($)</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34942824"/>
        <c:crosses val="autoZero"/>
        <c:crossBetween val="between"/>
      </c:valAx>
      <c:spPr>
        <a:noFill/>
        <a:ln>
          <a:noFill/>
        </a:ln>
        <a:effectLst/>
      </c:spPr>
    </c:plotArea>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11/22/23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11/22/23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11/22/23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11/22/23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11/22/23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11/22/23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11/22/23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11/22/23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535" y="1226912"/>
            <a:ext cx="9523071" cy="2387600"/>
          </a:xfrm>
        </p:spPr>
        <p:txBody>
          <a:bodyPr anchor="t">
            <a:noAutofit/>
          </a:bodyPr>
          <a:lstStyle/>
          <a:p>
            <a:r>
              <a:rPr lang="en-US" sz="4400" b="1" dirty="0">
                <a:solidFill>
                  <a:srgbClr val="77E1FF"/>
                </a:solidFill>
              </a:rPr>
              <a:t>Entrepreneurship for Computer Science</a:t>
            </a:r>
            <a:br>
              <a:rPr lang="en-US" sz="4400" dirty="0">
                <a:solidFill>
                  <a:srgbClr val="0070C0"/>
                </a:solidFill>
              </a:rPr>
            </a:br>
            <a:r>
              <a:rPr lang="en-US" sz="4400" dirty="0">
                <a:solidFill>
                  <a:srgbClr val="77E1FF"/>
                </a:solidFill>
              </a:rPr>
              <a:t>CS 15-390</a:t>
            </a:r>
          </a:p>
        </p:txBody>
      </p:sp>
      <p:sp>
        <p:nvSpPr>
          <p:cNvPr id="3" name="Subtitle 2"/>
          <p:cNvSpPr>
            <a:spLocks noGrp="1"/>
          </p:cNvSpPr>
          <p:nvPr>
            <p:ph type="subTitle" idx="1"/>
          </p:nvPr>
        </p:nvSpPr>
        <p:spPr>
          <a:xfrm>
            <a:off x="1524000" y="2944494"/>
            <a:ext cx="9144000" cy="2048954"/>
          </a:xfrm>
        </p:spPr>
        <p:txBody>
          <a:bodyPr>
            <a:normAutofit/>
          </a:bodyPr>
          <a:lstStyle/>
          <a:p>
            <a:r>
              <a:rPr lang="en-US" sz="2800" b="1" dirty="0"/>
              <a:t>How to Calculate TAM and Conduct Revenue Projections?</a:t>
            </a:r>
          </a:p>
          <a:p>
            <a:endParaRPr lang="en-US" dirty="0"/>
          </a:p>
          <a:p>
            <a:r>
              <a:rPr lang="en-US" sz="2800" b="1" dirty="0">
                <a:solidFill>
                  <a:srgbClr val="EF7273"/>
                </a:solidFill>
              </a:rPr>
              <a:t>Mohammad Hammoud</a:t>
            </a:r>
          </a:p>
        </p:txBody>
      </p:sp>
      <p:sp>
        <p:nvSpPr>
          <p:cNvPr id="4" name="TextBox 3">
            <a:extLst>
              <a:ext uri="{FF2B5EF4-FFF2-40B4-BE49-F238E27FC236}">
                <a16:creationId xmlns:a16="http://schemas.microsoft.com/office/drawing/2014/main" id="{B8AF9EBD-2407-8645-80D3-C98102E93C59}"/>
              </a:ext>
            </a:extLst>
          </p:cNvPr>
          <p:cNvSpPr txBox="1"/>
          <p:nvPr/>
        </p:nvSpPr>
        <p:spPr>
          <a:xfrm>
            <a:off x="5636871" y="2974693"/>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7341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China Syndrome</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t>You might be inclined to choose a </a:t>
            </a:r>
            <a:r>
              <a:rPr lang="en-US" i="1" dirty="0"/>
              <a:t>big</a:t>
            </a:r>
            <a:r>
              <a:rPr lang="en-US" dirty="0"/>
              <a:t> existing market, assuming that you can easily acquire a </a:t>
            </a:r>
            <a:r>
              <a:rPr lang="en-US" i="1" dirty="0"/>
              <a:t>tiny </a:t>
            </a:r>
            <a:r>
              <a:rPr lang="en-US" dirty="0"/>
              <a:t>fraction of it and reap the rewards!</a:t>
            </a:r>
          </a:p>
          <a:p>
            <a:pPr lvl="1"/>
            <a:r>
              <a:rPr lang="en-US" dirty="0"/>
              <a:t>This is referred to as the </a:t>
            </a:r>
            <a:r>
              <a:rPr lang="en-US" i="1" dirty="0">
                <a:solidFill>
                  <a:srgbClr val="EF7273"/>
                </a:solidFill>
              </a:rPr>
              <a:t>China Syndrome</a:t>
            </a:r>
            <a:r>
              <a:rPr lang="en-US" i="1" dirty="0">
                <a:solidFill>
                  <a:srgbClr val="0070C0"/>
                </a:solidFill>
              </a:rPr>
              <a:t> </a:t>
            </a:r>
          </a:p>
          <a:p>
            <a:pPr marL="0" indent="0">
              <a:buNone/>
            </a:pPr>
            <a:endParaRPr lang="en-US" dirty="0"/>
          </a:p>
          <a:p>
            <a:r>
              <a:rPr lang="en-US" dirty="0"/>
              <a:t>For example, if you can capture 0.1% of the toothbrush market in China (population ~1.5 billion), would not you make a lot of money?</a:t>
            </a:r>
          </a:p>
          <a:p>
            <a:pPr lvl="1"/>
            <a:r>
              <a:rPr lang="en-US" dirty="0"/>
              <a:t>How would the logic go?</a:t>
            </a:r>
          </a:p>
          <a:p>
            <a:pPr lvl="1"/>
            <a:endParaRPr lang="en-US" dirty="0"/>
          </a:p>
          <a:p>
            <a:pPr marL="0" indent="0">
              <a:buNone/>
            </a:pP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2693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China Syndrome</a:t>
            </a:r>
          </a:p>
        </p:txBody>
      </p:sp>
      <p:sp>
        <p:nvSpPr>
          <p:cNvPr id="3" name="Content Placeholder 2"/>
          <p:cNvSpPr>
            <a:spLocks noGrp="1"/>
          </p:cNvSpPr>
          <p:nvPr>
            <p:ph idx="1"/>
          </p:nvPr>
        </p:nvSpPr>
        <p:spPr>
          <a:xfrm>
            <a:off x="838200" y="1825625"/>
            <a:ext cx="10515600" cy="4783722"/>
          </a:xfrm>
        </p:spPr>
        <p:txBody>
          <a:bodyPr>
            <a:normAutofit/>
          </a:bodyPr>
          <a:lstStyle/>
          <a:p>
            <a:pPr>
              <a:buFont typeface="Arial" panose="020B0604020202020204" pitchFamily="34" charset="0"/>
              <a:buChar char="•"/>
            </a:pPr>
            <a:r>
              <a:rPr lang="en-US" dirty="0"/>
              <a:t>The logic goes as follows:</a:t>
            </a:r>
          </a:p>
          <a:p>
            <a:pPr lvl="1"/>
            <a:r>
              <a:rPr lang="en-US" dirty="0"/>
              <a:t>A reputable site on the Internet says that China has ~1.5 billion people</a:t>
            </a:r>
          </a:p>
          <a:p>
            <a:pPr lvl="1"/>
            <a:r>
              <a:rPr lang="en-US" dirty="0"/>
              <a:t>If 1 billion of these people have teeth, the market size would be 1 billion customers</a:t>
            </a:r>
          </a:p>
          <a:p>
            <a:pPr lvl="1"/>
            <a:r>
              <a:rPr lang="en-US" dirty="0"/>
              <a:t>You can build a toothbrush for the Chinese market and potentially capture 0.1% market share </a:t>
            </a:r>
            <a:r>
              <a:rPr lang="en-US" i="1" dirty="0"/>
              <a:t>in the first year</a:t>
            </a:r>
          </a:p>
          <a:p>
            <a:pPr lvl="1"/>
            <a:r>
              <a:rPr lang="en-US" dirty="0"/>
              <a:t>If each person buys 3 toothbrushes per year, you could sell 3 million toothbrushes per year</a:t>
            </a:r>
          </a:p>
          <a:p>
            <a:pPr lvl="1"/>
            <a:r>
              <a:rPr lang="en-US" dirty="0"/>
              <a:t>If you sell each toothbrush for $1, you would have $3 million in sales the first year, with lots of room to grow!</a:t>
            </a:r>
          </a:p>
          <a:p>
            <a:pPr marL="0" indent="0">
              <a:buNone/>
            </a:pPr>
            <a:endParaRPr lang="en-US" dirty="0"/>
          </a:p>
          <a:p>
            <a:r>
              <a:rPr lang="en-US" dirty="0"/>
              <a:t>Is there any problem with this logic?</a:t>
            </a:r>
          </a:p>
          <a:p>
            <a:pPr marL="0" indent="0">
              <a:buNone/>
            </a:pP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0084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China Syndrome</a:t>
            </a:r>
          </a:p>
        </p:txBody>
      </p:sp>
      <p:sp>
        <p:nvSpPr>
          <p:cNvPr id="3" name="Content Placeholder 2"/>
          <p:cNvSpPr>
            <a:spLocks noGrp="1"/>
          </p:cNvSpPr>
          <p:nvPr>
            <p:ph idx="1"/>
          </p:nvPr>
        </p:nvSpPr>
        <p:spPr>
          <a:xfrm>
            <a:off x="838200" y="1825625"/>
            <a:ext cx="10287000" cy="4901746"/>
          </a:xfrm>
        </p:spPr>
        <p:txBody>
          <a:bodyPr>
            <a:normAutofit/>
          </a:bodyPr>
          <a:lstStyle/>
          <a:p>
            <a:pPr>
              <a:buFont typeface="Arial" panose="020B0604020202020204" pitchFamily="34" charset="0"/>
              <a:buChar char="•"/>
            </a:pPr>
            <a:r>
              <a:rPr lang="en-US" dirty="0"/>
              <a:t>This logic has several gaps:</a:t>
            </a:r>
          </a:p>
          <a:p>
            <a:pPr lvl="1">
              <a:buFont typeface="Arial" panose="020B0604020202020204" pitchFamily="34" charset="0"/>
              <a:buChar char="•"/>
            </a:pPr>
            <a:r>
              <a:rPr lang="en-US" dirty="0"/>
              <a:t>It did not demonstrate in a compelling manner the reasons of why people will buy your toothbrush and not other toothbrushes</a:t>
            </a:r>
          </a:p>
          <a:p>
            <a:pPr lvl="1">
              <a:buFont typeface="Arial" panose="020B0604020202020204" pitchFamily="34" charset="0"/>
              <a:buChar char="•"/>
            </a:pPr>
            <a:r>
              <a:rPr lang="en-US" dirty="0"/>
              <a:t>It assumed that you would capture 0.1% of the market share </a:t>
            </a:r>
            <a:r>
              <a:rPr lang="en-US" i="1" dirty="0"/>
              <a:t>in the first year</a:t>
            </a:r>
            <a:r>
              <a:rPr lang="en-US" dirty="0"/>
              <a:t>; how?</a:t>
            </a:r>
          </a:p>
          <a:p>
            <a:pPr lvl="2">
              <a:buFont typeface="Arial" panose="020B0604020202020204" pitchFamily="34" charset="0"/>
              <a:buChar char="•"/>
            </a:pPr>
            <a:r>
              <a:rPr lang="en-US" sz="2200" dirty="0"/>
              <a:t>How can you </a:t>
            </a:r>
            <a:r>
              <a:rPr lang="en-US" sz="2200" i="1" dirty="0">
                <a:solidFill>
                  <a:srgbClr val="FFC000"/>
                </a:solidFill>
              </a:rPr>
              <a:t>distribute</a:t>
            </a:r>
            <a:r>
              <a:rPr lang="en-US" sz="2200" dirty="0"/>
              <a:t> your toothbrushes in </a:t>
            </a:r>
            <a:r>
              <a:rPr lang="en-US" sz="2200" i="1" dirty="0"/>
              <a:t>all</a:t>
            </a:r>
            <a:r>
              <a:rPr lang="en-US" sz="2200" dirty="0"/>
              <a:t> China in the first year?</a:t>
            </a:r>
          </a:p>
          <a:p>
            <a:pPr lvl="2">
              <a:buFont typeface="Arial" panose="020B0604020202020204" pitchFamily="34" charset="0"/>
              <a:buChar char="•"/>
            </a:pPr>
            <a:r>
              <a:rPr lang="en-US" sz="2200" dirty="0"/>
              <a:t>Have you sold any toothbrush so far?</a:t>
            </a:r>
          </a:p>
          <a:p>
            <a:pPr lvl="2">
              <a:buFont typeface="Arial" panose="020B0604020202020204" pitchFamily="34" charset="0"/>
              <a:buChar char="•"/>
            </a:pPr>
            <a:r>
              <a:rPr lang="en-US" sz="2200" dirty="0"/>
              <a:t>If you are selling to wholesalers (who then sell to retailers), what have been your </a:t>
            </a:r>
            <a:r>
              <a:rPr lang="en-US" sz="2200" i="1" dirty="0">
                <a:solidFill>
                  <a:srgbClr val="FFC000"/>
                </a:solidFill>
              </a:rPr>
              <a:t>closing rate</a:t>
            </a:r>
            <a:r>
              <a:rPr lang="en-US" sz="2200" dirty="0"/>
              <a:t>? </a:t>
            </a:r>
          </a:p>
          <a:p>
            <a:pPr lvl="2">
              <a:buFont typeface="Arial" panose="020B0604020202020204" pitchFamily="34" charset="0"/>
              <a:buChar char="•"/>
            </a:pPr>
            <a:r>
              <a:rPr lang="en-US" sz="2200" dirty="0"/>
              <a:t>Even if you haven’t sold to any wholesaler, have you met with any and gotten a sense if they would buy from you?</a:t>
            </a:r>
          </a:p>
          <a:p>
            <a:pPr lvl="2">
              <a:buFont typeface="Arial" panose="020B0604020202020204" pitchFamily="34" charset="0"/>
              <a:buChar char="•"/>
            </a:pPr>
            <a:r>
              <a:rPr lang="en-US" sz="2200" dirty="0"/>
              <a:t>What if the wholesaler buys, sells to retailers, and people end up </a:t>
            </a:r>
            <a:r>
              <a:rPr lang="en-US" sz="2200" i="1" dirty="0"/>
              <a:t>not</a:t>
            </a:r>
            <a:r>
              <a:rPr lang="en-US" sz="2200" dirty="0"/>
              <a:t> buying your toothbrush from the retailers?</a:t>
            </a:r>
          </a:p>
          <a:p>
            <a:pPr marL="457200" lvl="1"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53951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9: Under-</a:t>
            </a:r>
            <a:r>
              <a:rPr lang="en-US" i="1" dirty="0"/>
              <a:t>Project</a:t>
            </a:r>
            <a:r>
              <a:rPr lang="en-US" dirty="0"/>
              <a:t> and Over-Deliver</a:t>
            </a:r>
          </a:p>
        </p:txBody>
      </p:sp>
      <p:sp>
        <p:nvSpPr>
          <p:cNvPr id="3" name="Content Placeholder 2"/>
          <p:cNvSpPr>
            <a:spLocks noGrp="1"/>
          </p:cNvSpPr>
          <p:nvPr>
            <p:ph idx="1"/>
          </p:nvPr>
        </p:nvSpPr>
        <p:spPr>
          <a:xfrm>
            <a:off x="838200" y="1825625"/>
            <a:ext cx="10287000" cy="4901746"/>
          </a:xfrm>
        </p:spPr>
        <p:txBody>
          <a:bodyPr>
            <a:normAutofit/>
          </a:bodyPr>
          <a:lstStyle/>
          <a:p>
            <a:pPr>
              <a:buFont typeface="Arial" panose="020B0604020202020204" pitchFamily="34" charset="0"/>
              <a:buChar char="•"/>
            </a:pPr>
            <a:r>
              <a:rPr lang="en-US" dirty="0"/>
              <a:t>If entrepreneurship is that easy, would not everyone sell toothbrushes in China?</a:t>
            </a:r>
          </a:p>
          <a:p>
            <a:pPr lvl="1">
              <a:buFont typeface="Arial" panose="020B0604020202020204" pitchFamily="34" charset="0"/>
              <a:buChar char="•"/>
            </a:pPr>
            <a:r>
              <a:rPr lang="en-US" dirty="0"/>
              <a:t>Do not get ensnared by “The China Syndrome”</a:t>
            </a:r>
          </a:p>
          <a:p>
            <a:pPr lvl="1">
              <a:buFont typeface="Arial" panose="020B0604020202020204" pitchFamily="34" charset="0"/>
              <a:buChar char="•"/>
            </a:pPr>
            <a:r>
              <a:rPr lang="en-US" dirty="0"/>
              <a:t>Do your revenue projections </a:t>
            </a:r>
            <a:r>
              <a:rPr lang="en-US" i="1" dirty="0"/>
              <a:t>only</a:t>
            </a:r>
            <a:r>
              <a:rPr lang="en-US" dirty="0"/>
              <a:t> after:</a:t>
            </a:r>
          </a:p>
          <a:p>
            <a:pPr lvl="2">
              <a:buFont typeface="Arial" panose="020B0604020202020204" pitchFamily="34" charset="0"/>
              <a:buChar char="•"/>
            </a:pPr>
            <a:r>
              <a:rPr lang="en-US" dirty="0"/>
              <a:t>You do </a:t>
            </a:r>
            <a:r>
              <a:rPr lang="en-US" i="1" u="sng" dirty="0"/>
              <a:t>extensive</a:t>
            </a:r>
            <a:r>
              <a:rPr lang="en-US" dirty="0"/>
              <a:t> primary &amp; secondary market research</a:t>
            </a:r>
          </a:p>
          <a:p>
            <a:pPr lvl="2">
              <a:buFont typeface="Arial" panose="020B0604020202020204" pitchFamily="34" charset="0"/>
              <a:buChar char="•"/>
            </a:pPr>
            <a:r>
              <a:rPr lang="en-US" dirty="0"/>
              <a:t>You </a:t>
            </a:r>
            <a:r>
              <a:rPr lang="en-US" i="1" u="sng" dirty="0"/>
              <a:t>test</a:t>
            </a:r>
            <a:r>
              <a:rPr lang="en-US" dirty="0"/>
              <a:t> your product with </a:t>
            </a:r>
            <a:r>
              <a:rPr lang="en-US" i="1" u="sng" dirty="0"/>
              <a:t>target</a:t>
            </a:r>
            <a:r>
              <a:rPr lang="en-US" u="sng" dirty="0"/>
              <a:t> </a:t>
            </a:r>
            <a:r>
              <a:rPr lang="en-US" i="1" u="sng" dirty="0"/>
              <a:t>audience</a:t>
            </a:r>
            <a:r>
              <a:rPr lang="en-US" dirty="0"/>
              <a:t> and evolve it (recall the </a:t>
            </a:r>
            <a:r>
              <a:rPr lang="en-US" i="1" dirty="0">
                <a:solidFill>
                  <a:srgbClr val="77E1FF"/>
                </a:solidFill>
              </a:rPr>
              <a:t>lean approach</a:t>
            </a:r>
            <a:r>
              <a:rPr lang="en-US" dirty="0"/>
              <a:t>)</a:t>
            </a:r>
          </a:p>
          <a:p>
            <a:pPr lvl="2">
              <a:buFont typeface="Arial" panose="020B0604020202020204" pitchFamily="34" charset="0"/>
              <a:buChar char="•"/>
            </a:pPr>
            <a:r>
              <a:rPr lang="en-US" dirty="0"/>
              <a:t>You figure out the</a:t>
            </a:r>
            <a:r>
              <a:rPr lang="en-US" i="1" dirty="0"/>
              <a:t> </a:t>
            </a:r>
            <a:r>
              <a:rPr lang="en-US" i="1" u="sng" dirty="0"/>
              <a:t>right business model</a:t>
            </a:r>
            <a:r>
              <a:rPr lang="en-US" i="1" dirty="0"/>
              <a:t> </a:t>
            </a:r>
            <a:r>
              <a:rPr lang="en-US" dirty="0"/>
              <a:t>for selling your product </a:t>
            </a:r>
          </a:p>
          <a:p>
            <a:pPr lvl="2">
              <a:buFont typeface="Arial" panose="020B0604020202020204" pitchFamily="34" charset="0"/>
              <a:buChar char="•"/>
            </a:pPr>
            <a:r>
              <a:rPr lang="en-US" dirty="0"/>
              <a:t>You figure out the </a:t>
            </a:r>
            <a:r>
              <a:rPr lang="en-US" i="1" u="sng" dirty="0"/>
              <a:t>sales process</a:t>
            </a:r>
            <a:r>
              <a:rPr lang="en-US" dirty="0"/>
              <a:t> and </a:t>
            </a:r>
            <a:r>
              <a:rPr lang="en-US" i="1" u="sng" dirty="0"/>
              <a:t>distribution channels</a:t>
            </a:r>
            <a:r>
              <a:rPr lang="en-US" dirty="0"/>
              <a:t> in detail</a:t>
            </a:r>
          </a:p>
          <a:p>
            <a:pPr lvl="1">
              <a:buFont typeface="Arial" panose="020B0604020202020204" pitchFamily="34" charset="0"/>
              <a:buChar char="•"/>
            </a:pPr>
            <a:r>
              <a:rPr lang="en-US" dirty="0"/>
              <a:t>Your projections will always be only estimations, but the harder you try to be accurate, the more you will be close to being accurate</a:t>
            </a:r>
          </a:p>
          <a:p>
            <a:pPr lvl="1">
              <a:buFont typeface="Arial" panose="020B0604020202020204" pitchFamily="34" charset="0"/>
              <a:buChar char="•"/>
            </a:pPr>
            <a:r>
              <a:rPr lang="en-US" dirty="0"/>
              <a:t>Better to under-promise and over-deliver  </a:t>
            </a:r>
          </a:p>
          <a:p>
            <a:pPr>
              <a:buFont typeface="Arial" panose="020B0604020202020204" pitchFamily="34" charset="0"/>
              <a:buChar char="•"/>
            </a:pPr>
            <a:endParaRPr lang="en-US" dirty="0"/>
          </a:p>
          <a:p>
            <a:pPr marL="457200" lvl="1" indent="0">
              <a:buNone/>
            </a:pPr>
            <a:endParaRPr lang="en-US" dirty="0"/>
          </a:p>
          <a:p>
            <a:pPr>
              <a:buFont typeface="Arial" panose="020B0604020202020204" pitchFamily="34" charset="0"/>
              <a:buChar char="•"/>
            </a:pPr>
            <a:endParaRPr lang="en-US" sz="3300" dirty="0"/>
          </a:p>
          <a:p>
            <a:pPr marL="457200" lvl="1"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77716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0C4EE646-A6F8-6572-89FD-18AF61A06FEA}"/>
              </a:ext>
            </a:extLst>
          </p:cNvPr>
          <p:cNvGrpSpPr/>
          <p:nvPr/>
        </p:nvGrpSpPr>
        <p:grpSpPr>
          <a:xfrm>
            <a:off x="3396737" y="2882884"/>
            <a:ext cx="5426025" cy="3751889"/>
            <a:chOff x="3396737" y="3080596"/>
            <a:chExt cx="5426025" cy="3751889"/>
          </a:xfrm>
        </p:grpSpPr>
        <p:grpSp>
          <p:nvGrpSpPr>
            <p:cNvPr id="16" name="Group 15">
              <a:extLst>
                <a:ext uri="{FF2B5EF4-FFF2-40B4-BE49-F238E27FC236}">
                  <a16:creationId xmlns:a16="http://schemas.microsoft.com/office/drawing/2014/main" id="{ED668568-335C-4FAD-4A05-35158720F7C4}"/>
                </a:ext>
              </a:extLst>
            </p:cNvPr>
            <p:cNvGrpSpPr/>
            <p:nvPr/>
          </p:nvGrpSpPr>
          <p:grpSpPr>
            <a:xfrm>
              <a:off x="3396737" y="3080596"/>
              <a:ext cx="5426025" cy="3751889"/>
              <a:chOff x="3312731" y="2868204"/>
              <a:chExt cx="5426025" cy="3751889"/>
            </a:xfrm>
          </p:grpSpPr>
          <p:grpSp>
            <p:nvGrpSpPr>
              <p:cNvPr id="14" name="Group 13">
                <a:extLst>
                  <a:ext uri="{FF2B5EF4-FFF2-40B4-BE49-F238E27FC236}">
                    <a16:creationId xmlns:a16="http://schemas.microsoft.com/office/drawing/2014/main" id="{0FBEAE8E-74C1-636B-E1B8-26F5E8D4A56A}"/>
                  </a:ext>
                </a:extLst>
              </p:cNvPr>
              <p:cNvGrpSpPr/>
              <p:nvPr/>
            </p:nvGrpSpPr>
            <p:grpSpPr>
              <a:xfrm>
                <a:off x="3312731" y="2868204"/>
                <a:ext cx="5426025" cy="3586917"/>
                <a:chOff x="3312731" y="2868204"/>
                <a:chExt cx="5426025" cy="3586917"/>
              </a:xfrm>
            </p:grpSpPr>
            <p:pic>
              <p:nvPicPr>
                <p:cNvPr id="5122" name="Picture 2" descr="Image result for beachhead tam calcul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2731" y="2960482"/>
                  <a:ext cx="5426025" cy="349463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5544F44D-097C-BA72-77BC-78DB457692E7}"/>
                    </a:ext>
                  </a:extLst>
                </p:cNvPr>
                <p:cNvSpPr/>
                <p:nvPr/>
              </p:nvSpPr>
              <p:spPr>
                <a:xfrm>
                  <a:off x="4423719" y="3298698"/>
                  <a:ext cx="1450997" cy="37371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12C739-C029-CC58-F7D7-6D9A94D203F6}"/>
                    </a:ext>
                  </a:extLst>
                </p:cNvPr>
                <p:cNvSpPr/>
                <p:nvPr/>
              </p:nvSpPr>
              <p:spPr>
                <a:xfrm>
                  <a:off x="5827242" y="2986780"/>
                  <a:ext cx="1450997" cy="37371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437905A-5F32-B8B3-32F4-ADB0BCEB730F}"/>
                    </a:ext>
                  </a:extLst>
                </p:cNvPr>
                <p:cNvSpPr/>
                <p:nvPr/>
              </p:nvSpPr>
              <p:spPr>
                <a:xfrm>
                  <a:off x="7287761" y="2868204"/>
                  <a:ext cx="1042060" cy="90144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7B679A8-C4C6-FDD0-DCD2-AD33FF9E44C8}"/>
                  </a:ext>
                </a:extLst>
              </p:cNvPr>
              <p:cNvSpPr/>
              <p:nvPr/>
            </p:nvSpPr>
            <p:spPr>
              <a:xfrm>
                <a:off x="3841218" y="5460076"/>
                <a:ext cx="4689719" cy="116001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8B017454-F1D0-A292-C221-251286AEB689}"/>
                </a:ext>
              </a:extLst>
            </p:cNvPr>
            <p:cNvSpPr/>
            <p:nvPr/>
          </p:nvSpPr>
          <p:spPr>
            <a:xfrm>
              <a:off x="8319813" y="3846987"/>
              <a:ext cx="271849" cy="1094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pPr algn="ctr"/>
            <a:r>
              <a:rPr lang="en-US" dirty="0"/>
              <a:t>What is Total Addressable Market (TAM)?</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t>TAM is the amount of </a:t>
            </a:r>
            <a:r>
              <a:rPr lang="en-US" i="1" dirty="0"/>
              <a:t>annual revenue </a:t>
            </a:r>
            <a:r>
              <a:rPr lang="en-US" dirty="0"/>
              <a:t>your company would make if it captures </a:t>
            </a:r>
            <a:r>
              <a:rPr lang="en-US" i="1" dirty="0"/>
              <a:t>100% share </a:t>
            </a:r>
            <a:r>
              <a:rPr lang="en-US" dirty="0"/>
              <a:t>of the market in question</a:t>
            </a:r>
          </a:p>
        </p:txBody>
      </p:sp>
      <p:sp>
        <p:nvSpPr>
          <p:cNvPr id="5" name="Rectangle 4"/>
          <p:cNvSpPr/>
          <p:nvPr/>
        </p:nvSpPr>
        <p:spPr>
          <a:xfrm>
            <a:off x="8320299" y="3553691"/>
            <a:ext cx="210638" cy="237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038105" y="5430029"/>
            <a:ext cx="5197281" cy="1200329"/>
          </a:xfrm>
          <a:prstGeom prst="rect">
            <a:avLst/>
          </a:prstGeom>
          <a:solidFill>
            <a:schemeClr val="bg1"/>
          </a:solidFill>
          <a:ln>
            <a:solidFill>
              <a:schemeClr val="bg1"/>
            </a:solidFill>
          </a:ln>
        </p:spPr>
        <p:txBody>
          <a:bodyPr wrap="square" rtlCol="0">
            <a:spAutoFit/>
          </a:bodyPr>
          <a:lstStyle/>
          <a:p>
            <a:pPr algn="ctr"/>
            <a:r>
              <a:rPr lang="en-US" sz="2400" b="1" i="1" dirty="0">
                <a:solidFill>
                  <a:srgbClr val="EF7273"/>
                </a:solidFill>
              </a:rPr>
              <a:t>Beachhead</a:t>
            </a:r>
            <a:r>
              <a:rPr lang="en-US" sz="2400" b="1" i="1" dirty="0"/>
              <a:t> TAM calculation is your sanity check that you are headed in </a:t>
            </a:r>
            <a:br>
              <a:rPr lang="en-US" sz="2400" b="1" i="1" dirty="0"/>
            </a:br>
            <a:r>
              <a:rPr lang="en-US" sz="2400" b="1" i="1" dirty="0"/>
              <a:t>the right direction</a:t>
            </a:r>
          </a:p>
        </p:txBody>
      </p:sp>
      <p:sp>
        <p:nvSpPr>
          <p:cNvPr id="17" name="TextBox 16">
            <a:extLst>
              <a:ext uri="{FF2B5EF4-FFF2-40B4-BE49-F238E27FC236}">
                <a16:creationId xmlns:a16="http://schemas.microsoft.com/office/drawing/2014/main" id="{72431A7B-31FC-7E74-F442-338BA588B4FF}"/>
              </a:ext>
            </a:extLst>
          </p:cNvPr>
          <p:cNvSpPr txBox="1"/>
          <p:nvPr/>
        </p:nvSpPr>
        <p:spPr>
          <a:xfrm>
            <a:off x="4485818" y="3097344"/>
            <a:ext cx="1332536" cy="553998"/>
          </a:xfrm>
          <a:prstGeom prst="rect">
            <a:avLst/>
          </a:prstGeom>
          <a:solidFill>
            <a:schemeClr val="bg1"/>
          </a:solidFill>
        </p:spPr>
        <p:txBody>
          <a:bodyPr wrap="square" rtlCol="0">
            <a:spAutoFit/>
          </a:bodyPr>
          <a:lstStyle/>
          <a:p>
            <a:pPr algn="ctr"/>
            <a:r>
              <a:rPr lang="en-US" sz="1600" b="1" i="1" dirty="0">
                <a:solidFill>
                  <a:srgbClr val="7EC234"/>
                </a:solidFill>
              </a:rPr>
              <a:t>Uninteresting </a:t>
            </a:r>
          </a:p>
          <a:p>
            <a:pPr algn="ctr"/>
            <a:r>
              <a:rPr lang="en-US" sz="1400" b="1" i="1" dirty="0">
                <a:solidFill>
                  <a:srgbClr val="7EC234"/>
                </a:solidFill>
              </a:rPr>
              <a:t>too small</a:t>
            </a:r>
          </a:p>
        </p:txBody>
      </p:sp>
      <p:sp>
        <p:nvSpPr>
          <p:cNvPr id="18" name="TextBox 17">
            <a:extLst>
              <a:ext uri="{FF2B5EF4-FFF2-40B4-BE49-F238E27FC236}">
                <a16:creationId xmlns:a16="http://schemas.microsoft.com/office/drawing/2014/main" id="{18477E41-8FC0-855D-4BCF-A5C8356A946B}"/>
              </a:ext>
            </a:extLst>
          </p:cNvPr>
          <p:cNvSpPr txBox="1"/>
          <p:nvPr/>
        </p:nvSpPr>
        <p:spPr>
          <a:xfrm>
            <a:off x="5895611" y="2623657"/>
            <a:ext cx="1539268" cy="769441"/>
          </a:xfrm>
          <a:prstGeom prst="rect">
            <a:avLst/>
          </a:prstGeom>
          <a:solidFill>
            <a:schemeClr val="bg1"/>
          </a:solidFill>
        </p:spPr>
        <p:txBody>
          <a:bodyPr wrap="none" rtlCol="0">
            <a:spAutoFit/>
          </a:bodyPr>
          <a:lstStyle/>
          <a:p>
            <a:pPr algn="ctr"/>
            <a:r>
              <a:rPr lang="en-US" sz="1600" b="1" i="1" dirty="0">
                <a:solidFill>
                  <a:srgbClr val="7EC234"/>
                </a:solidFill>
              </a:rPr>
              <a:t>Sweet Spot</a:t>
            </a:r>
          </a:p>
          <a:p>
            <a:pPr algn="ctr"/>
            <a:r>
              <a:rPr lang="en-US" sz="1400" b="1" i="1" dirty="0">
                <a:solidFill>
                  <a:srgbClr val="7EC234"/>
                </a:solidFill>
              </a:rPr>
              <a:t>big enough to get </a:t>
            </a:r>
            <a:br>
              <a:rPr lang="en-US" sz="1400" b="1" i="1" dirty="0">
                <a:solidFill>
                  <a:srgbClr val="7EC234"/>
                </a:solidFill>
              </a:rPr>
            </a:br>
            <a:r>
              <a:rPr lang="en-US" sz="1400" b="1" i="1" dirty="0">
                <a:solidFill>
                  <a:srgbClr val="7EC234"/>
                </a:solidFill>
              </a:rPr>
              <a:t>positive cash flow</a:t>
            </a:r>
          </a:p>
        </p:txBody>
      </p:sp>
      <p:sp>
        <p:nvSpPr>
          <p:cNvPr id="20" name="TextBox 19">
            <a:extLst>
              <a:ext uri="{FF2B5EF4-FFF2-40B4-BE49-F238E27FC236}">
                <a16:creationId xmlns:a16="http://schemas.microsoft.com/office/drawing/2014/main" id="{56C01CA6-3394-E2C6-E9BC-E5662940768E}"/>
              </a:ext>
            </a:extLst>
          </p:cNvPr>
          <p:cNvSpPr txBox="1"/>
          <p:nvPr/>
        </p:nvSpPr>
        <p:spPr>
          <a:xfrm>
            <a:off x="7393251" y="2690961"/>
            <a:ext cx="1042060" cy="984885"/>
          </a:xfrm>
          <a:prstGeom prst="rect">
            <a:avLst/>
          </a:prstGeom>
          <a:solidFill>
            <a:schemeClr val="bg1"/>
          </a:solidFill>
        </p:spPr>
        <p:txBody>
          <a:bodyPr wrap="square" rtlCol="0">
            <a:spAutoFit/>
          </a:bodyPr>
          <a:lstStyle/>
          <a:p>
            <a:pPr algn="ctr"/>
            <a:r>
              <a:rPr lang="en-US" sz="1600" b="1" i="1" dirty="0">
                <a:solidFill>
                  <a:srgbClr val="7EC234"/>
                </a:solidFill>
              </a:rPr>
              <a:t>Danger</a:t>
            </a:r>
          </a:p>
          <a:p>
            <a:pPr algn="ctr"/>
            <a:r>
              <a:rPr lang="en-US" sz="1400" b="1" i="1" dirty="0">
                <a:solidFill>
                  <a:srgbClr val="7EC234"/>
                </a:solidFill>
              </a:rPr>
              <a:t>too big;</a:t>
            </a:r>
          </a:p>
          <a:p>
            <a:pPr algn="ctr"/>
            <a:r>
              <a:rPr lang="en-US" sz="1400" b="1" i="1" dirty="0">
                <a:solidFill>
                  <a:srgbClr val="7EC234"/>
                </a:solidFill>
              </a:rPr>
              <a:t>veer to your left</a:t>
            </a:r>
          </a:p>
        </p:txBody>
      </p:sp>
    </p:spTree>
    <p:extLst>
      <p:ext uri="{BB962C8B-B14F-4D97-AF65-F5344CB8AC3E}">
        <p14:creationId xmlns:p14="http://schemas.microsoft.com/office/powerpoint/2010/main" val="35876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P spid="18"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Calculating TAM</a:t>
            </a:r>
          </a:p>
        </p:txBody>
      </p:sp>
      <p:sp>
        <p:nvSpPr>
          <p:cNvPr id="3" name="Content Placeholder 2"/>
          <p:cNvSpPr>
            <a:spLocks noGrp="1"/>
          </p:cNvSpPr>
          <p:nvPr>
            <p:ph idx="1"/>
          </p:nvPr>
        </p:nvSpPr>
        <p:spPr>
          <a:xfrm>
            <a:off x="838199" y="1825625"/>
            <a:ext cx="10665942" cy="4783722"/>
          </a:xfrm>
        </p:spPr>
        <p:txBody>
          <a:bodyPr>
            <a:normAutofit lnSpcReduction="10000"/>
          </a:bodyPr>
          <a:lstStyle/>
          <a:p>
            <a:r>
              <a:rPr lang="en-US" dirty="0"/>
              <a:t>TAM is mainly based on the following two factors:</a:t>
            </a:r>
          </a:p>
          <a:p>
            <a:pPr marL="914400" lvl="1" indent="-457200">
              <a:buFont typeface="+mj-lt"/>
              <a:buAutoNum type="arabicPeriod"/>
            </a:pPr>
            <a:r>
              <a:rPr lang="en-US" dirty="0"/>
              <a:t>The total number of potential customers who may use your product per year</a:t>
            </a:r>
          </a:p>
          <a:p>
            <a:pPr lvl="2">
              <a:buFont typeface="Arial" panose="020B0604020202020204" pitchFamily="34" charset="0"/>
              <a:buChar char="•"/>
            </a:pPr>
            <a:r>
              <a:rPr lang="en-US" dirty="0"/>
              <a:t>Depends on the </a:t>
            </a:r>
            <a:r>
              <a:rPr lang="en-US" i="1" dirty="0"/>
              <a:t>number of potential customers</a:t>
            </a:r>
            <a:r>
              <a:rPr lang="en-US" dirty="0"/>
              <a:t> and the </a:t>
            </a:r>
            <a:r>
              <a:rPr lang="en-US" i="1" dirty="0"/>
              <a:t>average frequency </a:t>
            </a:r>
            <a:r>
              <a:rPr lang="en-US" dirty="0"/>
              <a:t>of orders by any customer</a:t>
            </a:r>
          </a:p>
          <a:p>
            <a:pPr lvl="2">
              <a:buFont typeface="Arial" panose="020B0604020202020204" pitchFamily="34" charset="0"/>
              <a:buChar char="•"/>
            </a:pPr>
            <a:r>
              <a:rPr lang="en-US" dirty="0"/>
              <a:t>E.g., For an app that enables patients to book appointments with physicians, you need to figure out the total number of patients that are likely to use the app and the average number of times patients visit doctors per year</a:t>
            </a:r>
          </a:p>
          <a:p>
            <a:pPr marL="914400" lvl="1" indent="-457200">
              <a:buFont typeface="+mj-lt"/>
              <a:buAutoNum type="arabicPeriod"/>
            </a:pPr>
            <a:r>
              <a:rPr lang="en-US" dirty="0"/>
              <a:t>The estimated average revenue per customer per year</a:t>
            </a:r>
          </a:p>
          <a:p>
            <a:pPr lvl="2">
              <a:buFont typeface="Arial" panose="020B0604020202020204" pitchFamily="34" charset="0"/>
              <a:buChar char="•"/>
            </a:pPr>
            <a:r>
              <a:rPr lang="en-US" dirty="0"/>
              <a:t>Depends on the </a:t>
            </a:r>
            <a:r>
              <a:rPr lang="en-US" i="1" dirty="0"/>
              <a:t>business model </a:t>
            </a:r>
          </a:p>
          <a:p>
            <a:pPr lvl="2">
              <a:buFont typeface="Arial" panose="020B0604020202020204" pitchFamily="34" charset="0"/>
              <a:buChar char="•"/>
            </a:pPr>
            <a:r>
              <a:rPr lang="en-US" dirty="0"/>
              <a:t>E.g., For an app that enables patients to book appointments with physicians and uses a </a:t>
            </a:r>
            <a:r>
              <a:rPr lang="en-US" i="1" dirty="0"/>
              <a:t>transaction-based model</a:t>
            </a:r>
            <a:r>
              <a:rPr lang="en-US" dirty="0"/>
              <a:t>, you need to figure out the average price per session per physician and take a cut (e.g., 10%) out of it</a:t>
            </a:r>
          </a:p>
          <a:p>
            <a:pPr lvl="2">
              <a:buFont typeface="Arial" panose="020B0604020202020204" pitchFamily="34" charset="0"/>
              <a:buChar char="•"/>
            </a:pPr>
            <a:endParaRPr lang="en-US" dirty="0"/>
          </a:p>
          <a:p>
            <a:pPr>
              <a:buFont typeface="Arial" panose="020B0604020202020204" pitchFamily="34" charset="0"/>
              <a:buChar char="•"/>
            </a:pPr>
            <a:r>
              <a:rPr lang="en-US" dirty="0"/>
              <a:t>TAM is simply the multiplication of the above two factors </a:t>
            </a:r>
          </a:p>
          <a:p>
            <a:pPr marL="1371600" lvl="2" indent="-457200">
              <a:buFont typeface="+mj-lt"/>
              <a:buAutoNum type="arabicPeriod"/>
            </a:pPr>
            <a:endParaRPr lang="en-US" dirty="0"/>
          </a:p>
          <a:p>
            <a:pPr lvl="1"/>
            <a:endParaRPr lang="en-US" dirty="0"/>
          </a:p>
        </p:txBody>
      </p:sp>
    </p:spTree>
    <p:extLst>
      <p:ext uri="{BB962C8B-B14F-4D97-AF65-F5344CB8AC3E}">
        <p14:creationId xmlns:p14="http://schemas.microsoft.com/office/powerpoint/2010/main" val="145602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t>Assume an e-commerce platform that sells shoes online</a:t>
            </a:r>
          </a:p>
          <a:p>
            <a:pPr lvl="1"/>
            <a:r>
              <a:rPr lang="en-US" dirty="0"/>
              <a:t>The platform does not own any inventory, but rather partners with existing shoe stores</a:t>
            </a:r>
          </a:p>
          <a:p>
            <a:pPr lvl="1"/>
            <a:r>
              <a:rPr lang="en-US" dirty="0"/>
              <a:t>The platform does not own a delivery fleet, but rather partners with existing delivery companies</a:t>
            </a:r>
          </a:p>
          <a:p>
            <a:pPr lvl="1"/>
            <a:endParaRPr lang="en-US" dirty="0"/>
          </a:p>
          <a:p>
            <a:r>
              <a:rPr lang="en-US" dirty="0">
                <a:solidFill>
                  <a:srgbClr val="FFC000"/>
                </a:solidFill>
              </a:rPr>
              <a:t>Business model</a:t>
            </a:r>
            <a:r>
              <a:rPr lang="en-US" dirty="0"/>
              <a:t>:</a:t>
            </a:r>
          </a:p>
          <a:p>
            <a:pPr lvl="1"/>
            <a:r>
              <a:rPr lang="en-US" dirty="0"/>
              <a:t>8% of any order (which may contain 1 or many shoes) as a </a:t>
            </a:r>
            <a:r>
              <a:rPr lang="en-US" i="1" dirty="0"/>
              <a:t>transaction fee </a:t>
            </a:r>
            <a:r>
              <a:rPr lang="en-US" dirty="0"/>
              <a:t>from every partner store</a:t>
            </a:r>
          </a:p>
          <a:p>
            <a:pPr lvl="1"/>
            <a:r>
              <a:rPr lang="en-US" dirty="0"/>
              <a:t>$5 </a:t>
            </a:r>
            <a:r>
              <a:rPr lang="en-US" i="1" dirty="0"/>
              <a:t>convenience fee </a:t>
            </a:r>
            <a:r>
              <a:rPr lang="en-US" dirty="0"/>
              <a:t>from any customer to deliver their order </a:t>
            </a:r>
          </a:p>
          <a:p>
            <a:pPr lvl="1"/>
            <a:r>
              <a:rPr lang="en-US" dirty="0"/>
              <a:t>Average Revenue Per Order = (0.08 × average order price) + $5</a:t>
            </a:r>
          </a:p>
          <a:p>
            <a:pPr lvl="1"/>
            <a:endParaRPr lang="en-US" dirty="0"/>
          </a:p>
          <a:p>
            <a:pPr lvl="1"/>
            <a:endParaRPr lang="en-US" dirty="0"/>
          </a:p>
          <a:p>
            <a:endParaRPr lang="en-US" dirty="0"/>
          </a:p>
        </p:txBody>
      </p:sp>
    </p:spTree>
    <p:extLst>
      <p:ext uri="{BB962C8B-B14F-4D97-AF65-F5344CB8AC3E}">
        <p14:creationId xmlns:p14="http://schemas.microsoft.com/office/powerpoint/2010/main" val="330170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t>Two required factors:</a:t>
            </a:r>
          </a:p>
          <a:p>
            <a:pPr lvl="1"/>
            <a:r>
              <a:rPr lang="en-US" dirty="0"/>
              <a:t>The maximum possible number of orders</a:t>
            </a:r>
          </a:p>
          <a:p>
            <a:pPr lvl="2"/>
            <a:r>
              <a:rPr lang="en-US" sz="2400" dirty="0"/>
              <a:t>Can be calculated by multiplying:</a:t>
            </a:r>
          </a:p>
          <a:p>
            <a:pPr lvl="3"/>
            <a:r>
              <a:rPr lang="en-US" sz="2400" dirty="0"/>
              <a:t>The total number of people who may buy shoes (can be figured out through market research)</a:t>
            </a:r>
          </a:p>
          <a:p>
            <a:pPr lvl="3"/>
            <a:r>
              <a:rPr lang="en-US" sz="2400" dirty="0"/>
              <a:t>The expected number of orders per year per person (can be identified through market research)</a:t>
            </a:r>
          </a:p>
          <a:p>
            <a:pPr lvl="2"/>
            <a:r>
              <a:rPr lang="en-US" sz="2400" dirty="0"/>
              <a:t>Say, for example, it turned out to be 1,000,000 orders per year </a:t>
            </a:r>
          </a:p>
          <a:p>
            <a:pPr lvl="1"/>
            <a:r>
              <a:rPr lang="en-US" dirty="0"/>
              <a:t>The estimated average price per order </a:t>
            </a:r>
          </a:p>
          <a:p>
            <a:pPr lvl="2"/>
            <a:r>
              <a:rPr lang="en-US" sz="2400" dirty="0"/>
              <a:t>Say, for instance, $35</a:t>
            </a:r>
          </a:p>
          <a:p>
            <a:pPr marL="457200" lvl="1"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5250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t>TAM = Estimated # of orders × Estimated revenue per order</a:t>
            </a:r>
          </a:p>
          <a:p>
            <a:pPr marL="0" indent="0">
              <a:buNone/>
            </a:pPr>
            <a:r>
              <a:rPr lang="en-US" dirty="0"/>
              <a:t>	 = 1,000,000 × ((0.08 × 35) + 5))</a:t>
            </a:r>
          </a:p>
          <a:p>
            <a:pPr marL="0" indent="0">
              <a:buNone/>
            </a:pPr>
            <a:r>
              <a:rPr lang="en-US" dirty="0"/>
              <a:t>	 = $7,800,000</a:t>
            </a:r>
          </a:p>
          <a:p>
            <a:pPr marL="0" indent="0">
              <a:buNone/>
            </a:pPr>
            <a:endParaRPr lang="en-US" dirty="0"/>
          </a:p>
          <a:p>
            <a:pPr>
              <a:buFont typeface="Arial" panose="020B0604020202020204" pitchFamily="34" charset="0"/>
              <a:buChar char="•"/>
            </a:pPr>
            <a:r>
              <a:rPr lang="en-US" dirty="0">
                <a:solidFill>
                  <a:srgbClr val="EF7273"/>
                </a:solidFill>
              </a:rPr>
              <a:t>Hint</a:t>
            </a:r>
            <a:r>
              <a:rPr lang="en-US" dirty="0"/>
              <a:t>: </a:t>
            </a:r>
          </a:p>
          <a:p>
            <a:pPr lvl="1">
              <a:buFont typeface="Arial" panose="020B0604020202020204" pitchFamily="34" charset="0"/>
              <a:buChar char="•"/>
            </a:pPr>
            <a:r>
              <a:rPr lang="en-US" dirty="0"/>
              <a:t>If TAM &lt; $5 million, it is possible that your venture has not identified a big enough beachhead market</a:t>
            </a:r>
          </a:p>
          <a:p>
            <a:pPr lvl="1">
              <a:buFont typeface="Arial" panose="020B0604020202020204" pitchFamily="34" charset="0"/>
              <a:buChar char="•"/>
            </a:pPr>
            <a:r>
              <a:rPr lang="en-US" dirty="0"/>
              <a:t>$5 million &lt; TAM &lt; $100 million is usually a reasonable TAM</a:t>
            </a:r>
          </a:p>
          <a:p>
            <a:pPr lvl="1">
              <a:buFont typeface="Arial" panose="020B0604020202020204" pitchFamily="34" charset="0"/>
              <a:buChar char="•"/>
            </a:pPr>
            <a:r>
              <a:rPr lang="en-US" dirty="0"/>
              <a:t>Anything over $1 billion may (but not necessarily) raise flags</a:t>
            </a:r>
          </a:p>
          <a:p>
            <a:pPr marL="0" indent="0">
              <a:buNone/>
            </a:pP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81303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199" y="1825625"/>
            <a:ext cx="10703011" cy="4783722"/>
          </a:xfrm>
        </p:spPr>
        <p:txBody>
          <a:bodyPr>
            <a:normAutofit lnSpcReduction="10000"/>
          </a:bodyPr>
          <a:lstStyle/>
          <a:p>
            <a:r>
              <a:rPr lang="en-US" dirty="0"/>
              <a:t>How much of the TAM would the platform capture every year (or how much revenue would the platform make every year)?</a:t>
            </a:r>
          </a:p>
          <a:p>
            <a:pPr lvl="1"/>
            <a:r>
              <a:rPr lang="en-US" dirty="0"/>
              <a:t>This is referred to as </a:t>
            </a:r>
            <a:r>
              <a:rPr lang="en-US" i="1" dirty="0">
                <a:solidFill>
                  <a:srgbClr val="77E1FF"/>
                </a:solidFill>
              </a:rPr>
              <a:t>revenue projections</a:t>
            </a:r>
            <a:r>
              <a:rPr lang="en-US" dirty="0"/>
              <a:t>, which</a:t>
            </a:r>
            <a:r>
              <a:rPr lang="en-US" i="1" dirty="0">
                <a:solidFill>
                  <a:srgbClr val="77E1FF"/>
                </a:solidFill>
              </a:rPr>
              <a:t> </a:t>
            </a:r>
            <a:r>
              <a:rPr lang="en-US" dirty="0"/>
              <a:t>can be fully formalized </a:t>
            </a:r>
            <a:r>
              <a:rPr lang="en-US" i="1" dirty="0"/>
              <a:t>via developing a mathematical model</a:t>
            </a:r>
            <a:r>
              <a:rPr lang="en-US" dirty="0"/>
              <a:t> and conducted over multiple </a:t>
            </a:r>
            <a:r>
              <a:rPr lang="en-US" i="1" dirty="0"/>
              <a:t>future</a:t>
            </a:r>
            <a:r>
              <a:rPr lang="en-US" dirty="0"/>
              <a:t> years</a:t>
            </a:r>
          </a:p>
          <a:p>
            <a:endParaRPr lang="en-US" dirty="0"/>
          </a:p>
          <a:p>
            <a:r>
              <a:rPr lang="en-US" dirty="0"/>
              <a:t>Factors and mathematical model (</a:t>
            </a:r>
            <a:r>
              <a:rPr lang="en-US" i="1" dirty="0"/>
              <a:t>stemmed from the business model</a:t>
            </a:r>
            <a:r>
              <a:rPr lang="en-US" dirty="0"/>
              <a:t>):</a:t>
            </a:r>
          </a:p>
          <a:p>
            <a:pPr lvl="1"/>
            <a:r>
              <a:rPr lang="en-US" dirty="0"/>
              <a:t>Estimated # of orders = </a:t>
            </a:r>
            <a:r>
              <a:rPr lang="en-US" b="1" dirty="0">
                <a:solidFill>
                  <a:srgbClr val="0070C0"/>
                </a:solidFill>
              </a:rPr>
              <a:t>N</a:t>
            </a:r>
          </a:p>
          <a:p>
            <a:pPr lvl="1"/>
            <a:r>
              <a:rPr lang="en-US" dirty="0"/>
              <a:t>Market share = </a:t>
            </a:r>
            <a:r>
              <a:rPr lang="el-GR" b="1" dirty="0">
                <a:solidFill>
                  <a:srgbClr val="00B050"/>
                </a:solidFill>
              </a:rPr>
              <a:t>α</a:t>
            </a:r>
            <a:endParaRPr lang="en-US" b="1" dirty="0">
              <a:solidFill>
                <a:srgbClr val="00B050"/>
              </a:solidFill>
            </a:endParaRPr>
          </a:p>
          <a:p>
            <a:pPr lvl="1"/>
            <a:r>
              <a:rPr lang="en-US" dirty="0"/>
              <a:t>Average order price = </a:t>
            </a:r>
            <a:r>
              <a:rPr lang="en-US" b="1" dirty="0">
                <a:solidFill>
                  <a:srgbClr val="C00000"/>
                </a:solidFill>
              </a:rPr>
              <a:t>P</a:t>
            </a:r>
          </a:p>
          <a:p>
            <a:pPr lvl="1"/>
            <a:r>
              <a:rPr lang="en-US" dirty="0"/>
              <a:t>Transaction fee = </a:t>
            </a:r>
            <a:r>
              <a:rPr lang="el-GR" b="1" dirty="0">
                <a:solidFill>
                  <a:srgbClr val="FFC000"/>
                </a:solidFill>
              </a:rPr>
              <a:t>β</a:t>
            </a:r>
            <a:endParaRPr lang="en-US" b="1" dirty="0">
              <a:solidFill>
                <a:srgbClr val="FFC000"/>
              </a:solidFill>
            </a:endParaRPr>
          </a:p>
          <a:p>
            <a:pPr lvl="1"/>
            <a:r>
              <a:rPr lang="en-US" dirty="0"/>
              <a:t>Convenience fee = </a:t>
            </a:r>
            <a:r>
              <a:rPr lang="en-US" b="1" dirty="0" err="1"/>
              <a:t>δ</a:t>
            </a:r>
            <a:endParaRPr lang="en-US" b="1" dirty="0"/>
          </a:p>
          <a:p>
            <a:pPr lvl="1"/>
            <a:r>
              <a:rPr lang="en-US" dirty="0"/>
              <a:t>Then, the mathematical model = (</a:t>
            </a:r>
            <a:r>
              <a:rPr lang="el-GR" b="1" dirty="0">
                <a:solidFill>
                  <a:srgbClr val="00B050"/>
                </a:solidFill>
              </a:rPr>
              <a:t>α</a:t>
            </a:r>
            <a:r>
              <a:rPr lang="en-US" dirty="0"/>
              <a:t> × </a:t>
            </a:r>
            <a:r>
              <a:rPr lang="en-US" b="1" dirty="0">
                <a:solidFill>
                  <a:srgbClr val="0070C0"/>
                </a:solidFill>
              </a:rPr>
              <a:t>N</a:t>
            </a:r>
            <a:r>
              <a:rPr lang="en-US" dirty="0"/>
              <a:t>) × (</a:t>
            </a:r>
            <a:r>
              <a:rPr lang="el-GR" b="1" dirty="0">
                <a:solidFill>
                  <a:srgbClr val="FFC000"/>
                </a:solidFill>
              </a:rPr>
              <a:t>β</a:t>
            </a:r>
            <a:r>
              <a:rPr lang="en-US" dirty="0"/>
              <a:t> × </a:t>
            </a:r>
            <a:r>
              <a:rPr lang="en-US" b="1" dirty="0">
                <a:solidFill>
                  <a:srgbClr val="C00000"/>
                </a:solidFill>
              </a:rPr>
              <a:t>P</a:t>
            </a:r>
            <a:r>
              <a:rPr lang="en-US" dirty="0"/>
              <a:t> + </a:t>
            </a:r>
            <a:r>
              <a:rPr lang="en-US" b="1" dirty="0"/>
              <a:t>δ</a:t>
            </a:r>
            <a:r>
              <a:rPr lang="en-US" dirty="0"/>
              <a:t>)</a:t>
            </a:r>
          </a:p>
          <a:p>
            <a:pPr marL="0" indent="0">
              <a:buNone/>
            </a:pP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1200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200" y="1825625"/>
            <a:ext cx="10515600" cy="4783722"/>
          </a:xfrm>
        </p:spPr>
        <p:txBody>
          <a:bodyPr>
            <a:normAutofit lnSpcReduction="10000"/>
          </a:bodyPr>
          <a:lstStyle/>
          <a:p>
            <a:r>
              <a:rPr lang="en-US" dirty="0"/>
              <a:t>Alongside, you can vary the market share (</a:t>
            </a:r>
            <a:r>
              <a:rPr lang="el-GR" b="1" dirty="0">
                <a:solidFill>
                  <a:srgbClr val="00B050"/>
                </a:solidFill>
              </a:rPr>
              <a:t>α</a:t>
            </a:r>
            <a:r>
              <a:rPr lang="en-US" dirty="0"/>
              <a:t>) and observe how the projected revenue will change accordingly</a:t>
            </a:r>
          </a:p>
          <a:p>
            <a:endParaRPr lang="en-US" dirty="0"/>
          </a:p>
          <a:p>
            <a:endParaRPr lang="en-US" dirty="0"/>
          </a:p>
          <a:p>
            <a:endParaRPr lang="en-US" dirty="0"/>
          </a:p>
          <a:p>
            <a:endParaRPr lang="en-US" dirty="0"/>
          </a:p>
          <a:p>
            <a:endParaRPr lang="en-US" dirty="0"/>
          </a:p>
          <a:p>
            <a:endParaRPr lang="en-US" dirty="0"/>
          </a:p>
          <a:p>
            <a:r>
              <a:rPr lang="en-US" dirty="0"/>
              <a:t>You can further vary any variable in the model and observe how the projected revenue will change accordingly</a:t>
            </a:r>
          </a:p>
          <a:p>
            <a:pPr lvl="1"/>
            <a:r>
              <a:rPr lang="en-US" dirty="0"/>
              <a:t>This is referred to as </a:t>
            </a:r>
            <a:r>
              <a:rPr lang="en-US" i="1" dirty="0">
                <a:solidFill>
                  <a:srgbClr val="77E1FF"/>
                </a:solidFill>
              </a:rPr>
              <a:t>sensitivity analysis</a:t>
            </a:r>
          </a:p>
          <a:p>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AD4F44C6-6D89-61FE-42A4-11BA089E43A2}"/>
              </a:ext>
            </a:extLst>
          </p:cNvPr>
          <p:cNvGraphicFramePr>
            <a:graphicFrameLocks noGrp="1"/>
          </p:cNvGraphicFramePr>
          <p:nvPr/>
        </p:nvGraphicFramePr>
        <p:xfrm>
          <a:off x="1247554" y="2748803"/>
          <a:ext cx="9461499" cy="2299713"/>
        </p:xfrm>
        <a:graphic>
          <a:graphicData uri="http://schemas.openxmlformats.org/drawingml/2006/table">
            <a:tbl>
              <a:tblPr>
                <a:tableStyleId>{5C22544A-7EE6-4342-B048-85BDC9FD1C3A}</a:tableStyleId>
              </a:tblPr>
              <a:tblGrid>
                <a:gridCol w="609191">
                  <a:extLst>
                    <a:ext uri="{9D8B030D-6E8A-4147-A177-3AD203B41FA5}">
                      <a16:colId xmlns:a16="http://schemas.microsoft.com/office/drawing/2014/main" val="20000"/>
                    </a:ext>
                  </a:extLst>
                </a:gridCol>
                <a:gridCol w="1556156">
                  <a:extLst>
                    <a:ext uri="{9D8B030D-6E8A-4147-A177-3AD203B41FA5}">
                      <a16:colId xmlns:a16="http://schemas.microsoft.com/office/drawing/2014/main" val="20001"/>
                    </a:ext>
                  </a:extLst>
                </a:gridCol>
                <a:gridCol w="1197736">
                  <a:extLst>
                    <a:ext uri="{9D8B030D-6E8A-4147-A177-3AD203B41FA5}">
                      <a16:colId xmlns:a16="http://schemas.microsoft.com/office/drawing/2014/main" val="20002"/>
                    </a:ext>
                  </a:extLst>
                </a:gridCol>
                <a:gridCol w="1120462">
                  <a:extLst>
                    <a:ext uri="{9D8B030D-6E8A-4147-A177-3AD203B41FA5}">
                      <a16:colId xmlns:a16="http://schemas.microsoft.com/office/drawing/2014/main" val="20003"/>
                    </a:ext>
                  </a:extLst>
                </a:gridCol>
                <a:gridCol w="1068946">
                  <a:extLst>
                    <a:ext uri="{9D8B030D-6E8A-4147-A177-3AD203B41FA5}">
                      <a16:colId xmlns:a16="http://schemas.microsoft.com/office/drawing/2014/main" val="20004"/>
                    </a:ext>
                  </a:extLst>
                </a:gridCol>
                <a:gridCol w="1287887">
                  <a:extLst>
                    <a:ext uri="{9D8B030D-6E8A-4147-A177-3AD203B41FA5}">
                      <a16:colId xmlns:a16="http://schemas.microsoft.com/office/drawing/2014/main" val="20005"/>
                    </a:ext>
                  </a:extLst>
                </a:gridCol>
                <a:gridCol w="2621121">
                  <a:extLst>
                    <a:ext uri="{9D8B030D-6E8A-4147-A177-3AD203B41FA5}">
                      <a16:colId xmlns:a16="http://schemas.microsoft.com/office/drawing/2014/main" val="20006"/>
                    </a:ext>
                  </a:extLst>
                </a:gridCol>
              </a:tblGrid>
              <a:tr h="1037125">
                <a:tc>
                  <a:txBody>
                    <a:bodyPr/>
                    <a:lstStyle/>
                    <a:p>
                      <a:pPr algn="ctr" fontAlgn="b"/>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Number of Orders (</a:t>
                      </a:r>
                      <a:r>
                        <a:rPr lang="en-US" sz="1800" b="1" u="none" strike="noStrike" dirty="0">
                          <a:solidFill>
                            <a:srgbClr val="0070C0"/>
                          </a:solidFill>
                          <a:effectLst/>
                        </a:rPr>
                        <a:t>N</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Market Share (</a:t>
                      </a:r>
                      <a:r>
                        <a:rPr lang="el-GR" sz="1800" b="1" u="none" strike="noStrike" dirty="0">
                          <a:solidFill>
                            <a:srgbClr val="00B050"/>
                          </a:solidFill>
                          <a:effectLst/>
                        </a:rPr>
                        <a:t>α</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Transaction Fee (</a:t>
                      </a:r>
                      <a:r>
                        <a:rPr lang="el-GR" sz="1800" b="1" u="none" strike="noStrike" dirty="0">
                          <a:solidFill>
                            <a:srgbClr val="FFC000"/>
                          </a:solidFill>
                          <a:effectLst/>
                        </a:rPr>
                        <a:t>β</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Order Price (</a:t>
                      </a:r>
                      <a:r>
                        <a:rPr lang="en-US" sz="1800" b="1" u="none" strike="noStrike" dirty="0">
                          <a:solidFill>
                            <a:srgbClr val="C00000"/>
                          </a:solidFill>
                          <a:effectLst/>
                        </a:rPr>
                        <a:t>P</a:t>
                      </a:r>
                      <a:r>
                        <a:rPr lang="en-US" sz="1800" b="1" u="none" strike="noStrike" dirty="0">
                          <a:solidFill>
                            <a:schemeClr val="tx1"/>
                          </a:solidFill>
                          <a:effectLst/>
                        </a:rPr>
                        <a:t> )</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Convenience Fee (</a:t>
                      </a:r>
                      <a:r>
                        <a:rPr lang="el-GR" sz="1800" b="1" u="none" strike="noStrike" dirty="0">
                          <a:solidFill>
                            <a:schemeClr val="tx1"/>
                          </a:solidFill>
                          <a:effectLst/>
                        </a:rPr>
                        <a:t>δ</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Revenue Projection Model </a:t>
                      </a:r>
                    </a:p>
                    <a:p>
                      <a:pPr algn="ctr" fontAlgn="b"/>
                      <a:r>
                        <a:rPr lang="en-US" sz="1800" b="1" u="none" strike="noStrike" dirty="0">
                          <a:solidFill>
                            <a:schemeClr val="tx1"/>
                          </a:solidFill>
                          <a:effectLst/>
                        </a:rPr>
                        <a:t>((</a:t>
                      </a:r>
                      <a:r>
                        <a:rPr lang="el-GR" sz="1800" b="1" u="none" strike="noStrike" dirty="0">
                          <a:solidFill>
                            <a:srgbClr val="00B050"/>
                          </a:solidFill>
                          <a:effectLst/>
                        </a:rPr>
                        <a:t>α</a:t>
                      </a:r>
                      <a:r>
                        <a:rPr lang="el-GR" sz="1800" b="1" u="none" strike="noStrike" dirty="0">
                          <a:solidFill>
                            <a:schemeClr val="tx1"/>
                          </a:solidFill>
                          <a:effectLst/>
                        </a:rPr>
                        <a:t> × </a:t>
                      </a:r>
                      <a:r>
                        <a:rPr lang="en-US" sz="1800" b="1" u="none" strike="noStrike" dirty="0">
                          <a:solidFill>
                            <a:srgbClr val="0070C0"/>
                          </a:solidFill>
                          <a:effectLst/>
                        </a:rPr>
                        <a:t>N</a:t>
                      </a:r>
                      <a:r>
                        <a:rPr lang="en-US" sz="1800" b="1" u="none" strike="noStrike" dirty="0">
                          <a:solidFill>
                            <a:schemeClr val="tx1"/>
                          </a:solidFill>
                          <a:effectLst/>
                        </a:rPr>
                        <a:t>) × (</a:t>
                      </a:r>
                      <a:r>
                        <a:rPr lang="el-GR" sz="1800" b="1" u="none" strike="noStrike" dirty="0">
                          <a:solidFill>
                            <a:srgbClr val="FFC000"/>
                          </a:solidFill>
                          <a:effectLst/>
                        </a:rPr>
                        <a:t>β</a:t>
                      </a:r>
                      <a:r>
                        <a:rPr lang="el-GR" sz="1800" b="1" u="none" strike="noStrike" dirty="0">
                          <a:solidFill>
                            <a:schemeClr val="tx1"/>
                          </a:solidFill>
                          <a:effectLst/>
                        </a:rPr>
                        <a:t> × </a:t>
                      </a:r>
                      <a:r>
                        <a:rPr lang="en-US" sz="1800" b="1" u="none" strike="noStrike" dirty="0">
                          <a:solidFill>
                            <a:srgbClr val="C00000"/>
                          </a:solidFill>
                          <a:effectLst/>
                        </a:rPr>
                        <a:t>P </a:t>
                      </a:r>
                      <a:r>
                        <a:rPr lang="en-US" sz="1800" b="1" u="none" strike="noStrike" dirty="0">
                          <a:solidFill>
                            <a:schemeClr val="tx1"/>
                          </a:solidFill>
                          <a:effectLst/>
                        </a:rPr>
                        <a:t>+ </a:t>
                      </a:r>
                      <a:r>
                        <a:rPr lang="el-GR" sz="1800" b="1" u="none" strike="noStrike" dirty="0">
                          <a:solidFill>
                            <a:schemeClr val="tx1"/>
                          </a:solidFill>
                          <a:effectLst/>
                        </a:rPr>
                        <a:t>δ</a:t>
                      </a:r>
                      <a:r>
                        <a:rPr lang="en-US" sz="1800" b="1" u="none" strike="noStrike" dirty="0">
                          <a:solidFill>
                            <a:schemeClr val="tx1"/>
                          </a:solidFill>
                          <a:effectLst/>
                        </a:rPr>
                        <a:t>))</a:t>
                      </a:r>
                      <a:br>
                        <a:rPr lang="en-US" sz="1800" b="1" u="none" strike="noStrike" dirty="0">
                          <a:solidFill>
                            <a:schemeClr val="tx1"/>
                          </a:solidFill>
                          <a:effectLst/>
                        </a:rPr>
                      </a:b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0"/>
                  </a:ext>
                </a:extLst>
              </a:tr>
              <a:tr h="315647">
                <a:tc>
                  <a:txBody>
                    <a:bodyPr/>
                    <a:lstStyle/>
                    <a:p>
                      <a:pPr algn="ctr" fontAlgn="b"/>
                      <a:r>
                        <a:rPr lang="en-US" sz="1800" b="1" u="none" strike="noStrike" dirty="0">
                          <a:effectLst/>
                        </a:rPr>
                        <a:t>TAM</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1,000,000</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0.08</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35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effectLst/>
                        </a:rPr>
                        <a:t>$7,800,000</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1"/>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0.01</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$78,000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0.02</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$156,000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3"/>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$390,000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6" name="Table 5">
            <a:extLst>
              <a:ext uri="{FF2B5EF4-FFF2-40B4-BE49-F238E27FC236}">
                <a16:creationId xmlns:a16="http://schemas.microsoft.com/office/drawing/2014/main" id="{EB05A8A6-1733-33F2-3E6F-0C52B34A33B2}"/>
              </a:ext>
            </a:extLst>
          </p:cNvPr>
          <p:cNvGraphicFramePr>
            <a:graphicFrameLocks noGrp="1"/>
          </p:cNvGraphicFramePr>
          <p:nvPr/>
        </p:nvGraphicFramePr>
        <p:xfrm>
          <a:off x="1247554" y="2748802"/>
          <a:ext cx="9461499" cy="2299713"/>
        </p:xfrm>
        <a:graphic>
          <a:graphicData uri="http://schemas.openxmlformats.org/drawingml/2006/table">
            <a:tbl>
              <a:tblPr>
                <a:tableStyleId>{5C22544A-7EE6-4342-B048-85BDC9FD1C3A}</a:tableStyleId>
              </a:tblPr>
              <a:tblGrid>
                <a:gridCol w="609191">
                  <a:extLst>
                    <a:ext uri="{9D8B030D-6E8A-4147-A177-3AD203B41FA5}">
                      <a16:colId xmlns:a16="http://schemas.microsoft.com/office/drawing/2014/main" val="20000"/>
                    </a:ext>
                  </a:extLst>
                </a:gridCol>
                <a:gridCol w="1556156">
                  <a:extLst>
                    <a:ext uri="{9D8B030D-6E8A-4147-A177-3AD203B41FA5}">
                      <a16:colId xmlns:a16="http://schemas.microsoft.com/office/drawing/2014/main" val="20001"/>
                    </a:ext>
                  </a:extLst>
                </a:gridCol>
                <a:gridCol w="1197736">
                  <a:extLst>
                    <a:ext uri="{9D8B030D-6E8A-4147-A177-3AD203B41FA5}">
                      <a16:colId xmlns:a16="http://schemas.microsoft.com/office/drawing/2014/main" val="20002"/>
                    </a:ext>
                  </a:extLst>
                </a:gridCol>
                <a:gridCol w="1120462">
                  <a:extLst>
                    <a:ext uri="{9D8B030D-6E8A-4147-A177-3AD203B41FA5}">
                      <a16:colId xmlns:a16="http://schemas.microsoft.com/office/drawing/2014/main" val="20003"/>
                    </a:ext>
                  </a:extLst>
                </a:gridCol>
                <a:gridCol w="1068946">
                  <a:extLst>
                    <a:ext uri="{9D8B030D-6E8A-4147-A177-3AD203B41FA5}">
                      <a16:colId xmlns:a16="http://schemas.microsoft.com/office/drawing/2014/main" val="20004"/>
                    </a:ext>
                  </a:extLst>
                </a:gridCol>
                <a:gridCol w="1287887">
                  <a:extLst>
                    <a:ext uri="{9D8B030D-6E8A-4147-A177-3AD203B41FA5}">
                      <a16:colId xmlns:a16="http://schemas.microsoft.com/office/drawing/2014/main" val="20005"/>
                    </a:ext>
                  </a:extLst>
                </a:gridCol>
                <a:gridCol w="2621121">
                  <a:extLst>
                    <a:ext uri="{9D8B030D-6E8A-4147-A177-3AD203B41FA5}">
                      <a16:colId xmlns:a16="http://schemas.microsoft.com/office/drawing/2014/main" val="20006"/>
                    </a:ext>
                  </a:extLst>
                </a:gridCol>
              </a:tblGrid>
              <a:tr h="1037125">
                <a:tc>
                  <a:txBody>
                    <a:bodyPr/>
                    <a:lstStyle/>
                    <a:p>
                      <a:pPr algn="ctr" fontAlgn="b"/>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Number of Orders (</a:t>
                      </a:r>
                      <a:r>
                        <a:rPr lang="en-US" sz="1800" b="1" u="none" strike="noStrike" dirty="0">
                          <a:solidFill>
                            <a:srgbClr val="0070C0"/>
                          </a:solidFill>
                          <a:effectLst/>
                        </a:rPr>
                        <a:t>N</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Market Share (</a:t>
                      </a:r>
                      <a:r>
                        <a:rPr lang="el-GR" sz="1800" b="1" u="none" strike="noStrike" dirty="0">
                          <a:solidFill>
                            <a:srgbClr val="00B050"/>
                          </a:solidFill>
                          <a:effectLst/>
                        </a:rPr>
                        <a:t>α</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Transaction Fee (</a:t>
                      </a:r>
                      <a:r>
                        <a:rPr lang="el-GR" sz="1800" b="1" u="none" strike="noStrike" dirty="0">
                          <a:solidFill>
                            <a:srgbClr val="FFC000"/>
                          </a:solidFill>
                          <a:effectLst/>
                        </a:rPr>
                        <a:t>β</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Order Price (</a:t>
                      </a:r>
                      <a:r>
                        <a:rPr lang="en-US" sz="1800" b="1" u="none" strike="noStrike" dirty="0">
                          <a:solidFill>
                            <a:srgbClr val="C00000"/>
                          </a:solidFill>
                          <a:effectLst/>
                        </a:rPr>
                        <a:t>P</a:t>
                      </a:r>
                      <a:r>
                        <a:rPr lang="en-US" sz="1800" b="1" u="none" strike="noStrike" dirty="0">
                          <a:solidFill>
                            <a:schemeClr val="tx1"/>
                          </a:solidFill>
                          <a:effectLst/>
                        </a:rPr>
                        <a:t> )</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Convenience Fee (</a:t>
                      </a:r>
                      <a:r>
                        <a:rPr lang="el-GR" sz="1800" b="1" u="none" strike="noStrike" dirty="0">
                          <a:solidFill>
                            <a:schemeClr val="tx1"/>
                          </a:solidFill>
                          <a:effectLst/>
                        </a:rPr>
                        <a:t>δ</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Revenue Projection Model </a:t>
                      </a:r>
                    </a:p>
                    <a:p>
                      <a:pPr algn="ctr" fontAlgn="b"/>
                      <a:r>
                        <a:rPr lang="en-US" sz="1800" b="1" u="none" strike="noStrike" dirty="0">
                          <a:solidFill>
                            <a:schemeClr val="tx1"/>
                          </a:solidFill>
                          <a:effectLst/>
                        </a:rPr>
                        <a:t>((</a:t>
                      </a:r>
                      <a:r>
                        <a:rPr lang="el-GR" sz="1800" b="1" u="none" strike="noStrike" dirty="0">
                          <a:solidFill>
                            <a:srgbClr val="00B050"/>
                          </a:solidFill>
                          <a:effectLst/>
                        </a:rPr>
                        <a:t>α</a:t>
                      </a:r>
                      <a:r>
                        <a:rPr lang="el-GR" sz="1800" b="1" u="none" strike="noStrike" dirty="0">
                          <a:solidFill>
                            <a:schemeClr val="tx1"/>
                          </a:solidFill>
                          <a:effectLst/>
                        </a:rPr>
                        <a:t> × </a:t>
                      </a:r>
                      <a:r>
                        <a:rPr lang="en-US" sz="1800" b="1" u="none" strike="noStrike" dirty="0">
                          <a:solidFill>
                            <a:srgbClr val="0070C0"/>
                          </a:solidFill>
                          <a:effectLst/>
                        </a:rPr>
                        <a:t>N</a:t>
                      </a:r>
                      <a:r>
                        <a:rPr lang="en-US" sz="1800" b="1" u="none" strike="noStrike" dirty="0">
                          <a:solidFill>
                            <a:schemeClr val="tx1"/>
                          </a:solidFill>
                          <a:effectLst/>
                        </a:rPr>
                        <a:t>) × (</a:t>
                      </a:r>
                      <a:r>
                        <a:rPr lang="el-GR" sz="1800" b="1" u="none" strike="noStrike" dirty="0">
                          <a:solidFill>
                            <a:srgbClr val="FFC000"/>
                          </a:solidFill>
                          <a:effectLst/>
                        </a:rPr>
                        <a:t>β</a:t>
                      </a:r>
                      <a:r>
                        <a:rPr lang="el-GR" sz="1800" b="1" u="none" strike="noStrike" dirty="0">
                          <a:solidFill>
                            <a:schemeClr val="tx1"/>
                          </a:solidFill>
                          <a:effectLst/>
                        </a:rPr>
                        <a:t> × </a:t>
                      </a:r>
                      <a:r>
                        <a:rPr lang="en-US" sz="1800" b="1" u="none" strike="noStrike" dirty="0">
                          <a:solidFill>
                            <a:srgbClr val="C00000"/>
                          </a:solidFill>
                          <a:effectLst/>
                        </a:rPr>
                        <a:t>P </a:t>
                      </a:r>
                      <a:r>
                        <a:rPr lang="en-US" sz="1800" b="1" u="none" strike="noStrike" dirty="0">
                          <a:solidFill>
                            <a:schemeClr val="tx1"/>
                          </a:solidFill>
                          <a:effectLst/>
                        </a:rPr>
                        <a:t>+ </a:t>
                      </a:r>
                      <a:r>
                        <a:rPr lang="el-GR" sz="1800" b="1" u="none" strike="noStrike" dirty="0">
                          <a:solidFill>
                            <a:schemeClr val="tx1"/>
                          </a:solidFill>
                          <a:effectLst/>
                        </a:rPr>
                        <a:t>δ</a:t>
                      </a:r>
                      <a:r>
                        <a:rPr lang="en-US" sz="1800" b="1" u="none" strike="noStrike" dirty="0">
                          <a:solidFill>
                            <a:schemeClr val="tx1"/>
                          </a:solidFill>
                          <a:effectLst/>
                        </a:rPr>
                        <a:t>))</a:t>
                      </a:r>
                      <a:br>
                        <a:rPr lang="en-US" sz="1800" b="1" u="none" strike="noStrike" dirty="0">
                          <a:solidFill>
                            <a:schemeClr val="tx1"/>
                          </a:solidFill>
                          <a:effectLst/>
                        </a:rPr>
                      </a:b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0"/>
                  </a:ext>
                </a:extLst>
              </a:tr>
              <a:tr h="315647">
                <a:tc>
                  <a:txBody>
                    <a:bodyPr/>
                    <a:lstStyle/>
                    <a:p>
                      <a:pPr algn="ctr" fontAlgn="b"/>
                      <a:r>
                        <a:rPr lang="en-US" sz="1800" b="1" u="none" strike="noStrike" dirty="0">
                          <a:effectLst/>
                        </a:rPr>
                        <a:t>TAM</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1,000,000</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0.08</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35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effectLst/>
                        </a:rPr>
                        <a:t>$7,800,000</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1"/>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0.01</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$78,000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0.02</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$156,000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3"/>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$390,000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8" name="Table 7">
            <a:extLst>
              <a:ext uri="{FF2B5EF4-FFF2-40B4-BE49-F238E27FC236}">
                <a16:creationId xmlns:a16="http://schemas.microsoft.com/office/drawing/2014/main" id="{E63A7EE6-D93E-B637-9E5E-3FBF7FF9F3B8}"/>
              </a:ext>
            </a:extLst>
          </p:cNvPr>
          <p:cNvGraphicFramePr>
            <a:graphicFrameLocks noGrp="1"/>
          </p:cNvGraphicFramePr>
          <p:nvPr/>
        </p:nvGraphicFramePr>
        <p:xfrm>
          <a:off x="1247554" y="2748802"/>
          <a:ext cx="9461499" cy="2299713"/>
        </p:xfrm>
        <a:graphic>
          <a:graphicData uri="http://schemas.openxmlformats.org/drawingml/2006/table">
            <a:tbl>
              <a:tblPr>
                <a:tableStyleId>{5C22544A-7EE6-4342-B048-85BDC9FD1C3A}</a:tableStyleId>
              </a:tblPr>
              <a:tblGrid>
                <a:gridCol w="609191">
                  <a:extLst>
                    <a:ext uri="{9D8B030D-6E8A-4147-A177-3AD203B41FA5}">
                      <a16:colId xmlns:a16="http://schemas.microsoft.com/office/drawing/2014/main" val="20000"/>
                    </a:ext>
                  </a:extLst>
                </a:gridCol>
                <a:gridCol w="1556156">
                  <a:extLst>
                    <a:ext uri="{9D8B030D-6E8A-4147-A177-3AD203B41FA5}">
                      <a16:colId xmlns:a16="http://schemas.microsoft.com/office/drawing/2014/main" val="20001"/>
                    </a:ext>
                  </a:extLst>
                </a:gridCol>
                <a:gridCol w="1197736">
                  <a:extLst>
                    <a:ext uri="{9D8B030D-6E8A-4147-A177-3AD203B41FA5}">
                      <a16:colId xmlns:a16="http://schemas.microsoft.com/office/drawing/2014/main" val="20002"/>
                    </a:ext>
                  </a:extLst>
                </a:gridCol>
                <a:gridCol w="1120462">
                  <a:extLst>
                    <a:ext uri="{9D8B030D-6E8A-4147-A177-3AD203B41FA5}">
                      <a16:colId xmlns:a16="http://schemas.microsoft.com/office/drawing/2014/main" val="20003"/>
                    </a:ext>
                  </a:extLst>
                </a:gridCol>
                <a:gridCol w="1068946">
                  <a:extLst>
                    <a:ext uri="{9D8B030D-6E8A-4147-A177-3AD203B41FA5}">
                      <a16:colId xmlns:a16="http://schemas.microsoft.com/office/drawing/2014/main" val="20004"/>
                    </a:ext>
                  </a:extLst>
                </a:gridCol>
                <a:gridCol w="1287887">
                  <a:extLst>
                    <a:ext uri="{9D8B030D-6E8A-4147-A177-3AD203B41FA5}">
                      <a16:colId xmlns:a16="http://schemas.microsoft.com/office/drawing/2014/main" val="20005"/>
                    </a:ext>
                  </a:extLst>
                </a:gridCol>
                <a:gridCol w="2621121">
                  <a:extLst>
                    <a:ext uri="{9D8B030D-6E8A-4147-A177-3AD203B41FA5}">
                      <a16:colId xmlns:a16="http://schemas.microsoft.com/office/drawing/2014/main" val="20006"/>
                    </a:ext>
                  </a:extLst>
                </a:gridCol>
              </a:tblGrid>
              <a:tr h="1037125">
                <a:tc>
                  <a:txBody>
                    <a:bodyPr/>
                    <a:lstStyle/>
                    <a:p>
                      <a:pPr algn="ctr" fontAlgn="b"/>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Number of Orders (</a:t>
                      </a:r>
                      <a:r>
                        <a:rPr lang="en-US" sz="1800" b="1" u="none" strike="noStrike" dirty="0">
                          <a:solidFill>
                            <a:srgbClr val="0070C0"/>
                          </a:solidFill>
                          <a:effectLst/>
                        </a:rPr>
                        <a:t>N</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Market Share (</a:t>
                      </a:r>
                      <a:r>
                        <a:rPr lang="el-GR" sz="1800" b="1" u="none" strike="noStrike" dirty="0">
                          <a:solidFill>
                            <a:srgbClr val="00B050"/>
                          </a:solidFill>
                          <a:effectLst/>
                        </a:rPr>
                        <a:t>α</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Transaction Fee (</a:t>
                      </a:r>
                      <a:r>
                        <a:rPr lang="el-GR" sz="1800" b="1" u="none" strike="noStrike" dirty="0">
                          <a:solidFill>
                            <a:srgbClr val="FFC000"/>
                          </a:solidFill>
                          <a:effectLst/>
                        </a:rPr>
                        <a:t>β</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Order Price (</a:t>
                      </a:r>
                      <a:r>
                        <a:rPr lang="en-US" sz="1800" b="1" u="none" strike="noStrike" dirty="0">
                          <a:solidFill>
                            <a:srgbClr val="C00000"/>
                          </a:solidFill>
                          <a:effectLst/>
                        </a:rPr>
                        <a:t>P</a:t>
                      </a:r>
                      <a:r>
                        <a:rPr lang="en-US" sz="1800" b="1" u="none" strike="noStrike" dirty="0">
                          <a:solidFill>
                            <a:schemeClr val="tx1"/>
                          </a:solidFill>
                          <a:effectLst/>
                        </a:rPr>
                        <a:t> )</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Convenience Fee (</a:t>
                      </a:r>
                      <a:r>
                        <a:rPr lang="el-GR" sz="1800" b="1" u="none" strike="noStrike" dirty="0">
                          <a:solidFill>
                            <a:schemeClr val="tx1"/>
                          </a:solidFill>
                          <a:effectLst/>
                        </a:rPr>
                        <a:t>δ</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Revenue Projection Model </a:t>
                      </a:r>
                    </a:p>
                    <a:p>
                      <a:pPr algn="ctr" fontAlgn="b"/>
                      <a:r>
                        <a:rPr lang="en-US" sz="1800" b="1" u="none" strike="noStrike" dirty="0">
                          <a:solidFill>
                            <a:schemeClr val="tx1"/>
                          </a:solidFill>
                          <a:effectLst/>
                        </a:rPr>
                        <a:t>((</a:t>
                      </a:r>
                      <a:r>
                        <a:rPr lang="el-GR" sz="1800" b="1" u="none" strike="noStrike" dirty="0">
                          <a:solidFill>
                            <a:srgbClr val="00B050"/>
                          </a:solidFill>
                          <a:effectLst/>
                        </a:rPr>
                        <a:t>α</a:t>
                      </a:r>
                      <a:r>
                        <a:rPr lang="el-GR" sz="1800" b="1" u="none" strike="noStrike" dirty="0">
                          <a:solidFill>
                            <a:schemeClr val="tx1"/>
                          </a:solidFill>
                          <a:effectLst/>
                        </a:rPr>
                        <a:t> × </a:t>
                      </a:r>
                      <a:r>
                        <a:rPr lang="en-US" sz="1800" b="1" u="none" strike="noStrike" dirty="0">
                          <a:solidFill>
                            <a:srgbClr val="0070C0"/>
                          </a:solidFill>
                          <a:effectLst/>
                        </a:rPr>
                        <a:t>N</a:t>
                      </a:r>
                      <a:r>
                        <a:rPr lang="en-US" sz="1800" b="1" u="none" strike="noStrike" dirty="0">
                          <a:solidFill>
                            <a:schemeClr val="tx1"/>
                          </a:solidFill>
                          <a:effectLst/>
                        </a:rPr>
                        <a:t>) × (</a:t>
                      </a:r>
                      <a:r>
                        <a:rPr lang="el-GR" sz="1800" b="1" u="none" strike="noStrike" dirty="0">
                          <a:solidFill>
                            <a:srgbClr val="FFC000"/>
                          </a:solidFill>
                          <a:effectLst/>
                        </a:rPr>
                        <a:t>β</a:t>
                      </a:r>
                      <a:r>
                        <a:rPr lang="el-GR" sz="1800" b="1" u="none" strike="noStrike" dirty="0">
                          <a:solidFill>
                            <a:schemeClr val="tx1"/>
                          </a:solidFill>
                          <a:effectLst/>
                        </a:rPr>
                        <a:t> × </a:t>
                      </a:r>
                      <a:r>
                        <a:rPr lang="en-US" sz="1800" b="1" u="none" strike="noStrike" dirty="0">
                          <a:solidFill>
                            <a:srgbClr val="C00000"/>
                          </a:solidFill>
                          <a:effectLst/>
                        </a:rPr>
                        <a:t>P </a:t>
                      </a:r>
                      <a:r>
                        <a:rPr lang="en-US" sz="1800" b="1" u="none" strike="noStrike" dirty="0">
                          <a:solidFill>
                            <a:schemeClr val="tx1"/>
                          </a:solidFill>
                          <a:effectLst/>
                        </a:rPr>
                        <a:t>+ </a:t>
                      </a:r>
                      <a:r>
                        <a:rPr lang="el-GR" sz="1800" b="1" u="none" strike="noStrike" dirty="0">
                          <a:solidFill>
                            <a:schemeClr val="tx1"/>
                          </a:solidFill>
                          <a:effectLst/>
                        </a:rPr>
                        <a:t>δ</a:t>
                      </a:r>
                      <a:r>
                        <a:rPr lang="en-US" sz="1800" b="1" u="none" strike="noStrike" dirty="0">
                          <a:solidFill>
                            <a:schemeClr val="tx1"/>
                          </a:solidFill>
                          <a:effectLst/>
                        </a:rPr>
                        <a:t>))</a:t>
                      </a:r>
                      <a:br>
                        <a:rPr lang="en-US" sz="1800" b="1" u="none" strike="noStrike" dirty="0">
                          <a:solidFill>
                            <a:schemeClr val="tx1"/>
                          </a:solidFill>
                          <a:effectLst/>
                        </a:rPr>
                      </a:b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0"/>
                  </a:ext>
                </a:extLst>
              </a:tr>
              <a:tr h="315647">
                <a:tc>
                  <a:txBody>
                    <a:bodyPr/>
                    <a:lstStyle/>
                    <a:p>
                      <a:pPr algn="ctr" fontAlgn="b"/>
                      <a:r>
                        <a:rPr lang="en-US" sz="1800" b="1" u="none" strike="noStrike" dirty="0">
                          <a:effectLst/>
                        </a:rPr>
                        <a:t>TAM</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1,000,000</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0.08</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35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effectLst/>
                        </a:rPr>
                        <a:t>$7,800,000</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1"/>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0.01</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$78,000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0.02</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$156,000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3"/>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1,000,000</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0.08</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35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bg1">
                              <a:lumMod val="85000"/>
                            </a:schemeClr>
                          </a:solidFill>
                          <a:effectLst/>
                        </a:rPr>
                        <a:t>5</a:t>
                      </a:r>
                      <a:endParaRPr lang="en-US" sz="1800" b="0"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bg1">
                              <a:lumMod val="85000"/>
                            </a:schemeClr>
                          </a:solidFill>
                          <a:effectLst/>
                        </a:rPr>
                        <a:t>$390,000</a:t>
                      </a:r>
                      <a:endParaRPr lang="en-US" sz="1800" b="1" i="0" u="none" strike="noStrike" dirty="0">
                        <a:solidFill>
                          <a:schemeClr val="bg1">
                            <a:lumMod val="85000"/>
                          </a:schemeClr>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9" name="Table 8">
            <a:extLst>
              <a:ext uri="{FF2B5EF4-FFF2-40B4-BE49-F238E27FC236}">
                <a16:creationId xmlns:a16="http://schemas.microsoft.com/office/drawing/2014/main" id="{B871A654-B593-9A7E-9B8C-53EA305F43F5}"/>
              </a:ext>
            </a:extLst>
          </p:cNvPr>
          <p:cNvGraphicFramePr>
            <a:graphicFrameLocks noGrp="1"/>
          </p:cNvGraphicFramePr>
          <p:nvPr/>
        </p:nvGraphicFramePr>
        <p:xfrm>
          <a:off x="1247554" y="2748802"/>
          <a:ext cx="9461499" cy="2299713"/>
        </p:xfrm>
        <a:graphic>
          <a:graphicData uri="http://schemas.openxmlformats.org/drawingml/2006/table">
            <a:tbl>
              <a:tblPr>
                <a:tableStyleId>{5C22544A-7EE6-4342-B048-85BDC9FD1C3A}</a:tableStyleId>
              </a:tblPr>
              <a:tblGrid>
                <a:gridCol w="609191">
                  <a:extLst>
                    <a:ext uri="{9D8B030D-6E8A-4147-A177-3AD203B41FA5}">
                      <a16:colId xmlns:a16="http://schemas.microsoft.com/office/drawing/2014/main" val="20000"/>
                    </a:ext>
                  </a:extLst>
                </a:gridCol>
                <a:gridCol w="1556156">
                  <a:extLst>
                    <a:ext uri="{9D8B030D-6E8A-4147-A177-3AD203B41FA5}">
                      <a16:colId xmlns:a16="http://schemas.microsoft.com/office/drawing/2014/main" val="20001"/>
                    </a:ext>
                  </a:extLst>
                </a:gridCol>
                <a:gridCol w="1197736">
                  <a:extLst>
                    <a:ext uri="{9D8B030D-6E8A-4147-A177-3AD203B41FA5}">
                      <a16:colId xmlns:a16="http://schemas.microsoft.com/office/drawing/2014/main" val="20002"/>
                    </a:ext>
                  </a:extLst>
                </a:gridCol>
                <a:gridCol w="1120462">
                  <a:extLst>
                    <a:ext uri="{9D8B030D-6E8A-4147-A177-3AD203B41FA5}">
                      <a16:colId xmlns:a16="http://schemas.microsoft.com/office/drawing/2014/main" val="20003"/>
                    </a:ext>
                  </a:extLst>
                </a:gridCol>
                <a:gridCol w="1068946">
                  <a:extLst>
                    <a:ext uri="{9D8B030D-6E8A-4147-A177-3AD203B41FA5}">
                      <a16:colId xmlns:a16="http://schemas.microsoft.com/office/drawing/2014/main" val="20004"/>
                    </a:ext>
                  </a:extLst>
                </a:gridCol>
                <a:gridCol w="1287887">
                  <a:extLst>
                    <a:ext uri="{9D8B030D-6E8A-4147-A177-3AD203B41FA5}">
                      <a16:colId xmlns:a16="http://schemas.microsoft.com/office/drawing/2014/main" val="20005"/>
                    </a:ext>
                  </a:extLst>
                </a:gridCol>
                <a:gridCol w="2621121">
                  <a:extLst>
                    <a:ext uri="{9D8B030D-6E8A-4147-A177-3AD203B41FA5}">
                      <a16:colId xmlns:a16="http://schemas.microsoft.com/office/drawing/2014/main" val="20006"/>
                    </a:ext>
                  </a:extLst>
                </a:gridCol>
              </a:tblGrid>
              <a:tr h="1037125">
                <a:tc>
                  <a:txBody>
                    <a:bodyPr/>
                    <a:lstStyle/>
                    <a:p>
                      <a:pPr algn="ctr" fontAlgn="b"/>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Number of Orders (</a:t>
                      </a:r>
                      <a:r>
                        <a:rPr lang="en-US" sz="1800" b="1" u="none" strike="noStrike" dirty="0">
                          <a:solidFill>
                            <a:srgbClr val="0070C0"/>
                          </a:solidFill>
                          <a:effectLst/>
                        </a:rPr>
                        <a:t>N</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Market Share (</a:t>
                      </a:r>
                      <a:r>
                        <a:rPr lang="el-GR" sz="1800" b="1" u="none" strike="noStrike" dirty="0">
                          <a:solidFill>
                            <a:srgbClr val="00B050"/>
                          </a:solidFill>
                          <a:effectLst/>
                        </a:rPr>
                        <a:t>α</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Transaction Fee (</a:t>
                      </a:r>
                      <a:r>
                        <a:rPr lang="el-GR" sz="1800" b="1" u="none" strike="noStrike" dirty="0">
                          <a:solidFill>
                            <a:srgbClr val="FFC000"/>
                          </a:solidFill>
                          <a:effectLst/>
                        </a:rPr>
                        <a:t>β</a:t>
                      </a:r>
                      <a:r>
                        <a:rPr lang="el-GR" sz="1800" b="1" u="none" strike="noStrike" dirty="0">
                          <a:solidFill>
                            <a:schemeClr val="tx1"/>
                          </a:solidFill>
                          <a:effectLst/>
                        </a:rPr>
                        <a:t>)</a:t>
                      </a:r>
                      <a:endParaRPr lang="el-GR"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Order Price (</a:t>
                      </a:r>
                      <a:r>
                        <a:rPr lang="en-US" sz="1800" b="1" u="none" strike="noStrike" dirty="0">
                          <a:solidFill>
                            <a:srgbClr val="C00000"/>
                          </a:solidFill>
                          <a:effectLst/>
                        </a:rPr>
                        <a:t>P</a:t>
                      </a:r>
                      <a:r>
                        <a:rPr lang="en-US" sz="1800" b="1" u="none" strike="noStrike" dirty="0">
                          <a:solidFill>
                            <a:schemeClr val="tx1"/>
                          </a:solidFill>
                          <a:effectLst/>
                        </a:rPr>
                        <a:t> )</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Convenience Fee (</a:t>
                      </a:r>
                      <a:r>
                        <a:rPr lang="el-GR" sz="1800" b="1" u="none" strike="noStrike" dirty="0">
                          <a:solidFill>
                            <a:schemeClr val="tx1"/>
                          </a:solidFill>
                          <a:effectLst/>
                        </a:rPr>
                        <a:t>δ</a:t>
                      </a:r>
                      <a:r>
                        <a:rPr lang="en-US" sz="1800" b="1" u="none" strike="noStrike" dirty="0">
                          <a:solidFill>
                            <a:schemeClr val="tx1"/>
                          </a:solidFill>
                          <a:effectLst/>
                        </a:rPr>
                        <a:t>)</a:t>
                      </a: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tc>
                  <a:txBody>
                    <a:bodyPr/>
                    <a:lstStyle/>
                    <a:p>
                      <a:pPr algn="ctr" fontAlgn="b"/>
                      <a:r>
                        <a:rPr lang="en-US" sz="1800" b="1" u="none" strike="noStrike" dirty="0">
                          <a:solidFill>
                            <a:schemeClr val="tx1"/>
                          </a:solidFill>
                          <a:effectLst/>
                        </a:rPr>
                        <a:t>Revenue Projection Model </a:t>
                      </a:r>
                    </a:p>
                    <a:p>
                      <a:pPr algn="ctr" fontAlgn="b"/>
                      <a:r>
                        <a:rPr lang="en-US" sz="1800" b="1" u="none" strike="noStrike" dirty="0">
                          <a:solidFill>
                            <a:schemeClr val="tx1"/>
                          </a:solidFill>
                          <a:effectLst/>
                        </a:rPr>
                        <a:t>((</a:t>
                      </a:r>
                      <a:r>
                        <a:rPr lang="el-GR" sz="1800" b="1" u="none" strike="noStrike" dirty="0">
                          <a:solidFill>
                            <a:srgbClr val="00B050"/>
                          </a:solidFill>
                          <a:effectLst/>
                        </a:rPr>
                        <a:t>α</a:t>
                      </a:r>
                      <a:r>
                        <a:rPr lang="el-GR" sz="1800" b="1" u="none" strike="noStrike" dirty="0">
                          <a:solidFill>
                            <a:schemeClr val="tx1"/>
                          </a:solidFill>
                          <a:effectLst/>
                        </a:rPr>
                        <a:t> × </a:t>
                      </a:r>
                      <a:r>
                        <a:rPr lang="en-US" sz="1800" b="1" u="none" strike="noStrike" dirty="0">
                          <a:solidFill>
                            <a:srgbClr val="0070C0"/>
                          </a:solidFill>
                          <a:effectLst/>
                        </a:rPr>
                        <a:t>N</a:t>
                      </a:r>
                      <a:r>
                        <a:rPr lang="en-US" sz="1800" b="1" u="none" strike="noStrike" dirty="0">
                          <a:solidFill>
                            <a:schemeClr val="tx1"/>
                          </a:solidFill>
                          <a:effectLst/>
                        </a:rPr>
                        <a:t>) × (</a:t>
                      </a:r>
                      <a:r>
                        <a:rPr lang="el-GR" sz="1800" b="1" u="none" strike="noStrike" dirty="0">
                          <a:solidFill>
                            <a:srgbClr val="FFC000"/>
                          </a:solidFill>
                          <a:effectLst/>
                        </a:rPr>
                        <a:t>β</a:t>
                      </a:r>
                      <a:r>
                        <a:rPr lang="el-GR" sz="1800" b="1" u="none" strike="noStrike" dirty="0">
                          <a:solidFill>
                            <a:schemeClr val="tx1"/>
                          </a:solidFill>
                          <a:effectLst/>
                        </a:rPr>
                        <a:t> × </a:t>
                      </a:r>
                      <a:r>
                        <a:rPr lang="en-US" sz="1800" b="1" u="none" strike="noStrike" dirty="0">
                          <a:solidFill>
                            <a:srgbClr val="C00000"/>
                          </a:solidFill>
                          <a:effectLst/>
                        </a:rPr>
                        <a:t>P </a:t>
                      </a:r>
                      <a:r>
                        <a:rPr lang="en-US" sz="1800" b="1" u="none" strike="noStrike" dirty="0">
                          <a:solidFill>
                            <a:schemeClr val="tx1"/>
                          </a:solidFill>
                          <a:effectLst/>
                        </a:rPr>
                        <a:t>+ </a:t>
                      </a:r>
                      <a:r>
                        <a:rPr lang="el-GR" sz="1800" b="1" u="none" strike="noStrike" dirty="0">
                          <a:solidFill>
                            <a:schemeClr val="tx1"/>
                          </a:solidFill>
                          <a:effectLst/>
                        </a:rPr>
                        <a:t>δ</a:t>
                      </a:r>
                      <a:r>
                        <a:rPr lang="en-US" sz="1800" b="1" u="none" strike="noStrike" dirty="0">
                          <a:solidFill>
                            <a:schemeClr val="tx1"/>
                          </a:solidFill>
                          <a:effectLst/>
                        </a:rPr>
                        <a:t>))</a:t>
                      </a:r>
                      <a:br>
                        <a:rPr lang="en-US" sz="1800" b="1" u="none" strike="noStrike" dirty="0">
                          <a:solidFill>
                            <a:schemeClr val="tx1"/>
                          </a:solidFill>
                          <a:effectLst/>
                        </a:rPr>
                      </a:br>
                      <a:endParaRPr lang="en-US" sz="1800" b="1" i="0" u="none" strike="noStrike" dirty="0">
                        <a:solidFill>
                          <a:schemeClr val="tx1"/>
                        </a:solidFill>
                        <a:effectLst/>
                        <a:latin typeface="Calibri" panose="020F0502020204030204" pitchFamily="34" charset="0"/>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0"/>
                  </a:ext>
                </a:extLst>
              </a:tr>
              <a:tr h="315647">
                <a:tc>
                  <a:txBody>
                    <a:bodyPr/>
                    <a:lstStyle/>
                    <a:p>
                      <a:pPr algn="ctr" fontAlgn="b"/>
                      <a:r>
                        <a:rPr lang="en-US" sz="1800" b="1" u="none" strike="noStrike" dirty="0">
                          <a:effectLst/>
                        </a:rPr>
                        <a:t>TAM</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1,000,000</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0.08</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35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effectLst/>
                        </a:rPr>
                        <a:t>$7,800,000</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1"/>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0.01</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$78,000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0.02</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$156,000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3"/>
                  </a:ext>
                </a:extLst>
              </a:tr>
              <a:tr h="315647">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1,000,000</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0.08</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35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u="none" strike="noStrike" dirty="0">
                          <a:solidFill>
                            <a:schemeClr val="tx1"/>
                          </a:solidFill>
                          <a:effectLst/>
                        </a:rPr>
                        <a:t>5</a:t>
                      </a:r>
                      <a:endParaRPr lang="en-US" sz="1800" b="0"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ctr" fontAlgn="b"/>
                      <a:r>
                        <a:rPr lang="en-US" sz="1800" b="1" u="none" strike="noStrike" dirty="0">
                          <a:solidFill>
                            <a:schemeClr val="tx1"/>
                          </a:solidFill>
                          <a:effectLst/>
                        </a:rPr>
                        <a:t>$390,000</a:t>
                      </a:r>
                      <a:endParaRPr lang="en-US" sz="1800" b="1" i="0" u="none" strike="noStrike" dirty="0">
                        <a:solidFill>
                          <a:schemeClr val="tx1"/>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1487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A Shoe E-Commerce Platform</a:t>
            </a:r>
          </a:p>
        </p:txBody>
      </p:sp>
      <p:sp>
        <p:nvSpPr>
          <p:cNvPr id="3" name="Content Placeholder 2"/>
          <p:cNvSpPr>
            <a:spLocks noGrp="1"/>
          </p:cNvSpPr>
          <p:nvPr>
            <p:ph idx="1"/>
          </p:nvPr>
        </p:nvSpPr>
        <p:spPr>
          <a:xfrm>
            <a:off x="838200" y="1825625"/>
            <a:ext cx="10515600" cy="4783722"/>
          </a:xfrm>
        </p:spPr>
        <p:txBody>
          <a:bodyPr>
            <a:normAutofit/>
          </a:bodyPr>
          <a:lstStyle/>
          <a:p>
            <a:r>
              <a:rPr lang="en-US" dirty="0">
                <a:solidFill>
                  <a:srgbClr val="77E1FF"/>
                </a:solidFill>
              </a:rPr>
              <a:t>Sensitivity Analysis</a:t>
            </a:r>
            <a:r>
              <a:rPr lang="en-US" dirty="0"/>
              <a:t>:</a:t>
            </a:r>
          </a:p>
          <a:p>
            <a:endParaRPr lang="en-US" dirty="0"/>
          </a:p>
          <a:p>
            <a:endParaRPr lang="en-US" dirty="0"/>
          </a:p>
          <a:p>
            <a:endParaRPr lang="en-US" dirty="0"/>
          </a:p>
          <a:p>
            <a:endParaRPr lang="en-US" dirty="0"/>
          </a:p>
          <a:p>
            <a:endParaRPr lang="en-US" dirty="0"/>
          </a:p>
          <a:p>
            <a:endParaRPr lang="en-US" dirty="0"/>
          </a:p>
          <a:p>
            <a:r>
              <a:rPr lang="en-US" dirty="0"/>
              <a:t>When conducting revenue projections over multiple years, you would typically increase the market share every year by a certain %</a:t>
            </a:r>
            <a:endParaRPr lang="en-US" i="1" dirty="0"/>
          </a:p>
          <a:p>
            <a:pPr lvl="1"/>
            <a:endParaRPr lang="en-US" dirty="0"/>
          </a:p>
          <a:p>
            <a:pPr marL="0" indent="0">
              <a:buNone/>
            </a:pPr>
            <a:endParaRPr lang="en-US" dirty="0"/>
          </a:p>
          <a:p>
            <a:pPr lvl="1"/>
            <a:endParaRPr lang="en-US" dirty="0"/>
          </a:p>
          <a:p>
            <a:pPr lvl="1"/>
            <a:endParaRPr lang="en-US" dirty="0"/>
          </a:p>
          <a:p>
            <a:pPr lvl="1"/>
            <a:endParaRPr lang="en-US" dirty="0"/>
          </a:p>
          <a:p>
            <a:endParaRPr lang="en-US" dirty="0"/>
          </a:p>
        </p:txBody>
      </p:sp>
      <p:graphicFrame>
        <p:nvGraphicFramePr>
          <p:cNvPr id="7" name="Chart 6"/>
          <p:cNvGraphicFramePr>
            <a:graphicFrameLocks/>
          </p:cNvGraphicFramePr>
          <p:nvPr/>
        </p:nvGraphicFramePr>
        <p:xfrm>
          <a:off x="1137906" y="2481127"/>
          <a:ext cx="4572000" cy="24964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nvGraphicFramePr>
        <p:xfrm>
          <a:off x="6009612" y="2481127"/>
          <a:ext cx="4572000" cy="24964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162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10718</TotalTime>
  <Words>1461</Words>
  <Application>Microsoft Macintosh PowerPoint</Application>
  <PresentationFormat>Widescreen</PresentationFormat>
  <Paragraphs>289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Entrepreneurship for Computer Science CS 15-390</vt:lpstr>
      <vt:lpstr>What is Total Addressable Market (TAM)?</vt:lpstr>
      <vt:lpstr>Calculating TAM</vt:lpstr>
      <vt:lpstr>Example: A Shoe E-Commerce Platform</vt:lpstr>
      <vt:lpstr>Example: A Shoe E-Commerce Platform</vt:lpstr>
      <vt:lpstr>Example: A Shoe E-Commerce Platform</vt:lpstr>
      <vt:lpstr>Example: A Shoe E-Commerce Platform</vt:lpstr>
      <vt:lpstr>Example: A Shoe E-Commerce Platform</vt:lpstr>
      <vt:lpstr>Example: A Shoe E-Commerce Platform</vt:lpstr>
      <vt:lpstr>The China Syndrome</vt:lpstr>
      <vt:lpstr>The China Syndrome</vt:lpstr>
      <vt:lpstr>The China Syndrome</vt:lpstr>
      <vt:lpstr>Principle 9: Under-Project and Over-Deliver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220</cp:revision>
  <dcterms:created xsi:type="dcterms:W3CDTF">2017-12-27T09:59:59Z</dcterms:created>
  <dcterms:modified xsi:type="dcterms:W3CDTF">2023-11-22T16:18:38Z</dcterms:modified>
</cp:coreProperties>
</file>