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6"/>
  </p:notesMasterIdLst>
  <p:sldIdLst>
    <p:sldId id="566" r:id="rId2"/>
    <p:sldId id="567" r:id="rId3"/>
    <p:sldId id="609" r:id="rId4"/>
    <p:sldId id="354" r:id="rId5"/>
    <p:sldId id="569" r:id="rId6"/>
    <p:sldId id="270" r:id="rId7"/>
    <p:sldId id="272" r:id="rId8"/>
    <p:sldId id="257" r:id="rId9"/>
    <p:sldId id="258" r:id="rId10"/>
    <p:sldId id="259" r:id="rId11"/>
    <p:sldId id="260" r:id="rId12"/>
    <p:sldId id="261" r:id="rId13"/>
    <p:sldId id="283" r:id="rId14"/>
    <p:sldId id="282" r:id="rId15"/>
    <p:sldId id="262" r:id="rId16"/>
    <p:sldId id="265" r:id="rId17"/>
    <p:sldId id="266" r:id="rId18"/>
    <p:sldId id="263" r:id="rId19"/>
    <p:sldId id="264" r:id="rId20"/>
    <p:sldId id="267" r:id="rId21"/>
    <p:sldId id="610" r:id="rId22"/>
    <p:sldId id="274" r:id="rId23"/>
    <p:sldId id="275" r:id="rId24"/>
    <p:sldId id="276" r:id="rId25"/>
    <p:sldId id="333" r:id="rId26"/>
    <p:sldId id="334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327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E1FF"/>
    <a:srgbClr val="EF7273"/>
    <a:srgbClr val="FCE8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C6623-70FD-1147-B309-7FCFA0240961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2BB7CB-4FDA-2D49-AB39-B3F6D6AF6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05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99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553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649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70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171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40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31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492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46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162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496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BB794-24C6-4D4C-94A4-5DF58B8B0176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84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2535" y="1226912"/>
            <a:ext cx="9523071" cy="2387600"/>
          </a:xfrm>
        </p:spPr>
        <p:txBody>
          <a:bodyPr anchor="t">
            <a:noAutofit/>
          </a:bodyPr>
          <a:lstStyle/>
          <a:p>
            <a:r>
              <a:rPr lang="en-US" sz="4400" b="1" dirty="0">
                <a:solidFill>
                  <a:srgbClr val="77E1FF"/>
                </a:solidFill>
              </a:rPr>
              <a:t>Entrepreneurship for Computer Science</a:t>
            </a:r>
            <a:br>
              <a:rPr lang="en-US" sz="4400" dirty="0">
                <a:solidFill>
                  <a:srgbClr val="0070C0"/>
                </a:solidFill>
              </a:rPr>
            </a:br>
            <a:r>
              <a:rPr lang="en-US" sz="4400" dirty="0">
                <a:solidFill>
                  <a:srgbClr val="77E1FF"/>
                </a:solidFill>
              </a:rPr>
              <a:t>CS 15-390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944494"/>
            <a:ext cx="9144000" cy="2048954"/>
          </a:xfrm>
        </p:spPr>
        <p:txBody>
          <a:bodyPr>
            <a:normAutofit/>
          </a:bodyPr>
          <a:lstStyle/>
          <a:p>
            <a:r>
              <a:rPr lang="en-US" sz="2800" b="1" dirty="0"/>
              <a:t>How to Manage Your Finances and Raise Capital? – Part III</a:t>
            </a:r>
          </a:p>
          <a:p>
            <a:r>
              <a:rPr lang="en-US" sz="2800" dirty="0"/>
              <a:t>Lecture 13, November 13, 2023</a:t>
            </a:r>
          </a:p>
          <a:p>
            <a:endParaRPr lang="en-US" dirty="0"/>
          </a:p>
          <a:p>
            <a:r>
              <a:rPr lang="en-US" sz="2800" b="1" dirty="0">
                <a:solidFill>
                  <a:srgbClr val="EF7273"/>
                </a:solidFill>
              </a:rPr>
              <a:t>Mohammad Hammoud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AF9EBD-2407-8645-80D3-C98102E93C59}"/>
              </a:ext>
            </a:extLst>
          </p:cNvPr>
          <p:cNvSpPr txBox="1"/>
          <p:nvPr/>
        </p:nvSpPr>
        <p:spPr>
          <a:xfrm>
            <a:off x="5636871" y="2974693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417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Example: </a:t>
            </a:r>
            <a:r>
              <a:rPr lang="en-US" i="1" dirty="0"/>
              <a:t>Cash Basis </a:t>
            </a:r>
            <a:r>
              <a:rPr lang="en-US" dirty="0"/>
              <a:t>Accounting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270524" cy="4351338"/>
          </a:xfrm>
        </p:spPr>
        <p:txBody>
          <a:bodyPr/>
          <a:lstStyle/>
          <a:p>
            <a:r>
              <a:rPr lang="en-US" dirty="0"/>
              <a:t>Month 3: </a:t>
            </a:r>
          </a:p>
          <a:p>
            <a:pPr lvl="1"/>
            <a:r>
              <a:rPr lang="en-US" dirty="0"/>
              <a:t>You receive $400 from the customer you offered the service to last month</a:t>
            </a:r>
          </a:p>
          <a:p>
            <a:pPr lvl="1"/>
            <a:r>
              <a:rPr lang="en-US" dirty="0"/>
              <a:t>You receive $200 in advance from another customer that you have to offer a service to next month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40970" y="3621487"/>
          <a:ext cx="891903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400+200=$600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200-100=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100-200=$-100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-100+600=$500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240970" y="3621487"/>
          <a:ext cx="891903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400+200=$600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200-100=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100-200=$-100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-100+600=$500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240970" y="3621487"/>
          <a:ext cx="891903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400+200=$600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200-100=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100-200=$-100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-100+600=$500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240970" y="3621487"/>
          <a:ext cx="891903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400+200=$600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200-100=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100-200=$-100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-100+600=$500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240970" y="3621487"/>
          <a:ext cx="891903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400+200=$600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200-100=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100-200=$-100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-100+600=$500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4797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Example: </a:t>
            </a:r>
            <a:r>
              <a:rPr lang="en-US" i="1" dirty="0"/>
              <a:t>Cash Basis </a:t>
            </a:r>
            <a:r>
              <a:rPr lang="en-US" dirty="0"/>
              <a:t>Accounting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Month 4: </a:t>
            </a:r>
          </a:p>
          <a:p>
            <a:pPr lvl="1"/>
            <a:r>
              <a:rPr lang="en-US" dirty="0"/>
              <a:t>You offer your service to the customer who paid you last month</a:t>
            </a:r>
          </a:p>
          <a:p>
            <a:pPr lvl="1"/>
            <a:r>
              <a:rPr lang="en-US" dirty="0"/>
              <a:t>The service costed you $100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56261" y="5691861"/>
            <a:ext cx="1099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00B050"/>
                </a:solidFill>
              </a:rPr>
              <a:t>Profitable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240970" y="3621487"/>
          <a:ext cx="891903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400+200=$600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200-100=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$-100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100-200=$-100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-100+600=$500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500-100=$400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240970" y="3621487"/>
          <a:ext cx="891903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400+200=$600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200-100=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$-100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100-200=$-100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-100+600=$500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500-100=$400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1240970" y="3621487"/>
          <a:ext cx="891903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400+200=$600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200-100=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$-100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100-200=$-100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-100+600=$500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500-100=$400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240970" y="3621487"/>
          <a:ext cx="891903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400+200=$600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200-100=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$-100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100-200=$-100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-100+600=$500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500-100=$400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1240970" y="3621487"/>
          <a:ext cx="891903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400+200=$600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200-100=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$-100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100-200=$-100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-100+600=$500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500-100=$400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6" name="Rounded Rectangle 15"/>
          <p:cNvSpPr/>
          <p:nvPr/>
        </p:nvSpPr>
        <p:spPr>
          <a:xfrm>
            <a:off x="3106188" y="4739795"/>
            <a:ext cx="1623528" cy="354563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3253563" y="5102462"/>
            <a:ext cx="104878" cy="628487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353416" y="5682160"/>
            <a:ext cx="1555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Non-Profitable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4903343" y="4730094"/>
            <a:ext cx="1623528" cy="35456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4882331" y="5084657"/>
            <a:ext cx="104878" cy="62848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131156" y="5682160"/>
            <a:ext cx="1099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00B050"/>
                </a:solidFill>
              </a:rPr>
              <a:t>Profitable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6681083" y="4730094"/>
            <a:ext cx="1623528" cy="354563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6647698" y="5092761"/>
            <a:ext cx="104878" cy="628487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823832" y="5699965"/>
            <a:ext cx="1555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Non-Profitable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8458823" y="4747899"/>
            <a:ext cx="1623528" cy="35456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8489235" y="5110566"/>
            <a:ext cx="104878" cy="62848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1234184" y="6140466"/>
            <a:ext cx="9515331" cy="521549"/>
          </a:xfrm>
          <a:prstGeom prst="round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chemeClr val="tx1"/>
                </a:solidFill>
              </a:rPr>
              <a:t>The business is steadier than what the above seems to imply!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420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6" grpId="0" animBg="1"/>
      <p:bldP spid="19" grpId="0"/>
      <p:bldP spid="20" grpId="0" animBg="1"/>
      <p:bldP spid="22" grpId="0"/>
      <p:bldP spid="23" grpId="0" animBg="1"/>
      <p:bldP spid="25" grpId="0"/>
      <p:bldP spid="26" grpId="0" animBg="1"/>
      <p:bldP spid="2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Same Example: </a:t>
            </a:r>
            <a:r>
              <a:rPr lang="en-US" i="1" dirty="0"/>
              <a:t>Accrual</a:t>
            </a:r>
            <a:r>
              <a:rPr lang="en-US" dirty="0"/>
              <a:t> Accounting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Month 1: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200 –100 = 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Accounts Receivable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Deferred Revenue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14626" y="6439441"/>
            <a:ext cx="9146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00B050"/>
                </a:solidFill>
              </a:rPr>
              <a:t>A money that you will receive in the future for a service/product that you have already delivered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394926" y="5353065"/>
            <a:ext cx="1623528" cy="536108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018454" y="5649687"/>
            <a:ext cx="247260" cy="79715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780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Same Example: </a:t>
            </a:r>
            <a:r>
              <a:rPr lang="en-US" i="1" dirty="0"/>
              <a:t>Accrual</a:t>
            </a:r>
            <a:r>
              <a:rPr lang="en-US" dirty="0"/>
              <a:t> Accounting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Month 1: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200 –100 = 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Accounts Receivable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Deferred Revenue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14626" y="6439441"/>
            <a:ext cx="9337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A money that you have received in advance for a service/product that you will deliver in the future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327278" y="5972680"/>
            <a:ext cx="1828045" cy="33922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155323" y="6086612"/>
            <a:ext cx="283336" cy="35282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5271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Same Example: </a:t>
            </a:r>
            <a:r>
              <a:rPr lang="en-US" i="1" dirty="0"/>
              <a:t>Accrual</a:t>
            </a:r>
            <a:r>
              <a:rPr lang="en-US" dirty="0"/>
              <a:t> Accounting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Month 1: </a:t>
            </a:r>
          </a:p>
          <a:p>
            <a:pPr lvl="1"/>
            <a:r>
              <a:rPr lang="en-US" dirty="0"/>
              <a:t>You offer a service to a customer where the cost on you is $100</a:t>
            </a:r>
          </a:p>
          <a:p>
            <a:pPr lvl="1"/>
            <a:r>
              <a:rPr lang="en-US" dirty="0"/>
              <a:t>The customer pays you $200 for your service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200 –100 = 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Accounts Receivable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Deferred Revenue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200 –100 = 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Accounts Receivable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Deferred Revenue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200 –100 = 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Accounts Receivable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Deferred Revenue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 = 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Accounts Receivable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Deferred Revenue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 = 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Accounts Receivable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Deferred Revenue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 = 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Accounts Receivable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Deferred Revenue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2307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Same Example: </a:t>
            </a:r>
            <a:r>
              <a:rPr lang="en-US" i="1" dirty="0"/>
              <a:t>Accrual</a:t>
            </a:r>
            <a:r>
              <a:rPr lang="en-US" dirty="0"/>
              <a:t> Accounting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Month 2: </a:t>
            </a:r>
          </a:p>
          <a:p>
            <a:pPr lvl="1"/>
            <a:r>
              <a:rPr lang="en-US" dirty="0"/>
              <a:t>You offer a service to a customer where the cost on you is $200</a:t>
            </a:r>
          </a:p>
          <a:p>
            <a:pPr lvl="1"/>
            <a:r>
              <a:rPr lang="en-US" dirty="0"/>
              <a:t>You and the customer agree that they can pay you $400 next month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 = 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400-200 = 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-200+100 = 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Accounts Receivable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Deferred Revenue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99688" y="3009980"/>
            <a:ext cx="7030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00B050"/>
                </a:solidFill>
              </a:rPr>
              <a:t>You recognize the revenue even though the customer did not pay you yet!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 = 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400-200 = 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-200+100 = 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Accounts Receivable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Deferred Revenue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 = 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400-200 = 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-200+100 = 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Accounts Receivable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Deferred Revenue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 = 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400-200 = 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-200+100 = 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Accounts Receivable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Deferred Revenue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5215810" y="3816112"/>
            <a:ext cx="1623528" cy="354563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6677247" y="3311843"/>
            <a:ext cx="265813" cy="504269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8388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Same Example: </a:t>
            </a:r>
            <a:r>
              <a:rPr lang="en-US" i="1" dirty="0"/>
              <a:t>Accrual</a:t>
            </a:r>
            <a:r>
              <a:rPr lang="en-US" dirty="0"/>
              <a:t> Accounting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Month 2: </a:t>
            </a:r>
          </a:p>
          <a:p>
            <a:pPr lvl="1"/>
            <a:r>
              <a:rPr lang="en-US" dirty="0"/>
              <a:t>You offer a service to a customer where the cost on you is $200</a:t>
            </a:r>
          </a:p>
          <a:p>
            <a:pPr lvl="1"/>
            <a:r>
              <a:rPr lang="en-US" dirty="0"/>
              <a:t>You and the customer agree that they can pay you $400 next month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 = 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400-200 = 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-200+100 = 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Accounts Receivable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Deferred Revenue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 = 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400-200 = 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-200+100 = 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Accounts Receivable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Deferred Revenue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 = 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400-200 = 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-200+100 = 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Accounts Receivable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Deferred Revenue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 = 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400-200 = 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-200+100 = 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Accounts Receivable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Deferred Revenue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 = 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400-200 = 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-200+100 = 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Accounts Receivable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Deferred Revenue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 = 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400-200 = 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100-200 = 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Accounts Receivable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Deferred Revenue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5634170" y="4965404"/>
            <a:ext cx="414670" cy="29771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5787253" y="4224671"/>
            <a:ext cx="485955" cy="297711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>
            <a:endCxn id="6" idx="0"/>
          </p:cNvCxnSpPr>
          <p:nvPr/>
        </p:nvCxnSpPr>
        <p:spPr>
          <a:xfrm flipH="1">
            <a:off x="5841505" y="4529470"/>
            <a:ext cx="207336" cy="43593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3264196" y="4965404"/>
            <a:ext cx="1690577" cy="297711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5201778" y="4965404"/>
            <a:ext cx="414670" cy="297711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>
            <a:stCxn id="19" idx="3"/>
            <a:endCxn id="20" idx="1"/>
          </p:cNvCxnSpPr>
          <p:nvPr/>
        </p:nvCxnSpPr>
        <p:spPr>
          <a:xfrm>
            <a:off x="4954773" y="5114260"/>
            <a:ext cx="247005" cy="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5826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6" grpId="0" animBg="1"/>
      <p:bldP spid="19" grpId="0" animBg="1"/>
      <p:bldP spid="2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Same Example: </a:t>
            </a:r>
            <a:r>
              <a:rPr lang="en-US" i="1" dirty="0"/>
              <a:t>Accrual</a:t>
            </a:r>
            <a:r>
              <a:rPr lang="en-US" dirty="0"/>
              <a:t> Accounting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Month 2: </a:t>
            </a:r>
          </a:p>
          <a:p>
            <a:pPr lvl="1"/>
            <a:r>
              <a:rPr lang="en-US" dirty="0"/>
              <a:t>You offer a service to a customer where the cost on you is $200</a:t>
            </a:r>
          </a:p>
          <a:p>
            <a:pPr lvl="1"/>
            <a:r>
              <a:rPr lang="en-US" dirty="0"/>
              <a:t>You and the customer agree that they can pay you $400 next month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 = 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400-200 = 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-200+100 = 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Accounts Receivable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Deferred Revenue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 = 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400-200 = 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-200+100 = 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Accounts Receivable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Deferred Revenue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 = 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400-200 = 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-200+100 = 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Accounts Receivable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Deferred Revenue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 = 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400-200 = 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-200+100 = 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Accounts Receivable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Deferred Revenue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 = 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400-200 = 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-200+100 = 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Accounts Receivable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Deferred Revenue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 = 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400-200 = 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100-200 = 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Accounts Receivable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Deferred Revenue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77777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Same Example: </a:t>
            </a:r>
            <a:r>
              <a:rPr lang="en-US" i="1" dirty="0"/>
              <a:t>Accrual</a:t>
            </a:r>
            <a:r>
              <a:rPr lang="en-US" dirty="0"/>
              <a:t> Accounting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258168" cy="4351338"/>
          </a:xfrm>
        </p:spPr>
        <p:txBody>
          <a:bodyPr/>
          <a:lstStyle/>
          <a:p>
            <a:r>
              <a:rPr lang="en-US" dirty="0"/>
              <a:t>Month 3: </a:t>
            </a:r>
          </a:p>
          <a:p>
            <a:pPr lvl="1"/>
            <a:r>
              <a:rPr lang="en-US" dirty="0"/>
              <a:t>You receive $400 from the customer you offered the service to last month</a:t>
            </a:r>
          </a:p>
          <a:p>
            <a:pPr lvl="1"/>
            <a:r>
              <a:rPr lang="en-US" dirty="0"/>
              <a:t>You receive $200 in advance from another customer that you have to offer a service to next month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28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15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 = 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400-200 = 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100-200 = 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-100+400+200= $500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Accounts Receivable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Deferred Revenue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259631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28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15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 = 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400-200 = 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100-200 = 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-100+400+200= $500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Accounts Receivable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Deferred Revenue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259630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28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15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 = 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400-200 = 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100-200 = 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-100+400+200= $500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Accounts Receivable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Deferred Revenue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259630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28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15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 = 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400-200 = 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100-200 = 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-100+400+200= $500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Accounts Receivable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Deferred Revenue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7017488" y="5954230"/>
            <a:ext cx="2073349" cy="304505"/>
          </a:xfrm>
          <a:prstGeom prst="roundRect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890981" y="6467402"/>
            <a:ext cx="5540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C00000"/>
                </a:solidFill>
              </a:rPr>
              <a:t>This is more of a </a:t>
            </a:r>
            <a:r>
              <a:rPr lang="en-US" i="1" u="sng" dirty="0">
                <a:solidFill>
                  <a:srgbClr val="C00000"/>
                </a:solidFill>
              </a:rPr>
              <a:t>liability</a:t>
            </a:r>
            <a:r>
              <a:rPr lang="en-US" i="1" dirty="0">
                <a:solidFill>
                  <a:srgbClr val="C00000"/>
                </a:solidFill>
              </a:rPr>
              <a:t>; hence, not recorded as revenue</a:t>
            </a:r>
          </a:p>
        </p:txBody>
      </p:sp>
      <p:cxnSp>
        <p:nvCxnSpPr>
          <p:cNvPr id="11" name="Straight Arrow Connector 10"/>
          <p:cNvCxnSpPr>
            <a:stCxn id="5" idx="2"/>
          </p:cNvCxnSpPr>
          <p:nvPr/>
        </p:nvCxnSpPr>
        <p:spPr>
          <a:xfrm flipH="1">
            <a:off x="7028121" y="6258735"/>
            <a:ext cx="1026042" cy="237831"/>
          </a:xfrm>
          <a:prstGeom prst="straightConnector1">
            <a:avLst/>
          </a:prstGeom>
          <a:ln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2082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Same Example: </a:t>
            </a:r>
            <a:r>
              <a:rPr lang="en-US" i="1" dirty="0"/>
              <a:t>Accrual</a:t>
            </a:r>
            <a:r>
              <a:rPr lang="en-US" dirty="0"/>
              <a:t> Accounting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Month 4: </a:t>
            </a:r>
          </a:p>
          <a:p>
            <a:pPr lvl="1"/>
            <a:r>
              <a:rPr lang="en-US" dirty="0"/>
              <a:t>You offer your service to the customer who paid you last month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28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15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 = 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400-200 = 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100-200 = 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-100+400+200= $500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500-100=$400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Accounts Receivable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Deferred Revenue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28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15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 = 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400-200 = 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100-200 = 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-100+400+200= $500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500-100=$400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Accounts Receivable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Deferred Revenue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7198245" y="5967986"/>
            <a:ext cx="1690577" cy="297711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9264505" y="3852438"/>
            <a:ext cx="1453113" cy="297711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>
            <a:stCxn id="8" idx="3"/>
            <a:endCxn id="10" idx="1"/>
          </p:cNvCxnSpPr>
          <p:nvPr/>
        </p:nvCxnSpPr>
        <p:spPr>
          <a:xfrm flipV="1">
            <a:off x="8888822" y="4001294"/>
            <a:ext cx="375683" cy="2115548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3716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Today…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700084" cy="4667251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77E1FF"/>
                </a:solidFill>
              </a:rPr>
              <a:t>Last Lecture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How to manage your finances and raise capital? – Part II</a:t>
            </a:r>
          </a:p>
          <a:p>
            <a:pPr lvl="2"/>
            <a:r>
              <a:rPr lang="en-US" dirty="0"/>
              <a:t>Unit Economics: LTV and COCA</a:t>
            </a:r>
          </a:p>
          <a:p>
            <a:pPr marL="914400" lvl="2" indent="0">
              <a:buNone/>
            </a:pPr>
            <a:endParaRPr lang="en-US" i="1" dirty="0"/>
          </a:p>
          <a:p>
            <a:r>
              <a:rPr lang="en-US" dirty="0">
                <a:solidFill>
                  <a:srgbClr val="77E1FF"/>
                </a:solidFill>
              </a:rPr>
              <a:t>Today’s Lecture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How to manage your finances and raise capital? – Part III </a:t>
            </a:r>
          </a:p>
          <a:p>
            <a:pPr lvl="2"/>
            <a:r>
              <a:rPr lang="en-US" dirty="0"/>
              <a:t>The 3 Core Financial Statements  </a:t>
            </a:r>
          </a:p>
          <a:p>
            <a:pPr lvl="2"/>
            <a:endParaRPr lang="en-US" dirty="0">
              <a:solidFill>
                <a:srgbClr val="77E1FF"/>
              </a:solidFill>
            </a:endParaRPr>
          </a:p>
          <a:p>
            <a:r>
              <a:rPr lang="en-US" dirty="0">
                <a:solidFill>
                  <a:srgbClr val="77E1FF"/>
                </a:solidFill>
              </a:rPr>
              <a:t>Announcements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Inhud</a:t>
            </a:r>
            <a:r>
              <a:rPr lang="en-US" dirty="0"/>
              <a:t> (an Arabic word that means “rise” in English) is on Tuesday Nov 28 from 1 to 2PM – you will present your final projects and demo your prototypes</a:t>
            </a:r>
          </a:p>
          <a:p>
            <a:pPr lvl="1"/>
            <a:r>
              <a:rPr lang="en-US" dirty="0"/>
              <a:t>We will rehearse on Saturday Nov 25 at 11AM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3174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Same Example: </a:t>
            </a:r>
            <a:r>
              <a:rPr lang="en-US" i="1" dirty="0"/>
              <a:t>Accrual</a:t>
            </a:r>
            <a:r>
              <a:rPr lang="en-US" dirty="0"/>
              <a:t> Accounting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Month 4: </a:t>
            </a:r>
          </a:p>
          <a:p>
            <a:pPr lvl="1"/>
            <a:r>
              <a:rPr lang="en-US" dirty="0"/>
              <a:t>You offer your service to the customer who paid you last month</a:t>
            </a:r>
          </a:p>
          <a:p>
            <a:pPr lvl="1"/>
            <a:r>
              <a:rPr lang="en-US" dirty="0"/>
              <a:t>The service costed you $100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28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15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 = 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400-200 = 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100-200 = 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-100+400+200= $500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500-100=$400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Accounts Receivable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Deferred Revenue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28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15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 = 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400-200 = 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100-200 = 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-100+400+200= $500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500-100=$400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Accounts Receivable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Deferred Revenue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28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15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 = 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400-200 = 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100-200 = 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-100+400+200= $500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500-100=$400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Accounts Receivable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Deferred Revenue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28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15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 = 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400-200 = 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100-200 = 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-100+400+200= $500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500-100=$400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Accounts Receivable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Deferred Revenue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28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15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 = 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400-200 = 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100-200 = 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-100+400+200= $500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500-100=$400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Accounts Receivable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Deferred Revenue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28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15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 = 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400-200 = 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100-200 = 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-100+400+200= $500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500-100=$400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Accounts Receivable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Deferred Revenue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6" name="Rounded Rectangle 15"/>
          <p:cNvSpPr/>
          <p:nvPr/>
        </p:nvSpPr>
        <p:spPr>
          <a:xfrm>
            <a:off x="1259631" y="6375698"/>
            <a:ext cx="9535885" cy="415223"/>
          </a:xfrm>
          <a:prstGeom prst="round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The profits reflect the activities of the business more consistently!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242930" y="4602893"/>
            <a:ext cx="1733107" cy="276447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5161019" y="4602892"/>
            <a:ext cx="1733107" cy="276447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7223051" y="4602892"/>
            <a:ext cx="1733107" cy="276447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9226872" y="4602892"/>
            <a:ext cx="1458849" cy="276447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797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5" grpId="0" animBg="1"/>
      <p:bldP spid="17" grpId="0" animBg="1"/>
      <p:bldP spid="18" grpId="0" animBg="1"/>
      <p:bldP spid="1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Financial Intelligence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5ECE0805-96C5-34C4-89EA-4CBF74C81F56}"/>
              </a:ext>
            </a:extLst>
          </p:cNvPr>
          <p:cNvSpPr/>
          <p:nvPr/>
        </p:nvSpPr>
        <p:spPr>
          <a:xfrm>
            <a:off x="4353339" y="1761378"/>
            <a:ext cx="3485322" cy="806311"/>
          </a:xfrm>
          <a:prstGeom prst="round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Fundamental Concepts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79D77D1C-28E4-607C-2558-821BF69647CD}"/>
              </a:ext>
            </a:extLst>
          </p:cNvPr>
          <p:cNvSpPr/>
          <p:nvPr/>
        </p:nvSpPr>
        <p:spPr>
          <a:xfrm>
            <a:off x="744447" y="3218642"/>
            <a:ext cx="2782959" cy="806311"/>
          </a:xfrm>
          <a:prstGeom prst="round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Unit Economics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DC24D4B9-11BA-2F5F-4080-D8B6FF9DFA94}"/>
              </a:ext>
            </a:extLst>
          </p:cNvPr>
          <p:cNvSpPr/>
          <p:nvPr/>
        </p:nvSpPr>
        <p:spPr>
          <a:xfrm>
            <a:off x="4704520" y="3218640"/>
            <a:ext cx="2782959" cy="806311"/>
          </a:xfrm>
          <a:prstGeom prst="round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Financial Statements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CB7F0B8B-0008-86D0-9BC3-3BA102EB9E0D}"/>
              </a:ext>
            </a:extLst>
          </p:cNvPr>
          <p:cNvSpPr/>
          <p:nvPr/>
        </p:nvSpPr>
        <p:spPr>
          <a:xfrm>
            <a:off x="8664593" y="3218640"/>
            <a:ext cx="2782959" cy="806311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Capital Raising and Allocation 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11F80CB-7904-F04C-FD20-B193BEE82E39}"/>
              </a:ext>
            </a:extLst>
          </p:cNvPr>
          <p:cNvCxnSpPr>
            <a:cxnSpLocks/>
            <a:stCxn id="6" idx="2"/>
            <a:endCxn id="8" idx="0"/>
          </p:cNvCxnSpPr>
          <p:nvPr/>
        </p:nvCxnSpPr>
        <p:spPr>
          <a:xfrm flipH="1">
            <a:off x="2135927" y="2567689"/>
            <a:ext cx="3960073" cy="65095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FDF00E1-B882-C2CB-540A-291EFD4AD6B2}"/>
              </a:ext>
            </a:extLst>
          </p:cNvPr>
          <p:cNvCxnSpPr>
            <a:cxnSpLocks/>
            <a:stCxn id="6" idx="2"/>
            <a:endCxn id="9" idx="0"/>
          </p:cNvCxnSpPr>
          <p:nvPr/>
        </p:nvCxnSpPr>
        <p:spPr>
          <a:xfrm>
            <a:off x="6096000" y="2567689"/>
            <a:ext cx="0" cy="65095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C086968-A3C3-9B84-85E9-8D0BEC1BDC3E}"/>
              </a:ext>
            </a:extLst>
          </p:cNvPr>
          <p:cNvCxnSpPr>
            <a:cxnSpLocks/>
            <a:stCxn id="6" idx="2"/>
            <a:endCxn id="10" idx="0"/>
          </p:cNvCxnSpPr>
          <p:nvPr/>
        </p:nvCxnSpPr>
        <p:spPr>
          <a:xfrm>
            <a:off x="6096000" y="2567689"/>
            <a:ext cx="3960073" cy="65095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5BEF92CC-C930-9E7F-A780-F520D36D1501}"/>
              </a:ext>
            </a:extLst>
          </p:cNvPr>
          <p:cNvSpPr/>
          <p:nvPr/>
        </p:nvSpPr>
        <p:spPr>
          <a:xfrm>
            <a:off x="4070878" y="4434001"/>
            <a:ext cx="1974715" cy="806311"/>
          </a:xfrm>
          <a:prstGeom prst="round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Accounting Methods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633664AB-0664-6D60-6975-508F45192834}"/>
              </a:ext>
            </a:extLst>
          </p:cNvPr>
          <p:cNvSpPr/>
          <p:nvPr/>
        </p:nvSpPr>
        <p:spPr>
          <a:xfrm>
            <a:off x="6295012" y="4434000"/>
            <a:ext cx="1974715" cy="806311"/>
          </a:xfrm>
          <a:prstGeom prst="round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The 3 Core Statements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E14B694-50F4-1C28-385E-1B001B71E0FE}"/>
              </a:ext>
            </a:extLst>
          </p:cNvPr>
          <p:cNvCxnSpPr>
            <a:cxnSpLocks/>
            <a:stCxn id="9" idx="2"/>
            <a:endCxn id="3" idx="0"/>
          </p:cNvCxnSpPr>
          <p:nvPr/>
        </p:nvCxnSpPr>
        <p:spPr>
          <a:xfrm flipH="1">
            <a:off x="5058236" y="4024951"/>
            <a:ext cx="1037764" cy="40905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0C9368C-CB84-2D23-30B8-164CA8CC27F5}"/>
              </a:ext>
            </a:extLst>
          </p:cNvPr>
          <p:cNvCxnSpPr>
            <a:cxnSpLocks/>
            <a:stCxn id="9" idx="2"/>
            <a:endCxn id="7" idx="0"/>
          </p:cNvCxnSpPr>
          <p:nvPr/>
        </p:nvCxnSpPr>
        <p:spPr>
          <a:xfrm>
            <a:off x="6096000" y="4024951"/>
            <a:ext cx="1186370" cy="40904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DF4D6662-8C7E-6517-A805-F13153F83FF1}"/>
              </a:ext>
            </a:extLst>
          </p:cNvPr>
          <p:cNvSpPr/>
          <p:nvPr/>
        </p:nvSpPr>
        <p:spPr>
          <a:xfrm>
            <a:off x="374952" y="4438543"/>
            <a:ext cx="1295536" cy="806311"/>
          </a:xfrm>
          <a:prstGeom prst="round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LTV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4B0B0D3A-569F-7953-F3E0-307921C19791}"/>
              </a:ext>
            </a:extLst>
          </p:cNvPr>
          <p:cNvSpPr/>
          <p:nvPr/>
        </p:nvSpPr>
        <p:spPr>
          <a:xfrm>
            <a:off x="2525923" y="4434003"/>
            <a:ext cx="1295536" cy="806311"/>
          </a:xfrm>
          <a:prstGeom prst="round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COCA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E249B7A6-3857-2223-36E0-11CFF7AD20C0}"/>
              </a:ext>
            </a:extLst>
          </p:cNvPr>
          <p:cNvCxnSpPr>
            <a:cxnSpLocks/>
            <a:stCxn id="8" idx="2"/>
            <a:endCxn id="26" idx="0"/>
          </p:cNvCxnSpPr>
          <p:nvPr/>
        </p:nvCxnSpPr>
        <p:spPr>
          <a:xfrm flipH="1">
            <a:off x="1022720" y="4024953"/>
            <a:ext cx="1113207" cy="41359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B2F1EADA-3F78-A5C6-E4A4-306D57AB8D60}"/>
              </a:ext>
            </a:extLst>
          </p:cNvPr>
          <p:cNvCxnSpPr>
            <a:cxnSpLocks/>
            <a:stCxn id="8" idx="2"/>
            <a:endCxn id="27" idx="0"/>
          </p:cNvCxnSpPr>
          <p:nvPr/>
        </p:nvCxnSpPr>
        <p:spPr>
          <a:xfrm>
            <a:off x="2135927" y="4024953"/>
            <a:ext cx="1037764" cy="40905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Down Arrow 49">
            <a:extLst>
              <a:ext uri="{FF2B5EF4-FFF2-40B4-BE49-F238E27FC236}">
                <a16:creationId xmlns:a16="http://schemas.microsoft.com/office/drawing/2014/main" id="{0E1BB87C-C954-7082-6B40-71CBF70187E8}"/>
              </a:ext>
            </a:extLst>
          </p:cNvPr>
          <p:cNvSpPr/>
          <p:nvPr/>
        </p:nvSpPr>
        <p:spPr>
          <a:xfrm rot="10800000">
            <a:off x="7066329" y="5307716"/>
            <a:ext cx="432079" cy="34164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001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Balance Sheet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balance sheet presents:</a:t>
            </a:r>
          </a:p>
          <a:p>
            <a:pPr lvl="1"/>
            <a:r>
              <a:rPr lang="en-US" dirty="0"/>
              <a:t>The </a:t>
            </a:r>
            <a:r>
              <a:rPr lang="en-US" i="1" dirty="0">
                <a:solidFill>
                  <a:srgbClr val="77E1FF"/>
                </a:solidFill>
              </a:rPr>
              <a:t>assets</a:t>
            </a:r>
            <a:r>
              <a:rPr lang="en-US" dirty="0"/>
              <a:t> owned by your company</a:t>
            </a:r>
          </a:p>
          <a:p>
            <a:pPr lvl="1"/>
            <a:r>
              <a:rPr lang="en-US" dirty="0"/>
              <a:t>The </a:t>
            </a:r>
            <a:r>
              <a:rPr lang="en-US" i="1" dirty="0">
                <a:solidFill>
                  <a:srgbClr val="EF7273"/>
                </a:solidFill>
              </a:rPr>
              <a:t>liabilities</a:t>
            </a:r>
            <a:r>
              <a:rPr lang="en-US" dirty="0"/>
              <a:t> owed to others</a:t>
            </a:r>
          </a:p>
          <a:p>
            <a:pPr lvl="1"/>
            <a:r>
              <a:rPr lang="en-US" dirty="0"/>
              <a:t>The accumulated investments of the owners (i.e., </a:t>
            </a:r>
            <a:r>
              <a:rPr lang="en-US" i="1" dirty="0">
                <a:solidFill>
                  <a:srgbClr val="92D050"/>
                </a:solidFill>
              </a:rPr>
              <a:t>owner’s equity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rgbClr val="77E1FF"/>
                </a:solidFill>
              </a:rPr>
              <a:t>Assets</a:t>
            </a:r>
            <a:r>
              <a:rPr lang="en-US" dirty="0"/>
              <a:t> are the resources that the company posses for future benefits</a:t>
            </a:r>
          </a:p>
          <a:p>
            <a:pPr lvl="1"/>
            <a:r>
              <a:rPr lang="en-US" dirty="0"/>
              <a:t>Examples:</a:t>
            </a:r>
          </a:p>
          <a:p>
            <a:pPr lvl="2"/>
            <a:r>
              <a:rPr lang="en-US" sz="2200" dirty="0"/>
              <a:t>Cash</a:t>
            </a:r>
          </a:p>
          <a:p>
            <a:pPr lvl="2"/>
            <a:r>
              <a:rPr lang="en-US" sz="2200" dirty="0"/>
              <a:t>Inventory</a:t>
            </a:r>
          </a:p>
          <a:p>
            <a:pPr lvl="2"/>
            <a:r>
              <a:rPr lang="en-US" sz="2200" dirty="0"/>
              <a:t>Accounts receivable</a:t>
            </a:r>
          </a:p>
          <a:p>
            <a:pPr lvl="2"/>
            <a:r>
              <a:rPr lang="en-US" sz="2200" dirty="0"/>
              <a:t>Equipment</a:t>
            </a:r>
          </a:p>
          <a:p>
            <a:pPr lvl="2"/>
            <a:r>
              <a:rPr lang="en-US" sz="2200" dirty="0"/>
              <a:t>Buildings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871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Balance Sheet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EF7273"/>
                </a:solidFill>
              </a:rPr>
              <a:t>Liabilities</a:t>
            </a:r>
            <a:r>
              <a:rPr lang="en-US" dirty="0"/>
              <a:t> are dollar-specific obligations to pay, or non-dollar-specific obligations to provide your product or service to others</a:t>
            </a:r>
          </a:p>
          <a:p>
            <a:pPr lvl="1"/>
            <a:r>
              <a:rPr lang="en-US" dirty="0"/>
              <a:t>Examples:</a:t>
            </a:r>
          </a:p>
          <a:p>
            <a:pPr lvl="2"/>
            <a:r>
              <a:rPr lang="en-US" sz="2400" dirty="0"/>
              <a:t>Bank debt -- dollar-specific </a:t>
            </a:r>
          </a:p>
          <a:p>
            <a:pPr lvl="2"/>
            <a:r>
              <a:rPr lang="en-US" sz="2400" i="1" dirty="0"/>
              <a:t>Accounts payable </a:t>
            </a:r>
            <a:r>
              <a:rPr lang="en-US" sz="2400" dirty="0"/>
              <a:t>(e.g., amount owed to suppliers) -- dollar-specific</a:t>
            </a:r>
          </a:p>
          <a:p>
            <a:pPr lvl="2"/>
            <a:r>
              <a:rPr lang="en-US" sz="2400" i="1" dirty="0"/>
              <a:t>Prepaid account </a:t>
            </a:r>
            <a:r>
              <a:rPr lang="en-US" sz="2400" dirty="0"/>
              <a:t>or </a:t>
            </a:r>
            <a:r>
              <a:rPr lang="en-US" sz="2400" i="1" dirty="0"/>
              <a:t>deferred revenue</a:t>
            </a:r>
            <a:r>
              <a:rPr lang="en-US" sz="2400" dirty="0"/>
              <a:t> (i.e., advances from customers to deliver your products or services to them) -- non-dollar-specific</a:t>
            </a:r>
          </a:p>
          <a:p>
            <a:pPr lvl="2"/>
            <a:r>
              <a:rPr lang="en-US" sz="2400" dirty="0"/>
              <a:t>Taxes owed (or </a:t>
            </a:r>
            <a:r>
              <a:rPr lang="en-US" sz="2400" i="1" dirty="0"/>
              <a:t>taxes payable</a:t>
            </a:r>
            <a:r>
              <a:rPr lang="en-US" sz="2400" dirty="0"/>
              <a:t>) -- dollar-specific</a:t>
            </a:r>
          </a:p>
          <a:p>
            <a:pPr lvl="2"/>
            <a:r>
              <a:rPr lang="en-US" sz="2400" dirty="0"/>
              <a:t>Wages owed to employees (or </a:t>
            </a:r>
            <a:r>
              <a:rPr lang="en-US" sz="2400" i="1" dirty="0"/>
              <a:t>wages payable</a:t>
            </a:r>
            <a:r>
              <a:rPr lang="en-US" sz="2400" dirty="0"/>
              <a:t>) -- dollar-specific</a:t>
            </a:r>
          </a:p>
          <a:p>
            <a:pPr lvl="2"/>
            <a:endParaRPr lang="en-US" sz="2200" dirty="0"/>
          </a:p>
          <a:p>
            <a:pPr lvl="2"/>
            <a:endParaRPr lang="en-US" sz="22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413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Balance Sheet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92D050"/>
                </a:solidFill>
              </a:rPr>
              <a:t>Owner’s equity </a:t>
            </a:r>
            <a:r>
              <a:rPr lang="en-US" dirty="0"/>
              <a:t>is the </a:t>
            </a:r>
            <a:r>
              <a:rPr lang="en-US" i="1" dirty="0"/>
              <a:t>accumulated dollar measure</a:t>
            </a:r>
            <a:r>
              <a:rPr lang="en-US" dirty="0"/>
              <a:t> of the investments made by the shareholders of your company</a:t>
            </a:r>
          </a:p>
          <a:p>
            <a:pPr lvl="1"/>
            <a:r>
              <a:rPr lang="en-US" dirty="0"/>
              <a:t>Examples (</a:t>
            </a:r>
            <a:r>
              <a:rPr lang="en-US" i="1" dirty="0"/>
              <a:t>more on these later</a:t>
            </a:r>
            <a:r>
              <a:rPr lang="en-US" dirty="0"/>
              <a:t>)</a:t>
            </a:r>
          </a:p>
          <a:p>
            <a:pPr lvl="2"/>
            <a:r>
              <a:rPr lang="en-US" sz="2400" i="1" dirty="0"/>
              <a:t>Common stock </a:t>
            </a:r>
          </a:p>
          <a:p>
            <a:pPr lvl="2"/>
            <a:r>
              <a:rPr lang="en-US" sz="2400" i="1" dirty="0"/>
              <a:t>Paid-in-capital</a:t>
            </a:r>
            <a:r>
              <a:rPr lang="en-US" sz="2400" dirty="0"/>
              <a:t> (i.e., the funds raised by your company from equity and </a:t>
            </a:r>
            <a:r>
              <a:rPr lang="en-US" sz="2400" i="1" dirty="0"/>
              <a:t>not</a:t>
            </a:r>
            <a:r>
              <a:rPr lang="en-US" sz="2400" dirty="0"/>
              <a:t> from ongoing operations)</a:t>
            </a:r>
          </a:p>
          <a:p>
            <a:pPr lvl="2"/>
            <a:r>
              <a:rPr lang="en-US" sz="2400" i="1" dirty="0"/>
              <a:t>Retained earnings </a:t>
            </a:r>
            <a:r>
              <a:rPr lang="en-US" sz="2400" dirty="0"/>
              <a:t>(i.e., reinvestment of earnings)</a:t>
            </a:r>
          </a:p>
          <a:p>
            <a:pPr lvl="2"/>
            <a:endParaRPr lang="en-US" sz="2400" dirty="0"/>
          </a:p>
          <a:p>
            <a:r>
              <a:rPr lang="en-US" dirty="0"/>
              <a:t>As its name implies, the balance sheet is a “balance” sheet, where:</a:t>
            </a:r>
          </a:p>
          <a:p>
            <a:pPr lvl="1"/>
            <a:r>
              <a:rPr lang="en-US" dirty="0">
                <a:solidFill>
                  <a:srgbClr val="77E1FF"/>
                </a:solidFill>
              </a:rPr>
              <a:t>Assets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(</a:t>
            </a:r>
            <a:r>
              <a:rPr lang="en-US" dirty="0">
                <a:solidFill>
                  <a:srgbClr val="77E1FF"/>
                </a:solidFill>
              </a:rPr>
              <a:t>A</a:t>
            </a:r>
            <a:r>
              <a:rPr lang="en-US" dirty="0"/>
              <a:t>) = </a:t>
            </a:r>
            <a:r>
              <a:rPr lang="en-US" dirty="0">
                <a:solidFill>
                  <a:srgbClr val="EF7273"/>
                </a:solidFill>
              </a:rPr>
              <a:t>Liabilities</a:t>
            </a:r>
            <a:r>
              <a:rPr lang="en-US" dirty="0"/>
              <a:t> (</a:t>
            </a:r>
            <a:r>
              <a:rPr lang="en-US" dirty="0">
                <a:solidFill>
                  <a:srgbClr val="EF7273"/>
                </a:solidFill>
              </a:rPr>
              <a:t>L</a:t>
            </a:r>
            <a:r>
              <a:rPr lang="en-US" dirty="0"/>
              <a:t>)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+ </a:t>
            </a:r>
            <a:r>
              <a:rPr lang="en-US" dirty="0">
                <a:solidFill>
                  <a:srgbClr val="92D050"/>
                </a:solidFill>
              </a:rPr>
              <a:t>Owner’s Equity </a:t>
            </a:r>
            <a:r>
              <a:rPr lang="en-US" dirty="0"/>
              <a:t>(</a:t>
            </a:r>
            <a:r>
              <a:rPr lang="en-US" dirty="0">
                <a:solidFill>
                  <a:srgbClr val="92D050"/>
                </a:solidFill>
              </a:rPr>
              <a:t>OE</a:t>
            </a:r>
            <a:r>
              <a:rPr lang="en-US" dirty="0"/>
              <a:t>)</a:t>
            </a:r>
          </a:p>
          <a:p>
            <a:pPr lvl="2"/>
            <a:endParaRPr lang="en-US" sz="2200" dirty="0"/>
          </a:p>
          <a:p>
            <a:pPr lvl="2"/>
            <a:endParaRPr lang="en-US" sz="22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788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 Very Simple Example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1328057" y="3513043"/>
          <a:ext cx="9535885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28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15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 = 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400-200 = 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100-200 = 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-100+400+200= $500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500-100=$400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Accounts Receivable (</a:t>
                      </a:r>
                      <a:r>
                        <a:rPr lang="en-US" b="1" i="1" dirty="0"/>
                        <a:t>AR</a:t>
                      </a:r>
                      <a:r>
                        <a:rPr lang="en-US" dirty="0"/>
                        <a:t>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Deferred Revenue (</a:t>
                      </a:r>
                      <a:r>
                        <a:rPr lang="en-US" b="1" i="1" dirty="0"/>
                        <a:t>DR</a:t>
                      </a:r>
                      <a:r>
                        <a:rPr lang="en-US" dirty="0"/>
                        <a:t>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5208103" y="3916927"/>
            <a:ext cx="1775791" cy="1050325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107087" y="2091839"/>
            <a:ext cx="39732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rgbClr val="7030A0"/>
                </a:solidFill>
              </a:rPr>
              <a:t>Income statement of month 2 </a:t>
            </a:r>
            <a:br>
              <a:rPr lang="en-US" sz="2400" dirty="0">
                <a:solidFill>
                  <a:srgbClr val="7030A0"/>
                </a:solidFill>
              </a:rPr>
            </a:br>
            <a:r>
              <a:rPr lang="en-US" sz="2400" dirty="0">
                <a:solidFill>
                  <a:srgbClr val="7030A0"/>
                </a:solidFill>
              </a:rPr>
              <a:t>on an accrual basis</a:t>
            </a:r>
          </a:p>
        </p:txBody>
      </p:sp>
      <p:sp>
        <p:nvSpPr>
          <p:cNvPr id="9" name="Rectangle 8"/>
          <p:cNvSpPr/>
          <p:nvPr/>
        </p:nvSpPr>
        <p:spPr>
          <a:xfrm>
            <a:off x="817849" y="2252866"/>
            <a:ext cx="1222986" cy="99391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/>
              <a:t>Cash: $100</a:t>
            </a:r>
          </a:p>
          <a:p>
            <a:r>
              <a:rPr lang="en-US" dirty="0"/>
              <a:t>AR: $0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2040835" y="2252866"/>
            <a:ext cx="122298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040835" y="2279370"/>
            <a:ext cx="1222986" cy="96926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/>
              <a:t>Equity: $100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275049" y="1816863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A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263821" y="2593715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OE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335154" y="1924825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L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257027" y="1924825"/>
            <a:ext cx="7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DR = 0</a:t>
            </a:r>
          </a:p>
        </p:txBody>
      </p:sp>
      <p:sp>
        <p:nvSpPr>
          <p:cNvPr id="26" name="Right Bracket 25"/>
          <p:cNvSpPr/>
          <p:nvPr/>
        </p:nvSpPr>
        <p:spPr>
          <a:xfrm>
            <a:off x="3969483" y="1505058"/>
            <a:ext cx="106809" cy="1860994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>
            <a:endCxn id="26" idx="2"/>
          </p:cNvCxnSpPr>
          <p:nvPr/>
        </p:nvCxnSpPr>
        <p:spPr>
          <a:xfrm flipH="1" flipV="1">
            <a:off x="4076292" y="2435555"/>
            <a:ext cx="1079688" cy="10966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23668" y="1507237"/>
            <a:ext cx="3466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Balance Sheet- </a:t>
            </a:r>
            <a:r>
              <a:rPr lang="en-US" sz="2000" b="1" i="1" dirty="0"/>
              <a:t>End of Month 1</a:t>
            </a:r>
          </a:p>
        </p:txBody>
      </p:sp>
      <p:cxnSp>
        <p:nvCxnSpPr>
          <p:cNvPr id="32" name="Straight Arrow Connector 31"/>
          <p:cNvCxnSpPr>
            <a:stCxn id="6" idx="0"/>
            <a:endCxn id="8" idx="2"/>
          </p:cNvCxnSpPr>
          <p:nvPr/>
        </p:nvCxnSpPr>
        <p:spPr>
          <a:xfrm flipH="1" flipV="1">
            <a:off x="6093689" y="2922836"/>
            <a:ext cx="2310" cy="994091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8433122" y="2251011"/>
            <a:ext cx="1222986" cy="99391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/>
              <a:t>Cash: -$100</a:t>
            </a:r>
          </a:p>
          <a:p>
            <a:r>
              <a:rPr lang="en-US" dirty="0"/>
              <a:t>AR: $400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9656108" y="2251011"/>
            <a:ext cx="122298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9656108" y="2277515"/>
            <a:ext cx="1222986" cy="96926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/>
              <a:t>Equity: $300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890322" y="1815008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A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0879094" y="2591860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OE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0950427" y="1922970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L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9872300" y="1922970"/>
            <a:ext cx="7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DR = 0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138941" y="1505382"/>
            <a:ext cx="3466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Balance Sheet- </a:t>
            </a:r>
            <a:r>
              <a:rPr lang="en-US" sz="2000" b="1" i="1" dirty="0"/>
              <a:t>End of Month 2</a:t>
            </a:r>
          </a:p>
        </p:txBody>
      </p:sp>
      <p:sp>
        <p:nvSpPr>
          <p:cNvPr id="43" name="Left Bracket 42"/>
          <p:cNvSpPr/>
          <p:nvPr/>
        </p:nvSpPr>
        <p:spPr>
          <a:xfrm>
            <a:off x="8138941" y="1505382"/>
            <a:ext cx="45719" cy="1860670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>
            <a:endCxn id="43" idx="1"/>
          </p:cNvCxnSpPr>
          <p:nvPr/>
        </p:nvCxnSpPr>
        <p:spPr>
          <a:xfrm flipV="1">
            <a:off x="7031266" y="2435717"/>
            <a:ext cx="1107675" cy="109647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7031266" y="3532195"/>
            <a:ext cx="0" cy="31152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5142729" y="3535871"/>
            <a:ext cx="13251" cy="31152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3370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9" grpId="0" animBg="1"/>
      <p:bldP spid="20" grpId="0" animBg="1"/>
      <p:bldP spid="22" grpId="0"/>
      <p:bldP spid="23" grpId="0"/>
      <p:bldP spid="24" grpId="0"/>
      <p:bldP spid="25" grpId="0"/>
      <p:bldP spid="26" grpId="0" animBg="1"/>
      <p:bldP spid="29" grpId="0"/>
      <p:bldP spid="34" grpId="0" animBg="1"/>
      <p:bldP spid="36" grpId="0" animBg="1"/>
      <p:bldP spid="37" grpId="0"/>
      <p:bldP spid="38" grpId="0"/>
      <p:bldP spid="39" grpId="0"/>
      <p:bldP spid="40" grpId="0"/>
      <p:bldP spid="42" grpId="0"/>
      <p:bldP spid="4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 Very Simple Example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1328057" y="3513043"/>
          <a:ext cx="9535885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28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15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 = 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400-200 = 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100-200 = 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-100+400+200= $500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500-100=$400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Accounts Receivable (</a:t>
                      </a:r>
                      <a:r>
                        <a:rPr lang="en-US" b="1" i="1" dirty="0"/>
                        <a:t>AR</a:t>
                      </a:r>
                      <a:r>
                        <a:rPr lang="en-US" dirty="0"/>
                        <a:t>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Deferred Revenue (</a:t>
                      </a:r>
                      <a:r>
                        <a:rPr lang="en-US" b="1" i="1" dirty="0"/>
                        <a:t>DR</a:t>
                      </a:r>
                      <a:r>
                        <a:rPr lang="en-US" dirty="0"/>
                        <a:t>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5208103" y="3916927"/>
            <a:ext cx="1775791" cy="1050325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107087" y="2091839"/>
            <a:ext cx="39732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rgbClr val="7030A0"/>
                </a:solidFill>
              </a:rPr>
              <a:t>Income statement of month 2 </a:t>
            </a:r>
            <a:br>
              <a:rPr lang="en-US" sz="2400" dirty="0">
                <a:solidFill>
                  <a:srgbClr val="7030A0"/>
                </a:solidFill>
              </a:rPr>
            </a:br>
            <a:r>
              <a:rPr lang="en-US" sz="2400" dirty="0">
                <a:solidFill>
                  <a:srgbClr val="7030A0"/>
                </a:solidFill>
              </a:rPr>
              <a:t>on an accrual basis</a:t>
            </a:r>
          </a:p>
        </p:txBody>
      </p:sp>
      <p:sp>
        <p:nvSpPr>
          <p:cNvPr id="9" name="Rectangle 8"/>
          <p:cNvSpPr/>
          <p:nvPr/>
        </p:nvSpPr>
        <p:spPr>
          <a:xfrm>
            <a:off x="817849" y="2252866"/>
            <a:ext cx="1222986" cy="99391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/>
              <a:t>Cash: $100</a:t>
            </a:r>
          </a:p>
          <a:p>
            <a:r>
              <a:rPr lang="en-US" dirty="0"/>
              <a:t>AR: $0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2040835" y="2252866"/>
            <a:ext cx="122298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040835" y="2279370"/>
            <a:ext cx="1222986" cy="96926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/>
              <a:t>Equity: $100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275049" y="1816863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A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263821" y="2593715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OE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335154" y="1924825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L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257027" y="1924825"/>
            <a:ext cx="7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DR = 0</a:t>
            </a:r>
          </a:p>
        </p:txBody>
      </p:sp>
      <p:sp>
        <p:nvSpPr>
          <p:cNvPr id="26" name="Right Bracket 25"/>
          <p:cNvSpPr/>
          <p:nvPr/>
        </p:nvSpPr>
        <p:spPr>
          <a:xfrm>
            <a:off x="3969483" y="1505058"/>
            <a:ext cx="106809" cy="1860994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>
            <a:endCxn id="26" idx="2"/>
          </p:cNvCxnSpPr>
          <p:nvPr/>
        </p:nvCxnSpPr>
        <p:spPr>
          <a:xfrm flipH="1" flipV="1">
            <a:off x="4076292" y="2435555"/>
            <a:ext cx="1079688" cy="10966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23668" y="1507237"/>
            <a:ext cx="3466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Balance Sheet- </a:t>
            </a:r>
            <a:r>
              <a:rPr lang="en-US" sz="2000" b="1" i="1" dirty="0"/>
              <a:t>End of Month 1</a:t>
            </a:r>
          </a:p>
        </p:txBody>
      </p:sp>
      <p:cxnSp>
        <p:nvCxnSpPr>
          <p:cNvPr id="32" name="Straight Arrow Connector 31"/>
          <p:cNvCxnSpPr>
            <a:stCxn id="6" idx="0"/>
            <a:endCxn id="8" idx="2"/>
          </p:cNvCxnSpPr>
          <p:nvPr/>
        </p:nvCxnSpPr>
        <p:spPr>
          <a:xfrm flipH="1" flipV="1">
            <a:off x="6093689" y="2922836"/>
            <a:ext cx="2310" cy="994091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8433122" y="2251011"/>
            <a:ext cx="1222986" cy="99391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/>
              <a:t>Cash: -$100</a:t>
            </a:r>
          </a:p>
          <a:p>
            <a:r>
              <a:rPr lang="en-US" dirty="0"/>
              <a:t>AR: $400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9656108" y="2251011"/>
            <a:ext cx="122298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9656108" y="2277515"/>
            <a:ext cx="1222986" cy="96926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/>
              <a:t>Equity: $300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890322" y="1815008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A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0879094" y="2591860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OE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0950427" y="1922970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L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9872300" y="1922970"/>
            <a:ext cx="7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DR = 0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138941" y="1505382"/>
            <a:ext cx="3466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Balance Sheet- </a:t>
            </a:r>
            <a:r>
              <a:rPr lang="en-US" sz="2000" b="1" i="1" dirty="0"/>
              <a:t>End of Month 2</a:t>
            </a:r>
          </a:p>
        </p:txBody>
      </p:sp>
      <p:sp>
        <p:nvSpPr>
          <p:cNvPr id="43" name="Left Bracket 42"/>
          <p:cNvSpPr/>
          <p:nvPr/>
        </p:nvSpPr>
        <p:spPr>
          <a:xfrm>
            <a:off x="8138941" y="1505382"/>
            <a:ext cx="45719" cy="1860670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>
            <a:endCxn id="43" idx="1"/>
          </p:cNvCxnSpPr>
          <p:nvPr/>
        </p:nvCxnSpPr>
        <p:spPr>
          <a:xfrm flipV="1">
            <a:off x="7031266" y="2435717"/>
            <a:ext cx="1107675" cy="109647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7031266" y="3532195"/>
            <a:ext cx="0" cy="31152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5142729" y="3535871"/>
            <a:ext cx="13251" cy="31152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1328057" y="4994253"/>
            <a:ext cx="9551037" cy="1672302"/>
          </a:xfrm>
          <a:prstGeom prst="round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The balance sheet is a snapshot of your company’s holdings </a:t>
            </a:r>
            <a:r>
              <a:rPr lang="en-US" sz="2400" b="1" i="1" dirty="0">
                <a:solidFill>
                  <a:schemeClr val="tx1"/>
                </a:solidFill>
              </a:rPr>
              <a:t>at a given time</a:t>
            </a:r>
            <a:r>
              <a:rPr lang="en-US" sz="2400" dirty="0">
                <a:solidFill>
                  <a:schemeClr val="tx1"/>
                </a:solidFill>
              </a:rPr>
              <a:t>, while the income statement shows the “flow” of activities and transactions </a:t>
            </a:r>
            <a:r>
              <a:rPr lang="en-US" sz="2400" b="1" i="1" dirty="0">
                <a:solidFill>
                  <a:schemeClr val="tx1"/>
                </a:solidFill>
              </a:rPr>
              <a:t>over a specific period of time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6922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 Very Simple Example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1328057" y="3513043"/>
          <a:ext cx="9535885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28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15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 = 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400-200 = 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100-200 = 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-100+400+200= $500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500-100=$400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Accounts Receivable (</a:t>
                      </a:r>
                      <a:r>
                        <a:rPr lang="en-US" b="1" i="1" dirty="0"/>
                        <a:t>AR</a:t>
                      </a:r>
                      <a:r>
                        <a:rPr lang="en-US" dirty="0"/>
                        <a:t>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Deferred Revenue (</a:t>
                      </a:r>
                      <a:r>
                        <a:rPr lang="en-US" b="1" i="1" dirty="0"/>
                        <a:t>DR</a:t>
                      </a:r>
                      <a:r>
                        <a:rPr lang="en-US" dirty="0"/>
                        <a:t>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5208103" y="3916927"/>
            <a:ext cx="1775791" cy="1050325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427993" y="2241572"/>
            <a:ext cx="47378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 dirty="0">
                <a:solidFill>
                  <a:srgbClr val="FF0000"/>
                </a:solidFill>
              </a:rPr>
              <a:t>Cash went from positive to negative,</a:t>
            </a:r>
            <a:br>
              <a:rPr lang="en-US" sz="2400" i="1" dirty="0">
                <a:solidFill>
                  <a:srgbClr val="FF0000"/>
                </a:solidFill>
              </a:rPr>
            </a:br>
            <a:r>
              <a:rPr lang="en-US" sz="2400" i="1" dirty="0">
                <a:solidFill>
                  <a:srgbClr val="FF0000"/>
                </a:solidFill>
              </a:rPr>
              <a:t>although you made a profit of $200!</a:t>
            </a:r>
          </a:p>
        </p:txBody>
      </p:sp>
      <p:sp>
        <p:nvSpPr>
          <p:cNvPr id="9" name="Rectangle 8"/>
          <p:cNvSpPr/>
          <p:nvPr/>
        </p:nvSpPr>
        <p:spPr>
          <a:xfrm>
            <a:off x="817849" y="2252866"/>
            <a:ext cx="1222986" cy="99391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/>
              <a:t>Cash: $100</a:t>
            </a:r>
          </a:p>
          <a:p>
            <a:r>
              <a:rPr lang="en-US" dirty="0"/>
              <a:t>AR: $0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2040835" y="2252866"/>
            <a:ext cx="122298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040835" y="2279370"/>
            <a:ext cx="1222986" cy="96926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/>
              <a:t>Equity: $100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275049" y="1816863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A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590185" y="1832574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L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23668" y="1507237"/>
            <a:ext cx="3466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Balance Sheet- </a:t>
            </a:r>
            <a:r>
              <a:rPr lang="en-US" sz="2000" b="1" i="1" dirty="0"/>
              <a:t>End of Month 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8433122" y="2251011"/>
            <a:ext cx="1222986" cy="99391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/>
              <a:t>Cash: -$100</a:t>
            </a:r>
          </a:p>
          <a:p>
            <a:r>
              <a:rPr lang="en-US" dirty="0"/>
              <a:t>AR: $400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9656108" y="2251011"/>
            <a:ext cx="122298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9656108" y="2277515"/>
            <a:ext cx="1222986" cy="96926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/>
              <a:t>Equity: $300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890322" y="1815008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A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0120766" y="1830719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L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138941" y="1505382"/>
            <a:ext cx="3466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Balance Sheet- </a:t>
            </a:r>
            <a:r>
              <a:rPr lang="en-US" sz="2000" b="1" i="1" dirty="0"/>
              <a:t>End of Month 2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1328057" y="5034285"/>
            <a:ext cx="9551037" cy="1632269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How can you lose $200 in cash, although you made a profit of $200?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Said differently, how can you </a:t>
            </a:r>
            <a:r>
              <a:rPr lang="en-US" sz="2400" i="1" dirty="0">
                <a:solidFill>
                  <a:schemeClr val="tx1"/>
                </a:solidFill>
              </a:rPr>
              <a:t>reconcile</a:t>
            </a:r>
            <a:r>
              <a:rPr lang="en-US" sz="2400" dirty="0">
                <a:solidFill>
                  <a:schemeClr val="tx1"/>
                </a:solidFill>
              </a:rPr>
              <a:t> the fact that you got $200 in profit with the fact that you lost $200 in cash?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This reconciliation is done via </a:t>
            </a:r>
            <a:r>
              <a:rPr lang="en-US" sz="2400" i="1" dirty="0">
                <a:solidFill>
                  <a:schemeClr val="tx1"/>
                </a:solidFill>
              </a:rPr>
              <a:t>the cash flow statement</a:t>
            </a:r>
          </a:p>
        </p:txBody>
      </p:sp>
      <p:sp>
        <p:nvSpPr>
          <p:cNvPr id="4" name="Oval 3"/>
          <p:cNvSpPr/>
          <p:nvPr/>
        </p:nvSpPr>
        <p:spPr>
          <a:xfrm>
            <a:off x="828025" y="2435555"/>
            <a:ext cx="1202635" cy="35636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8463648" y="2435555"/>
            <a:ext cx="1202635" cy="35636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5244620" y="4615852"/>
            <a:ext cx="1717910" cy="356360"/>
          </a:xfrm>
          <a:prstGeom prst="ellipse">
            <a:avLst/>
          </a:prstGeom>
          <a:noFill/>
          <a:ln w="254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>
            <a:stCxn id="4" idx="6"/>
          </p:cNvCxnSpPr>
          <p:nvPr/>
        </p:nvCxnSpPr>
        <p:spPr>
          <a:xfrm>
            <a:off x="2030660" y="2613735"/>
            <a:ext cx="1403916" cy="0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33" idx="2"/>
          </p:cNvCxnSpPr>
          <p:nvPr/>
        </p:nvCxnSpPr>
        <p:spPr>
          <a:xfrm flipH="1">
            <a:off x="8138941" y="2613735"/>
            <a:ext cx="324707" cy="0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6095998" y="3138256"/>
            <a:ext cx="0" cy="1455556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2832034" y="2918024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OE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0467603" y="2915108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OE</a:t>
            </a:r>
          </a:p>
        </p:txBody>
      </p:sp>
    </p:spTree>
    <p:extLst>
      <p:ext uri="{BB962C8B-B14F-4D97-AF65-F5344CB8AC3E}">
        <p14:creationId xmlns:p14="http://schemas.microsoft.com/office/powerpoint/2010/main" val="1998842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0" grpId="0" animBg="1"/>
      <p:bldP spid="4" grpId="0" animBg="1"/>
      <p:bldP spid="33" grpId="0" animBg="1"/>
      <p:bldP spid="4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 Very Simple Example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1328057" y="3513043"/>
          <a:ext cx="9535885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28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15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 = 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400-200 = 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100-200 = 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-100+400+200= $500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500-100=$400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Accounts Receivable (</a:t>
                      </a:r>
                      <a:r>
                        <a:rPr lang="en-US" b="1" i="1" dirty="0"/>
                        <a:t>AR</a:t>
                      </a:r>
                      <a:r>
                        <a:rPr lang="en-US" dirty="0"/>
                        <a:t>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Deferred Revenue (</a:t>
                      </a:r>
                      <a:r>
                        <a:rPr lang="en-US" b="1" i="1" dirty="0"/>
                        <a:t>DR</a:t>
                      </a:r>
                      <a:r>
                        <a:rPr lang="en-US" dirty="0"/>
                        <a:t>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5208103" y="3916927"/>
            <a:ext cx="1775791" cy="1050325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17849" y="2252866"/>
            <a:ext cx="1222986" cy="99391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/>
              <a:t>Cash: $100</a:t>
            </a:r>
          </a:p>
          <a:p>
            <a:r>
              <a:rPr lang="en-US" dirty="0"/>
              <a:t>AR: $0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2040835" y="2252866"/>
            <a:ext cx="122298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040835" y="2279370"/>
            <a:ext cx="1222986" cy="96926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/>
              <a:t>Equity: $100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275049" y="1816863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A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590185" y="1832574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L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23668" y="1507237"/>
            <a:ext cx="3466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Balance Sheet- </a:t>
            </a:r>
            <a:r>
              <a:rPr lang="en-US" sz="2000" b="1" i="1" dirty="0"/>
              <a:t>End of Month 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8433122" y="2251011"/>
            <a:ext cx="1222986" cy="99391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/>
              <a:t>Cash: -$100</a:t>
            </a:r>
          </a:p>
          <a:p>
            <a:r>
              <a:rPr lang="en-US" dirty="0"/>
              <a:t>AR: $400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9656108" y="2251011"/>
            <a:ext cx="122298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9656108" y="2277515"/>
            <a:ext cx="1222986" cy="96926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/>
              <a:t>Equity: $300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890322" y="1815008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A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0120766" y="1830719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L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138941" y="1505382"/>
            <a:ext cx="3466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Balance Sheet- </a:t>
            </a:r>
            <a:r>
              <a:rPr lang="en-US" sz="2000" b="1" i="1" dirty="0"/>
              <a:t>End of Month 2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832034" y="2918024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OE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0467603" y="2915108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OE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92560" y="1352803"/>
            <a:ext cx="3151102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Cash Flow (Month 2):</a:t>
            </a:r>
          </a:p>
          <a:p>
            <a:r>
              <a:rPr lang="en-US" b="1" dirty="0">
                <a:solidFill>
                  <a:srgbClr val="0070C0"/>
                </a:solidFill>
              </a:rPr>
              <a:t>Starting Cash: $100</a:t>
            </a:r>
          </a:p>
          <a:p>
            <a:r>
              <a:rPr lang="en-US" b="1" dirty="0">
                <a:solidFill>
                  <a:schemeClr val="bg1"/>
                </a:solidFill>
              </a:rPr>
              <a:t>Net Income:                        $200</a:t>
            </a:r>
          </a:p>
          <a:p>
            <a:r>
              <a:rPr lang="en-US" b="1" dirty="0">
                <a:solidFill>
                  <a:schemeClr val="bg1"/>
                </a:solidFill>
              </a:rPr>
              <a:t>AR Increase:                        $400</a:t>
            </a:r>
          </a:p>
          <a:p>
            <a:r>
              <a:rPr lang="en-US" b="1" dirty="0">
                <a:solidFill>
                  <a:schemeClr val="bg1"/>
                </a:solidFill>
              </a:rPr>
              <a:t>--------------------------------------</a:t>
            </a:r>
          </a:p>
          <a:p>
            <a:r>
              <a:rPr lang="en-US" b="1" dirty="0">
                <a:solidFill>
                  <a:schemeClr val="bg1"/>
                </a:solidFill>
              </a:rPr>
              <a:t>Cash from Operations:     -$200</a:t>
            </a:r>
          </a:p>
          <a:p>
            <a:r>
              <a:rPr lang="en-US" b="1" dirty="0">
                <a:solidFill>
                  <a:schemeClr val="bg1"/>
                </a:solidFill>
              </a:rPr>
              <a:t>Ending Cash: -$100</a:t>
            </a:r>
          </a:p>
          <a:p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373217" y="1425870"/>
            <a:ext cx="32704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643662" y="1425870"/>
            <a:ext cx="0" cy="20076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373217" y="1425870"/>
            <a:ext cx="0" cy="20076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373217" y="3433531"/>
            <a:ext cx="32704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828025" y="2435555"/>
            <a:ext cx="1202635" cy="356360"/>
          </a:xfrm>
          <a:prstGeom prst="ellipse">
            <a:avLst/>
          </a:prstGeom>
          <a:noFill/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>
            <a:stCxn id="40" idx="6"/>
          </p:cNvCxnSpPr>
          <p:nvPr/>
        </p:nvCxnSpPr>
        <p:spPr>
          <a:xfrm flipV="1">
            <a:off x="2030660" y="1830719"/>
            <a:ext cx="2461900" cy="783016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1715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 Very Simple Example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1328057" y="3513043"/>
          <a:ext cx="9535885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28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15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 = 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400-200 = 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100-200 = 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-100+400+200= $500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500-100=$400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Accounts Receivable (</a:t>
                      </a:r>
                      <a:r>
                        <a:rPr lang="en-US" b="1" i="1" dirty="0"/>
                        <a:t>AR</a:t>
                      </a:r>
                      <a:r>
                        <a:rPr lang="en-US" dirty="0"/>
                        <a:t>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Deferred Revenue (</a:t>
                      </a:r>
                      <a:r>
                        <a:rPr lang="en-US" b="1" i="1" dirty="0"/>
                        <a:t>DR</a:t>
                      </a:r>
                      <a:r>
                        <a:rPr lang="en-US" dirty="0"/>
                        <a:t>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5208103" y="3916927"/>
            <a:ext cx="1775791" cy="1050325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17849" y="2252866"/>
            <a:ext cx="1222986" cy="99391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/>
              <a:t>Cash: $100</a:t>
            </a:r>
          </a:p>
          <a:p>
            <a:r>
              <a:rPr lang="en-US" dirty="0"/>
              <a:t>AR: $0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2040835" y="2252866"/>
            <a:ext cx="122298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040835" y="2279370"/>
            <a:ext cx="1222986" cy="96926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/>
              <a:t>Equity: $100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275049" y="1816863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A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590185" y="1832574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L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23668" y="1507237"/>
            <a:ext cx="3466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Balance Sheet- </a:t>
            </a:r>
            <a:r>
              <a:rPr lang="en-US" sz="2000" b="1" i="1" dirty="0"/>
              <a:t>End of Month 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8433122" y="2251011"/>
            <a:ext cx="1222986" cy="99391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/>
              <a:t>Cash: -$100</a:t>
            </a:r>
          </a:p>
          <a:p>
            <a:r>
              <a:rPr lang="en-US" dirty="0"/>
              <a:t>AR: $400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9656108" y="2251011"/>
            <a:ext cx="122298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9656108" y="2277515"/>
            <a:ext cx="1222986" cy="96926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/>
              <a:t>Equity: $300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890322" y="1815008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A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0120766" y="1830719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L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138941" y="1505382"/>
            <a:ext cx="3466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Balance Sheet- </a:t>
            </a:r>
            <a:r>
              <a:rPr lang="en-US" sz="2000" b="1" i="1" dirty="0"/>
              <a:t>End of Month 2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832034" y="2918024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OE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0467603" y="2915108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OE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92560" y="1352803"/>
            <a:ext cx="3151102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Cash Flow (Month 2):</a:t>
            </a:r>
          </a:p>
          <a:p>
            <a:r>
              <a:rPr lang="en-US" b="1" dirty="0">
                <a:solidFill>
                  <a:srgbClr val="0070C0"/>
                </a:solidFill>
              </a:rPr>
              <a:t>Starting Cash: $100</a:t>
            </a:r>
          </a:p>
          <a:p>
            <a:r>
              <a:rPr lang="en-US" b="1" dirty="0"/>
              <a:t>Net Income:                        $200</a:t>
            </a:r>
          </a:p>
          <a:p>
            <a:r>
              <a:rPr lang="en-US" b="1" dirty="0">
                <a:solidFill>
                  <a:schemeClr val="bg1"/>
                </a:solidFill>
              </a:rPr>
              <a:t>AR Increase:                        $400</a:t>
            </a:r>
          </a:p>
          <a:p>
            <a:r>
              <a:rPr lang="en-US" b="1" dirty="0">
                <a:solidFill>
                  <a:schemeClr val="bg1"/>
                </a:solidFill>
              </a:rPr>
              <a:t>--------------------------------------</a:t>
            </a:r>
          </a:p>
          <a:p>
            <a:r>
              <a:rPr lang="en-US" b="1" dirty="0">
                <a:solidFill>
                  <a:schemeClr val="bg1"/>
                </a:solidFill>
              </a:rPr>
              <a:t>Cash from Operations:     -$200</a:t>
            </a:r>
          </a:p>
          <a:p>
            <a:r>
              <a:rPr lang="en-US" b="1" dirty="0">
                <a:solidFill>
                  <a:schemeClr val="bg1"/>
                </a:solidFill>
              </a:rPr>
              <a:t>Ending Cash: -$100</a:t>
            </a:r>
          </a:p>
          <a:p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373217" y="1425870"/>
            <a:ext cx="32704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643662" y="1425870"/>
            <a:ext cx="0" cy="20076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373217" y="1425870"/>
            <a:ext cx="0" cy="20076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373217" y="3433531"/>
            <a:ext cx="32704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5208103" y="4623774"/>
            <a:ext cx="1775791" cy="356360"/>
          </a:xfrm>
          <a:prstGeom prst="ellipse">
            <a:avLst/>
          </a:prstGeom>
          <a:noFill/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>
            <a:stCxn id="26" idx="0"/>
          </p:cNvCxnSpPr>
          <p:nvPr/>
        </p:nvCxnSpPr>
        <p:spPr>
          <a:xfrm flipH="1" flipV="1">
            <a:off x="5096165" y="2230830"/>
            <a:ext cx="999834" cy="2392944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675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Entrepreneurship </a:t>
            </a:r>
            <a:r>
              <a:rPr lang="en-US" b="1" dirty="0"/>
              <a:t>Paradigm</a:t>
            </a:r>
            <a:r>
              <a:rPr lang="en-US" dirty="0"/>
              <a:t>: </a:t>
            </a:r>
            <a:br>
              <a:rPr lang="en-US" dirty="0"/>
            </a:br>
            <a:r>
              <a:rPr lang="en-US" dirty="0"/>
              <a:t>A System of </a:t>
            </a:r>
            <a:r>
              <a:rPr lang="en-US" b="1" dirty="0"/>
              <a:t>Functions</a:t>
            </a:r>
            <a:r>
              <a:rPr lang="en-US" dirty="0"/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C9F562-657D-B6D7-8D62-E53327E5D680}"/>
              </a:ext>
            </a:extLst>
          </p:cNvPr>
          <p:cNvSpPr/>
          <p:nvPr/>
        </p:nvSpPr>
        <p:spPr>
          <a:xfrm>
            <a:off x="904012" y="1706056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Identify a Problem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A995E8-DF47-AF48-E071-3DE66B48E3E1}"/>
              </a:ext>
            </a:extLst>
          </p:cNvPr>
          <p:cNvSpPr/>
          <p:nvPr/>
        </p:nvSpPr>
        <p:spPr>
          <a:xfrm>
            <a:off x="3089566" y="1706056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Identify &amp; Research a Market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88B58ED-7226-A333-9ACE-1D170090CA54}"/>
              </a:ext>
            </a:extLst>
          </p:cNvPr>
          <p:cNvSpPr/>
          <p:nvPr/>
        </p:nvSpPr>
        <p:spPr>
          <a:xfrm>
            <a:off x="5275120" y="1706056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Found or 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Co-found a Company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BB86A95-C4F3-50AA-D558-4DE7AEAD71D0}"/>
              </a:ext>
            </a:extLst>
          </p:cNvPr>
          <p:cNvSpPr/>
          <p:nvPr/>
        </p:nvSpPr>
        <p:spPr>
          <a:xfrm>
            <a:off x="7460674" y="1706056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Build a Prototype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568CE5-CCD5-BE32-0D42-E9A2808853B2}"/>
              </a:ext>
            </a:extLst>
          </p:cNvPr>
          <p:cNvSpPr/>
          <p:nvPr/>
        </p:nvSpPr>
        <p:spPr>
          <a:xfrm>
            <a:off x="917867" y="3640495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Bootstrap and/or Raise Angle Fund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88BF58-DCC6-9887-86C1-31299539AC35}"/>
              </a:ext>
            </a:extLst>
          </p:cNvPr>
          <p:cNvSpPr/>
          <p:nvPr/>
        </p:nvSpPr>
        <p:spPr>
          <a:xfrm>
            <a:off x="3089565" y="3640495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Build a Culture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A12B3AC-F110-2E3F-6C3E-B4A23A5FB774}"/>
              </a:ext>
            </a:extLst>
          </p:cNvPr>
          <p:cNvSpPr/>
          <p:nvPr/>
        </p:nvSpPr>
        <p:spPr>
          <a:xfrm>
            <a:off x="5275119" y="3640495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Build an MVP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76A21F4-3C37-5452-4C8C-24C75CD98B9B}"/>
              </a:ext>
            </a:extLst>
          </p:cNvPr>
          <p:cNvSpPr/>
          <p:nvPr/>
        </p:nvSpPr>
        <p:spPr>
          <a:xfrm>
            <a:off x="7460674" y="3640495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Market &amp; Operate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0294A0-9975-721A-7E41-FC32DF8D0DAD}"/>
              </a:ext>
            </a:extLst>
          </p:cNvPr>
          <p:cNvSpPr/>
          <p:nvPr/>
        </p:nvSpPr>
        <p:spPr>
          <a:xfrm>
            <a:off x="9646227" y="3640495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Raise Professional Money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E4CE388-A58E-8859-6068-4B8404DFA7E1}"/>
              </a:ext>
            </a:extLst>
          </p:cNvPr>
          <p:cNvSpPr/>
          <p:nvPr/>
        </p:nvSpPr>
        <p:spPr>
          <a:xfrm>
            <a:off x="917867" y="5592252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Scale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9D4D7B4-4025-6E67-9411-84CB04F6C9D7}"/>
              </a:ext>
            </a:extLst>
          </p:cNvPr>
          <p:cNvSpPr/>
          <p:nvPr/>
        </p:nvSpPr>
        <p:spPr>
          <a:xfrm>
            <a:off x="9646228" y="1706056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Build a Business Model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FCE5B43-AF31-8321-F0C9-792851C80B22}"/>
              </a:ext>
            </a:extLst>
          </p:cNvPr>
          <p:cNvSpPr/>
          <p:nvPr/>
        </p:nvSpPr>
        <p:spPr>
          <a:xfrm>
            <a:off x="3089564" y="5592252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Exit 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1F3873E-0F0C-C2B9-75F2-A8F6CF2F8E0F}"/>
              </a:ext>
            </a:extLst>
          </p:cNvPr>
          <p:cNvCxnSpPr>
            <a:stCxn id="6" idx="3"/>
            <a:endCxn id="7" idx="1"/>
          </p:cNvCxnSpPr>
          <p:nvPr/>
        </p:nvCxnSpPr>
        <p:spPr>
          <a:xfrm>
            <a:off x="2545775" y="2137279"/>
            <a:ext cx="54379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B26191E-530A-75D2-A6E3-D009B434FB0A}"/>
              </a:ext>
            </a:extLst>
          </p:cNvPr>
          <p:cNvCxnSpPr>
            <a:cxnSpLocks/>
            <a:stCxn id="7" idx="3"/>
            <a:endCxn id="8" idx="1"/>
          </p:cNvCxnSpPr>
          <p:nvPr/>
        </p:nvCxnSpPr>
        <p:spPr>
          <a:xfrm>
            <a:off x="4731329" y="2137279"/>
            <a:ext cx="54379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F6810E28-33F3-2104-2A33-971F02843CD4}"/>
              </a:ext>
            </a:extLst>
          </p:cNvPr>
          <p:cNvCxnSpPr>
            <a:cxnSpLocks/>
            <a:stCxn id="8" idx="3"/>
            <a:endCxn id="9" idx="1"/>
          </p:cNvCxnSpPr>
          <p:nvPr/>
        </p:nvCxnSpPr>
        <p:spPr>
          <a:xfrm>
            <a:off x="6916883" y="2137279"/>
            <a:ext cx="54379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91F3BAD8-6975-2AB5-4421-BE2AEE27D918}"/>
              </a:ext>
            </a:extLst>
          </p:cNvPr>
          <p:cNvCxnSpPr>
            <a:cxnSpLocks/>
            <a:stCxn id="9" idx="3"/>
            <a:endCxn id="16" idx="1"/>
          </p:cNvCxnSpPr>
          <p:nvPr/>
        </p:nvCxnSpPr>
        <p:spPr>
          <a:xfrm>
            <a:off x="9102437" y="2137279"/>
            <a:ext cx="54379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C6D4B27-EA95-D932-42D3-873E2C94CA74}"/>
              </a:ext>
            </a:extLst>
          </p:cNvPr>
          <p:cNvCxnSpPr>
            <a:cxnSpLocks/>
            <a:stCxn id="16" idx="2"/>
          </p:cNvCxnSpPr>
          <p:nvPr/>
        </p:nvCxnSpPr>
        <p:spPr>
          <a:xfrm>
            <a:off x="10467110" y="2568502"/>
            <a:ext cx="0" cy="5279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1DDB737-8B78-A263-3501-DBF9A4F8F7FC}"/>
              </a:ext>
            </a:extLst>
          </p:cNvPr>
          <p:cNvCxnSpPr>
            <a:cxnSpLocks/>
          </p:cNvCxnSpPr>
          <p:nvPr/>
        </p:nvCxnSpPr>
        <p:spPr>
          <a:xfrm flipH="1">
            <a:off x="1738748" y="3096490"/>
            <a:ext cx="872836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37E833E-BD6B-8DFA-874C-F730DC074FB0}"/>
              </a:ext>
            </a:extLst>
          </p:cNvPr>
          <p:cNvCxnSpPr>
            <a:cxnSpLocks/>
            <a:endCxn id="10" idx="0"/>
          </p:cNvCxnSpPr>
          <p:nvPr/>
        </p:nvCxnSpPr>
        <p:spPr>
          <a:xfrm>
            <a:off x="1738749" y="3084369"/>
            <a:ext cx="0" cy="55612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82688A41-76D2-7BC5-9B5B-105B3DD40567}"/>
              </a:ext>
            </a:extLst>
          </p:cNvPr>
          <p:cNvCxnSpPr>
            <a:cxnSpLocks/>
            <a:stCxn id="10" idx="3"/>
            <a:endCxn id="11" idx="1"/>
          </p:cNvCxnSpPr>
          <p:nvPr/>
        </p:nvCxnSpPr>
        <p:spPr>
          <a:xfrm>
            <a:off x="2559630" y="4071718"/>
            <a:ext cx="52993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2344EEA6-9615-A2E1-9E20-3475E35A0D6B}"/>
              </a:ext>
            </a:extLst>
          </p:cNvPr>
          <p:cNvCxnSpPr>
            <a:cxnSpLocks/>
            <a:stCxn id="11" idx="3"/>
          </p:cNvCxnSpPr>
          <p:nvPr/>
        </p:nvCxnSpPr>
        <p:spPr>
          <a:xfrm>
            <a:off x="4731328" y="4071718"/>
            <a:ext cx="52993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A5BDB882-E8F3-2E0E-B27E-3AAA4EB411BF}"/>
              </a:ext>
            </a:extLst>
          </p:cNvPr>
          <p:cNvCxnSpPr>
            <a:cxnSpLocks/>
            <a:stCxn id="12" idx="3"/>
            <a:endCxn id="13" idx="1"/>
          </p:cNvCxnSpPr>
          <p:nvPr/>
        </p:nvCxnSpPr>
        <p:spPr>
          <a:xfrm>
            <a:off x="6916882" y="4071718"/>
            <a:ext cx="543792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4F45B8DA-13CB-6050-7B2A-9264B3E9C2C6}"/>
              </a:ext>
            </a:extLst>
          </p:cNvPr>
          <p:cNvCxnSpPr>
            <a:cxnSpLocks/>
            <a:stCxn id="13" idx="3"/>
            <a:endCxn id="14" idx="1"/>
          </p:cNvCxnSpPr>
          <p:nvPr/>
        </p:nvCxnSpPr>
        <p:spPr>
          <a:xfrm>
            <a:off x="9102437" y="4071718"/>
            <a:ext cx="54379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FD543810-DED7-74A0-4216-48522BA5DC49}"/>
              </a:ext>
            </a:extLst>
          </p:cNvPr>
          <p:cNvCxnSpPr>
            <a:cxnSpLocks/>
            <a:stCxn id="14" idx="2"/>
          </p:cNvCxnSpPr>
          <p:nvPr/>
        </p:nvCxnSpPr>
        <p:spPr>
          <a:xfrm>
            <a:off x="10467109" y="4502941"/>
            <a:ext cx="1" cy="53318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CBAEDB7B-9B98-A4A3-001E-0094F994A08A}"/>
              </a:ext>
            </a:extLst>
          </p:cNvPr>
          <p:cNvCxnSpPr>
            <a:cxnSpLocks/>
          </p:cNvCxnSpPr>
          <p:nvPr/>
        </p:nvCxnSpPr>
        <p:spPr>
          <a:xfrm flipH="1">
            <a:off x="1738748" y="5036126"/>
            <a:ext cx="872836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13A772AF-15E7-9C8B-2EAB-6EAEB50A2817}"/>
              </a:ext>
            </a:extLst>
          </p:cNvPr>
          <p:cNvCxnSpPr>
            <a:cxnSpLocks/>
          </p:cNvCxnSpPr>
          <p:nvPr/>
        </p:nvCxnSpPr>
        <p:spPr>
          <a:xfrm>
            <a:off x="1738749" y="5024005"/>
            <a:ext cx="0" cy="55612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0A8DDC8F-146A-2768-942F-3A5316DBC9DA}"/>
              </a:ext>
            </a:extLst>
          </p:cNvPr>
          <p:cNvCxnSpPr>
            <a:cxnSpLocks/>
          </p:cNvCxnSpPr>
          <p:nvPr/>
        </p:nvCxnSpPr>
        <p:spPr>
          <a:xfrm>
            <a:off x="2559630" y="6008103"/>
            <a:ext cx="52993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45225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 Very Simple Example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1328057" y="3513043"/>
          <a:ext cx="9535885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28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15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 = 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400-200 = 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100-200 = 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-100+400+200= $500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500-100=$400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Accounts Receivable (</a:t>
                      </a:r>
                      <a:r>
                        <a:rPr lang="en-US" b="1" i="1" dirty="0"/>
                        <a:t>AR</a:t>
                      </a:r>
                      <a:r>
                        <a:rPr lang="en-US" dirty="0"/>
                        <a:t>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Deferred Revenue (</a:t>
                      </a:r>
                      <a:r>
                        <a:rPr lang="en-US" b="1" i="1" dirty="0"/>
                        <a:t>DR</a:t>
                      </a:r>
                      <a:r>
                        <a:rPr lang="en-US" dirty="0"/>
                        <a:t>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5208103" y="3916927"/>
            <a:ext cx="1775791" cy="1050325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17849" y="2252866"/>
            <a:ext cx="1222986" cy="99391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/>
              <a:t>Cash: $100</a:t>
            </a:r>
          </a:p>
          <a:p>
            <a:r>
              <a:rPr lang="en-US" dirty="0"/>
              <a:t>AR: $0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2040835" y="2252866"/>
            <a:ext cx="122298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040835" y="2279370"/>
            <a:ext cx="1222986" cy="96926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/>
              <a:t>Equity: $100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275049" y="1816863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A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590185" y="1832574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L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23668" y="1507237"/>
            <a:ext cx="3466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Balance Sheet- </a:t>
            </a:r>
            <a:r>
              <a:rPr lang="en-US" sz="2000" b="1" i="1" dirty="0"/>
              <a:t>End of Month 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8433122" y="2251011"/>
            <a:ext cx="1222986" cy="99391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/>
              <a:t>Cash: -$100</a:t>
            </a:r>
          </a:p>
          <a:p>
            <a:r>
              <a:rPr lang="en-US" dirty="0"/>
              <a:t>AR: $400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9656108" y="2251011"/>
            <a:ext cx="122298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9656108" y="2277515"/>
            <a:ext cx="1222986" cy="96926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/>
              <a:t>Equity: $300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890322" y="1815008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A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0120766" y="1830719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L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138941" y="1505382"/>
            <a:ext cx="3466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Balance Sheet- </a:t>
            </a:r>
            <a:r>
              <a:rPr lang="en-US" sz="2000" b="1" i="1" dirty="0"/>
              <a:t>End of Month 2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832034" y="2918024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OE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0467603" y="2915108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OE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92560" y="1352803"/>
            <a:ext cx="3151102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Cash Flow (Month 2):</a:t>
            </a:r>
          </a:p>
          <a:p>
            <a:r>
              <a:rPr lang="en-US" b="1" dirty="0">
                <a:solidFill>
                  <a:srgbClr val="0070C0"/>
                </a:solidFill>
              </a:rPr>
              <a:t>Starting Cash: $100</a:t>
            </a:r>
          </a:p>
          <a:p>
            <a:r>
              <a:rPr lang="en-US" b="1" dirty="0"/>
              <a:t>Net Income:                        $200</a:t>
            </a:r>
          </a:p>
          <a:p>
            <a:r>
              <a:rPr lang="en-US" b="1" dirty="0"/>
              <a:t>AR Increase:                       -$400</a:t>
            </a:r>
          </a:p>
          <a:p>
            <a:r>
              <a:rPr lang="en-US" b="1" dirty="0">
                <a:solidFill>
                  <a:schemeClr val="bg1"/>
                </a:solidFill>
              </a:rPr>
              <a:t>--------------------------------------</a:t>
            </a:r>
          </a:p>
          <a:p>
            <a:r>
              <a:rPr lang="en-US" b="1" dirty="0">
                <a:solidFill>
                  <a:schemeClr val="bg1"/>
                </a:solidFill>
              </a:rPr>
              <a:t>Cash from Operations:     -$200</a:t>
            </a:r>
          </a:p>
          <a:p>
            <a:r>
              <a:rPr lang="en-US" b="1" dirty="0">
                <a:solidFill>
                  <a:schemeClr val="bg1"/>
                </a:solidFill>
              </a:rPr>
              <a:t>Ending Cash: -$100</a:t>
            </a:r>
          </a:p>
          <a:p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373217" y="1425870"/>
            <a:ext cx="32704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643662" y="1425870"/>
            <a:ext cx="0" cy="20076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373217" y="1425870"/>
            <a:ext cx="0" cy="20076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373217" y="3433531"/>
            <a:ext cx="32704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8402759" y="2736928"/>
            <a:ext cx="1228739" cy="356360"/>
          </a:xfrm>
          <a:prstGeom prst="ellipse">
            <a:avLst/>
          </a:prstGeom>
          <a:noFill/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>
            <a:stCxn id="26" idx="2"/>
          </p:cNvCxnSpPr>
          <p:nvPr/>
        </p:nvCxnSpPr>
        <p:spPr>
          <a:xfrm flipH="1" flipV="1">
            <a:off x="7564689" y="2398205"/>
            <a:ext cx="838070" cy="516903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43685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 Very Simple Example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1328057" y="3513043"/>
          <a:ext cx="9535885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28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15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 = 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400-200 = 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100-200 = 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-100+400+200= $500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500-100=$400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Accounts Receivable (</a:t>
                      </a:r>
                      <a:r>
                        <a:rPr lang="en-US" b="1" i="1" dirty="0"/>
                        <a:t>AR</a:t>
                      </a:r>
                      <a:r>
                        <a:rPr lang="en-US" dirty="0"/>
                        <a:t>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Deferred Revenue (</a:t>
                      </a:r>
                      <a:r>
                        <a:rPr lang="en-US" b="1" i="1" dirty="0"/>
                        <a:t>DR</a:t>
                      </a:r>
                      <a:r>
                        <a:rPr lang="en-US" dirty="0"/>
                        <a:t>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5208103" y="3916927"/>
            <a:ext cx="1775791" cy="1050325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17849" y="2252866"/>
            <a:ext cx="1222986" cy="99391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/>
              <a:t>Cash: $100</a:t>
            </a:r>
          </a:p>
          <a:p>
            <a:r>
              <a:rPr lang="en-US" dirty="0"/>
              <a:t>AR: $0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2040835" y="2252866"/>
            <a:ext cx="122298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040835" y="2279370"/>
            <a:ext cx="1222986" cy="96926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/>
              <a:t>Equity: $100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275049" y="1816863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A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590185" y="1832574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L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23668" y="1507237"/>
            <a:ext cx="3466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Balance Sheet- </a:t>
            </a:r>
            <a:r>
              <a:rPr lang="en-US" sz="2000" b="1" i="1" dirty="0"/>
              <a:t>End of Month 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8433122" y="2251011"/>
            <a:ext cx="1222986" cy="99391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/>
              <a:t>Cash: -$100</a:t>
            </a:r>
          </a:p>
          <a:p>
            <a:r>
              <a:rPr lang="en-US" dirty="0"/>
              <a:t>AR: $400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9656108" y="2251011"/>
            <a:ext cx="122298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9656108" y="2277515"/>
            <a:ext cx="1222986" cy="96926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/>
              <a:t>Equity: $300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890322" y="1815008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A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0120766" y="1830719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L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138941" y="1505382"/>
            <a:ext cx="3466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Balance Sheet- </a:t>
            </a:r>
            <a:r>
              <a:rPr lang="en-US" sz="2000" b="1" i="1" dirty="0"/>
              <a:t>End of Month 2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832034" y="2918024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OE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0467603" y="2915108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OE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92560" y="1352803"/>
            <a:ext cx="3151102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Cash Flow (Month 2):</a:t>
            </a:r>
          </a:p>
          <a:p>
            <a:r>
              <a:rPr lang="en-US" b="1" dirty="0">
                <a:solidFill>
                  <a:srgbClr val="0070C0"/>
                </a:solidFill>
              </a:rPr>
              <a:t>Starting Cash: $100</a:t>
            </a:r>
          </a:p>
          <a:p>
            <a:r>
              <a:rPr lang="en-US" b="1" dirty="0"/>
              <a:t>Net Income:                        $200</a:t>
            </a:r>
          </a:p>
          <a:p>
            <a:r>
              <a:rPr lang="en-US" b="1" dirty="0"/>
              <a:t>AR Increase:                       -$400</a:t>
            </a:r>
          </a:p>
          <a:p>
            <a:r>
              <a:rPr lang="en-US" b="1" dirty="0"/>
              <a:t>--------------------------------------</a:t>
            </a:r>
          </a:p>
          <a:p>
            <a:r>
              <a:rPr lang="en-US" b="1" dirty="0"/>
              <a:t>Cash from Operations:     -$200</a:t>
            </a:r>
          </a:p>
          <a:p>
            <a:r>
              <a:rPr lang="en-US" b="1" dirty="0">
                <a:solidFill>
                  <a:schemeClr val="bg1"/>
                </a:solidFill>
              </a:rPr>
              <a:t>Ending Cash: -$100</a:t>
            </a:r>
          </a:p>
          <a:p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373217" y="1425870"/>
            <a:ext cx="32704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643662" y="1425870"/>
            <a:ext cx="0" cy="20076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373217" y="1425870"/>
            <a:ext cx="0" cy="20076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373217" y="3433531"/>
            <a:ext cx="32704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85336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 Very Simple Example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1328057" y="3513043"/>
          <a:ext cx="9535885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28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15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 = 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400-200 = 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100-200 = 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-100+400+200= $500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500-100=$400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Accounts Receivable (</a:t>
                      </a:r>
                      <a:r>
                        <a:rPr lang="en-US" b="1" i="1" dirty="0"/>
                        <a:t>AR</a:t>
                      </a:r>
                      <a:r>
                        <a:rPr lang="en-US" dirty="0"/>
                        <a:t>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Deferred Revenue (</a:t>
                      </a:r>
                      <a:r>
                        <a:rPr lang="en-US" b="1" i="1" dirty="0"/>
                        <a:t>DR</a:t>
                      </a:r>
                      <a:r>
                        <a:rPr lang="en-US" dirty="0"/>
                        <a:t>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5208103" y="3916927"/>
            <a:ext cx="1775791" cy="1050325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17849" y="2252866"/>
            <a:ext cx="1222986" cy="99391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/>
              <a:t>Cash: $100</a:t>
            </a:r>
          </a:p>
          <a:p>
            <a:r>
              <a:rPr lang="en-US" dirty="0"/>
              <a:t>AR: $0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2040835" y="2252866"/>
            <a:ext cx="122298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040835" y="2279370"/>
            <a:ext cx="1222986" cy="96926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/>
              <a:t>Equity: $100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275049" y="1816863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A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590185" y="1832574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L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23668" y="1507237"/>
            <a:ext cx="3466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Balance Sheet- </a:t>
            </a:r>
            <a:r>
              <a:rPr lang="en-US" sz="2000" b="1" i="1" dirty="0"/>
              <a:t>End of Month 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8433122" y="2251011"/>
            <a:ext cx="1222986" cy="99391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/>
              <a:t>Cash: -$100</a:t>
            </a:r>
          </a:p>
          <a:p>
            <a:r>
              <a:rPr lang="en-US" dirty="0"/>
              <a:t>AR: $400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9656108" y="2251011"/>
            <a:ext cx="122298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9656108" y="2277515"/>
            <a:ext cx="1222986" cy="96926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/>
              <a:t>Equity: $300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890322" y="1815008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A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0120766" y="1830719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L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138941" y="1505382"/>
            <a:ext cx="3466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Balance Sheet- </a:t>
            </a:r>
            <a:r>
              <a:rPr lang="en-US" sz="2000" b="1" i="1" dirty="0"/>
              <a:t>End of Month 2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832034" y="2918024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OE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0467603" y="2915108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OE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92560" y="1352803"/>
            <a:ext cx="3151102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Cash Flow (Month 2):</a:t>
            </a:r>
          </a:p>
          <a:p>
            <a:r>
              <a:rPr lang="en-US" b="1" dirty="0">
                <a:solidFill>
                  <a:srgbClr val="0070C0"/>
                </a:solidFill>
              </a:rPr>
              <a:t>Starting Cash: $100</a:t>
            </a:r>
          </a:p>
          <a:p>
            <a:r>
              <a:rPr lang="en-US" b="1" dirty="0"/>
              <a:t>Net Income:                        $200</a:t>
            </a:r>
          </a:p>
          <a:p>
            <a:r>
              <a:rPr lang="en-US" b="1" dirty="0"/>
              <a:t>AR Increase:                       -$400</a:t>
            </a:r>
          </a:p>
          <a:p>
            <a:r>
              <a:rPr lang="en-US" b="1" dirty="0"/>
              <a:t>--------------------------------------</a:t>
            </a:r>
          </a:p>
          <a:p>
            <a:r>
              <a:rPr lang="en-US" b="1" dirty="0"/>
              <a:t>Cash from Operations:     -$200</a:t>
            </a:r>
          </a:p>
          <a:p>
            <a:r>
              <a:rPr lang="en-US" b="1" dirty="0">
                <a:solidFill>
                  <a:srgbClr val="C00000"/>
                </a:solidFill>
              </a:rPr>
              <a:t>Ending Cash: -$100</a:t>
            </a:r>
          </a:p>
          <a:p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373217" y="1425870"/>
            <a:ext cx="32704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643662" y="1425870"/>
            <a:ext cx="0" cy="20076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373217" y="1425870"/>
            <a:ext cx="0" cy="20076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373217" y="3433531"/>
            <a:ext cx="32704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36223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Summary of the Three Financial Statements</a:t>
            </a:r>
          </a:p>
        </p:txBody>
      </p:sp>
      <p:sp>
        <p:nvSpPr>
          <p:cNvPr id="9" name="Rectangle 8"/>
          <p:cNvSpPr/>
          <p:nvPr/>
        </p:nvSpPr>
        <p:spPr>
          <a:xfrm>
            <a:off x="817849" y="2690185"/>
            <a:ext cx="1222986" cy="99391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/>
              <a:t>Cash: $100</a:t>
            </a:r>
          </a:p>
          <a:p>
            <a:r>
              <a:rPr lang="en-US" dirty="0"/>
              <a:t>AR: $0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2040835" y="2690185"/>
            <a:ext cx="122298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040835" y="2716689"/>
            <a:ext cx="1222986" cy="96926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/>
              <a:t>Equity: $100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275049" y="2254182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A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590185" y="2269893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L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23668" y="1944556"/>
            <a:ext cx="3466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Balance Sheet- </a:t>
            </a:r>
            <a:r>
              <a:rPr lang="en-US" sz="2000" b="1" i="1" dirty="0"/>
              <a:t>End of Month 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8433122" y="2688330"/>
            <a:ext cx="1222986" cy="99391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/>
              <a:t>Cash: -$100</a:t>
            </a:r>
          </a:p>
          <a:p>
            <a:r>
              <a:rPr lang="en-US" dirty="0"/>
              <a:t>AR: $400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9656108" y="2688330"/>
            <a:ext cx="122298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9656108" y="2714834"/>
            <a:ext cx="1222986" cy="96926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/>
              <a:t>Equity: $300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890322" y="2252327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A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0120766" y="2268038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L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138941" y="1942701"/>
            <a:ext cx="3466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Balance Sheet- </a:t>
            </a:r>
            <a:r>
              <a:rPr lang="en-US" sz="2000" b="1" i="1" dirty="0"/>
              <a:t>End of Month 2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832034" y="3355343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OE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0467603" y="3352427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OE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373217" y="2002154"/>
            <a:ext cx="3270445" cy="2339102"/>
            <a:chOff x="4373217" y="2002154"/>
            <a:chExt cx="3270445" cy="2339102"/>
          </a:xfrm>
        </p:grpSpPr>
        <p:sp>
          <p:nvSpPr>
            <p:cNvPr id="3" name="TextBox 2"/>
            <p:cNvSpPr txBox="1"/>
            <p:nvPr/>
          </p:nvSpPr>
          <p:spPr>
            <a:xfrm>
              <a:off x="4492560" y="2002154"/>
              <a:ext cx="3151102" cy="2339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FF0000"/>
                  </a:solidFill>
                </a:rPr>
                <a:t>Cash Flow (Month 2):</a:t>
              </a:r>
            </a:p>
            <a:p>
              <a:r>
                <a:rPr lang="en-US" b="1" dirty="0">
                  <a:solidFill>
                    <a:srgbClr val="0070C0"/>
                  </a:solidFill>
                </a:rPr>
                <a:t>Starting Cash: $100</a:t>
              </a:r>
            </a:p>
            <a:p>
              <a:r>
                <a:rPr lang="en-US" b="1" dirty="0"/>
                <a:t>Net Income:                        $200</a:t>
              </a:r>
            </a:p>
            <a:p>
              <a:r>
                <a:rPr lang="en-US" b="1" dirty="0"/>
                <a:t>AR Increase:                        $400</a:t>
              </a:r>
            </a:p>
            <a:p>
              <a:r>
                <a:rPr lang="en-US" b="1" dirty="0"/>
                <a:t>--------------------------------------</a:t>
              </a:r>
            </a:p>
            <a:p>
              <a:r>
                <a:rPr lang="en-US" b="1" dirty="0"/>
                <a:t>Cash from Operations:     -$200</a:t>
              </a:r>
            </a:p>
            <a:p>
              <a:r>
                <a:rPr lang="en-US" b="1" dirty="0">
                  <a:solidFill>
                    <a:srgbClr val="C00000"/>
                  </a:solidFill>
                </a:rPr>
                <a:t>Ending Cash: -$100</a:t>
              </a:r>
            </a:p>
            <a:p>
              <a:endParaRPr lang="en-US" dirty="0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4373217" y="2075221"/>
              <a:ext cx="327044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7643662" y="2075221"/>
              <a:ext cx="0" cy="200766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4373217" y="2075221"/>
              <a:ext cx="0" cy="200766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4373217" y="4082882"/>
              <a:ext cx="327044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FA84817-EC4A-61DF-7671-5BBAE28F9690}"/>
              </a:ext>
            </a:extLst>
          </p:cNvPr>
          <p:cNvGrpSpPr/>
          <p:nvPr/>
        </p:nvGrpSpPr>
        <p:grpSpPr>
          <a:xfrm>
            <a:off x="4360039" y="4414323"/>
            <a:ext cx="3339475" cy="2092881"/>
            <a:chOff x="4360039" y="4414323"/>
            <a:chExt cx="3339475" cy="2092881"/>
          </a:xfrm>
        </p:grpSpPr>
        <p:sp>
          <p:nvSpPr>
            <p:cNvPr id="30" name="TextBox 29"/>
            <p:cNvSpPr txBox="1"/>
            <p:nvPr/>
          </p:nvSpPr>
          <p:spPr>
            <a:xfrm>
              <a:off x="4360039" y="4414323"/>
              <a:ext cx="3339475" cy="20928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7030A0"/>
                  </a:solidFill>
                </a:rPr>
                <a:t>Income Statement (Month 2):</a:t>
              </a:r>
            </a:p>
            <a:p>
              <a:pPr algn="ctr"/>
              <a:endParaRPr lang="en-US" sz="2000" b="1" dirty="0">
                <a:solidFill>
                  <a:srgbClr val="7030A0"/>
                </a:solidFill>
              </a:endParaRPr>
            </a:p>
            <a:p>
              <a:r>
                <a:rPr lang="en-US" b="1" dirty="0">
                  <a:solidFill>
                    <a:srgbClr val="0070C0"/>
                  </a:solidFill>
                </a:rPr>
                <a:t>Revenue:     $400</a:t>
              </a:r>
            </a:p>
            <a:p>
              <a:r>
                <a:rPr lang="en-US" b="1" dirty="0">
                  <a:solidFill>
                    <a:srgbClr val="C00000"/>
                  </a:solidFill>
                </a:rPr>
                <a:t>Expenses:    $200</a:t>
              </a:r>
            </a:p>
            <a:p>
              <a:r>
                <a:rPr lang="en-US" b="1" dirty="0"/>
                <a:t>--------------------------------------</a:t>
              </a:r>
            </a:p>
            <a:p>
              <a:r>
                <a:rPr lang="en-US" b="1" dirty="0">
                  <a:solidFill>
                    <a:srgbClr val="0070C0"/>
                  </a:solidFill>
                </a:rPr>
                <a:t>Income:        $200</a:t>
              </a:r>
            </a:p>
            <a:p>
              <a:endParaRPr lang="en-US" dirty="0"/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4373217" y="4487390"/>
              <a:ext cx="327044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7643662" y="4487390"/>
              <a:ext cx="0" cy="200766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4373217" y="4487390"/>
              <a:ext cx="0" cy="200766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4373217" y="6495051"/>
              <a:ext cx="327044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extBox 3"/>
          <p:cNvSpPr txBox="1"/>
          <p:nvPr/>
        </p:nvSpPr>
        <p:spPr>
          <a:xfrm>
            <a:off x="7779027" y="4860598"/>
            <a:ext cx="39590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Demonstrates the flow of </a:t>
            </a:r>
            <a:br>
              <a:rPr lang="en-US" sz="2400" b="1" dirty="0"/>
            </a:br>
            <a:r>
              <a:rPr lang="en-US" sz="2400" b="1" dirty="0"/>
              <a:t>activities </a:t>
            </a:r>
            <a:r>
              <a:rPr lang="en-US" sz="2400" b="1" i="1" dirty="0"/>
              <a:t>over a specific </a:t>
            </a:r>
            <a:br>
              <a:rPr lang="en-US" sz="2400" b="1" i="1" dirty="0"/>
            </a:br>
            <a:r>
              <a:rPr lang="en-US" sz="2400" b="1" i="1" dirty="0"/>
              <a:t>period of time </a:t>
            </a:r>
            <a:r>
              <a:rPr lang="en-US" sz="2400" b="1" dirty="0"/>
              <a:t>(e.g., a month)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0342" y="3904537"/>
            <a:ext cx="40559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Demonstrates your company’s</a:t>
            </a:r>
            <a:br>
              <a:rPr lang="en-US" sz="2400" b="1" dirty="0"/>
            </a:br>
            <a:r>
              <a:rPr lang="en-US" sz="2400" b="1" dirty="0"/>
              <a:t>holdings </a:t>
            </a:r>
            <a:r>
              <a:rPr lang="en-US" sz="2400" b="1" i="1" dirty="0"/>
              <a:t>at a given time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9717" y="5095076"/>
            <a:ext cx="39551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Demonstrates how changes </a:t>
            </a:r>
          </a:p>
          <a:p>
            <a:r>
              <a:rPr lang="en-US" sz="2400" b="1" dirty="0"/>
              <a:t>in the income statement &amp; </a:t>
            </a:r>
            <a:br>
              <a:rPr lang="en-US" sz="2400" b="1" dirty="0"/>
            </a:br>
            <a:r>
              <a:rPr lang="en-US" sz="2400" b="1" dirty="0"/>
              <a:t>the balance sheet affect cash </a:t>
            </a:r>
          </a:p>
        </p:txBody>
      </p:sp>
      <p:cxnSp>
        <p:nvCxnSpPr>
          <p:cNvPr id="13" name="Straight Arrow Connector 12"/>
          <p:cNvCxnSpPr>
            <a:cxnSpLocks/>
          </p:cNvCxnSpPr>
          <p:nvPr/>
        </p:nvCxnSpPr>
        <p:spPr>
          <a:xfrm flipH="1">
            <a:off x="3880022" y="3052119"/>
            <a:ext cx="493195" cy="21624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027583" y="3686277"/>
            <a:ext cx="0" cy="33034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7645611" y="5460763"/>
            <a:ext cx="291547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2350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0" grpId="0" animBg="1"/>
      <p:bldP spid="22" grpId="0"/>
      <p:bldP spid="24" grpId="0"/>
      <p:bldP spid="29" grpId="0"/>
      <p:bldP spid="34" grpId="0" animBg="1"/>
      <p:bldP spid="36" grpId="0" animBg="1"/>
      <p:bldP spid="37" grpId="0"/>
      <p:bldP spid="39" grpId="0"/>
      <p:bldP spid="42" grpId="0"/>
      <p:bldP spid="54" grpId="0"/>
      <p:bldP spid="55" grpId="0"/>
      <p:bldP spid="4" grpId="0"/>
      <p:bldP spid="5" grpId="0"/>
      <p:bldP spid="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Next Lecture…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77E1FF"/>
                </a:solidFill>
              </a:rPr>
              <a:t>Conclude the core financial statements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937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Entrepreneurship </a:t>
            </a:r>
            <a:r>
              <a:rPr lang="en-US" b="1" dirty="0"/>
              <a:t>Paradigm</a:t>
            </a:r>
            <a:r>
              <a:rPr lang="en-US" dirty="0"/>
              <a:t>: </a:t>
            </a:r>
            <a:br>
              <a:rPr lang="en-US" dirty="0"/>
            </a:br>
            <a:r>
              <a:rPr lang="en-US" dirty="0"/>
              <a:t>A System of </a:t>
            </a:r>
            <a:r>
              <a:rPr lang="en-US" b="1" dirty="0"/>
              <a:t>Functions</a:t>
            </a:r>
            <a:r>
              <a:rPr lang="en-US" dirty="0"/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C9F562-657D-B6D7-8D62-E53327E5D680}"/>
              </a:ext>
            </a:extLst>
          </p:cNvPr>
          <p:cNvSpPr/>
          <p:nvPr/>
        </p:nvSpPr>
        <p:spPr>
          <a:xfrm>
            <a:off x="904012" y="1706056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Identify a Problem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A995E8-DF47-AF48-E071-3DE66B48E3E1}"/>
              </a:ext>
            </a:extLst>
          </p:cNvPr>
          <p:cNvSpPr/>
          <p:nvPr/>
        </p:nvSpPr>
        <p:spPr>
          <a:xfrm>
            <a:off x="3089566" y="1706056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Identify &amp; Research a Market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88B58ED-7226-A333-9ACE-1D170090CA54}"/>
              </a:ext>
            </a:extLst>
          </p:cNvPr>
          <p:cNvSpPr/>
          <p:nvPr/>
        </p:nvSpPr>
        <p:spPr>
          <a:xfrm>
            <a:off x="5275120" y="1706056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Found or 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Co-found a Company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BB86A95-C4F3-50AA-D558-4DE7AEAD71D0}"/>
              </a:ext>
            </a:extLst>
          </p:cNvPr>
          <p:cNvSpPr/>
          <p:nvPr/>
        </p:nvSpPr>
        <p:spPr>
          <a:xfrm>
            <a:off x="7460674" y="1706056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Build a Prototype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568CE5-CCD5-BE32-0D42-E9A2808853B2}"/>
              </a:ext>
            </a:extLst>
          </p:cNvPr>
          <p:cNvSpPr/>
          <p:nvPr/>
        </p:nvSpPr>
        <p:spPr>
          <a:xfrm>
            <a:off x="917867" y="3640495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Bootstrap and/or Raise Angle Fund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88BF58-DCC6-9887-86C1-31299539AC35}"/>
              </a:ext>
            </a:extLst>
          </p:cNvPr>
          <p:cNvSpPr/>
          <p:nvPr/>
        </p:nvSpPr>
        <p:spPr>
          <a:xfrm>
            <a:off x="3089565" y="3640495"/>
            <a:ext cx="1641763" cy="862446"/>
          </a:xfrm>
          <a:prstGeom prst="rect">
            <a:avLst/>
          </a:prstGeom>
          <a:solidFill>
            <a:srgbClr val="77E1FF">
              <a:alpha val="15254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Build a Culture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A12B3AC-F110-2E3F-6C3E-B4A23A5FB774}"/>
              </a:ext>
            </a:extLst>
          </p:cNvPr>
          <p:cNvSpPr/>
          <p:nvPr/>
        </p:nvSpPr>
        <p:spPr>
          <a:xfrm>
            <a:off x="5275119" y="3640495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Build an MVP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76A21F4-3C37-5452-4C8C-24C75CD98B9B}"/>
              </a:ext>
            </a:extLst>
          </p:cNvPr>
          <p:cNvSpPr/>
          <p:nvPr/>
        </p:nvSpPr>
        <p:spPr>
          <a:xfrm>
            <a:off x="7460674" y="3640495"/>
            <a:ext cx="1641763" cy="862446"/>
          </a:xfrm>
          <a:prstGeom prst="rect">
            <a:avLst/>
          </a:prstGeom>
          <a:solidFill>
            <a:srgbClr val="77E1FF">
              <a:alpha val="15254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Market &amp; Operate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0294A0-9975-721A-7E41-FC32DF8D0DAD}"/>
              </a:ext>
            </a:extLst>
          </p:cNvPr>
          <p:cNvSpPr/>
          <p:nvPr/>
        </p:nvSpPr>
        <p:spPr>
          <a:xfrm>
            <a:off x="9646227" y="3640495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Raise Professional Money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E4CE388-A58E-8859-6068-4B8404DFA7E1}"/>
              </a:ext>
            </a:extLst>
          </p:cNvPr>
          <p:cNvSpPr/>
          <p:nvPr/>
        </p:nvSpPr>
        <p:spPr>
          <a:xfrm>
            <a:off x="917867" y="5592252"/>
            <a:ext cx="1641763" cy="862446"/>
          </a:xfrm>
          <a:prstGeom prst="rect">
            <a:avLst/>
          </a:prstGeom>
          <a:solidFill>
            <a:srgbClr val="77E1FF">
              <a:alpha val="15254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Scale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9D4D7B4-4025-6E67-9411-84CB04F6C9D7}"/>
              </a:ext>
            </a:extLst>
          </p:cNvPr>
          <p:cNvSpPr/>
          <p:nvPr/>
        </p:nvSpPr>
        <p:spPr>
          <a:xfrm>
            <a:off x="9646228" y="1706056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Build a Business Model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FCE5B43-AF31-8321-F0C9-792851C80B22}"/>
              </a:ext>
            </a:extLst>
          </p:cNvPr>
          <p:cNvSpPr/>
          <p:nvPr/>
        </p:nvSpPr>
        <p:spPr>
          <a:xfrm>
            <a:off x="3089564" y="5592252"/>
            <a:ext cx="1641763" cy="862446"/>
          </a:xfrm>
          <a:prstGeom prst="rect">
            <a:avLst/>
          </a:prstGeom>
          <a:solidFill>
            <a:srgbClr val="77E1FF">
              <a:alpha val="15254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Exit 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1F3873E-0F0C-C2B9-75F2-A8F6CF2F8E0F}"/>
              </a:ext>
            </a:extLst>
          </p:cNvPr>
          <p:cNvCxnSpPr>
            <a:stCxn id="6" idx="3"/>
            <a:endCxn id="7" idx="1"/>
          </p:cNvCxnSpPr>
          <p:nvPr/>
        </p:nvCxnSpPr>
        <p:spPr>
          <a:xfrm>
            <a:off x="2545775" y="2137279"/>
            <a:ext cx="54379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B26191E-530A-75D2-A6E3-D009B434FB0A}"/>
              </a:ext>
            </a:extLst>
          </p:cNvPr>
          <p:cNvCxnSpPr>
            <a:cxnSpLocks/>
            <a:stCxn id="7" idx="3"/>
            <a:endCxn id="8" idx="1"/>
          </p:cNvCxnSpPr>
          <p:nvPr/>
        </p:nvCxnSpPr>
        <p:spPr>
          <a:xfrm>
            <a:off x="4731329" y="2137279"/>
            <a:ext cx="54379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F6810E28-33F3-2104-2A33-971F02843CD4}"/>
              </a:ext>
            </a:extLst>
          </p:cNvPr>
          <p:cNvCxnSpPr>
            <a:cxnSpLocks/>
            <a:stCxn id="8" idx="3"/>
            <a:endCxn id="9" idx="1"/>
          </p:cNvCxnSpPr>
          <p:nvPr/>
        </p:nvCxnSpPr>
        <p:spPr>
          <a:xfrm>
            <a:off x="6916883" y="2137279"/>
            <a:ext cx="54379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91F3BAD8-6975-2AB5-4421-BE2AEE27D918}"/>
              </a:ext>
            </a:extLst>
          </p:cNvPr>
          <p:cNvCxnSpPr>
            <a:cxnSpLocks/>
            <a:stCxn id="9" idx="3"/>
            <a:endCxn id="16" idx="1"/>
          </p:cNvCxnSpPr>
          <p:nvPr/>
        </p:nvCxnSpPr>
        <p:spPr>
          <a:xfrm>
            <a:off x="9102437" y="2137279"/>
            <a:ext cx="54379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C6D4B27-EA95-D932-42D3-873E2C94CA74}"/>
              </a:ext>
            </a:extLst>
          </p:cNvPr>
          <p:cNvCxnSpPr>
            <a:cxnSpLocks/>
            <a:stCxn id="16" idx="2"/>
          </p:cNvCxnSpPr>
          <p:nvPr/>
        </p:nvCxnSpPr>
        <p:spPr>
          <a:xfrm>
            <a:off x="10467110" y="2568502"/>
            <a:ext cx="0" cy="5279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1DDB737-8B78-A263-3501-DBF9A4F8F7FC}"/>
              </a:ext>
            </a:extLst>
          </p:cNvPr>
          <p:cNvCxnSpPr>
            <a:cxnSpLocks/>
          </p:cNvCxnSpPr>
          <p:nvPr/>
        </p:nvCxnSpPr>
        <p:spPr>
          <a:xfrm flipH="1">
            <a:off x="1738748" y="3096490"/>
            <a:ext cx="872836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37E833E-BD6B-8DFA-874C-F730DC074FB0}"/>
              </a:ext>
            </a:extLst>
          </p:cNvPr>
          <p:cNvCxnSpPr>
            <a:cxnSpLocks/>
            <a:endCxn id="10" idx="0"/>
          </p:cNvCxnSpPr>
          <p:nvPr/>
        </p:nvCxnSpPr>
        <p:spPr>
          <a:xfrm>
            <a:off x="1738749" y="3084369"/>
            <a:ext cx="0" cy="55612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82688A41-76D2-7BC5-9B5B-105B3DD40567}"/>
              </a:ext>
            </a:extLst>
          </p:cNvPr>
          <p:cNvCxnSpPr>
            <a:cxnSpLocks/>
            <a:stCxn id="10" idx="3"/>
            <a:endCxn id="11" idx="1"/>
          </p:cNvCxnSpPr>
          <p:nvPr/>
        </p:nvCxnSpPr>
        <p:spPr>
          <a:xfrm>
            <a:off x="2559630" y="4071718"/>
            <a:ext cx="52993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2344EEA6-9615-A2E1-9E20-3475E35A0D6B}"/>
              </a:ext>
            </a:extLst>
          </p:cNvPr>
          <p:cNvCxnSpPr>
            <a:cxnSpLocks/>
            <a:stCxn id="11" idx="3"/>
          </p:cNvCxnSpPr>
          <p:nvPr/>
        </p:nvCxnSpPr>
        <p:spPr>
          <a:xfrm>
            <a:off x="4731328" y="4071718"/>
            <a:ext cx="52993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A5BDB882-E8F3-2E0E-B27E-3AAA4EB411BF}"/>
              </a:ext>
            </a:extLst>
          </p:cNvPr>
          <p:cNvCxnSpPr>
            <a:cxnSpLocks/>
            <a:stCxn id="12" idx="3"/>
            <a:endCxn id="13" idx="1"/>
          </p:cNvCxnSpPr>
          <p:nvPr/>
        </p:nvCxnSpPr>
        <p:spPr>
          <a:xfrm>
            <a:off x="6916882" y="4071718"/>
            <a:ext cx="543792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4F45B8DA-13CB-6050-7B2A-9264B3E9C2C6}"/>
              </a:ext>
            </a:extLst>
          </p:cNvPr>
          <p:cNvCxnSpPr>
            <a:cxnSpLocks/>
            <a:stCxn id="13" idx="3"/>
            <a:endCxn id="14" idx="1"/>
          </p:cNvCxnSpPr>
          <p:nvPr/>
        </p:nvCxnSpPr>
        <p:spPr>
          <a:xfrm>
            <a:off x="9102437" y="4071718"/>
            <a:ext cx="54379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FD543810-DED7-74A0-4216-48522BA5DC49}"/>
              </a:ext>
            </a:extLst>
          </p:cNvPr>
          <p:cNvCxnSpPr>
            <a:cxnSpLocks/>
            <a:stCxn id="14" idx="2"/>
          </p:cNvCxnSpPr>
          <p:nvPr/>
        </p:nvCxnSpPr>
        <p:spPr>
          <a:xfrm>
            <a:off x="10467109" y="4502941"/>
            <a:ext cx="1" cy="53318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CBAEDB7B-9B98-A4A3-001E-0094F994A08A}"/>
              </a:ext>
            </a:extLst>
          </p:cNvPr>
          <p:cNvCxnSpPr>
            <a:cxnSpLocks/>
          </p:cNvCxnSpPr>
          <p:nvPr/>
        </p:nvCxnSpPr>
        <p:spPr>
          <a:xfrm flipH="1">
            <a:off x="1738748" y="5036126"/>
            <a:ext cx="872836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13A772AF-15E7-9C8B-2EAB-6EAEB50A2817}"/>
              </a:ext>
            </a:extLst>
          </p:cNvPr>
          <p:cNvCxnSpPr>
            <a:cxnSpLocks/>
          </p:cNvCxnSpPr>
          <p:nvPr/>
        </p:nvCxnSpPr>
        <p:spPr>
          <a:xfrm>
            <a:off x="1738749" y="5024005"/>
            <a:ext cx="0" cy="55612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0A8DDC8F-146A-2768-942F-3A5316DBC9DA}"/>
              </a:ext>
            </a:extLst>
          </p:cNvPr>
          <p:cNvCxnSpPr>
            <a:cxnSpLocks/>
          </p:cNvCxnSpPr>
          <p:nvPr/>
        </p:nvCxnSpPr>
        <p:spPr>
          <a:xfrm>
            <a:off x="2559630" y="6008103"/>
            <a:ext cx="52993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own Arrow 2">
            <a:extLst>
              <a:ext uri="{FF2B5EF4-FFF2-40B4-BE49-F238E27FC236}">
                <a16:creationId xmlns:a16="http://schemas.microsoft.com/office/drawing/2014/main" id="{1685520C-8EFB-6D2A-A69F-146F8830FAA0}"/>
              </a:ext>
            </a:extLst>
          </p:cNvPr>
          <p:cNvSpPr/>
          <p:nvPr/>
        </p:nvSpPr>
        <p:spPr>
          <a:xfrm rot="10800000">
            <a:off x="1508850" y="4545136"/>
            <a:ext cx="432079" cy="341644"/>
          </a:xfrm>
          <a:prstGeom prst="downArrow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own Arrow 3">
            <a:extLst>
              <a:ext uri="{FF2B5EF4-FFF2-40B4-BE49-F238E27FC236}">
                <a16:creationId xmlns:a16="http://schemas.microsoft.com/office/drawing/2014/main" id="{CFEB6D9D-0C11-A493-674A-6E8D7AA50FBB}"/>
              </a:ext>
            </a:extLst>
          </p:cNvPr>
          <p:cNvSpPr/>
          <p:nvPr/>
        </p:nvSpPr>
        <p:spPr>
          <a:xfrm rot="10800000">
            <a:off x="10251072" y="4550761"/>
            <a:ext cx="432079" cy="341644"/>
          </a:xfrm>
          <a:prstGeom prst="downArrow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283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Financial Intelligence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5ECE0805-96C5-34C4-89EA-4CBF74C81F56}"/>
              </a:ext>
            </a:extLst>
          </p:cNvPr>
          <p:cNvSpPr/>
          <p:nvPr/>
        </p:nvSpPr>
        <p:spPr>
          <a:xfrm>
            <a:off x="4353339" y="1761378"/>
            <a:ext cx="3485322" cy="806311"/>
          </a:xfrm>
          <a:prstGeom prst="round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Fundamental Concepts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79D77D1C-28E4-607C-2558-821BF69647CD}"/>
              </a:ext>
            </a:extLst>
          </p:cNvPr>
          <p:cNvSpPr/>
          <p:nvPr/>
        </p:nvSpPr>
        <p:spPr>
          <a:xfrm>
            <a:off x="744447" y="3218642"/>
            <a:ext cx="2782959" cy="806311"/>
          </a:xfrm>
          <a:prstGeom prst="round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Unit Economics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DC24D4B9-11BA-2F5F-4080-D8B6FF9DFA94}"/>
              </a:ext>
            </a:extLst>
          </p:cNvPr>
          <p:cNvSpPr/>
          <p:nvPr/>
        </p:nvSpPr>
        <p:spPr>
          <a:xfrm>
            <a:off x="4704520" y="3218640"/>
            <a:ext cx="2782959" cy="806311"/>
          </a:xfrm>
          <a:prstGeom prst="round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Financial Statements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CB7F0B8B-0008-86D0-9BC3-3BA102EB9E0D}"/>
              </a:ext>
            </a:extLst>
          </p:cNvPr>
          <p:cNvSpPr/>
          <p:nvPr/>
        </p:nvSpPr>
        <p:spPr>
          <a:xfrm>
            <a:off x="8664593" y="3218640"/>
            <a:ext cx="2782959" cy="806311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Capital Raising and Allocation 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11F80CB-7904-F04C-FD20-B193BEE82E39}"/>
              </a:ext>
            </a:extLst>
          </p:cNvPr>
          <p:cNvCxnSpPr>
            <a:cxnSpLocks/>
            <a:stCxn id="6" idx="2"/>
            <a:endCxn id="8" idx="0"/>
          </p:cNvCxnSpPr>
          <p:nvPr/>
        </p:nvCxnSpPr>
        <p:spPr>
          <a:xfrm flipH="1">
            <a:off x="2135927" y="2567689"/>
            <a:ext cx="3960073" cy="65095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FDF00E1-B882-C2CB-540A-291EFD4AD6B2}"/>
              </a:ext>
            </a:extLst>
          </p:cNvPr>
          <p:cNvCxnSpPr>
            <a:cxnSpLocks/>
            <a:stCxn id="6" idx="2"/>
            <a:endCxn id="9" idx="0"/>
          </p:cNvCxnSpPr>
          <p:nvPr/>
        </p:nvCxnSpPr>
        <p:spPr>
          <a:xfrm>
            <a:off x="6096000" y="2567689"/>
            <a:ext cx="0" cy="65095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C086968-A3C3-9B84-85E9-8D0BEC1BDC3E}"/>
              </a:ext>
            </a:extLst>
          </p:cNvPr>
          <p:cNvCxnSpPr>
            <a:cxnSpLocks/>
            <a:stCxn id="6" idx="2"/>
            <a:endCxn id="10" idx="0"/>
          </p:cNvCxnSpPr>
          <p:nvPr/>
        </p:nvCxnSpPr>
        <p:spPr>
          <a:xfrm>
            <a:off x="6096000" y="2567689"/>
            <a:ext cx="3960073" cy="65095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5BEF92CC-C930-9E7F-A780-F520D36D1501}"/>
              </a:ext>
            </a:extLst>
          </p:cNvPr>
          <p:cNvSpPr/>
          <p:nvPr/>
        </p:nvSpPr>
        <p:spPr>
          <a:xfrm>
            <a:off x="4070878" y="4434001"/>
            <a:ext cx="1974715" cy="806311"/>
          </a:xfrm>
          <a:prstGeom prst="round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Accounting Methods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633664AB-0664-6D60-6975-508F45192834}"/>
              </a:ext>
            </a:extLst>
          </p:cNvPr>
          <p:cNvSpPr/>
          <p:nvPr/>
        </p:nvSpPr>
        <p:spPr>
          <a:xfrm>
            <a:off x="6295012" y="4434000"/>
            <a:ext cx="1974715" cy="806311"/>
          </a:xfrm>
          <a:prstGeom prst="round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The 3 Core Statements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E14B694-50F4-1C28-385E-1B001B71E0FE}"/>
              </a:ext>
            </a:extLst>
          </p:cNvPr>
          <p:cNvCxnSpPr>
            <a:cxnSpLocks/>
            <a:stCxn id="9" idx="2"/>
            <a:endCxn id="3" idx="0"/>
          </p:cNvCxnSpPr>
          <p:nvPr/>
        </p:nvCxnSpPr>
        <p:spPr>
          <a:xfrm flipH="1">
            <a:off x="5058236" y="4024951"/>
            <a:ext cx="1037764" cy="40905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0C9368C-CB84-2D23-30B8-164CA8CC27F5}"/>
              </a:ext>
            </a:extLst>
          </p:cNvPr>
          <p:cNvCxnSpPr>
            <a:cxnSpLocks/>
            <a:stCxn id="9" idx="2"/>
            <a:endCxn id="7" idx="0"/>
          </p:cNvCxnSpPr>
          <p:nvPr/>
        </p:nvCxnSpPr>
        <p:spPr>
          <a:xfrm>
            <a:off x="6096000" y="4024951"/>
            <a:ext cx="1186370" cy="40904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DF4D6662-8C7E-6517-A805-F13153F83FF1}"/>
              </a:ext>
            </a:extLst>
          </p:cNvPr>
          <p:cNvSpPr/>
          <p:nvPr/>
        </p:nvSpPr>
        <p:spPr>
          <a:xfrm>
            <a:off x="374952" y="4438543"/>
            <a:ext cx="1295536" cy="806311"/>
          </a:xfrm>
          <a:prstGeom prst="round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LTV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4B0B0D3A-569F-7953-F3E0-307921C19791}"/>
              </a:ext>
            </a:extLst>
          </p:cNvPr>
          <p:cNvSpPr/>
          <p:nvPr/>
        </p:nvSpPr>
        <p:spPr>
          <a:xfrm>
            <a:off x="2525923" y="4434003"/>
            <a:ext cx="1295536" cy="806311"/>
          </a:xfrm>
          <a:prstGeom prst="round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COCA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E249B7A6-3857-2223-36E0-11CFF7AD20C0}"/>
              </a:ext>
            </a:extLst>
          </p:cNvPr>
          <p:cNvCxnSpPr>
            <a:cxnSpLocks/>
            <a:stCxn id="8" idx="2"/>
            <a:endCxn id="26" idx="0"/>
          </p:cNvCxnSpPr>
          <p:nvPr/>
        </p:nvCxnSpPr>
        <p:spPr>
          <a:xfrm flipH="1">
            <a:off x="1022720" y="4024953"/>
            <a:ext cx="1113207" cy="41359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B2F1EADA-3F78-A5C6-E4A4-306D57AB8D60}"/>
              </a:ext>
            </a:extLst>
          </p:cNvPr>
          <p:cNvCxnSpPr>
            <a:cxnSpLocks/>
            <a:stCxn id="8" idx="2"/>
            <a:endCxn id="27" idx="0"/>
          </p:cNvCxnSpPr>
          <p:nvPr/>
        </p:nvCxnSpPr>
        <p:spPr>
          <a:xfrm>
            <a:off x="2135927" y="4024953"/>
            <a:ext cx="1037764" cy="40905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788DE5E3-EFD3-7659-5B3D-9537B33790AC}"/>
              </a:ext>
            </a:extLst>
          </p:cNvPr>
          <p:cNvSpPr txBox="1"/>
          <p:nvPr/>
        </p:nvSpPr>
        <p:spPr>
          <a:xfrm>
            <a:off x="644251" y="5319645"/>
            <a:ext cx="75693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4400" dirty="0"/>
              <a:t> 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FDD0169-1679-EB98-35EF-09FB94E3E4E1}"/>
              </a:ext>
            </a:extLst>
          </p:cNvPr>
          <p:cNvSpPr txBox="1"/>
          <p:nvPr/>
        </p:nvSpPr>
        <p:spPr>
          <a:xfrm>
            <a:off x="2795222" y="5319645"/>
            <a:ext cx="75693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4400" dirty="0"/>
              <a:t> </a:t>
            </a:r>
          </a:p>
        </p:txBody>
      </p:sp>
      <p:sp>
        <p:nvSpPr>
          <p:cNvPr id="50" name="Down Arrow 49">
            <a:extLst>
              <a:ext uri="{FF2B5EF4-FFF2-40B4-BE49-F238E27FC236}">
                <a16:creationId xmlns:a16="http://schemas.microsoft.com/office/drawing/2014/main" id="{0E1BB87C-C954-7082-6B40-71CBF70187E8}"/>
              </a:ext>
            </a:extLst>
          </p:cNvPr>
          <p:cNvSpPr/>
          <p:nvPr/>
        </p:nvSpPr>
        <p:spPr>
          <a:xfrm rot="10800000">
            <a:off x="4842195" y="5362721"/>
            <a:ext cx="432079" cy="34164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162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48" grpId="0"/>
      <p:bldP spid="49" grpId="0"/>
      <p:bldP spid="5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Types of Accounting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678887" cy="4351338"/>
          </a:xfrm>
        </p:spPr>
        <p:txBody>
          <a:bodyPr/>
          <a:lstStyle/>
          <a:p>
            <a:r>
              <a:rPr lang="en-US" dirty="0"/>
              <a:t>There are two types of accounting: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rgbClr val="77E1FF"/>
                </a:solidFill>
              </a:rPr>
              <a:t>Accrual accounting</a:t>
            </a:r>
          </a:p>
          <a:p>
            <a:pPr lvl="2"/>
            <a:r>
              <a:rPr lang="en-US" sz="2400" dirty="0"/>
              <a:t>It captures </a:t>
            </a:r>
            <a:r>
              <a:rPr lang="en-US" sz="2400" i="1" dirty="0">
                <a:solidFill>
                  <a:srgbClr val="77E1FF"/>
                </a:solidFill>
              </a:rPr>
              <a:t>business activities</a:t>
            </a:r>
            <a:r>
              <a:rPr lang="en-US" sz="2400" i="1" dirty="0"/>
              <a:t> </a:t>
            </a:r>
            <a:r>
              <a:rPr lang="en-US" sz="2400" dirty="0"/>
              <a:t>irrespective of </a:t>
            </a:r>
            <a:r>
              <a:rPr lang="en-US" sz="2400" i="1" dirty="0">
                <a:solidFill>
                  <a:srgbClr val="EF7273"/>
                </a:solidFill>
              </a:rPr>
              <a:t>cash movement </a:t>
            </a:r>
          </a:p>
          <a:p>
            <a:pPr lvl="2"/>
            <a:r>
              <a:rPr lang="en-US" sz="2400" dirty="0"/>
              <a:t>More precisely, transactions are recorded when activities are performed</a:t>
            </a:r>
          </a:p>
          <a:p>
            <a:pPr lvl="2"/>
            <a:r>
              <a:rPr lang="en-US" sz="2400" dirty="0"/>
              <a:t>E.g., Your startup bought NVIDIA HGX A100 from Nvidia in November 2023, but you will pay Nvidia in June 2024</a:t>
            </a:r>
          </a:p>
          <a:p>
            <a:pPr lvl="3"/>
            <a:r>
              <a:rPr lang="en-US" sz="2200" dirty="0"/>
              <a:t>Nvidia will record the sale as </a:t>
            </a:r>
            <a:r>
              <a:rPr lang="en-US" sz="2200" i="1" dirty="0">
                <a:solidFill>
                  <a:srgbClr val="92D050"/>
                </a:solidFill>
              </a:rPr>
              <a:t>accounts receivable</a:t>
            </a:r>
            <a:r>
              <a:rPr lang="en-US" sz="2200" dirty="0"/>
              <a:t>, match it against its related cost, and compute the profit/loss in 2023, although it will receive the money from you in 2024</a:t>
            </a:r>
          </a:p>
          <a:p>
            <a:pPr lvl="3"/>
            <a:r>
              <a:rPr lang="en-US" sz="2200" dirty="0"/>
              <a:t>Your startup will record the sale as </a:t>
            </a:r>
            <a:r>
              <a:rPr lang="en-US" sz="2200" i="1" dirty="0">
                <a:solidFill>
                  <a:srgbClr val="FFC000"/>
                </a:solidFill>
              </a:rPr>
              <a:t>accounts payable</a:t>
            </a:r>
            <a:r>
              <a:rPr lang="en-US" sz="2200" dirty="0">
                <a:solidFill>
                  <a:srgbClr val="FFC000"/>
                </a:solidFill>
              </a:rPr>
              <a:t> </a:t>
            </a:r>
            <a:r>
              <a:rPr lang="en-US" sz="2200" dirty="0"/>
              <a:t>and </a:t>
            </a:r>
            <a:r>
              <a:rPr lang="en-US" sz="2200" i="1" dirty="0"/>
              <a:t>accrue</a:t>
            </a:r>
            <a:r>
              <a:rPr lang="en-US" sz="2200" dirty="0"/>
              <a:t> (or </a:t>
            </a:r>
            <a:r>
              <a:rPr lang="en-US" sz="2200" i="1" dirty="0"/>
              <a:t>allocate</a:t>
            </a:r>
            <a:r>
              <a:rPr lang="en-US" sz="2200" dirty="0"/>
              <a:t>) the cost of the server platform over its useful time</a:t>
            </a:r>
          </a:p>
          <a:p>
            <a:pPr lvl="3"/>
            <a:endParaRPr lang="en-US" sz="2200" dirty="0"/>
          </a:p>
          <a:p>
            <a:pPr lvl="2"/>
            <a:endParaRPr lang="en-US" sz="2400" dirty="0"/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136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Types of Accounting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67251"/>
          </a:xfrm>
        </p:spPr>
        <p:txBody>
          <a:bodyPr>
            <a:normAutofit/>
          </a:bodyPr>
          <a:lstStyle/>
          <a:p>
            <a:r>
              <a:rPr lang="en-US" dirty="0"/>
              <a:t>There are two types of accounting:</a:t>
            </a:r>
          </a:p>
          <a:p>
            <a:pPr marL="914400" lvl="1" indent="-457200">
              <a:buFont typeface="+mj-lt"/>
              <a:buAutoNum type="arabicPeriod" startAt="2"/>
            </a:pPr>
            <a:r>
              <a:rPr lang="en-US" dirty="0">
                <a:solidFill>
                  <a:srgbClr val="77E1FF"/>
                </a:solidFill>
              </a:rPr>
              <a:t>Cash basis accounting</a:t>
            </a:r>
          </a:p>
          <a:p>
            <a:pPr lvl="2"/>
            <a:r>
              <a:rPr lang="en-US" sz="2400" dirty="0"/>
              <a:t>It recognizes </a:t>
            </a:r>
            <a:r>
              <a:rPr lang="en-US" sz="2400" i="1" dirty="0">
                <a:solidFill>
                  <a:srgbClr val="77E1FF"/>
                </a:solidFill>
              </a:rPr>
              <a:t>business activities </a:t>
            </a:r>
            <a:r>
              <a:rPr lang="en-US" sz="2400" dirty="0"/>
              <a:t>only when </a:t>
            </a:r>
            <a:r>
              <a:rPr lang="en-US" sz="2400" i="1" dirty="0">
                <a:solidFill>
                  <a:srgbClr val="EF7273"/>
                </a:solidFill>
              </a:rPr>
              <a:t>cash movement </a:t>
            </a:r>
            <a:r>
              <a:rPr lang="en-US" sz="2400" dirty="0"/>
              <a:t>takes place</a:t>
            </a:r>
          </a:p>
          <a:p>
            <a:pPr lvl="2"/>
            <a:r>
              <a:rPr lang="en-US" sz="2400" dirty="0"/>
              <a:t>More precisely, transactions are recorded </a:t>
            </a:r>
            <a:r>
              <a:rPr lang="en-US" sz="2400" i="1" dirty="0"/>
              <a:t>only</a:t>
            </a:r>
            <a:r>
              <a:rPr lang="en-US" sz="2400" dirty="0"/>
              <a:t> when cash changes hands</a:t>
            </a:r>
          </a:p>
          <a:p>
            <a:pPr lvl="3"/>
            <a:r>
              <a:rPr lang="en-US" sz="2400" i="1" dirty="0"/>
              <a:t>In general</a:t>
            </a:r>
            <a:r>
              <a:rPr lang="en-US" sz="2400" dirty="0"/>
              <a:t>:</a:t>
            </a:r>
          </a:p>
          <a:p>
            <a:pPr lvl="4"/>
            <a:r>
              <a:rPr lang="en-US" sz="2400" dirty="0"/>
              <a:t>Anytime you sell to a customer, you call that </a:t>
            </a:r>
            <a:r>
              <a:rPr lang="en-US" sz="2400" i="1" dirty="0">
                <a:solidFill>
                  <a:srgbClr val="92D050"/>
                </a:solidFill>
              </a:rPr>
              <a:t>revenue</a:t>
            </a:r>
            <a:r>
              <a:rPr lang="en-US" sz="2400" dirty="0"/>
              <a:t>, even if your product or service is not yet delivered</a:t>
            </a:r>
          </a:p>
          <a:p>
            <a:pPr lvl="4"/>
            <a:r>
              <a:rPr lang="en-US" sz="2400" dirty="0"/>
              <a:t>Anytime you incur cost you call that </a:t>
            </a:r>
            <a:r>
              <a:rPr lang="en-US" sz="2400" i="1" dirty="0">
                <a:solidFill>
                  <a:srgbClr val="FFC000"/>
                </a:solidFill>
              </a:rPr>
              <a:t>expense</a:t>
            </a:r>
            <a:r>
              <a:rPr lang="en-US" sz="2400" dirty="0"/>
              <a:t>, even if you have not paid cash yet</a:t>
            </a:r>
          </a:p>
          <a:p>
            <a:pPr lvl="3"/>
            <a:r>
              <a:rPr lang="en-US" sz="2400" i="1" u="sng" dirty="0"/>
              <a:t>Cash basis</a:t>
            </a:r>
            <a:r>
              <a:rPr lang="en-US" sz="2400" i="1" dirty="0"/>
              <a:t> recognizes </a:t>
            </a:r>
            <a:r>
              <a:rPr lang="en-US" sz="2400" i="1" dirty="0">
                <a:solidFill>
                  <a:srgbClr val="92D050"/>
                </a:solidFill>
              </a:rPr>
              <a:t>revenues</a:t>
            </a:r>
            <a:r>
              <a:rPr lang="en-US" sz="2400" i="1" dirty="0"/>
              <a:t> and </a:t>
            </a:r>
            <a:r>
              <a:rPr lang="en-US" sz="2400" i="1" dirty="0">
                <a:solidFill>
                  <a:srgbClr val="FFC000"/>
                </a:solidFill>
              </a:rPr>
              <a:t>expenses</a:t>
            </a:r>
            <a:r>
              <a:rPr lang="en-US" sz="2400" i="1" dirty="0"/>
              <a:t> </a:t>
            </a:r>
            <a:r>
              <a:rPr lang="en-US" sz="2400" i="1" u="sng" dirty="0"/>
              <a:t>at the time cash is received or paid out</a:t>
            </a:r>
            <a:r>
              <a:rPr lang="en-US" sz="2400" dirty="0"/>
              <a:t> (and </a:t>
            </a:r>
            <a:r>
              <a:rPr lang="en-US" sz="2400" i="1" dirty="0"/>
              <a:t>not</a:t>
            </a:r>
            <a:r>
              <a:rPr lang="en-US" sz="2400" dirty="0"/>
              <a:t> before)</a:t>
            </a:r>
          </a:p>
        </p:txBody>
      </p:sp>
    </p:spTree>
    <p:extLst>
      <p:ext uri="{BB962C8B-B14F-4D97-AF65-F5344CB8AC3E}">
        <p14:creationId xmlns:p14="http://schemas.microsoft.com/office/powerpoint/2010/main" val="937904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Example: </a:t>
            </a:r>
            <a:r>
              <a:rPr lang="en-US" i="1" dirty="0"/>
              <a:t>Cash Basis </a:t>
            </a:r>
            <a:r>
              <a:rPr lang="en-US" dirty="0"/>
              <a:t>Accounting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Month 1: </a:t>
            </a:r>
          </a:p>
          <a:p>
            <a:pPr lvl="1"/>
            <a:r>
              <a:rPr lang="en-US" dirty="0"/>
              <a:t>You offer a service to a customer where the cost on you is $100</a:t>
            </a:r>
          </a:p>
          <a:p>
            <a:pPr lvl="1"/>
            <a:r>
              <a:rPr lang="en-US" dirty="0"/>
              <a:t>The customer pays you $200 for your service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40970" y="3621487"/>
          <a:ext cx="891903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200-100=</a:t>
                      </a:r>
                      <a:r>
                        <a:rPr lang="en-US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</a:t>
                      </a:r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40970" y="3621487"/>
          <a:ext cx="891903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200-100=</a:t>
                      </a:r>
                      <a:r>
                        <a:rPr lang="en-US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</a:t>
                      </a:r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240970" y="3621487"/>
          <a:ext cx="891903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200-100=</a:t>
                      </a:r>
                      <a:r>
                        <a:rPr lang="en-US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</a:t>
                      </a:r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240970" y="3621487"/>
          <a:ext cx="891903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200-100=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240970" y="3621487"/>
          <a:ext cx="891903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200-100=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1306284" y="4014439"/>
            <a:ext cx="3444135" cy="1089319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999678" y="5103758"/>
            <a:ext cx="278781" cy="56106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1234184" y="5664820"/>
            <a:ext cx="9515331" cy="997196"/>
          </a:xfrm>
          <a:prstGeom prst="round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This can be viewed as an oversimplified “Income Statement” (with no taxes, no debt, no interest, etc.), </a:t>
            </a:r>
            <a:r>
              <a:rPr lang="en-US" sz="2400" i="1" dirty="0">
                <a:solidFill>
                  <a:schemeClr val="tx1"/>
                </a:solidFill>
              </a:rPr>
              <a:t>one of the three core financial statements</a:t>
            </a:r>
          </a:p>
        </p:txBody>
      </p:sp>
    </p:spTree>
    <p:extLst>
      <p:ext uri="{BB962C8B-B14F-4D97-AF65-F5344CB8AC3E}">
        <p14:creationId xmlns:p14="http://schemas.microsoft.com/office/powerpoint/2010/main" val="325677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Example: </a:t>
            </a:r>
            <a:r>
              <a:rPr lang="en-US" i="1" dirty="0"/>
              <a:t>Cash Basis </a:t>
            </a:r>
            <a:r>
              <a:rPr lang="en-US" dirty="0"/>
              <a:t>Accounting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Month 2: </a:t>
            </a:r>
          </a:p>
          <a:p>
            <a:pPr lvl="1"/>
            <a:r>
              <a:rPr lang="en-US" dirty="0"/>
              <a:t>You offer a service to a customer where the cost on you is $200</a:t>
            </a:r>
          </a:p>
          <a:p>
            <a:pPr lvl="1"/>
            <a:r>
              <a:rPr lang="en-US" dirty="0"/>
              <a:t>You and the customer agree that they can pay you $400 next month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40970" y="3621487"/>
          <a:ext cx="891903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200-100=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-$200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100-200=$-100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240970" y="3621487"/>
          <a:ext cx="891903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200-100=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-$200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100-200=$-100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240970" y="3621487"/>
          <a:ext cx="891903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200-100=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-$200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100-200=$-100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240970" y="3621487"/>
          <a:ext cx="891903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200-100=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100-200=$-100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240970" y="3621487"/>
          <a:ext cx="891903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200-100=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100-200=$-100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Rounded Rectangle 11"/>
          <p:cNvSpPr/>
          <p:nvPr/>
        </p:nvSpPr>
        <p:spPr>
          <a:xfrm>
            <a:off x="3114870" y="5102462"/>
            <a:ext cx="1623528" cy="354563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4907902" y="5102462"/>
            <a:ext cx="438540" cy="354563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>
            <a:stCxn id="12" idx="3"/>
            <a:endCxn id="13" idx="1"/>
          </p:cNvCxnSpPr>
          <p:nvPr/>
        </p:nvCxnSpPr>
        <p:spPr>
          <a:xfrm>
            <a:off x="4738398" y="5279744"/>
            <a:ext cx="169504" cy="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4888721" y="4739950"/>
            <a:ext cx="1623528" cy="334519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5365105" y="5107127"/>
            <a:ext cx="384107" cy="35456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5749213" y="5074469"/>
            <a:ext cx="223936" cy="10402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8868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19308</TotalTime>
  <Words>5230</Words>
  <Application>Microsoft Macintosh PowerPoint</Application>
  <PresentationFormat>Widescreen</PresentationFormat>
  <Paragraphs>1869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Arial</vt:lpstr>
      <vt:lpstr>Calibri</vt:lpstr>
      <vt:lpstr>Calibri Light</vt:lpstr>
      <vt:lpstr>Wingdings</vt:lpstr>
      <vt:lpstr>Office Theme</vt:lpstr>
      <vt:lpstr>Entrepreneurship for Computer Science CS 15-390</vt:lpstr>
      <vt:lpstr>Today…</vt:lpstr>
      <vt:lpstr>Entrepreneurship Paradigm:  A System of Functions </vt:lpstr>
      <vt:lpstr>Entrepreneurship Paradigm:  A System of Functions </vt:lpstr>
      <vt:lpstr>Financial Intelligence</vt:lpstr>
      <vt:lpstr>Types of Accounting</vt:lpstr>
      <vt:lpstr>Types of Accounting</vt:lpstr>
      <vt:lpstr>Example: Cash Basis Accounting</vt:lpstr>
      <vt:lpstr>Example: Cash Basis Accounting</vt:lpstr>
      <vt:lpstr>Example: Cash Basis Accounting</vt:lpstr>
      <vt:lpstr>Example: Cash Basis Accounting</vt:lpstr>
      <vt:lpstr>Same Example: Accrual Accounting</vt:lpstr>
      <vt:lpstr>Same Example: Accrual Accounting</vt:lpstr>
      <vt:lpstr>Same Example: Accrual Accounting</vt:lpstr>
      <vt:lpstr>Same Example: Accrual Accounting</vt:lpstr>
      <vt:lpstr>Same Example: Accrual Accounting</vt:lpstr>
      <vt:lpstr>Same Example: Accrual Accounting</vt:lpstr>
      <vt:lpstr>Same Example: Accrual Accounting</vt:lpstr>
      <vt:lpstr>Same Example: Accrual Accounting</vt:lpstr>
      <vt:lpstr>Same Example: Accrual Accounting</vt:lpstr>
      <vt:lpstr>Financial Intelligence</vt:lpstr>
      <vt:lpstr>The Balance Sheet</vt:lpstr>
      <vt:lpstr>The Balance Sheet</vt:lpstr>
      <vt:lpstr>The Balance Sheet</vt:lpstr>
      <vt:lpstr>A Very Simple Example</vt:lpstr>
      <vt:lpstr>A Very Simple Example</vt:lpstr>
      <vt:lpstr>A Very Simple Example</vt:lpstr>
      <vt:lpstr>A Very Simple Example</vt:lpstr>
      <vt:lpstr>A Very Simple Example</vt:lpstr>
      <vt:lpstr>A Very Simple Example</vt:lpstr>
      <vt:lpstr>A Very Simple Example</vt:lpstr>
      <vt:lpstr>A Very Simple Example</vt:lpstr>
      <vt:lpstr>Summary of the Three Financial Statements</vt:lpstr>
      <vt:lpstr>Next Lecture…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Mohammad Hammoud</cp:lastModifiedBy>
  <cp:revision>403</cp:revision>
  <dcterms:created xsi:type="dcterms:W3CDTF">2017-12-27T09:59:59Z</dcterms:created>
  <dcterms:modified xsi:type="dcterms:W3CDTF">2023-11-22T16:16:34Z</dcterms:modified>
</cp:coreProperties>
</file>