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566" r:id="rId2"/>
    <p:sldId id="567" r:id="rId3"/>
    <p:sldId id="609" r:id="rId4"/>
    <p:sldId id="354" r:id="rId5"/>
    <p:sldId id="569" r:id="rId6"/>
    <p:sldId id="270" r:id="rId7"/>
    <p:sldId id="272" r:id="rId8"/>
    <p:sldId id="257" r:id="rId9"/>
    <p:sldId id="258" r:id="rId10"/>
    <p:sldId id="259" r:id="rId11"/>
    <p:sldId id="260" r:id="rId12"/>
    <p:sldId id="261" r:id="rId13"/>
    <p:sldId id="283" r:id="rId14"/>
    <p:sldId id="282" r:id="rId15"/>
    <p:sldId id="262" r:id="rId16"/>
    <p:sldId id="265" r:id="rId17"/>
    <p:sldId id="266" r:id="rId18"/>
    <p:sldId id="263" r:id="rId19"/>
    <p:sldId id="264" r:id="rId20"/>
    <p:sldId id="267" r:id="rId21"/>
    <p:sldId id="610" r:id="rId22"/>
    <p:sldId id="274" r:id="rId23"/>
    <p:sldId id="275" r:id="rId24"/>
    <p:sldId id="276" r:id="rId25"/>
    <p:sldId id="333" r:id="rId26"/>
    <p:sldId id="334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32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1FF"/>
    <a:srgbClr val="EF7273"/>
    <a:srgbClr val="FCE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to Manage Your Finances and Raise Capital? – Part III</a:t>
            </a:r>
          </a:p>
          <a:p>
            <a:r>
              <a:rPr lang="en-US" sz="2800" dirty="0"/>
              <a:t>Lecture 13, November 13,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i="1" dirty="0"/>
              <a:t>Cash Basis </a:t>
            </a:r>
            <a:r>
              <a:rPr lang="en-US" dirty="0"/>
              <a:t>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0524" cy="4351338"/>
          </a:xfrm>
        </p:spPr>
        <p:txBody>
          <a:bodyPr/>
          <a:lstStyle/>
          <a:p>
            <a:r>
              <a:rPr lang="en-US" dirty="0"/>
              <a:t>Month 3: </a:t>
            </a:r>
          </a:p>
          <a:p>
            <a:pPr lvl="1"/>
            <a:r>
              <a:rPr lang="en-US" dirty="0"/>
              <a:t>You receive $400 from the customer you offered the service to last month</a:t>
            </a:r>
          </a:p>
          <a:p>
            <a:pPr lvl="1"/>
            <a:r>
              <a:rPr lang="en-US" dirty="0"/>
              <a:t>You receive $200 in advance from another customer that you have to offer a service to next month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79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i="1" dirty="0"/>
              <a:t>Cash Basis </a:t>
            </a:r>
            <a:r>
              <a:rPr lang="en-US" dirty="0"/>
              <a:t>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4: </a:t>
            </a:r>
          </a:p>
          <a:p>
            <a:pPr lvl="1"/>
            <a:r>
              <a:rPr lang="en-US" dirty="0"/>
              <a:t>You offer your service to the customer who paid you last month</a:t>
            </a:r>
          </a:p>
          <a:p>
            <a:pPr lvl="1"/>
            <a:r>
              <a:rPr lang="en-US" dirty="0"/>
              <a:t>The service costed you $100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6261" y="5691861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Profitable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3106188" y="4739795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253563" y="5102462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3416" y="5682160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Non-Profitable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903343" y="4730094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882331" y="5084657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31156" y="5682160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Profitable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681083" y="4730094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647698" y="5092761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23832" y="5699965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Non-Profitable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458823" y="4747899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8489235" y="5110566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234184" y="6140466"/>
            <a:ext cx="9515331" cy="521549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The business is steadier than what the above seems to imply!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animBg="1"/>
      <p:bldP spid="19" grpId="0"/>
      <p:bldP spid="20" grpId="0" animBg="1"/>
      <p:bldP spid="22" grpId="0"/>
      <p:bldP spid="23" grpId="0" animBg="1"/>
      <p:bldP spid="25" grpId="0"/>
      <p:bldP spid="26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14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A money that you will receive in the future for a service/product that you have already delivered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94926" y="5353065"/>
            <a:ext cx="1623528" cy="53610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18454" y="5649687"/>
            <a:ext cx="247260" cy="7971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8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33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A money that you have received in advance for a service/product that you will deliver in the future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27278" y="5972680"/>
            <a:ext cx="1828045" cy="3392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55323" y="6086612"/>
            <a:ext cx="283336" cy="3528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27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  <a:p>
            <a:pPr lvl="1"/>
            <a:r>
              <a:rPr lang="en-US" dirty="0"/>
              <a:t>You offer a service to a customer where the cost on you is $100</a:t>
            </a:r>
          </a:p>
          <a:p>
            <a:pPr lvl="1"/>
            <a:r>
              <a:rPr lang="en-US" dirty="0"/>
              <a:t>The customer pays you $200 for your service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on you is $200</a:t>
            </a:r>
          </a:p>
          <a:p>
            <a:pPr lvl="1"/>
            <a:r>
              <a:rPr lang="en-US" dirty="0"/>
              <a:t>You and the customer agree that they can pay you $400 next month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99688" y="3009980"/>
            <a:ext cx="7030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You recognize the revenue even though the customer did not pay you yet!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5215810" y="381611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77247" y="3311843"/>
            <a:ext cx="265813" cy="50426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on you is $200</a:t>
            </a:r>
          </a:p>
          <a:p>
            <a:pPr lvl="1"/>
            <a:r>
              <a:rPr lang="en-US" dirty="0"/>
              <a:t>You and the customer agree that they can pay you $400 next month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634170" y="4965404"/>
            <a:ext cx="414670" cy="2977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87253" y="4224671"/>
            <a:ext cx="485955" cy="29771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5841505" y="4529470"/>
            <a:ext cx="207336" cy="4359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264196" y="4965404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201778" y="4965404"/>
            <a:ext cx="414670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>
            <a:off x="4954773" y="5114260"/>
            <a:ext cx="24700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8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on you is $200</a:t>
            </a:r>
          </a:p>
          <a:p>
            <a:pPr lvl="1"/>
            <a:r>
              <a:rPr lang="en-US" dirty="0"/>
              <a:t>You and the customer agree that they can pay you $400 next month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77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58168" cy="4351338"/>
          </a:xfrm>
        </p:spPr>
        <p:txBody>
          <a:bodyPr/>
          <a:lstStyle/>
          <a:p>
            <a:r>
              <a:rPr lang="en-US" dirty="0"/>
              <a:t>Month 3: </a:t>
            </a:r>
          </a:p>
          <a:p>
            <a:pPr lvl="1"/>
            <a:r>
              <a:rPr lang="en-US" dirty="0"/>
              <a:t>You receive $400 from the customer you offered the service to last month</a:t>
            </a:r>
          </a:p>
          <a:p>
            <a:pPr lvl="1"/>
            <a:r>
              <a:rPr lang="en-US" dirty="0"/>
              <a:t>You receive $200 in advance from another customer that you have to offer a service to next month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1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017488" y="5954230"/>
            <a:ext cx="2073349" cy="304505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90981" y="6467402"/>
            <a:ext cx="554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This is more of a </a:t>
            </a:r>
            <a:r>
              <a:rPr lang="en-US" i="1" u="sng" dirty="0">
                <a:solidFill>
                  <a:srgbClr val="C00000"/>
                </a:solidFill>
              </a:rPr>
              <a:t>liability</a:t>
            </a:r>
            <a:r>
              <a:rPr lang="en-US" i="1" dirty="0">
                <a:solidFill>
                  <a:srgbClr val="C00000"/>
                </a:solidFill>
              </a:rPr>
              <a:t>; hence, not recorded as revenue</a:t>
            </a: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flipH="1">
            <a:off x="7028121" y="6258735"/>
            <a:ext cx="1026042" cy="23783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4: </a:t>
            </a:r>
          </a:p>
          <a:p>
            <a:pPr lvl="1"/>
            <a:r>
              <a:rPr lang="en-US" dirty="0"/>
              <a:t>You offer your service to the customer who paid you last month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98245" y="5967986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264505" y="3852438"/>
            <a:ext cx="1453113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8" idx="3"/>
            <a:endCxn id="10" idx="1"/>
          </p:cNvCxnSpPr>
          <p:nvPr/>
        </p:nvCxnSpPr>
        <p:spPr>
          <a:xfrm flipV="1">
            <a:off x="8888822" y="4001294"/>
            <a:ext cx="375683" cy="211554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71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00084" cy="466725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manage your finances and raise capital? – Part II</a:t>
            </a:r>
          </a:p>
          <a:p>
            <a:pPr lvl="2"/>
            <a:r>
              <a:rPr lang="en-US" dirty="0"/>
              <a:t>Unit Economics: LTV and COCA</a:t>
            </a:r>
          </a:p>
          <a:p>
            <a:pPr marL="914400" lvl="2" indent="0">
              <a:buNone/>
            </a:pPr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manage your finances and raise capital? – Part III </a:t>
            </a:r>
          </a:p>
          <a:p>
            <a:pPr lvl="2"/>
            <a:r>
              <a:rPr lang="en-US" dirty="0"/>
              <a:t>The 3 Core Financial Statements  </a:t>
            </a:r>
          </a:p>
          <a:p>
            <a:pPr lvl="2"/>
            <a:endParaRPr lang="en-US" dirty="0">
              <a:solidFill>
                <a:srgbClr val="77E1FF"/>
              </a:solidFill>
            </a:endParaRPr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Inhud</a:t>
            </a:r>
            <a:r>
              <a:rPr lang="en-US" dirty="0"/>
              <a:t> (an Arabic word that means “rise” in English) is on Tuesday Nov 28 from 1 to 2PM – you will present your final projects and demo your prototypes</a:t>
            </a:r>
          </a:p>
          <a:p>
            <a:pPr lvl="1"/>
            <a:r>
              <a:rPr lang="en-US" dirty="0"/>
              <a:t>We will rehearse on Saturday Nov 25 at 11AM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Same Example: </a:t>
            </a:r>
            <a:r>
              <a:rPr lang="en-US" i="1" dirty="0"/>
              <a:t>Accrual</a:t>
            </a:r>
            <a:r>
              <a:rPr lang="en-US" dirty="0"/>
              <a:t>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4: </a:t>
            </a:r>
          </a:p>
          <a:p>
            <a:pPr lvl="1"/>
            <a:r>
              <a:rPr lang="en-US" dirty="0"/>
              <a:t>You offer your service to the customer who paid you last month</a:t>
            </a:r>
          </a:p>
          <a:p>
            <a:pPr lvl="1"/>
            <a:r>
              <a:rPr lang="en-US" dirty="0"/>
              <a:t>The service costed you $100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1259631" y="6375698"/>
            <a:ext cx="9535885" cy="41522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profits reflect the activities of the business more consistently!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42930" y="4602893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161019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223051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226872" y="4602892"/>
            <a:ext cx="1458849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Financial Intelligence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CE0805-96C5-34C4-89EA-4CBF74C81F56}"/>
              </a:ext>
            </a:extLst>
          </p:cNvPr>
          <p:cNvSpPr/>
          <p:nvPr/>
        </p:nvSpPr>
        <p:spPr>
          <a:xfrm>
            <a:off x="4353339" y="1761378"/>
            <a:ext cx="3485322" cy="806311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Fundamental Concepts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9D77D1C-28E4-607C-2558-821BF69647CD}"/>
              </a:ext>
            </a:extLst>
          </p:cNvPr>
          <p:cNvSpPr/>
          <p:nvPr/>
        </p:nvSpPr>
        <p:spPr>
          <a:xfrm>
            <a:off x="744447" y="3218642"/>
            <a:ext cx="2782959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Unit Economics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C24D4B9-11BA-2F5F-4080-D8B6FF9DFA94}"/>
              </a:ext>
            </a:extLst>
          </p:cNvPr>
          <p:cNvSpPr/>
          <p:nvPr/>
        </p:nvSpPr>
        <p:spPr>
          <a:xfrm>
            <a:off x="4704520" y="3218640"/>
            <a:ext cx="2782959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Financial Statements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B7F0B8B-0008-86D0-9BC3-3BA102EB9E0D}"/>
              </a:ext>
            </a:extLst>
          </p:cNvPr>
          <p:cNvSpPr/>
          <p:nvPr/>
        </p:nvSpPr>
        <p:spPr>
          <a:xfrm>
            <a:off x="8664593" y="3218640"/>
            <a:ext cx="2782959" cy="80631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Capital Raising and Allocation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11F80CB-7904-F04C-FD20-B193BEE82E39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2135927" y="2567689"/>
            <a:ext cx="3960073" cy="65095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DF00E1-B882-C2CB-540A-291EFD4AD6B2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6096000" y="2567689"/>
            <a:ext cx="0" cy="6509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C086968-A3C3-9B84-85E9-8D0BEC1BDC3E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6096000" y="2567689"/>
            <a:ext cx="3960073" cy="6509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BEF92CC-C930-9E7F-A780-F520D36D1501}"/>
              </a:ext>
            </a:extLst>
          </p:cNvPr>
          <p:cNvSpPr/>
          <p:nvPr/>
        </p:nvSpPr>
        <p:spPr>
          <a:xfrm>
            <a:off x="4070878" y="4434001"/>
            <a:ext cx="1974715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Accounting Methods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33664AB-0664-6D60-6975-508F45192834}"/>
              </a:ext>
            </a:extLst>
          </p:cNvPr>
          <p:cNvSpPr/>
          <p:nvPr/>
        </p:nvSpPr>
        <p:spPr>
          <a:xfrm>
            <a:off x="6295012" y="4434000"/>
            <a:ext cx="1974715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3 Core Statements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14B694-50F4-1C28-385E-1B001B71E0FE}"/>
              </a:ext>
            </a:extLst>
          </p:cNvPr>
          <p:cNvCxnSpPr>
            <a:cxnSpLocks/>
            <a:stCxn id="9" idx="2"/>
            <a:endCxn id="3" idx="0"/>
          </p:cNvCxnSpPr>
          <p:nvPr/>
        </p:nvCxnSpPr>
        <p:spPr>
          <a:xfrm flipH="1">
            <a:off x="5058236" y="4024951"/>
            <a:ext cx="1037764" cy="4090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0C9368C-CB84-2D23-30B8-164CA8CC27F5}"/>
              </a:ext>
            </a:extLst>
          </p:cNvPr>
          <p:cNvCxnSpPr>
            <a:cxnSpLocks/>
            <a:stCxn id="9" idx="2"/>
            <a:endCxn id="7" idx="0"/>
          </p:cNvCxnSpPr>
          <p:nvPr/>
        </p:nvCxnSpPr>
        <p:spPr>
          <a:xfrm>
            <a:off x="6096000" y="4024951"/>
            <a:ext cx="1186370" cy="409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F4D6662-8C7E-6517-A805-F13153F83FF1}"/>
              </a:ext>
            </a:extLst>
          </p:cNvPr>
          <p:cNvSpPr/>
          <p:nvPr/>
        </p:nvSpPr>
        <p:spPr>
          <a:xfrm>
            <a:off x="374952" y="4438543"/>
            <a:ext cx="1295536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LTV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B0B0D3A-569F-7953-F3E0-307921C19791}"/>
              </a:ext>
            </a:extLst>
          </p:cNvPr>
          <p:cNvSpPr/>
          <p:nvPr/>
        </p:nvSpPr>
        <p:spPr>
          <a:xfrm>
            <a:off x="2525923" y="4434003"/>
            <a:ext cx="1295536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COCA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249B7A6-3857-2223-36E0-11CFF7AD20C0}"/>
              </a:ext>
            </a:extLst>
          </p:cNvPr>
          <p:cNvCxnSpPr>
            <a:cxnSpLocks/>
            <a:stCxn id="8" idx="2"/>
            <a:endCxn id="26" idx="0"/>
          </p:cNvCxnSpPr>
          <p:nvPr/>
        </p:nvCxnSpPr>
        <p:spPr>
          <a:xfrm flipH="1">
            <a:off x="1022720" y="4024953"/>
            <a:ext cx="1113207" cy="4135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2F1EADA-3F78-A5C6-E4A4-306D57AB8D60}"/>
              </a:ext>
            </a:extLst>
          </p:cNvPr>
          <p:cNvCxnSpPr>
            <a:cxnSpLocks/>
            <a:stCxn id="8" idx="2"/>
            <a:endCxn id="27" idx="0"/>
          </p:cNvCxnSpPr>
          <p:nvPr/>
        </p:nvCxnSpPr>
        <p:spPr>
          <a:xfrm>
            <a:off x="2135927" y="4024953"/>
            <a:ext cx="1037764" cy="4090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own Arrow 49">
            <a:extLst>
              <a:ext uri="{FF2B5EF4-FFF2-40B4-BE49-F238E27FC236}">
                <a16:creationId xmlns:a16="http://schemas.microsoft.com/office/drawing/2014/main" id="{0E1BB87C-C954-7082-6B40-71CBF70187E8}"/>
              </a:ext>
            </a:extLst>
          </p:cNvPr>
          <p:cNvSpPr/>
          <p:nvPr/>
        </p:nvSpPr>
        <p:spPr>
          <a:xfrm rot="10800000">
            <a:off x="7066329" y="5307716"/>
            <a:ext cx="432079" cy="34164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0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Balance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balance sheet presents:</a:t>
            </a:r>
          </a:p>
          <a:p>
            <a:pPr lvl="1"/>
            <a:r>
              <a:rPr lang="en-US" dirty="0"/>
              <a:t>The </a:t>
            </a:r>
            <a:r>
              <a:rPr lang="en-US" i="1" dirty="0">
                <a:solidFill>
                  <a:srgbClr val="77E1FF"/>
                </a:solidFill>
              </a:rPr>
              <a:t>assets</a:t>
            </a:r>
            <a:r>
              <a:rPr lang="en-US" dirty="0"/>
              <a:t> owned by your company</a:t>
            </a:r>
          </a:p>
          <a:p>
            <a:pPr lvl="1"/>
            <a:r>
              <a:rPr lang="en-US" dirty="0"/>
              <a:t>The </a:t>
            </a:r>
            <a:r>
              <a:rPr lang="en-US" i="1" dirty="0">
                <a:solidFill>
                  <a:srgbClr val="EF7273"/>
                </a:solidFill>
              </a:rPr>
              <a:t>liabilities</a:t>
            </a:r>
            <a:r>
              <a:rPr lang="en-US" dirty="0"/>
              <a:t> owed to others</a:t>
            </a:r>
          </a:p>
          <a:p>
            <a:pPr lvl="1"/>
            <a:r>
              <a:rPr lang="en-US" dirty="0"/>
              <a:t>The accumulated investments of the owners (i.e., </a:t>
            </a:r>
            <a:r>
              <a:rPr lang="en-US" i="1" dirty="0">
                <a:solidFill>
                  <a:srgbClr val="92D050"/>
                </a:solidFill>
              </a:rPr>
              <a:t>owner’s equity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77E1FF"/>
                </a:solidFill>
              </a:rPr>
              <a:t>Assets</a:t>
            </a:r>
            <a:r>
              <a:rPr lang="en-US" dirty="0"/>
              <a:t> are the resources that the company posses for future benefits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sz="2200" dirty="0"/>
              <a:t>Cash</a:t>
            </a:r>
          </a:p>
          <a:p>
            <a:pPr lvl="2"/>
            <a:r>
              <a:rPr lang="en-US" sz="2200" dirty="0"/>
              <a:t>Inventory</a:t>
            </a:r>
          </a:p>
          <a:p>
            <a:pPr lvl="2"/>
            <a:r>
              <a:rPr lang="en-US" sz="2200" dirty="0"/>
              <a:t>Accounts receivable</a:t>
            </a:r>
          </a:p>
          <a:p>
            <a:pPr lvl="2"/>
            <a:r>
              <a:rPr lang="en-US" sz="2200" dirty="0"/>
              <a:t>Equipment</a:t>
            </a:r>
          </a:p>
          <a:p>
            <a:pPr lvl="2"/>
            <a:r>
              <a:rPr lang="en-US" sz="2200" dirty="0"/>
              <a:t>Buildings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7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Balance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Liabilities</a:t>
            </a:r>
            <a:r>
              <a:rPr lang="en-US" dirty="0"/>
              <a:t> are dollar-specific obligations to pay, or non-dollar-specific obligations to provide your product or service to others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sz="2400" dirty="0"/>
              <a:t>Bank debt -- dollar-specific </a:t>
            </a:r>
          </a:p>
          <a:p>
            <a:pPr lvl="2"/>
            <a:r>
              <a:rPr lang="en-US" sz="2400" i="1" dirty="0"/>
              <a:t>Accounts payable </a:t>
            </a:r>
            <a:r>
              <a:rPr lang="en-US" sz="2400" dirty="0"/>
              <a:t>(e.g., amount owed to suppliers) -- dollar-specific</a:t>
            </a:r>
          </a:p>
          <a:p>
            <a:pPr lvl="2"/>
            <a:r>
              <a:rPr lang="en-US" sz="2400" i="1" dirty="0"/>
              <a:t>Prepaid account </a:t>
            </a:r>
            <a:r>
              <a:rPr lang="en-US" sz="2400" dirty="0"/>
              <a:t>or </a:t>
            </a:r>
            <a:r>
              <a:rPr lang="en-US" sz="2400" i="1" dirty="0"/>
              <a:t>deferred revenue</a:t>
            </a:r>
            <a:r>
              <a:rPr lang="en-US" sz="2400" dirty="0"/>
              <a:t> (i.e., advances from customers to deliver your products or services to them) -- non-dollar-specific</a:t>
            </a:r>
          </a:p>
          <a:p>
            <a:pPr lvl="2"/>
            <a:r>
              <a:rPr lang="en-US" sz="2400" dirty="0"/>
              <a:t>Taxes owed (or </a:t>
            </a:r>
            <a:r>
              <a:rPr lang="en-US" sz="2400" i="1" dirty="0"/>
              <a:t>taxes payable</a:t>
            </a:r>
            <a:r>
              <a:rPr lang="en-US" sz="2400" dirty="0"/>
              <a:t>) -- dollar-specific</a:t>
            </a:r>
          </a:p>
          <a:p>
            <a:pPr lvl="2"/>
            <a:r>
              <a:rPr lang="en-US" sz="2400" dirty="0"/>
              <a:t>Wages owed to employees (or </a:t>
            </a:r>
            <a:r>
              <a:rPr lang="en-US" sz="2400" i="1" dirty="0"/>
              <a:t>wages payable</a:t>
            </a:r>
            <a:r>
              <a:rPr lang="en-US" sz="2400" dirty="0"/>
              <a:t>) -- dollar-specific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1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Balance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Owner’s equity </a:t>
            </a:r>
            <a:r>
              <a:rPr lang="en-US" dirty="0"/>
              <a:t>is the </a:t>
            </a:r>
            <a:r>
              <a:rPr lang="en-US" i="1" dirty="0"/>
              <a:t>accumulated dollar measure</a:t>
            </a:r>
            <a:r>
              <a:rPr lang="en-US" dirty="0"/>
              <a:t> of the investments made by the shareholders of your company</a:t>
            </a:r>
          </a:p>
          <a:p>
            <a:pPr lvl="1"/>
            <a:r>
              <a:rPr lang="en-US" dirty="0"/>
              <a:t>Examples (</a:t>
            </a:r>
            <a:r>
              <a:rPr lang="en-US" i="1" dirty="0"/>
              <a:t>more on these later</a:t>
            </a:r>
            <a:r>
              <a:rPr lang="en-US" dirty="0"/>
              <a:t>)</a:t>
            </a:r>
          </a:p>
          <a:p>
            <a:pPr lvl="2"/>
            <a:r>
              <a:rPr lang="en-US" sz="2400" i="1" dirty="0"/>
              <a:t>Common stock </a:t>
            </a:r>
          </a:p>
          <a:p>
            <a:pPr lvl="2"/>
            <a:r>
              <a:rPr lang="en-US" sz="2400" i="1" dirty="0"/>
              <a:t>Paid-in-capital</a:t>
            </a:r>
            <a:r>
              <a:rPr lang="en-US" sz="2400" dirty="0"/>
              <a:t> (i.e., the funds raised by your company from equity and </a:t>
            </a:r>
            <a:r>
              <a:rPr lang="en-US" sz="2400" i="1" dirty="0"/>
              <a:t>not</a:t>
            </a:r>
            <a:r>
              <a:rPr lang="en-US" sz="2400" dirty="0"/>
              <a:t> from ongoing operations)</a:t>
            </a:r>
          </a:p>
          <a:p>
            <a:pPr lvl="2"/>
            <a:r>
              <a:rPr lang="en-US" sz="2400" i="1" dirty="0"/>
              <a:t>Retained earnings </a:t>
            </a:r>
            <a:r>
              <a:rPr lang="en-US" sz="2400" dirty="0"/>
              <a:t>(i.e., reinvestment of earnings)</a:t>
            </a:r>
          </a:p>
          <a:p>
            <a:pPr lvl="2"/>
            <a:endParaRPr lang="en-US" sz="2400" dirty="0"/>
          </a:p>
          <a:p>
            <a:r>
              <a:rPr lang="en-US" dirty="0"/>
              <a:t>As its name implies, the balance sheet is a “balance” sheet, where:</a:t>
            </a:r>
          </a:p>
          <a:p>
            <a:pPr lvl="1"/>
            <a:r>
              <a:rPr lang="en-US" dirty="0">
                <a:solidFill>
                  <a:srgbClr val="77E1FF"/>
                </a:solidFill>
              </a:rPr>
              <a:t>Assets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77E1FF"/>
                </a:solidFill>
              </a:rPr>
              <a:t>A</a:t>
            </a:r>
            <a:r>
              <a:rPr lang="en-US" dirty="0"/>
              <a:t>) = </a:t>
            </a:r>
            <a:r>
              <a:rPr lang="en-US" dirty="0">
                <a:solidFill>
                  <a:srgbClr val="EF7273"/>
                </a:solidFill>
              </a:rPr>
              <a:t>Liabilities</a:t>
            </a:r>
            <a:r>
              <a:rPr lang="en-US" dirty="0"/>
              <a:t> (</a:t>
            </a:r>
            <a:r>
              <a:rPr lang="en-US" dirty="0">
                <a:solidFill>
                  <a:srgbClr val="EF7273"/>
                </a:solidFill>
              </a:rPr>
              <a:t>L</a:t>
            </a:r>
            <a:r>
              <a:rPr lang="en-US" dirty="0"/>
              <a:t>)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92D050"/>
                </a:solidFill>
              </a:rPr>
              <a:t>Owner’s Equity </a:t>
            </a:r>
            <a:r>
              <a:rPr lang="en-US" dirty="0"/>
              <a:t>(</a:t>
            </a:r>
            <a:r>
              <a:rPr lang="en-US" dirty="0">
                <a:solidFill>
                  <a:srgbClr val="92D050"/>
                </a:solidFill>
              </a:rPr>
              <a:t>OE</a:t>
            </a:r>
            <a:r>
              <a:rPr lang="en-US" dirty="0"/>
              <a:t>)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8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Income statement of month 2 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on an accrual basis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37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Income statement of month 2 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on an accrual basis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balance sheet is a snapshot of your company’s holdings </a:t>
            </a:r>
            <a:r>
              <a:rPr lang="en-US" sz="2400" b="1" i="1" dirty="0">
                <a:solidFill>
                  <a:schemeClr val="tx1"/>
                </a:solidFill>
              </a:rPr>
              <a:t>at a given time</a:t>
            </a:r>
            <a:r>
              <a:rPr lang="en-US" sz="2400" dirty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dirty="0">
                <a:solidFill>
                  <a:schemeClr val="tx1"/>
                </a:solidFill>
              </a:rPr>
              <a:t>over a specific period of time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92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7993" y="2241572"/>
            <a:ext cx="4737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0000"/>
                </a:solidFill>
              </a:rPr>
              <a:t>Cash went from positive to negative,</a:t>
            </a:r>
            <a:br>
              <a:rPr lang="en-US" sz="2400" i="1" dirty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>although you made a profit of $200!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328057" y="5034285"/>
            <a:ext cx="9551037" cy="163226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you lose $200 in cash, although you made a profit of $200?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Said differently, how can you </a:t>
            </a:r>
            <a:r>
              <a:rPr lang="en-US" sz="2400" i="1" dirty="0">
                <a:solidFill>
                  <a:schemeClr val="tx1"/>
                </a:solidFill>
              </a:rPr>
              <a:t>reconcile</a:t>
            </a:r>
            <a:r>
              <a:rPr lang="en-US" sz="2400" dirty="0">
                <a:solidFill>
                  <a:schemeClr val="tx1"/>
                </a:solidFill>
              </a:rPr>
              <a:t> the fact that you got $200 in profit with the fact that you lost $200 in cash?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reconciliation is done via </a:t>
            </a:r>
            <a:r>
              <a:rPr lang="en-US" sz="2400" i="1" dirty="0">
                <a:solidFill>
                  <a:schemeClr val="tx1"/>
                </a:solidFill>
              </a:rPr>
              <a:t>the cash flow statement</a:t>
            </a:r>
          </a:p>
        </p:txBody>
      </p:sp>
      <p:sp>
        <p:nvSpPr>
          <p:cNvPr id="4" name="Oval 3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463648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244620" y="4615852"/>
            <a:ext cx="1717910" cy="35636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4" idx="6"/>
          </p:cNvCxnSpPr>
          <p:nvPr/>
        </p:nvCxnSpPr>
        <p:spPr>
          <a:xfrm>
            <a:off x="2030660" y="2613735"/>
            <a:ext cx="1403916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3" idx="2"/>
          </p:cNvCxnSpPr>
          <p:nvPr/>
        </p:nvCxnSpPr>
        <p:spPr>
          <a:xfrm flipH="1">
            <a:off x="8138941" y="2613735"/>
            <a:ext cx="324707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5998" y="3138256"/>
            <a:ext cx="0" cy="14555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</p:spTree>
    <p:extLst>
      <p:ext uri="{BB962C8B-B14F-4D97-AF65-F5344CB8AC3E}">
        <p14:creationId xmlns:p14="http://schemas.microsoft.com/office/powerpoint/2010/main" val="199884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 animBg="1"/>
      <p:bldP spid="4" grpId="0" animBg="1"/>
      <p:bldP spid="33" grpId="0" animBg="1"/>
      <p:bldP spid="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>
                <a:solidFill>
                  <a:schemeClr val="bg1"/>
                </a:solidFill>
              </a:rPr>
              <a:t>Net Income:                        $200</a:t>
            </a:r>
          </a:p>
          <a:p>
            <a:r>
              <a:rPr lang="en-US" b="1" dirty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>
                <a:solidFill>
                  <a:schemeClr val="bg1"/>
                </a:solidFill>
              </a:rPr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0" idx="6"/>
          </p:cNvCxnSpPr>
          <p:nvPr/>
        </p:nvCxnSpPr>
        <p:spPr>
          <a:xfrm flipV="1">
            <a:off x="2030660" y="1830719"/>
            <a:ext cx="2461900" cy="78301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7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>
                <a:solidFill>
                  <a:schemeClr val="bg1"/>
                </a:solidFill>
              </a:rPr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208103" y="4623774"/>
            <a:ext cx="1775791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H="1" flipV="1">
            <a:off x="5096165" y="2230830"/>
            <a:ext cx="999834" cy="239294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7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/>
              <a:t>AR Increase:                       -$400</a:t>
            </a:r>
          </a:p>
          <a:p>
            <a:r>
              <a:rPr lang="en-US" b="1" dirty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>
                <a:solidFill>
                  <a:schemeClr val="bg1"/>
                </a:solidFill>
              </a:rPr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8402759" y="2736928"/>
            <a:ext cx="1228739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2"/>
          </p:cNvCxnSpPr>
          <p:nvPr/>
        </p:nvCxnSpPr>
        <p:spPr>
          <a:xfrm flipH="1" flipV="1">
            <a:off x="7564689" y="2398205"/>
            <a:ext cx="838070" cy="516903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368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/>
              <a:t>AR Increase:                       -$400</a:t>
            </a:r>
          </a:p>
          <a:p>
            <a:r>
              <a:rPr lang="en-US" b="1" dirty="0"/>
              <a:t>--------------------------------------</a:t>
            </a:r>
          </a:p>
          <a:p>
            <a:r>
              <a:rPr lang="en-US" b="1" dirty="0"/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33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/>
              <a:t>AR Increase:                       -$400</a:t>
            </a:r>
          </a:p>
          <a:p>
            <a:r>
              <a:rPr lang="en-US" b="1" dirty="0"/>
              <a:t>--------------------------------------</a:t>
            </a:r>
          </a:p>
          <a:p>
            <a:r>
              <a:rPr lang="en-US" b="1" dirty="0"/>
              <a:t>Cash from Operations:     -$200</a:t>
            </a:r>
          </a:p>
          <a:p>
            <a:r>
              <a:rPr lang="en-US" b="1" dirty="0">
                <a:solidFill>
                  <a:srgbClr val="C00000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622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the Three Financial Statements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690185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690185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716689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2254182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2269893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944556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688330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688330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714834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2252327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226803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942701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3355343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335242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373217" y="2002154"/>
            <a:ext cx="3270445" cy="2339102"/>
            <a:chOff x="4373217" y="2002154"/>
            <a:chExt cx="3270445" cy="2339102"/>
          </a:xfrm>
        </p:grpSpPr>
        <p:sp>
          <p:nvSpPr>
            <p:cNvPr id="3" name="TextBox 2"/>
            <p:cNvSpPr txBox="1"/>
            <p:nvPr/>
          </p:nvSpPr>
          <p:spPr>
            <a:xfrm>
              <a:off x="4492560" y="2002154"/>
              <a:ext cx="3151102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Cash Flow (Month 2):</a:t>
              </a:r>
            </a:p>
            <a:p>
              <a:r>
                <a:rPr lang="en-US" b="1" dirty="0">
                  <a:solidFill>
                    <a:srgbClr val="0070C0"/>
                  </a:solidFill>
                </a:rPr>
                <a:t>Starting Cash: $100</a:t>
              </a:r>
            </a:p>
            <a:p>
              <a:r>
                <a:rPr lang="en-US" b="1" dirty="0"/>
                <a:t>Net Income:                        $200</a:t>
              </a:r>
            </a:p>
            <a:p>
              <a:r>
                <a:rPr lang="en-US" b="1" dirty="0"/>
                <a:t>AR Increase:                        $400</a:t>
              </a:r>
            </a:p>
            <a:p>
              <a:r>
                <a:rPr lang="en-US" b="1" dirty="0"/>
                <a:t>--------------------------------------</a:t>
              </a:r>
            </a:p>
            <a:p>
              <a:r>
                <a:rPr lang="en-US" b="1" dirty="0"/>
                <a:t>Cash from Operations:     -$200</a:t>
              </a:r>
            </a:p>
            <a:p>
              <a:r>
                <a:rPr lang="en-US" b="1" dirty="0">
                  <a:solidFill>
                    <a:srgbClr val="C00000"/>
                  </a:solidFill>
                </a:rPr>
                <a:t>Ending Cash: -$100</a:t>
              </a:r>
            </a:p>
            <a:p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73217" y="2075221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643662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373217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373217" y="4082882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FA84817-EC4A-61DF-7671-5BBAE28F9690}"/>
              </a:ext>
            </a:extLst>
          </p:cNvPr>
          <p:cNvGrpSpPr/>
          <p:nvPr/>
        </p:nvGrpSpPr>
        <p:grpSpPr>
          <a:xfrm>
            <a:off x="4360039" y="4414323"/>
            <a:ext cx="3339475" cy="2092881"/>
            <a:chOff x="4360039" y="4414323"/>
            <a:chExt cx="3339475" cy="2092881"/>
          </a:xfrm>
        </p:grpSpPr>
        <p:sp>
          <p:nvSpPr>
            <p:cNvPr id="30" name="TextBox 29"/>
            <p:cNvSpPr txBox="1"/>
            <p:nvPr/>
          </p:nvSpPr>
          <p:spPr>
            <a:xfrm>
              <a:off x="4360039" y="4414323"/>
              <a:ext cx="3339475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Income Statement (Month 2):</a:t>
              </a:r>
            </a:p>
            <a:p>
              <a:pPr algn="ctr"/>
              <a:endParaRPr lang="en-US" sz="2000" b="1" dirty="0">
                <a:solidFill>
                  <a:srgbClr val="7030A0"/>
                </a:solidFill>
              </a:endParaRPr>
            </a:p>
            <a:p>
              <a:r>
                <a:rPr lang="en-US" b="1" dirty="0">
                  <a:solidFill>
                    <a:srgbClr val="0070C0"/>
                  </a:solidFill>
                </a:rPr>
                <a:t>Revenue:     $400</a:t>
              </a:r>
            </a:p>
            <a:p>
              <a:r>
                <a:rPr lang="en-US" b="1" dirty="0">
                  <a:solidFill>
                    <a:srgbClr val="C00000"/>
                  </a:solidFill>
                </a:rPr>
                <a:t>Expenses:    $200</a:t>
              </a:r>
            </a:p>
            <a:p>
              <a:r>
                <a:rPr lang="en-US" b="1" dirty="0"/>
                <a:t>--------------------------------------</a:t>
              </a:r>
            </a:p>
            <a:p>
              <a:r>
                <a:rPr lang="en-US" b="1" dirty="0">
                  <a:solidFill>
                    <a:srgbClr val="0070C0"/>
                  </a:solidFill>
                </a:rPr>
                <a:t>Income:        $200</a:t>
              </a:r>
            </a:p>
            <a:p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4373217" y="4487390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643662" y="4487390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373217" y="4487390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373217" y="6495051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7779027" y="4860598"/>
            <a:ext cx="3959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Demonstrates the flow of </a:t>
            </a:r>
            <a:br>
              <a:rPr lang="en-US" sz="2400" b="1" dirty="0"/>
            </a:br>
            <a:r>
              <a:rPr lang="en-US" sz="2400" b="1" dirty="0"/>
              <a:t>activities </a:t>
            </a:r>
            <a:r>
              <a:rPr lang="en-US" sz="2400" b="1" i="1" dirty="0"/>
              <a:t>over a specific </a:t>
            </a:r>
            <a:br>
              <a:rPr lang="en-US" sz="2400" b="1" i="1" dirty="0"/>
            </a:br>
            <a:r>
              <a:rPr lang="en-US" sz="2400" b="1" i="1" dirty="0"/>
              <a:t>period of time </a:t>
            </a:r>
            <a:r>
              <a:rPr lang="en-US" sz="2400" b="1" dirty="0"/>
              <a:t>(e.g., a month)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342" y="3904537"/>
            <a:ext cx="40559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Demonstrates your company’s</a:t>
            </a:r>
            <a:br>
              <a:rPr lang="en-US" sz="2400" b="1" dirty="0"/>
            </a:br>
            <a:r>
              <a:rPr lang="en-US" sz="2400" b="1" dirty="0"/>
              <a:t>holdings </a:t>
            </a:r>
            <a:r>
              <a:rPr lang="en-US" sz="2400" b="1" i="1" dirty="0"/>
              <a:t>at a given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9717" y="5095076"/>
            <a:ext cx="39551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Demonstrates how changes </a:t>
            </a:r>
          </a:p>
          <a:p>
            <a:r>
              <a:rPr lang="en-US" sz="2400" b="1" dirty="0"/>
              <a:t>in the income statement &amp; </a:t>
            </a:r>
            <a:br>
              <a:rPr lang="en-US" sz="2400" b="1" dirty="0"/>
            </a:br>
            <a:r>
              <a:rPr lang="en-US" sz="2400" b="1" dirty="0"/>
              <a:t>the balance sheet affect cash 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3880022" y="3052119"/>
            <a:ext cx="493195" cy="21624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27583" y="3686277"/>
            <a:ext cx="0" cy="330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645611" y="5460763"/>
            <a:ext cx="29154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35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2" grpId="0"/>
      <p:bldP spid="24" grpId="0"/>
      <p:bldP spid="29" grpId="0"/>
      <p:bldP spid="34" grpId="0" animBg="1"/>
      <p:bldP spid="36" grpId="0" animBg="1"/>
      <p:bldP spid="37" grpId="0"/>
      <p:bldP spid="39" grpId="0"/>
      <p:bldP spid="42" grpId="0"/>
      <p:bldP spid="54" grpId="0"/>
      <p:bldP spid="55" grpId="0"/>
      <p:bldP spid="4" grpId="0"/>
      <p:bldP spid="5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Conclude the core financial statements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3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1508850" y="4545136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CFEB6D9D-0C11-A493-674A-6E8D7AA50FBB}"/>
              </a:ext>
            </a:extLst>
          </p:cNvPr>
          <p:cNvSpPr/>
          <p:nvPr/>
        </p:nvSpPr>
        <p:spPr>
          <a:xfrm rot="10800000">
            <a:off x="10251072" y="4550761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Financial Intelligence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CE0805-96C5-34C4-89EA-4CBF74C81F56}"/>
              </a:ext>
            </a:extLst>
          </p:cNvPr>
          <p:cNvSpPr/>
          <p:nvPr/>
        </p:nvSpPr>
        <p:spPr>
          <a:xfrm>
            <a:off x="4353339" y="1761378"/>
            <a:ext cx="3485322" cy="806311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Fundamental Concepts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9D77D1C-28E4-607C-2558-821BF69647CD}"/>
              </a:ext>
            </a:extLst>
          </p:cNvPr>
          <p:cNvSpPr/>
          <p:nvPr/>
        </p:nvSpPr>
        <p:spPr>
          <a:xfrm>
            <a:off x="744447" y="3218642"/>
            <a:ext cx="2782959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Unit Economics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C24D4B9-11BA-2F5F-4080-D8B6FF9DFA94}"/>
              </a:ext>
            </a:extLst>
          </p:cNvPr>
          <p:cNvSpPr/>
          <p:nvPr/>
        </p:nvSpPr>
        <p:spPr>
          <a:xfrm>
            <a:off x="4704520" y="3218640"/>
            <a:ext cx="2782959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Financial Statements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B7F0B8B-0008-86D0-9BC3-3BA102EB9E0D}"/>
              </a:ext>
            </a:extLst>
          </p:cNvPr>
          <p:cNvSpPr/>
          <p:nvPr/>
        </p:nvSpPr>
        <p:spPr>
          <a:xfrm>
            <a:off x="8664593" y="3218640"/>
            <a:ext cx="2782959" cy="80631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Capital Raising and Allocation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11F80CB-7904-F04C-FD20-B193BEE82E39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2135927" y="2567689"/>
            <a:ext cx="3960073" cy="65095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DF00E1-B882-C2CB-540A-291EFD4AD6B2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6096000" y="2567689"/>
            <a:ext cx="0" cy="6509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C086968-A3C3-9B84-85E9-8D0BEC1BDC3E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6096000" y="2567689"/>
            <a:ext cx="3960073" cy="6509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BEF92CC-C930-9E7F-A780-F520D36D1501}"/>
              </a:ext>
            </a:extLst>
          </p:cNvPr>
          <p:cNvSpPr/>
          <p:nvPr/>
        </p:nvSpPr>
        <p:spPr>
          <a:xfrm>
            <a:off x="4070878" y="4434001"/>
            <a:ext cx="1974715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Accounting Methods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33664AB-0664-6D60-6975-508F45192834}"/>
              </a:ext>
            </a:extLst>
          </p:cNvPr>
          <p:cNvSpPr/>
          <p:nvPr/>
        </p:nvSpPr>
        <p:spPr>
          <a:xfrm>
            <a:off x="6295012" y="4434000"/>
            <a:ext cx="1974715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3 Core Statements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14B694-50F4-1C28-385E-1B001B71E0FE}"/>
              </a:ext>
            </a:extLst>
          </p:cNvPr>
          <p:cNvCxnSpPr>
            <a:cxnSpLocks/>
            <a:stCxn id="9" idx="2"/>
            <a:endCxn id="3" idx="0"/>
          </p:cNvCxnSpPr>
          <p:nvPr/>
        </p:nvCxnSpPr>
        <p:spPr>
          <a:xfrm flipH="1">
            <a:off x="5058236" y="4024951"/>
            <a:ext cx="1037764" cy="4090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0C9368C-CB84-2D23-30B8-164CA8CC27F5}"/>
              </a:ext>
            </a:extLst>
          </p:cNvPr>
          <p:cNvCxnSpPr>
            <a:cxnSpLocks/>
            <a:stCxn id="9" idx="2"/>
            <a:endCxn id="7" idx="0"/>
          </p:cNvCxnSpPr>
          <p:nvPr/>
        </p:nvCxnSpPr>
        <p:spPr>
          <a:xfrm>
            <a:off x="6096000" y="4024951"/>
            <a:ext cx="1186370" cy="409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F4D6662-8C7E-6517-A805-F13153F83FF1}"/>
              </a:ext>
            </a:extLst>
          </p:cNvPr>
          <p:cNvSpPr/>
          <p:nvPr/>
        </p:nvSpPr>
        <p:spPr>
          <a:xfrm>
            <a:off x="374952" y="4438543"/>
            <a:ext cx="1295536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LTV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B0B0D3A-569F-7953-F3E0-307921C19791}"/>
              </a:ext>
            </a:extLst>
          </p:cNvPr>
          <p:cNvSpPr/>
          <p:nvPr/>
        </p:nvSpPr>
        <p:spPr>
          <a:xfrm>
            <a:off x="2525923" y="4434003"/>
            <a:ext cx="1295536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COCA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249B7A6-3857-2223-36E0-11CFF7AD20C0}"/>
              </a:ext>
            </a:extLst>
          </p:cNvPr>
          <p:cNvCxnSpPr>
            <a:cxnSpLocks/>
            <a:stCxn id="8" idx="2"/>
            <a:endCxn id="26" idx="0"/>
          </p:cNvCxnSpPr>
          <p:nvPr/>
        </p:nvCxnSpPr>
        <p:spPr>
          <a:xfrm flipH="1">
            <a:off x="1022720" y="4024953"/>
            <a:ext cx="1113207" cy="4135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2F1EADA-3F78-A5C6-E4A4-306D57AB8D60}"/>
              </a:ext>
            </a:extLst>
          </p:cNvPr>
          <p:cNvCxnSpPr>
            <a:cxnSpLocks/>
            <a:stCxn id="8" idx="2"/>
            <a:endCxn id="27" idx="0"/>
          </p:cNvCxnSpPr>
          <p:nvPr/>
        </p:nvCxnSpPr>
        <p:spPr>
          <a:xfrm>
            <a:off x="2135927" y="4024953"/>
            <a:ext cx="1037764" cy="4090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88DE5E3-EFD3-7659-5B3D-9537B33790AC}"/>
              </a:ext>
            </a:extLst>
          </p:cNvPr>
          <p:cNvSpPr txBox="1"/>
          <p:nvPr/>
        </p:nvSpPr>
        <p:spPr>
          <a:xfrm>
            <a:off x="644251" y="5319645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FDD0169-1679-EB98-35EF-09FB94E3E4E1}"/>
              </a:ext>
            </a:extLst>
          </p:cNvPr>
          <p:cNvSpPr txBox="1"/>
          <p:nvPr/>
        </p:nvSpPr>
        <p:spPr>
          <a:xfrm>
            <a:off x="2795222" y="5319645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50" name="Down Arrow 49">
            <a:extLst>
              <a:ext uri="{FF2B5EF4-FFF2-40B4-BE49-F238E27FC236}">
                <a16:creationId xmlns:a16="http://schemas.microsoft.com/office/drawing/2014/main" id="{0E1BB87C-C954-7082-6B40-71CBF70187E8}"/>
              </a:ext>
            </a:extLst>
          </p:cNvPr>
          <p:cNvSpPr/>
          <p:nvPr/>
        </p:nvSpPr>
        <p:spPr>
          <a:xfrm rot="10800000">
            <a:off x="4842195" y="5362721"/>
            <a:ext cx="432079" cy="34164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8" grpId="0"/>
      <p:bldP spid="49" grpId="0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8887" cy="4351338"/>
          </a:xfrm>
        </p:spPr>
        <p:txBody>
          <a:bodyPr/>
          <a:lstStyle/>
          <a:p>
            <a:r>
              <a:rPr lang="en-US" dirty="0"/>
              <a:t>There are two types of accounting: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</a:rPr>
              <a:t>Accrual accounting</a:t>
            </a:r>
          </a:p>
          <a:p>
            <a:pPr lvl="2"/>
            <a:r>
              <a:rPr lang="en-US" sz="2400" dirty="0"/>
              <a:t>It captures </a:t>
            </a:r>
            <a:r>
              <a:rPr lang="en-US" sz="2400" i="1" dirty="0">
                <a:solidFill>
                  <a:srgbClr val="77E1FF"/>
                </a:solidFill>
              </a:rPr>
              <a:t>business activities</a:t>
            </a:r>
            <a:r>
              <a:rPr lang="en-US" sz="2400" i="1" dirty="0"/>
              <a:t> </a:t>
            </a:r>
            <a:r>
              <a:rPr lang="en-US" sz="2400" dirty="0"/>
              <a:t>irrespective of </a:t>
            </a:r>
            <a:r>
              <a:rPr lang="en-US" sz="2400" i="1" dirty="0">
                <a:solidFill>
                  <a:srgbClr val="EF7273"/>
                </a:solidFill>
              </a:rPr>
              <a:t>cash movement </a:t>
            </a:r>
          </a:p>
          <a:p>
            <a:pPr lvl="2"/>
            <a:r>
              <a:rPr lang="en-US" sz="2400" dirty="0"/>
              <a:t>More precisely, transactions are recorded when activities are performed</a:t>
            </a:r>
          </a:p>
          <a:p>
            <a:pPr lvl="2"/>
            <a:r>
              <a:rPr lang="en-US" sz="2400" dirty="0"/>
              <a:t>E.g., Your startup bought NVIDIA HGX A100 from Nvidia in November 2023, but you will pay Nvidia in June 2024</a:t>
            </a:r>
          </a:p>
          <a:p>
            <a:pPr lvl="3"/>
            <a:r>
              <a:rPr lang="en-US" sz="2200" dirty="0"/>
              <a:t>Nvidia will record the sale as </a:t>
            </a:r>
            <a:r>
              <a:rPr lang="en-US" sz="2200" i="1" dirty="0">
                <a:solidFill>
                  <a:srgbClr val="92D050"/>
                </a:solidFill>
              </a:rPr>
              <a:t>accounts receivable</a:t>
            </a:r>
            <a:r>
              <a:rPr lang="en-US" sz="2200" dirty="0"/>
              <a:t>, match it against its related cost, and compute the profit/loss in 2023, although it will receive the money from you in 2024</a:t>
            </a:r>
          </a:p>
          <a:p>
            <a:pPr lvl="3"/>
            <a:r>
              <a:rPr lang="en-US" sz="2200" dirty="0"/>
              <a:t>Your startup will record the sale as </a:t>
            </a:r>
            <a:r>
              <a:rPr lang="en-US" sz="2200" i="1" dirty="0">
                <a:solidFill>
                  <a:srgbClr val="FFC000"/>
                </a:solidFill>
              </a:rPr>
              <a:t>accounts payable</a:t>
            </a:r>
            <a:r>
              <a:rPr lang="en-US" sz="2200" dirty="0">
                <a:solidFill>
                  <a:srgbClr val="FFC000"/>
                </a:solidFill>
              </a:rPr>
              <a:t> </a:t>
            </a:r>
            <a:r>
              <a:rPr lang="en-US" sz="2200" dirty="0"/>
              <a:t>and </a:t>
            </a:r>
            <a:r>
              <a:rPr lang="en-US" sz="2200" i="1" dirty="0"/>
              <a:t>accrue</a:t>
            </a:r>
            <a:r>
              <a:rPr lang="en-US" sz="2200" dirty="0"/>
              <a:t> (or </a:t>
            </a:r>
            <a:r>
              <a:rPr lang="en-US" sz="2200" i="1" dirty="0"/>
              <a:t>allocate</a:t>
            </a:r>
            <a:r>
              <a:rPr lang="en-US" sz="2200" dirty="0"/>
              <a:t>) the cost of the server platform over its useful time</a:t>
            </a:r>
          </a:p>
          <a:p>
            <a:pPr lvl="3"/>
            <a:endParaRPr lang="en-US" sz="2200" dirty="0"/>
          </a:p>
          <a:p>
            <a:pPr lvl="2"/>
            <a:endParaRPr lang="en-US" sz="2400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3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en-US" dirty="0"/>
              <a:t>There are two types of accounting: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>
                <a:solidFill>
                  <a:srgbClr val="77E1FF"/>
                </a:solidFill>
              </a:rPr>
              <a:t>Cash basis accounting</a:t>
            </a:r>
          </a:p>
          <a:p>
            <a:pPr lvl="2"/>
            <a:r>
              <a:rPr lang="en-US" sz="2400" dirty="0"/>
              <a:t>It recognizes </a:t>
            </a:r>
            <a:r>
              <a:rPr lang="en-US" sz="2400" i="1" dirty="0">
                <a:solidFill>
                  <a:srgbClr val="77E1FF"/>
                </a:solidFill>
              </a:rPr>
              <a:t>business activities </a:t>
            </a:r>
            <a:r>
              <a:rPr lang="en-US" sz="2400" dirty="0"/>
              <a:t>only when </a:t>
            </a:r>
            <a:r>
              <a:rPr lang="en-US" sz="2400" i="1" dirty="0">
                <a:solidFill>
                  <a:srgbClr val="EF7273"/>
                </a:solidFill>
              </a:rPr>
              <a:t>cash movement </a:t>
            </a:r>
            <a:r>
              <a:rPr lang="en-US" sz="2400" dirty="0"/>
              <a:t>takes place</a:t>
            </a:r>
          </a:p>
          <a:p>
            <a:pPr lvl="2"/>
            <a:r>
              <a:rPr lang="en-US" sz="2400" dirty="0"/>
              <a:t>More precisely, transactions are recorded </a:t>
            </a:r>
            <a:r>
              <a:rPr lang="en-US" sz="2400" i="1" dirty="0"/>
              <a:t>only</a:t>
            </a:r>
            <a:r>
              <a:rPr lang="en-US" sz="2400" dirty="0"/>
              <a:t> when cash changes hands</a:t>
            </a:r>
          </a:p>
          <a:p>
            <a:pPr lvl="3"/>
            <a:r>
              <a:rPr lang="en-US" sz="2400" i="1" dirty="0"/>
              <a:t>In general</a:t>
            </a:r>
            <a:r>
              <a:rPr lang="en-US" sz="2400" dirty="0"/>
              <a:t>:</a:t>
            </a:r>
          </a:p>
          <a:p>
            <a:pPr lvl="4"/>
            <a:r>
              <a:rPr lang="en-US" sz="2400" dirty="0"/>
              <a:t>Anytime you sell to a customer, you call that </a:t>
            </a:r>
            <a:r>
              <a:rPr lang="en-US" sz="2400" i="1" dirty="0">
                <a:solidFill>
                  <a:srgbClr val="92D050"/>
                </a:solidFill>
              </a:rPr>
              <a:t>revenue</a:t>
            </a:r>
            <a:r>
              <a:rPr lang="en-US" sz="2400" dirty="0"/>
              <a:t>, even if your product or service is not yet delivered</a:t>
            </a:r>
          </a:p>
          <a:p>
            <a:pPr lvl="4"/>
            <a:r>
              <a:rPr lang="en-US" sz="2400" dirty="0"/>
              <a:t>Anytime you incur cost you call that </a:t>
            </a:r>
            <a:r>
              <a:rPr lang="en-US" sz="2400" i="1" dirty="0">
                <a:solidFill>
                  <a:srgbClr val="FFC000"/>
                </a:solidFill>
              </a:rPr>
              <a:t>expense</a:t>
            </a:r>
            <a:r>
              <a:rPr lang="en-US" sz="2400" dirty="0"/>
              <a:t>, even if you have not paid cash yet</a:t>
            </a:r>
          </a:p>
          <a:p>
            <a:pPr lvl="3"/>
            <a:r>
              <a:rPr lang="en-US" sz="2400" i="1" u="sng" dirty="0"/>
              <a:t>Cash basis</a:t>
            </a:r>
            <a:r>
              <a:rPr lang="en-US" sz="2400" i="1" dirty="0"/>
              <a:t> recognizes </a:t>
            </a:r>
            <a:r>
              <a:rPr lang="en-US" sz="2400" i="1" dirty="0">
                <a:solidFill>
                  <a:srgbClr val="92D050"/>
                </a:solidFill>
              </a:rPr>
              <a:t>revenues</a:t>
            </a:r>
            <a:r>
              <a:rPr lang="en-US" sz="2400" i="1" dirty="0"/>
              <a:t> and </a:t>
            </a:r>
            <a:r>
              <a:rPr lang="en-US" sz="2400" i="1" dirty="0">
                <a:solidFill>
                  <a:srgbClr val="FFC000"/>
                </a:solidFill>
              </a:rPr>
              <a:t>expenses</a:t>
            </a:r>
            <a:r>
              <a:rPr lang="en-US" sz="2400" i="1" dirty="0"/>
              <a:t> </a:t>
            </a:r>
            <a:r>
              <a:rPr lang="en-US" sz="2400" i="1" u="sng" dirty="0"/>
              <a:t>at the time cash is received or paid out</a:t>
            </a:r>
            <a:r>
              <a:rPr lang="en-US" sz="2400" dirty="0"/>
              <a:t> (and </a:t>
            </a:r>
            <a:r>
              <a:rPr lang="en-US" sz="2400" i="1" dirty="0"/>
              <a:t>not</a:t>
            </a:r>
            <a:r>
              <a:rPr lang="en-US" sz="2400" dirty="0"/>
              <a:t> before)</a:t>
            </a:r>
          </a:p>
        </p:txBody>
      </p:sp>
    </p:spTree>
    <p:extLst>
      <p:ext uri="{BB962C8B-B14F-4D97-AF65-F5344CB8AC3E}">
        <p14:creationId xmlns:p14="http://schemas.microsoft.com/office/powerpoint/2010/main" val="9379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i="1" dirty="0"/>
              <a:t>Cash Basis </a:t>
            </a:r>
            <a:r>
              <a:rPr lang="en-US" dirty="0"/>
              <a:t>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  <a:p>
            <a:pPr lvl="1"/>
            <a:r>
              <a:rPr lang="en-US" dirty="0"/>
              <a:t>You offer a service to a customer where the cost on you is $100</a:t>
            </a:r>
          </a:p>
          <a:p>
            <a:pPr lvl="1"/>
            <a:r>
              <a:rPr lang="en-US" dirty="0"/>
              <a:t>The customer pays you $200 for your service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06284" y="4014439"/>
            <a:ext cx="3444135" cy="108931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99678" y="5103758"/>
            <a:ext cx="278781" cy="5610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234184" y="5664820"/>
            <a:ext cx="9515331" cy="997196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can be viewed as an oversimplified “Income Statement” (with no taxes, no debt, no interest, etc.), </a:t>
            </a:r>
            <a:r>
              <a:rPr lang="en-US" sz="2400" i="1" dirty="0">
                <a:solidFill>
                  <a:schemeClr val="tx1"/>
                </a:solidFill>
              </a:rPr>
              <a:t>one of the three core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32567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i="1" dirty="0"/>
              <a:t>Cash Basis </a:t>
            </a:r>
            <a:r>
              <a:rPr lang="en-US" dirty="0"/>
              <a:t>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on you is $200</a:t>
            </a:r>
          </a:p>
          <a:p>
            <a:pPr lvl="1"/>
            <a:r>
              <a:rPr lang="en-US" dirty="0"/>
              <a:t>You and the customer agree that they can pay you $400 next month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114870" y="510246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907902" y="5102462"/>
            <a:ext cx="438540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>
            <a:off x="4738398" y="5279744"/>
            <a:ext cx="169504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888721" y="4739950"/>
            <a:ext cx="1623528" cy="3345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365105" y="5107127"/>
            <a:ext cx="384107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749213" y="5074469"/>
            <a:ext cx="223936" cy="1040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86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19308</TotalTime>
  <Words>5230</Words>
  <Application>Microsoft Macintosh PowerPoint</Application>
  <PresentationFormat>Widescreen</PresentationFormat>
  <Paragraphs>1869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Financial Intelligence</vt:lpstr>
      <vt:lpstr>Types of Accounting</vt:lpstr>
      <vt:lpstr>Types of Accounting</vt:lpstr>
      <vt:lpstr>Example: Cash Basis Accounting</vt:lpstr>
      <vt:lpstr>Example: Cash Basis Accounting</vt:lpstr>
      <vt:lpstr>Example: Cash Basis Accounting</vt:lpstr>
      <vt:lpstr>Example: Cash Basis Accounting</vt:lpstr>
      <vt:lpstr>Same Example: Accrual Accounting</vt:lpstr>
      <vt:lpstr>Same Example: Accrual Accounting</vt:lpstr>
      <vt:lpstr>Same Example: Accrual Accounting</vt:lpstr>
      <vt:lpstr>Same Example: Accrual Accounting</vt:lpstr>
      <vt:lpstr>Same Example: Accrual Accounting</vt:lpstr>
      <vt:lpstr>Same Example: Accrual Accounting</vt:lpstr>
      <vt:lpstr>Same Example: Accrual Accounting</vt:lpstr>
      <vt:lpstr>Same Example: Accrual Accounting</vt:lpstr>
      <vt:lpstr>Same Example: Accrual Accounting</vt:lpstr>
      <vt:lpstr>Financial Intelligence</vt:lpstr>
      <vt:lpstr>The Balance Sheet</vt:lpstr>
      <vt:lpstr>The Balance Sheet</vt:lpstr>
      <vt:lpstr>The Balance Sheet</vt:lpstr>
      <vt:lpstr>A Very Simple Example</vt:lpstr>
      <vt:lpstr>A Very Simple Example</vt:lpstr>
      <vt:lpstr>A Very Simple Example</vt:lpstr>
      <vt:lpstr>A Very Simple Example</vt:lpstr>
      <vt:lpstr>A Very Simple Example</vt:lpstr>
      <vt:lpstr>A Very Simple Example</vt:lpstr>
      <vt:lpstr>A Very Simple Example</vt:lpstr>
      <vt:lpstr>A Very Simple Example</vt:lpstr>
      <vt:lpstr>Summary of the Three Financial Statements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403</cp:revision>
  <dcterms:created xsi:type="dcterms:W3CDTF">2017-12-27T09:59:59Z</dcterms:created>
  <dcterms:modified xsi:type="dcterms:W3CDTF">2023-11-22T16:16:34Z</dcterms:modified>
</cp:coreProperties>
</file>