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566" r:id="rId2"/>
    <p:sldId id="567" r:id="rId3"/>
    <p:sldId id="609" r:id="rId4"/>
    <p:sldId id="354" r:id="rId5"/>
    <p:sldId id="606" r:id="rId6"/>
    <p:sldId id="306" r:id="rId7"/>
    <p:sldId id="402" r:id="rId8"/>
    <p:sldId id="296" r:id="rId9"/>
    <p:sldId id="298" r:id="rId10"/>
    <p:sldId id="323" r:id="rId11"/>
    <p:sldId id="299" r:id="rId12"/>
    <p:sldId id="317" r:id="rId13"/>
    <p:sldId id="318" r:id="rId14"/>
    <p:sldId id="319" r:id="rId15"/>
    <p:sldId id="320" r:id="rId16"/>
    <p:sldId id="321" r:id="rId17"/>
    <p:sldId id="322" r:id="rId18"/>
    <p:sldId id="607" r:id="rId19"/>
    <p:sldId id="330" r:id="rId20"/>
    <p:sldId id="394" r:id="rId21"/>
    <p:sldId id="396" r:id="rId22"/>
    <p:sldId id="395" r:id="rId23"/>
    <p:sldId id="397" r:id="rId24"/>
    <p:sldId id="399" r:id="rId25"/>
    <p:sldId id="400" r:id="rId26"/>
    <p:sldId id="401" r:id="rId27"/>
    <p:sldId id="608" r:id="rId28"/>
    <p:sldId id="408" r:id="rId29"/>
    <p:sldId id="412" r:id="rId30"/>
    <p:sldId id="413" r:id="rId31"/>
    <p:sldId id="414" r:id="rId32"/>
    <p:sldId id="405" r:id="rId33"/>
    <p:sldId id="32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73"/>
    <a:srgbClr val="77E1FF"/>
    <a:srgbClr val="FCE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4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6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Manage Your Finances and Raise Capital? – Part II</a:t>
            </a:r>
          </a:p>
          <a:p>
            <a:r>
              <a:rPr lang="en-US" sz="2800" dirty="0"/>
              <a:t>Lecture 12, November 06,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a conceptual case study of a company that makes a “widget”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Widget’s business model involves a one-time, up-front charge for the widget, alongside an annual recurring fee for maintenance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774009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937147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30408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145797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839222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48263"/>
              </p:ext>
            </p:extLst>
          </p:nvPr>
        </p:nvGraphicFramePr>
        <p:xfrm>
          <a:off x="1184566" y="3744393"/>
          <a:ext cx="9840189" cy="288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72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One-time Revenue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Recurring Maintenance Revenue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Widget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15% of the up-front</a:t>
                      </a:r>
                      <a:r>
                        <a:rPr lang="en-US" sz="1600" baseline="0" dirty="0"/>
                        <a:t> charge</a:t>
                      </a:r>
                      <a:r>
                        <a:rPr lang="en-US" sz="1600" dirty="0"/>
                        <a:t> after a 6-month warranty period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Gross Margin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5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Retention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100% in year 0 and 90% in subsequent years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Life of Product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 years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7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Revenue Stream 1</a:t>
            </a:r>
            <a:r>
              <a:rPr lang="en-US" dirty="0"/>
              <a:t>: One-time, up-front payment for a widget</a:t>
            </a:r>
          </a:p>
          <a:p>
            <a:pPr lvl="1"/>
            <a:r>
              <a:rPr lang="en-US" dirty="0"/>
              <a:t>How much </a:t>
            </a:r>
            <a:r>
              <a:rPr lang="en-US" i="1" dirty="0"/>
              <a:t>gross</a:t>
            </a:r>
            <a:r>
              <a:rPr lang="en-US" dirty="0"/>
              <a:t> </a:t>
            </a:r>
            <a:r>
              <a:rPr lang="en-US" i="1" dirty="0"/>
              <a:t>profit</a:t>
            </a:r>
            <a:r>
              <a:rPr lang="en-US" dirty="0"/>
              <a:t> can be made of this channel?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12567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Price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05063"/>
              </p:ext>
            </p:extLst>
          </p:nvPr>
        </p:nvGraphicFramePr>
        <p:xfrm>
          <a:off x="1190337" y="296574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Price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10967"/>
              </p:ext>
            </p:extLst>
          </p:nvPr>
        </p:nvGraphicFramePr>
        <p:xfrm>
          <a:off x="1190337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Price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52530"/>
              </p:ext>
            </p:extLst>
          </p:nvPr>
        </p:nvGraphicFramePr>
        <p:xfrm>
          <a:off x="1190336" y="2964106"/>
          <a:ext cx="98967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49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13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Price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Gross Margin of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0.65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(10,000×0.65) = $6,500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(10,000×0.75×0.65) = $4,875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4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Revenue Stream 2</a:t>
            </a:r>
            <a:r>
              <a:rPr lang="en-US" dirty="0"/>
              <a:t>: Maintenance for a widget</a:t>
            </a:r>
          </a:p>
          <a:p>
            <a:pPr lvl="1"/>
            <a:r>
              <a:rPr lang="en-US" dirty="0"/>
              <a:t>How much </a:t>
            </a:r>
            <a:r>
              <a:rPr lang="en-US" i="1" dirty="0"/>
              <a:t>gross</a:t>
            </a:r>
            <a:r>
              <a:rPr lang="en-US" dirty="0"/>
              <a:t> </a:t>
            </a:r>
            <a:r>
              <a:rPr lang="en-US" i="1" dirty="0"/>
              <a:t>profit</a:t>
            </a:r>
            <a:r>
              <a:rPr lang="en-US" dirty="0"/>
              <a:t> can be made of this channel?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297864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235361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, where y = no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992397"/>
              </p:ext>
            </p:extLst>
          </p:nvPr>
        </p:nvGraphicFramePr>
        <p:xfrm>
          <a:off x="914400" y="2727376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#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67902"/>
              </p:ext>
            </p:extLst>
          </p:nvPr>
        </p:nvGraphicFramePr>
        <p:xfrm>
          <a:off x="914400" y="2725082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#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39379"/>
              </p:ext>
            </p:extLst>
          </p:nvPr>
        </p:nvGraphicFramePr>
        <p:xfrm>
          <a:off x="914400" y="2725082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$750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#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2C4680-6B37-019F-F591-8F845CC87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276066"/>
              </p:ext>
            </p:extLst>
          </p:nvPr>
        </p:nvGraphicFramePr>
        <p:xfrm>
          <a:off x="914400" y="2725082"/>
          <a:ext cx="10671465" cy="388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2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9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7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1111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Cost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$750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Retention Rate (say, 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5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Cumulative r (=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1600" b="1" baseline="30000" dirty="0" err="1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, where y = # of years after year 0)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) = 0.81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0.729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(0.9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0.656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0.656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Next Product Purchase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Gross Margin of Maintenance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8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(750×1×0.85) = 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0.81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0.729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(1500 × 0.656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0.85) = 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(750 × 0.656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× 0.75 × 0.85) = 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9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Calculating LTV for “Widget”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Lifetime Value of An Acquired Customer </a:t>
            </a:r>
            <a:r>
              <a:rPr lang="en-US" dirty="0"/>
              <a:t>(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):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53224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028349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Sum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139674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91242"/>
              </p:ext>
            </p:extLst>
          </p:nvPr>
        </p:nvGraphicFramePr>
        <p:xfrm>
          <a:off x="1190337" y="252768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10088"/>
              </p:ext>
            </p:extLst>
          </p:nvPr>
        </p:nvGraphicFramePr>
        <p:xfrm>
          <a:off x="1190337" y="2529446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71657"/>
              </p:ext>
            </p:extLst>
          </p:nvPr>
        </p:nvGraphicFramePr>
        <p:xfrm>
          <a:off x="1190337" y="2523734"/>
          <a:ext cx="10250055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2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0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4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Year 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Profit from a Widget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$6,500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$4,875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Profit from Maintenance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$637.5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$313.65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Sums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$7,137.50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$1,147.5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$1,032.75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$929.48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$836.40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$5,188.65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Capital Rate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Present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Values of Profits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(7137/1.5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= $7,137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(1147.5/1.5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$765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(1032.75/1.5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$459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(929.48/1.5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$275.4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(836.4/1.5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= $165.24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(5188.65/1.5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) = $683.285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EF7273"/>
                          </a:solidFill>
                        </a:rPr>
                        <a:t>LTV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$9485.425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75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business model is very critical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choice of the business model can greatly impact your </a:t>
            </a:r>
            <a:r>
              <a:rPr lang="en-US" dirty="0">
                <a:solidFill>
                  <a:srgbClr val="EF7273"/>
                </a:solidFill>
              </a:rPr>
              <a:t>LTV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Recurring income: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92D050"/>
                </a:solidFill>
              </a:rPr>
              <a:t>Pros</a:t>
            </a:r>
            <a:r>
              <a:rPr lang="en-US" sz="2400" dirty="0"/>
              <a:t>: Can increase revenue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</a:t>
            </a:r>
            <a:r>
              <a:rPr lang="en-US" sz="2400" dirty="0"/>
              <a:t>: Might necessitate additional capital from investors up-front (especially, if there are no up-front charges); hence, potentially increasing the cost of capital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One-time, up-front charge: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92D050"/>
                </a:solidFill>
              </a:rPr>
              <a:t>Pros</a:t>
            </a:r>
            <a:r>
              <a:rPr lang="en-US" sz="2400" dirty="0"/>
              <a:t>: Can reduce the amount of capital needed initially; hence, potentially decreasing the cost of capital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</a:t>
            </a:r>
            <a:r>
              <a:rPr lang="en-US" sz="2400" dirty="0"/>
              <a:t>: Might not appeal to customers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7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 is about </a:t>
            </a:r>
            <a:r>
              <a:rPr lang="en-US" i="1" dirty="0">
                <a:solidFill>
                  <a:srgbClr val="77E1FF"/>
                </a:solidFill>
              </a:rPr>
              <a:t>profit</a:t>
            </a:r>
            <a:r>
              <a:rPr lang="en-US" dirty="0"/>
              <a:t>, not revenue</a:t>
            </a:r>
          </a:p>
          <a:p>
            <a:pPr lvl="1"/>
            <a:r>
              <a:rPr lang="en-US" dirty="0"/>
              <a:t>A common mistake among entrepreneurs is to tally up revenue (not profits) out of the business model streams</a:t>
            </a:r>
          </a:p>
          <a:p>
            <a:pPr lvl="1"/>
            <a:r>
              <a:rPr lang="en-US" dirty="0"/>
              <a:t>Gross margin and cost of capital rate are integral to determining an accurate </a:t>
            </a:r>
            <a:r>
              <a:rPr lang="en-US" dirty="0">
                <a:solidFill>
                  <a:srgbClr val="EF7273"/>
                </a:solidFill>
              </a:rPr>
              <a:t>LTV</a:t>
            </a:r>
          </a:p>
          <a:p>
            <a:pPr lvl="1"/>
            <a:endParaRPr lang="en-US" dirty="0"/>
          </a:p>
          <a:p>
            <a:r>
              <a:rPr lang="en-US" dirty="0"/>
              <a:t>Gross margins make a big difference</a:t>
            </a:r>
          </a:p>
          <a:p>
            <a:pPr lvl="1"/>
            <a:r>
              <a:rPr lang="en-US" dirty="0"/>
              <a:t>Try to wrap your potentially lower-margin core product with high-margin add-on products, services, or upselling opportunities (e.g., analytics reports, which might significantly appeal to customers!)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8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The retention rate is very critical as well</a:t>
            </a:r>
          </a:p>
          <a:p>
            <a:pPr lvl="1"/>
            <a:r>
              <a:rPr lang="en-US" dirty="0"/>
              <a:t>A small increase in your retention rate leads to a significant improvement in your cumulative profit</a:t>
            </a:r>
          </a:p>
          <a:p>
            <a:pPr lvl="1"/>
            <a:endParaRPr lang="en-US" dirty="0"/>
          </a:p>
          <a:p>
            <a:r>
              <a:rPr lang="en-US" dirty="0"/>
              <a:t>The overhead (or </a:t>
            </a:r>
            <a:r>
              <a:rPr lang="en-US" i="1" dirty="0"/>
              <a:t>indirect</a:t>
            </a:r>
            <a:r>
              <a:rPr lang="en-US" dirty="0"/>
              <a:t>) costs are not negligible</a:t>
            </a:r>
          </a:p>
          <a:p>
            <a:pPr lvl="1"/>
            <a:r>
              <a:rPr lang="en-US" dirty="0"/>
              <a:t>To simplify 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 calculations, the overhead costs are excluded</a:t>
            </a:r>
          </a:p>
          <a:p>
            <a:pPr lvl="1"/>
            <a:r>
              <a:rPr lang="en-US" dirty="0"/>
              <a:t>These costs might be high though!</a:t>
            </a:r>
          </a:p>
          <a:p>
            <a:pPr lvl="1"/>
            <a:r>
              <a:rPr lang="en-US" dirty="0"/>
              <a:t>As such, 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 should be substantially greater than COCA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2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 is the profit that </a:t>
            </a:r>
            <a:r>
              <a:rPr lang="en-US" i="1" dirty="0"/>
              <a:t>a</a:t>
            </a:r>
            <a:r>
              <a:rPr lang="en-US" dirty="0"/>
              <a:t> (just 1, hence, unit economics) new customer will provide </a:t>
            </a:r>
            <a:r>
              <a:rPr lang="en-US" i="1" dirty="0"/>
              <a:t>on average</a:t>
            </a:r>
            <a:r>
              <a:rPr lang="en-US" dirty="0"/>
              <a:t>, discounted to the present value</a:t>
            </a:r>
          </a:p>
          <a:p>
            <a:endParaRPr lang="en-US" dirty="0"/>
          </a:p>
          <a:p>
            <a:r>
              <a:rPr lang="en-US" dirty="0"/>
              <a:t>It is important to be </a:t>
            </a:r>
            <a:r>
              <a:rPr lang="en-US" i="1" dirty="0"/>
              <a:t>realistic</a:t>
            </a:r>
            <a:r>
              <a:rPr lang="en-US" dirty="0"/>
              <a:t>, </a:t>
            </a:r>
            <a:r>
              <a:rPr lang="en-US" i="1" dirty="0"/>
              <a:t>not optimistic</a:t>
            </a:r>
            <a:r>
              <a:rPr lang="en-US" dirty="0"/>
              <a:t>, when calculating </a:t>
            </a:r>
            <a:r>
              <a:rPr lang="en-US" dirty="0">
                <a:solidFill>
                  <a:srgbClr val="EF7273"/>
                </a:solidFill>
              </a:rPr>
              <a:t>LTV</a:t>
            </a:r>
          </a:p>
          <a:p>
            <a:endParaRPr lang="en-US" dirty="0"/>
          </a:p>
          <a:p>
            <a:r>
              <a:rPr lang="en-US" dirty="0"/>
              <a:t>Try to understand the underlying drivers behind 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 so you can work towards increasing it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:</a:t>
            </a:r>
            <a:r>
              <a:rPr lang="en-US" dirty="0">
                <a:solidFill>
                  <a:srgbClr val="77E1FF"/>
                </a:solidFill>
              </a:rPr>
              <a:t>COCA</a:t>
            </a:r>
            <a:r>
              <a:rPr lang="en-US" dirty="0"/>
              <a:t> ratio of 3:1 or higher is what you shall aim for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7AC86B4-2334-9E47-BE29-5BC59F57796E}"/>
              </a:ext>
            </a:extLst>
          </p:cNvPr>
          <p:cNvSpPr/>
          <p:nvPr/>
        </p:nvSpPr>
        <p:spPr>
          <a:xfrm>
            <a:off x="4419600" y="1990167"/>
            <a:ext cx="2779059" cy="84268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Unit Economics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9BA7A4-F0F2-2B99-F7BA-D3AE15105410}"/>
              </a:ext>
            </a:extLst>
          </p:cNvPr>
          <p:cNvSpPr/>
          <p:nvPr/>
        </p:nvSpPr>
        <p:spPr>
          <a:xfrm>
            <a:off x="2613087" y="3796143"/>
            <a:ext cx="2187389" cy="842683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LTV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85DD3B-9C9E-CA70-EE12-856EF4CF69D5}"/>
              </a:ext>
            </a:extLst>
          </p:cNvPr>
          <p:cNvSpPr/>
          <p:nvPr/>
        </p:nvSpPr>
        <p:spPr>
          <a:xfrm>
            <a:off x="6902825" y="3796144"/>
            <a:ext cx="2187389" cy="84268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COCA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E32E0-440C-ED71-AC6F-35252D4E513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706782" y="2832850"/>
            <a:ext cx="2102348" cy="9632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8C934C-D1A7-13A6-AABC-D41CF9000080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809130" y="2832850"/>
            <a:ext cx="2187390" cy="9632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94B0318D-2124-9EE9-5D91-59E3C97F64C9}"/>
              </a:ext>
            </a:extLst>
          </p:cNvPr>
          <p:cNvSpPr/>
          <p:nvPr/>
        </p:nvSpPr>
        <p:spPr>
          <a:xfrm>
            <a:off x="7808260" y="4759438"/>
            <a:ext cx="376518" cy="38548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How much does it cost you to acquire a new customer?</a:t>
            </a:r>
          </a:p>
          <a:p>
            <a:pPr lvl="1"/>
            <a:r>
              <a:rPr lang="en-US" dirty="0"/>
              <a:t>In other words, how much is your COCA?</a:t>
            </a:r>
          </a:p>
          <a:p>
            <a:pPr lvl="1"/>
            <a:endParaRPr lang="en-US" dirty="0"/>
          </a:p>
          <a:p>
            <a:r>
              <a:rPr lang="en-US" dirty="0"/>
              <a:t>In calculating your COCA, you must quantify </a:t>
            </a:r>
            <a:r>
              <a:rPr lang="en-US" i="1" u="sng" dirty="0"/>
              <a:t>all</a:t>
            </a:r>
            <a:r>
              <a:rPr lang="en-US" dirty="0"/>
              <a:t> the sales &amp; marketing costs involved in acquiring a </a:t>
            </a:r>
            <a:r>
              <a:rPr lang="en-US" i="1" u="sng" dirty="0"/>
              <a:t>single average</a:t>
            </a:r>
            <a:r>
              <a:rPr lang="en-US" i="1" dirty="0"/>
              <a:t> </a:t>
            </a:r>
            <a:r>
              <a:rPr lang="en-US" dirty="0"/>
              <a:t>customer in steady state</a:t>
            </a:r>
          </a:p>
          <a:p>
            <a:pPr lvl="1"/>
            <a:r>
              <a:rPr lang="en-US" dirty="0"/>
              <a:t>Salesmen salaries, admin support, travel, entertainment, trade shows, phone, Internet, social media ads, etc., are part of sales &amp; marketing costs</a:t>
            </a:r>
          </a:p>
          <a:p>
            <a:pPr lvl="1"/>
            <a:r>
              <a:rPr lang="en-US" dirty="0"/>
              <a:t>This necessitates that you understand your sales process very well!</a:t>
            </a:r>
          </a:p>
          <a:p>
            <a:pPr lvl="1"/>
            <a:r>
              <a:rPr lang="en-US" dirty="0"/>
              <a:t>Production, R&amp;D, finance and administrations, and any other overhead costs are not part of your sales &amp; marketing costs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00084" cy="466725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manage your finances and raise capital? – Part I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manage your finances and raise capital? – Part II </a:t>
            </a:r>
          </a:p>
          <a:p>
            <a:pPr lvl="2"/>
            <a:r>
              <a:rPr lang="en-US" dirty="0"/>
              <a:t>Unit Economics: LTV and COCA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Project report 4 is due today by midnight </a:t>
            </a:r>
          </a:p>
          <a:p>
            <a:pPr lvl="1"/>
            <a:r>
              <a:rPr lang="en-US" dirty="0"/>
              <a:t>Send me by Nov 8 an email about your progress in developing your prototype</a:t>
            </a:r>
          </a:p>
          <a:p>
            <a:pPr lvl="1"/>
            <a:r>
              <a:rPr lang="en-US" dirty="0">
                <a:solidFill>
                  <a:srgbClr val="EF7273"/>
                </a:solidFill>
              </a:rPr>
              <a:t>Quiz III is on November 13 </a:t>
            </a:r>
          </a:p>
          <a:p>
            <a:pPr lvl="1"/>
            <a:r>
              <a:rPr lang="en-US" dirty="0"/>
              <a:t>Prototypes are due on November 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COCA vs.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For almost all new ventures, COCA will start very high and decrease over time (</a:t>
            </a:r>
            <a:r>
              <a:rPr lang="en-US" i="1" dirty="0"/>
              <a:t>opposite to LTV</a:t>
            </a:r>
            <a:r>
              <a:rPr lang="en-US" dirty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13656" y="5396248"/>
            <a:ext cx="56924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013656" y="3039414"/>
            <a:ext cx="0" cy="235683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0800000">
            <a:off x="3116686" y="1249251"/>
            <a:ext cx="10912718" cy="3908736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8" idx="2"/>
          </p:cNvCxnSpPr>
          <p:nvPr/>
        </p:nvCxnSpPr>
        <p:spPr>
          <a:xfrm>
            <a:off x="3013656" y="3203619"/>
            <a:ext cx="1030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6532" y="5209504"/>
            <a:ext cx="5576555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013656" y="4155583"/>
            <a:ext cx="5200920" cy="815662"/>
            <a:chOff x="3013656" y="4155583"/>
            <a:chExt cx="5200920" cy="81566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13656" y="4971245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314423" y="4700789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14423" y="4698642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613042" y="4428186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13809" y="4157730"/>
              <a:ext cx="0" cy="27045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913809" y="4155583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15190" y="4430333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62175" y="3580847"/>
            <a:ext cx="700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LTV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00464" y="4618816"/>
            <a:ext cx="102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COCA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96281" y="542835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Time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2345" y="40621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$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24637" y="4501155"/>
            <a:ext cx="2120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Positive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07118" y="4241227"/>
            <a:ext cx="129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</a:t>
            </a:r>
          </a:p>
          <a:p>
            <a:r>
              <a:rPr lang="en-US" sz="2000" b="1" i="1" dirty="0"/>
              <a:t>Negative</a:t>
            </a:r>
          </a:p>
        </p:txBody>
      </p:sp>
      <p:sp>
        <p:nvSpPr>
          <p:cNvPr id="4" name="Oval 3"/>
          <p:cNvSpPr/>
          <p:nvPr/>
        </p:nvSpPr>
        <p:spPr>
          <a:xfrm>
            <a:off x="4989484" y="4608881"/>
            <a:ext cx="162963" cy="17952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3295" y="3214700"/>
            <a:ext cx="2993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B050"/>
                </a:solidFill>
              </a:rPr>
              <a:t>Point of Equilibrium</a:t>
            </a:r>
          </a:p>
          <a:p>
            <a:pPr algn="ctr"/>
            <a:r>
              <a:rPr lang="en-US" sz="2000" i="1" dirty="0"/>
              <a:t>(but with enough </a:t>
            </a:r>
            <a:r>
              <a:rPr lang="en-US" sz="2000" i="1" u="sng" dirty="0"/>
              <a:t>volume</a:t>
            </a:r>
            <a:r>
              <a:rPr lang="en-US" sz="2000" i="1" dirty="0"/>
              <a:t>) </a:t>
            </a:r>
          </a:p>
        </p:txBody>
      </p:sp>
      <p:cxnSp>
        <p:nvCxnSpPr>
          <p:cNvPr id="11" name="Straight Arrow Connector 10"/>
          <p:cNvCxnSpPr>
            <a:stCxn id="6" idx="2"/>
            <a:endCxn id="4" idx="0"/>
          </p:cNvCxnSpPr>
          <p:nvPr/>
        </p:nvCxnSpPr>
        <p:spPr>
          <a:xfrm flipH="1">
            <a:off x="5070966" y="3922586"/>
            <a:ext cx="459182" cy="68629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0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  <p:bldP spid="28" grpId="0"/>
      <p:bldP spid="29" grpId="0"/>
      <p:bldP spid="30" grpId="0"/>
      <p:bldP spid="31" grpId="0"/>
      <p:bldP spid="32" grpId="0"/>
      <p:bldP spid="4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calculate COCA, you need to account for 3 metrics: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Total Marketing and Sales Expense over Time or 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Install Base Support Expense over Time or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the cost to </a:t>
            </a:r>
            <a:r>
              <a:rPr lang="en-US" i="1" dirty="0"/>
              <a:t>retain</a:t>
            </a:r>
            <a:r>
              <a:rPr lang="en-US" dirty="0"/>
              <a:t> existing customers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New Customers over Time or 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= (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  <a:r>
              <a:rPr lang="en-US" dirty="0"/>
              <a:t> –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dirty="0"/>
              <a:t>)/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is typically calculated over 3 consecutive time periods, namely, </a:t>
            </a:r>
            <a:r>
              <a:rPr lang="en-US" i="1" dirty="0"/>
              <a:t>short-term</a:t>
            </a:r>
            <a:r>
              <a:rPr lang="en-US" dirty="0"/>
              <a:t> (e.g., 1</a:t>
            </a:r>
            <a:r>
              <a:rPr lang="en-US" baseline="30000" dirty="0"/>
              <a:t>st</a:t>
            </a:r>
            <a:r>
              <a:rPr lang="en-US" dirty="0"/>
              <a:t> year of sales), </a:t>
            </a:r>
            <a:r>
              <a:rPr lang="en-US" i="1" dirty="0"/>
              <a:t>medium-term</a:t>
            </a:r>
            <a:r>
              <a:rPr lang="en-US" dirty="0"/>
              <a:t> (e.g.,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years of sales), and </a:t>
            </a:r>
            <a:r>
              <a:rPr lang="en-US" i="1" dirty="0"/>
              <a:t>long-term</a:t>
            </a:r>
            <a:r>
              <a:rPr lang="en-US" dirty="0"/>
              <a:t> (e.g.,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years of sales)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your venture, these periods may vary!</a:t>
            </a:r>
          </a:p>
        </p:txBody>
      </p:sp>
    </p:spTree>
    <p:extLst>
      <p:ext uri="{BB962C8B-B14F-4D97-AF65-F5344CB8AC3E}">
        <p14:creationId xmlns:p14="http://schemas.microsoft.com/office/powerpoint/2010/main" val="18940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814223" cy="4585685"/>
          </a:xfrm>
        </p:spPr>
        <p:txBody>
          <a:bodyPr>
            <a:normAutofit/>
          </a:bodyPr>
          <a:lstStyle/>
          <a:p>
            <a:r>
              <a:rPr lang="en-US" dirty="0"/>
              <a:t>Oil drilling typically produces “associated gas”, which is costly to deal with and problematic for the environment</a:t>
            </a:r>
          </a:p>
          <a:p>
            <a:endParaRPr lang="en-US" dirty="0"/>
          </a:p>
          <a:p>
            <a:r>
              <a:rPr lang="en-US" dirty="0"/>
              <a:t>Assume a new venture, namely, Associated Gas Energy, with a GTL (Gas To Liquid) technology to convert “associated gas” into a crude oil</a:t>
            </a:r>
          </a:p>
          <a:p>
            <a:endParaRPr lang="en-US" dirty="0"/>
          </a:p>
          <a:p>
            <a:r>
              <a:rPr lang="en-US" dirty="0"/>
              <a:t>A potential customer can be convinced to buy using old-fashioned </a:t>
            </a:r>
            <a:r>
              <a:rPr lang="en-US" i="1" dirty="0"/>
              <a:t>direct sales methods</a:t>
            </a:r>
            <a:r>
              <a:rPr lang="en-US" dirty="0"/>
              <a:t>, especially at the beginning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Year 1 Plan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Hire an experienced salesperson (say, full package at $175K/year)</a:t>
            </a:r>
          </a:p>
          <a:p>
            <a:pPr lvl="1"/>
            <a:r>
              <a:rPr lang="en-US" sz="2800" dirty="0"/>
              <a:t>Hire a tech sales support person (say, full package at $125K/year)</a:t>
            </a:r>
          </a:p>
          <a:p>
            <a:pPr lvl="1"/>
            <a:r>
              <a:rPr lang="en-US" sz="2800" dirty="0"/>
              <a:t>Hire a consultant to help break through the initial customer inertia and get all regulatory issues taken care of (say, full package at $150K/year)</a:t>
            </a:r>
          </a:p>
          <a:p>
            <a:pPr lvl="1"/>
            <a:r>
              <a:rPr lang="en-US" sz="2800" dirty="0"/>
              <a:t>Spend on travel (say, $24K), develop ads material (say, $15K), conduct a trade show (say, $30K), and develop a website (say, $10K)</a:t>
            </a:r>
          </a:p>
          <a:p>
            <a:pPr lvl="1"/>
            <a:r>
              <a:rPr lang="en-US" sz="2800" dirty="0"/>
              <a:t>Expected number of customers is 1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Years 2 &amp; 3 Plans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Let go the consultant since all regulatory issues will be resolved by then, let alone that the </a:t>
            </a:r>
            <a:r>
              <a:rPr lang="en-US" sz="2800" i="1" dirty="0"/>
              <a:t>hardest sale</a:t>
            </a:r>
            <a:r>
              <a:rPr lang="en-US" sz="2800" dirty="0"/>
              <a:t> (i.e., the first sale) will be closed</a:t>
            </a:r>
          </a:p>
          <a:p>
            <a:pPr lvl="1"/>
            <a:r>
              <a:rPr lang="en-US" sz="2800" dirty="0"/>
              <a:t>Hire one extra salesperson and another tech support person every year to increase sales</a:t>
            </a:r>
          </a:p>
          <a:p>
            <a:pPr lvl="1"/>
            <a:r>
              <a:rPr lang="en-US" sz="2800" dirty="0"/>
              <a:t>Increase spending on travel, ads material, trade shows, and website maintenance (</a:t>
            </a:r>
            <a:r>
              <a:rPr lang="en-US" sz="2800" i="1" dirty="0"/>
              <a:t>numbers will be shown in a subsequent table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Expected numbers of customers are 3 &amp; 7 in years 2 &amp; 3, respectively</a:t>
            </a:r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8409" y="5602309"/>
            <a:ext cx="10055181" cy="566671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We will assume 3 time periods over only 3 years</a:t>
            </a:r>
          </a:p>
        </p:txBody>
      </p:sp>
    </p:spTree>
    <p:extLst>
      <p:ext uri="{BB962C8B-B14F-4D97-AF65-F5344CB8AC3E}">
        <p14:creationId xmlns:p14="http://schemas.microsoft.com/office/powerpoint/2010/main" val="211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 </a:t>
            </a:r>
            <a:r>
              <a:rPr lang="en-US" dirty="0">
                <a:solidFill>
                  <a:srgbClr val="0070C0"/>
                </a:solidFill>
              </a:rPr>
              <a:t>TMSE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0201" y="24725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0201" y="247249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185565"/>
              </p:ext>
            </p:extLst>
          </p:nvPr>
        </p:nvGraphicFramePr>
        <p:xfrm>
          <a:off x="750201" y="247247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Ads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33257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Ads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456385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Ads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798796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Ads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72913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Ads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 </a:t>
            </a:r>
            <a:r>
              <a:rPr lang="en-US" dirty="0">
                <a:solidFill>
                  <a:srgbClr val="00B050"/>
                </a:solidFill>
              </a:rPr>
              <a:t>NC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IBSE </a:t>
            </a:r>
            <a:r>
              <a:rPr lang="en-US" i="1" dirty="0"/>
              <a:t>(estimated numbers shown in the table)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30860"/>
              </p:ext>
            </p:extLst>
          </p:nvPr>
        </p:nvGraphicFramePr>
        <p:xfrm>
          <a:off x="540912" y="256371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716635"/>
              </p:ext>
            </p:extLst>
          </p:nvPr>
        </p:nvGraphicFramePr>
        <p:xfrm>
          <a:off x="540912" y="256371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294077"/>
              </p:ext>
            </p:extLst>
          </p:nvPr>
        </p:nvGraphicFramePr>
        <p:xfrm>
          <a:off x="540912" y="256371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84460"/>
              </p:ext>
            </p:extLst>
          </p:nvPr>
        </p:nvGraphicFramePr>
        <p:xfrm>
          <a:off x="540912" y="256371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10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While very powerful, use direct sales judiciously as it is very expensive</a:t>
            </a:r>
          </a:p>
          <a:p>
            <a:pPr lvl="1"/>
            <a:r>
              <a:rPr lang="en-US" sz="2400" dirty="0"/>
              <a:t>Hiring a team to do direct sales may be necessary to start, but it is expensive</a:t>
            </a:r>
          </a:p>
          <a:p>
            <a:pPr lvl="1"/>
            <a:r>
              <a:rPr lang="en-US" dirty="0"/>
              <a:t>Consider investing in </a:t>
            </a:r>
            <a:r>
              <a:rPr lang="en-US" i="1" dirty="0"/>
              <a:t>technological enablers</a:t>
            </a:r>
            <a:r>
              <a:rPr lang="en-US" dirty="0"/>
              <a:t> (e.g., effective web presence, social media, etc.,)</a:t>
            </a:r>
          </a:p>
          <a:p>
            <a:pPr lvl="1"/>
            <a:r>
              <a:rPr lang="en-US" dirty="0"/>
              <a:t>Automate as much as possible via creating </a:t>
            </a:r>
            <a:r>
              <a:rPr lang="en-US" i="1" dirty="0"/>
              <a:t>incentive schemes</a:t>
            </a:r>
            <a:r>
              <a:rPr lang="en-US" dirty="0"/>
              <a:t> for your users to recruit others (</a:t>
            </a:r>
            <a:r>
              <a:rPr lang="en-US" sz="2400" dirty="0"/>
              <a:t>e.g., Uber)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Note: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Multi-Level Marketing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MLM</a:t>
            </a:r>
            <a:r>
              <a:rPr lang="en-US" dirty="0"/>
              <a:t>), whereby a company makes revenue from </a:t>
            </a:r>
            <a:r>
              <a:rPr lang="en-US" i="1" dirty="0"/>
              <a:t>non-salaried workforce</a:t>
            </a:r>
            <a:r>
              <a:rPr lang="en-US" dirty="0"/>
              <a:t> (called </a:t>
            </a:r>
            <a:r>
              <a:rPr lang="en-US" i="1" dirty="0"/>
              <a:t>participants</a:t>
            </a:r>
            <a:r>
              <a:rPr lang="en-US" dirty="0"/>
              <a:t>), who sell its products and earn via a pyramid-shaped </a:t>
            </a:r>
            <a:r>
              <a:rPr lang="en-US" i="1" dirty="0"/>
              <a:t>commission system</a:t>
            </a:r>
            <a:r>
              <a:rPr lang="en-US" dirty="0"/>
              <a:t> is controversial (</a:t>
            </a:r>
            <a:r>
              <a:rPr lang="en-US" sz="2400" dirty="0"/>
              <a:t>e.g., Avon)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831248" y="5315569"/>
            <a:ext cx="190122" cy="1920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4"/>
            <a:endCxn id="11" idx="0"/>
          </p:cNvCxnSpPr>
          <p:nvPr/>
        </p:nvCxnSpPr>
        <p:spPr>
          <a:xfrm flipH="1">
            <a:off x="7434703" y="5507593"/>
            <a:ext cx="491606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  <a:endCxn id="12" idx="0"/>
          </p:cNvCxnSpPr>
          <p:nvPr/>
        </p:nvCxnSpPr>
        <p:spPr>
          <a:xfrm>
            <a:off x="7926309" y="5507593"/>
            <a:ext cx="526907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339642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58155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1" idx="4"/>
            <a:endCxn id="22" idx="0"/>
          </p:cNvCxnSpPr>
          <p:nvPr/>
        </p:nvCxnSpPr>
        <p:spPr>
          <a:xfrm flipH="1">
            <a:off x="7011344" y="5852595"/>
            <a:ext cx="423359" cy="1859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4"/>
            <a:endCxn id="23" idx="0"/>
          </p:cNvCxnSpPr>
          <p:nvPr/>
        </p:nvCxnSpPr>
        <p:spPr>
          <a:xfrm>
            <a:off x="7434703" y="5852595"/>
            <a:ext cx="340864" cy="1861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16283" y="6038535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80506" y="6038736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2" idx="4"/>
            <a:endCxn id="26" idx="0"/>
          </p:cNvCxnSpPr>
          <p:nvPr/>
        </p:nvCxnSpPr>
        <p:spPr>
          <a:xfrm flipH="1">
            <a:off x="8072911" y="5852595"/>
            <a:ext cx="380305" cy="1819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7" idx="0"/>
          </p:cNvCxnSpPr>
          <p:nvPr/>
        </p:nvCxnSpPr>
        <p:spPr>
          <a:xfrm>
            <a:off x="8453216" y="5852595"/>
            <a:ext cx="446716" cy="18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77850" y="6034574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04871" y="6040839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13943" y="5186259"/>
            <a:ext cx="122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73024" y="5584228"/>
            <a:ext cx="212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Recruited Downline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Distributors</a:t>
            </a:r>
          </a:p>
        </p:txBody>
      </p:sp>
      <p:sp>
        <p:nvSpPr>
          <p:cNvPr id="30" name="Right Brace 29"/>
          <p:cNvSpPr/>
          <p:nvPr/>
        </p:nvSpPr>
        <p:spPr>
          <a:xfrm>
            <a:off x="8132468" y="5246438"/>
            <a:ext cx="95061" cy="246009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9319492" y="5699052"/>
            <a:ext cx="100042" cy="51694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31112" y="5404143"/>
            <a:ext cx="5168338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Two revenue streams:</a:t>
            </a:r>
          </a:p>
          <a:p>
            <a:r>
              <a:rPr lang="en-US" b="1" dirty="0"/>
              <a:t>1) Commissions on their sales</a:t>
            </a:r>
          </a:p>
          <a:p>
            <a:r>
              <a:rPr lang="en-US" b="1" dirty="0"/>
              <a:t>2) Commissions on their downline distributors' sales</a:t>
            </a:r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 flipH="1">
            <a:off x="6557630" y="5411581"/>
            <a:ext cx="1273618" cy="287471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1"/>
          </p:cNvCxnSpPr>
          <p:nvPr/>
        </p:nvCxnSpPr>
        <p:spPr>
          <a:xfrm flipH="1" flipV="1">
            <a:off x="6557630" y="5740352"/>
            <a:ext cx="661835" cy="17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</p:cNvCxnSpPr>
          <p:nvPr/>
        </p:nvCxnSpPr>
        <p:spPr>
          <a:xfrm>
            <a:off x="7983967" y="6264961"/>
            <a:ext cx="88944" cy="14634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35375" y="6408022"/>
            <a:ext cx="6235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ones at the bottom receive commission on ONLY their sales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219465" y="5597993"/>
            <a:ext cx="1465229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850438" y="5976677"/>
            <a:ext cx="2267058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  <p:bldP spid="23" grpId="0" animBg="1"/>
      <p:bldP spid="26" grpId="0" animBg="1"/>
      <p:bldP spid="27" grpId="0" animBg="1"/>
      <p:bldP spid="29" grpId="0"/>
      <p:bldP spid="31" grpId="0"/>
      <p:bldP spid="30" grpId="0" animBg="1"/>
      <p:bldP spid="33" grpId="0" animBg="1"/>
      <p:bldP spid="44" grpId="0"/>
      <p:bldP spid="53" grpId="0"/>
      <p:bldP spid="4" grpId="0" animBg="1"/>
      <p:bldP spid="3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Improve </a:t>
            </a:r>
            <a:r>
              <a:rPr lang="en-US" i="1" dirty="0">
                <a:solidFill>
                  <a:srgbClr val="77E1FF"/>
                </a:solidFill>
              </a:rPr>
              <a:t>conversion rate </a:t>
            </a:r>
            <a:r>
              <a:rPr lang="en-US" dirty="0"/>
              <a:t>in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every desired deal is closed, although (huge) cost is usually associated with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Increasing your rate of closing deals (e.g., improving your conversion rate) compensates for costs and opens up the funnel for more deals to get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achieve this is to decrease the cost and enhance the quality of </a:t>
            </a:r>
            <a:r>
              <a:rPr lang="en-US" i="1" dirty="0"/>
              <a:t>leads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Design your business model with COCA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business model might make it easier to sell your product to customers (e.g., when it has no </a:t>
            </a:r>
            <a:r>
              <a:rPr lang="en-US" i="1" dirty="0"/>
              <a:t>barrier-for-entry</a:t>
            </a:r>
            <a:r>
              <a:rPr lang="en-US" dirty="0"/>
              <a:t>); hence, decreasing the </a:t>
            </a:r>
            <a:r>
              <a:rPr lang="en-US" i="1" dirty="0"/>
              <a:t>sales cycle length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Engineer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</a:t>
            </a:r>
            <a:r>
              <a:rPr lang="en-US" i="1" dirty="0"/>
              <a:t>chasm</a:t>
            </a:r>
            <a:r>
              <a:rPr lang="en-US" dirty="0"/>
              <a:t>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/>
            </a:pPr>
            <a:r>
              <a:rPr lang="en-US" sz="2400" b="1" dirty="0">
                <a:solidFill>
                  <a:srgbClr val="92D050"/>
                </a:solidFill>
              </a:rPr>
              <a:t>Promoters</a:t>
            </a:r>
            <a:r>
              <a:rPr lang="en-US" sz="2400" dirty="0"/>
              <a:t> (score 9-10) are loyal enthusiasts who will keep buying and referring others, fueling growth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Engineer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2"/>
            </a:pPr>
            <a:r>
              <a:rPr lang="en-US" sz="2400" b="1" dirty="0">
                <a:solidFill>
                  <a:srgbClr val="92D050"/>
                </a:solidFill>
              </a:rPr>
              <a:t>Passives</a:t>
            </a:r>
            <a:r>
              <a:rPr lang="en-US" sz="2400" dirty="0"/>
              <a:t> (score 7-8) are satisfied but unenthusiastic customers who are vulnerable to competitive offerings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3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Engineer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3"/>
            </a:pPr>
            <a:r>
              <a:rPr lang="en-US" sz="2400" b="1" dirty="0">
                <a:solidFill>
                  <a:srgbClr val="92D050"/>
                </a:solidFill>
              </a:rPr>
              <a:t>Detractors</a:t>
            </a:r>
            <a:r>
              <a:rPr lang="en-US" sz="2400" dirty="0"/>
              <a:t> (score 0-6) are unhappy customers who can damage your brand and impede growth through negative word-of-mouth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NPS </a:t>
            </a:r>
            <a:r>
              <a:rPr lang="en-US" sz="2400" dirty="0"/>
              <a:t>= % of Promoters - % of Detractors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9100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LTV and COCA allow you to determine whether the financials of your business are working or will work</a:t>
            </a:r>
          </a:p>
          <a:p>
            <a:endParaRPr lang="en-US" sz="2800" dirty="0"/>
          </a:p>
          <a:p>
            <a:r>
              <a:rPr lang="en-US" dirty="0"/>
              <a:t>They highlight the importance of keeping an eye on key factors to make your business profitable</a:t>
            </a:r>
          </a:p>
          <a:p>
            <a:endParaRPr lang="en-US" sz="2800" dirty="0"/>
          </a:p>
          <a:p>
            <a:r>
              <a:rPr lang="en-US" dirty="0"/>
              <a:t>They provide simple scoreboard as opposed to the three core financial statements (</a:t>
            </a:r>
            <a:r>
              <a:rPr lang="en-US" i="1" dirty="0"/>
              <a:t>which we will start covering next week</a:t>
            </a:r>
            <a:r>
              <a:rPr lang="en-US" dirty="0"/>
              <a:t>)</a:t>
            </a:r>
          </a:p>
          <a:p>
            <a:endParaRPr lang="en-US" sz="2800" dirty="0"/>
          </a:p>
          <a:p>
            <a:r>
              <a:rPr lang="en-US" dirty="0">
                <a:solidFill>
                  <a:srgbClr val="77E1FF"/>
                </a:solidFill>
              </a:rPr>
              <a:t>Recommendation</a:t>
            </a:r>
            <a:r>
              <a:rPr lang="en-US" dirty="0"/>
              <a:t>: Do not let your optimism blind you from doing and capitalizing on the right calculations of LTV and COCA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Core financial statements </a:t>
            </a:r>
          </a:p>
          <a:p>
            <a:endParaRPr lang="en-US" dirty="0">
              <a:solidFill>
                <a:srgbClr val="77E1FF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3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508850" y="4545136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CFEB6D9D-0C11-A493-674A-6E8D7AA50FBB}"/>
              </a:ext>
            </a:extLst>
          </p:cNvPr>
          <p:cNvSpPr/>
          <p:nvPr/>
        </p:nvSpPr>
        <p:spPr>
          <a:xfrm rot="10800000">
            <a:off x="10251072" y="4550761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7AC86B4-2334-9E47-BE29-5BC59F57796E}"/>
              </a:ext>
            </a:extLst>
          </p:cNvPr>
          <p:cNvSpPr/>
          <p:nvPr/>
        </p:nvSpPr>
        <p:spPr>
          <a:xfrm>
            <a:off x="4419600" y="1990167"/>
            <a:ext cx="2779059" cy="842683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Unit Economics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69BA7A4-F0F2-2B99-F7BA-D3AE15105410}"/>
              </a:ext>
            </a:extLst>
          </p:cNvPr>
          <p:cNvSpPr/>
          <p:nvPr/>
        </p:nvSpPr>
        <p:spPr>
          <a:xfrm>
            <a:off x="2613087" y="3796143"/>
            <a:ext cx="2187389" cy="842683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LTV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985DD3B-9C9E-CA70-EE12-856EF4CF69D5}"/>
              </a:ext>
            </a:extLst>
          </p:cNvPr>
          <p:cNvSpPr/>
          <p:nvPr/>
        </p:nvSpPr>
        <p:spPr>
          <a:xfrm>
            <a:off x="6902825" y="3796144"/>
            <a:ext cx="2187389" cy="842683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COCA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E32E0-440C-ED71-AC6F-35252D4E5131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706782" y="2832850"/>
            <a:ext cx="2102348" cy="9632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8C934C-D1A7-13A6-AABC-D41CF9000080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5809130" y="2832850"/>
            <a:ext cx="2187390" cy="9632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Up Arrow 15">
            <a:extLst>
              <a:ext uri="{FF2B5EF4-FFF2-40B4-BE49-F238E27FC236}">
                <a16:creationId xmlns:a16="http://schemas.microsoft.com/office/drawing/2014/main" id="{94B0318D-2124-9EE9-5D91-59E3C97F64C9}"/>
              </a:ext>
            </a:extLst>
          </p:cNvPr>
          <p:cNvSpPr/>
          <p:nvPr/>
        </p:nvSpPr>
        <p:spPr>
          <a:xfrm>
            <a:off x="3518522" y="4817263"/>
            <a:ext cx="376518" cy="385482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LTV and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46396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Lifetime Value of an </a:t>
            </a:r>
            <a:r>
              <a:rPr lang="en-US" i="1" dirty="0">
                <a:solidFill>
                  <a:srgbClr val="EF7273"/>
                </a:solidFill>
              </a:rPr>
              <a:t>Acquired</a:t>
            </a:r>
            <a:r>
              <a:rPr lang="en-US" dirty="0">
                <a:solidFill>
                  <a:srgbClr val="EF7273"/>
                </a:solidFill>
              </a:rPr>
              <a:t> Customer </a:t>
            </a:r>
            <a:r>
              <a:rPr lang="en-US" dirty="0"/>
              <a:t>(</a:t>
            </a:r>
            <a:r>
              <a:rPr lang="en-US" dirty="0">
                <a:solidFill>
                  <a:srgbClr val="EF7273"/>
                </a:solidFill>
              </a:rPr>
              <a:t>LTV</a:t>
            </a:r>
            <a:r>
              <a:rPr lang="en-US" dirty="0"/>
              <a:t>) is a measure of the </a:t>
            </a:r>
            <a:r>
              <a:rPr lang="en-US" i="1" dirty="0">
                <a:solidFill>
                  <a:srgbClr val="77E1FF"/>
                </a:solidFill>
              </a:rPr>
              <a:t>average</a:t>
            </a:r>
            <a:r>
              <a:rPr lang="en-US" dirty="0">
                <a:solidFill>
                  <a:srgbClr val="77E1FF"/>
                </a:solidFill>
              </a:rPr>
              <a:t> </a:t>
            </a:r>
            <a:r>
              <a:rPr lang="en-US" i="1" dirty="0">
                <a:solidFill>
                  <a:srgbClr val="77E1FF"/>
                </a:solidFill>
              </a:rPr>
              <a:t>gross profit</a:t>
            </a:r>
            <a:r>
              <a:rPr lang="en-US" dirty="0">
                <a:solidFill>
                  <a:srgbClr val="77E1FF"/>
                </a:solidFill>
              </a:rPr>
              <a:t> </a:t>
            </a:r>
            <a:r>
              <a:rPr lang="en-US" dirty="0"/>
              <a:t>your business </a:t>
            </a:r>
            <a:r>
              <a:rPr lang="en-US" i="1" dirty="0"/>
              <a:t>expects</a:t>
            </a:r>
            <a:r>
              <a:rPr lang="en-US" dirty="0"/>
              <a:t> to make from </a:t>
            </a:r>
            <a:r>
              <a:rPr lang="en-US" i="1" u="sng" dirty="0"/>
              <a:t>a</a:t>
            </a:r>
            <a:r>
              <a:rPr lang="en-US" i="1" dirty="0"/>
              <a:t> typical customer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i="1" dirty="0"/>
              <a:t>as long as that person remains a customer </a:t>
            </a:r>
            <a:r>
              <a:rPr lang="en-US" dirty="0"/>
              <a:t>(thus, it extends to the future)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can be defined as the </a:t>
            </a:r>
            <a:r>
              <a:rPr lang="en-US" i="1" dirty="0"/>
              <a:t>present value </a:t>
            </a:r>
            <a:r>
              <a:rPr lang="en-US" dirty="0"/>
              <a:t>of the</a:t>
            </a:r>
            <a:r>
              <a:rPr lang="en-US" i="1" dirty="0"/>
              <a:t> future cash flows</a:t>
            </a:r>
            <a:r>
              <a:rPr lang="en-US" dirty="0"/>
              <a:t> from a typical customer during their entire relationship with your company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boils down to a </a:t>
            </a:r>
            <a:r>
              <a:rPr lang="en-US" i="1" dirty="0"/>
              <a:t>single number </a:t>
            </a:r>
            <a:r>
              <a:rPr lang="en-US" dirty="0"/>
              <a:t>that can be compared against COCA for estimating your average customer’s profitability</a:t>
            </a:r>
          </a:p>
        </p:txBody>
      </p:sp>
    </p:spTree>
    <p:extLst>
      <p:ext uri="{BB962C8B-B14F-4D97-AF65-F5344CB8AC3E}">
        <p14:creationId xmlns:p14="http://schemas.microsoft.com/office/powerpoint/2010/main" val="62295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Inputs to Calculate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77E1FF"/>
                </a:solidFill>
              </a:rPr>
              <a:t>Revenue Streams</a:t>
            </a:r>
          </a:p>
          <a:p>
            <a:pPr lvl="1"/>
            <a:r>
              <a:rPr lang="en-US" dirty="0"/>
              <a:t>This depends on your business model (whether it is </a:t>
            </a:r>
            <a:r>
              <a:rPr lang="en-US" dirty="0">
                <a:solidFill>
                  <a:srgbClr val="EF7273"/>
                </a:solidFill>
              </a:rPr>
              <a:t>transactional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recurrent</a:t>
            </a:r>
            <a:r>
              <a:rPr lang="en-US" dirty="0"/>
              <a:t>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usage-based</a:t>
            </a:r>
            <a:r>
              <a:rPr lang="en-US" dirty="0"/>
              <a:t>, or a </a:t>
            </a:r>
            <a:r>
              <a:rPr lang="en-US" i="1" dirty="0">
                <a:solidFill>
                  <a:srgbClr val="92D050"/>
                </a:solidFill>
              </a:rPr>
              <a:t>mix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>
                <a:solidFill>
                  <a:srgbClr val="77E1FF"/>
                </a:solidFill>
              </a:rPr>
              <a:t>Gross Margin </a:t>
            </a:r>
            <a:r>
              <a:rPr lang="en-US" dirty="0"/>
              <a:t>(for each of your revenue streams)</a:t>
            </a:r>
          </a:p>
          <a:p>
            <a:pPr lvl="1"/>
            <a:r>
              <a:rPr lang="en-US" dirty="0"/>
              <a:t>Gross margin = price – </a:t>
            </a:r>
            <a:r>
              <a:rPr lang="en-US" i="1" dirty="0"/>
              <a:t>direct</a:t>
            </a:r>
            <a:r>
              <a:rPr lang="en-US" dirty="0"/>
              <a:t> cost 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>
                <a:solidFill>
                  <a:srgbClr val="77E1FF"/>
                </a:solidFill>
              </a:rPr>
              <a:t>Retention Rate</a:t>
            </a:r>
          </a:p>
          <a:p>
            <a:pPr lvl="1"/>
            <a:r>
              <a:rPr lang="en-US" dirty="0"/>
              <a:t>This is the percentage of customers who will continue to pay for your product</a:t>
            </a:r>
          </a:p>
        </p:txBody>
      </p:sp>
    </p:spTree>
    <p:extLst>
      <p:ext uri="{BB962C8B-B14F-4D97-AF65-F5344CB8AC3E}">
        <p14:creationId xmlns:p14="http://schemas.microsoft.com/office/powerpoint/2010/main" val="40536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Inputs to Calculate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8274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>
                <a:solidFill>
                  <a:srgbClr val="77E1FF"/>
                </a:solidFill>
              </a:rPr>
              <a:t>Life of Product</a:t>
            </a:r>
          </a:p>
          <a:p>
            <a:pPr lvl="1"/>
            <a:r>
              <a:rPr lang="en-US" dirty="0"/>
              <a:t>This is the duration you expect your product will last before the customer either discontinues using it or purchases a replacement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>
                <a:solidFill>
                  <a:srgbClr val="77E1FF"/>
                </a:solidFill>
              </a:rPr>
              <a:t>Next Product Purchase Rate</a:t>
            </a:r>
          </a:p>
          <a:p>
            <a:pPr lvl="1"/>
            <a:r>
              <a:rPr lang="en-US" dirty="0"/>
              <a:t>This is the percentage of customers who will buy a replacement product from you when the life of the current product ends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solidFill>
                  <a:srgbClr val="77E1FF"/>
                </a:solidFill>
              </a:rPr>
              <a:t>Cost of Capital Rate (or </a:t>
            </a:r>
            <a:r>
              <a:rPr lang="en-US" i="1" dirty="0">
                <a:solidFill>
                  <a:srgbClr val="77E1FF"/>
                </a:solidFill>
              </a:rPr>
              <a:t>Discount Rate</a:t>
            </a:r>
            <a:r>
              <a:rPr lang="en-US" dirty="0">
                <a:solidFill>
                  <a:srgbClr val="77E1FF"/>
                </a:solidFill>
              </a:rPr>
              <a:t>)</a:t>
            </a:r>
          </a:p>
          <a:p>
            <a:pPr lvl="1"/>
            <a:r>
              <a:rPr lang="en-US" dirty="0"/>
              <a:t>For a new entrepreneur who lacks a track record, an appropriate number is between 35% and 75% (also, </a:t>
            </a:r>
            <a:r>
              <a:rPr lang="en-US" i="1" dirty="0"/>
              <a:t>the riskier your venture is, the higher the rate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9797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LTV?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b="1" dirty="0"/>
              <a:t>Algorithm</a:t>
            </a:r>
            <a:r>
              <a:rPr lang="en-US" dirty="0"/>
              <a:t>: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35641" y="2251561"/>
                <a:ext cx="9856994" cy="45243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1.  </a:t>
                </a:r>
                <a:r>
                  <a:rPr lang="en-US" sz="2400" dirty="0"/>
                  <a:t>for each year </a:t>
                </a:r>
                <a:r>
                  <a:rPr lang="en-US" sz="2400" b="1" i="1" dirty="0">
                    <a:solidFill>
                      <a:srgbClr val="FF0000"/>
                    </a:solidFill>
                  </a:rPr>
                  <a:t>y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2.         </a:t>
                </a:r>
                <a:r>
                  <a:rPr lang="en-US" sz="2400" dirty="0"/>
                  <a:t>for each revenue stream in your business model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3.	            </a:t>
                </a:r>
                <a:r>
                  <a:rPr lang="en-US" sz="2400" dirty="0"/>
                  <a:t>if in year </a:t>
                </a:r>
                <a:r>
                  <a:rPr lang="en-US" sz="2400" b="1" i="1" dirty="0">
                    <a:solidFill>
                      <a:srgbClr val="FF0000"/>
                    </a:solidFill>
                  </a:rPr>
                  <a:t>y</a:t>
                </a:r>
                <a:r>
                  <a:rPr lang="en-US" sz="2400" dirty="0"/>
                  <a:t> the customer will replace your product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4.</a:t>
                </a:r>
                <a:r>
                  <a:rPr lang="en-US" sz="2400" dirty="0"/>
                  <a:t>			use 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“</a:t>
                </a:r>
                <a:r>
                  <a:rPr lang="en-US" sz="2400" b="1" dirty="0">
                    <a:solidFill>
                      <a:srgbClr val="77E1FF"/>
                    </a:solidFill>
                  </a:rPr>
                  <a:t>gross margin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”</a:t>
                </a:r>
                <a:r>
                  <a:rPr lang="en-US" sz="2400" dirty="0"/>
                  <a:t>, </a:t>
                </a:r>
                <a:r>
                  <a:rPr lang="en-US" sz="2400" b="1" dirty="0">
                    <a:solidFill>
                      <a:srgbClr val="77E1FF"/>
                    </a:solidFill>
                  </a:rPr>
                  <a:t>“retention rate”</a:t>
                </a:r>
                <a:r>
                  <a:rPr lang="en-US" sz="2400" dirty="0"/>
                  <a:t>, and</a:t>
                </a:r>
                <a:br>
                  <a:rPr lang="en-US" sz="2400" dirty="0"/>
                </a:br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5.</a:t>
                </a:r>
                <a:r>
                  <a:rPr lang="en-US" sz="2400" dirty="0"/>
                  <a:t>			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“</a:t>
                </a:r>
                <a:r>
                  <a:rPr lang="en-US" sz="2400" b="1" dirty="0">
                    <a:solidFill>
                      <a:srgbClr val="77E1FF"/>
                    </a:solidFill>
                  </a:rPr>
                  <a:t>next product purchase rate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” </a:t>
                </a:r>
                <a:r>
                  <a:rPr lang="en-US" sz="2400" dirty="0"/>
                  <a:t>to calculate your profit </a:t>
                </a:r>
                <a:r>
                  <a:rPr lang="en-US" sz="2400" b="1" i="1" dirty="0">
                    <a:solidFill>
                      <a:srgbClr val="00B050"/>
                    </a:solidFill>
                  </a:rPr>
                  <a:t>p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6.</a:t>
                </a:r>
                <a:r>
                  <a:rPr lang="en-US" sz="2400" dirty="0"/>
                  <a:t>		else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7.</a:t>
                </a:r>
                <a:r>
                  <a:rPr lang="en-US" sz="2400" dirty="0"/>
                  <a:t>			use 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“</a:t>
                </a:r>
                <a:r>
                  <a:rPr lang="en-US" sz="2400" b="1" dirty="0">
                    <a:solidFill>
                      <a:srgbClr val="77E1FF"/>
                    </a:solidFill>
                  </a:rPr>
                  <a:t>gross margin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”</a:t>
                </a:r>
                <a:r>
                  <a:rPr lang="en-US" sz="2400" dirty="0"/>
                  <a:t> and 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“</a:t>
                </a:r>
                <a:r>
                  <a:rPr lang="en-US" sz="2400" b="1" dirty="0">
                    <a:solidFill>
                      <a:srgbClr val="77E1FF"/>
                    </a:solidFill>
                  </a:rPr>
                  <a:t>retention rate</a:t>
                </a:r>
                <a:r>
                  <a:rPr lang="en-US" sz="2400" dirty="0">
                    <a:solidFill>
                      <a:srgbClr val="77E1FF"/>
                    </a:solidFill>
                  </a:rPr>
                  <a:t>”</a:t>
                </a:r>
                <a:br>
                  <a:rPr lang="en-US" sz="2400" dirty="0"/>
                </a:br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8.</a:t>
                </a:r>
                <a:r>
                  <a:rPr lang="en-US" sz="2400" dirty="0"/>
                  <a:t>			to calculate your profit </a:t>
                </a:r>
                <a:r>
                  <a:rPr lang="en-US" sz="2400" b="1" i="1" dirty="0">
                    <a:solidFill>
                      <a:srgbClr val="00B050"/>
                    </a:solidFill>
                  </a:rPr>
                  <a:t>p</a:t>
                </a: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9.</a:t>
                </a:r>
                <a:r>
                  <a:rPr lang="en-US" sz="2400" dirty="0"/>
                  <a:t>		</a:t>
                </a:r>
                <a:r>
                  <a:rPr lang="en-US" sz="2400" dirty="0" err="1"/>
                  <a:t>total_profit</a:t>
                </a:r>
                <a:r>
                  <a:rPr lang="en-US" sz="2400" dirty="0"/>
                  <a:t> += </a:t>
                </a:r>
                <a:r>
                  <a:rPr lang="en-US" sz="2400" b="1" i="1" dirty="0">
                    <a:solidFill>
                      <a:srgbClr val="00B050"/>
                    </a:solidFill>
                  </a:rPr>
                  <a:t>p</a:t>
                </a:r>
              </a:p>
              <a:p>
                <a:pPr marL="457200" indent="-457200">
                  <a:buClr>
                    <a:schemeClr val="bg1">
                      <a:lumMod val="50000"/>
                    </a:schemeClr>
                  </a:buClr>
                  <a:buAutoNum type="arabicPeriod" startAt="10"/>
                </a:pPr>
                <a:r>
                  <a:rPr lang="en-US" sz="2400" dirty="0"/>
                  <a:t>       calculate the present value,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r>
                  <a:rPr lang="en-US" sz="2400" dirty="0"/>
                  <a:t>,</a:t>
                </a:r>
                <a:r>
                  <a:rPr lang="en-US" sz="2400" b="1" i="1" dirty="0"/>
                  <a:t> </a:t>
                </a:r>
                <a:r>
                  <a:rPr lang="en-US" sz="2400" dirty="0"/>
                  <a:t>of </a:t>
                </a:r>
                <a:r>
                  <a:rPr lang="en-US" sz="2400" dirty="0" err="1"/>
                  <a:t>total_profit</a:t>
                </a:r>
                <a:r>
                  <a:rPr lang="en-US" sz="2400" dirty="0"/>
                  <a:t> in </a:t>
                </a:r>
                <a:r>
                  <a:rPr lang="en-US" sz="2400" b="1" i="1" dirty="0">
                    <a:solidFill>
                      <a:srgbClr val="FF0000"/>
                    </a:solidFill>
                  </a:rPr>
                  <a:t>y</a:t>
                </a:r>
                <a:endParaRPr lang="en-US" sz="24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marL="457200" indent="-457200">
                  <a:buClr>
                    <a:schemeClr val="bg1">
                      <a:lumMod val="50000"/>
                    </a:schemeClr>
                  </a:buClr>
                  <a:buAutoNum type="arabicPeriod" startAt="10"/>
                </a:pPr>
                <a:r>
                  <a:rPr lang="en-US" sz="2400" dirty="0">
                    <a:solidFill>
                      <a:srgbClr val="7030A0"/>
                    </a:solidFill>
                  </a:rPr>
                  <a:t>       </a:t>
                </a:r>
                <a:r>
                  <a:rPr lang="en-US" sz="2400" dirty="0">
                    <a:solidFill>
                      <a:srgbClr val="EF7273"/>
                    </a:solidFill>
                  </a:rPr>
                  <a:t>LTV</a:t>
                </a:r>
                <a:r>
                  <a:rPr lang="en-US" sz="2400" dirty="0"/>
                  <a:t> +=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</m:oMath>
                </a14:m>
                <a:endParaRPr lang="en-US" sz="2400" b="1" i="1" dirty="0">
                  <a:solidFill>
                    <a:srgbClr val="FF0000"/>
                  </a:solidFill>
                </a:endParaRPr>
              </a:p>
              <a:p>
                <a:r>
                  <a:rPr lang="en-US" sz="2400" dirty="0">
                    <a:solidFill>
                      <a:schemeClr val="bg1">
                        <a:lumMod val="50000"/>
                      </a:schemeClr>
                    </a:solidFill>
                  </a:rPr>
                  <a:t>12.</a:t>
                </a:r>
                <a:r>
                  <a:rPr lang="en-US" sz="2400" dirty="0"/>
                  <a:t>	</a:t>
                </a:r>
                <a:r>
                  <a:rPr lang="en-US" sz="2400" dirty="0" err="1"/>
                  <a:t>total_profit</a:t>
                </a:r>
                <a:r>
                  <a:rPr lang="en-US" sz="2400" dirty="0"/>
                  <a:t> = 0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641" y="2251561"/>
                <a:ext cx="9856994" cy="4524315"/>
              </a:xfrm>
              <a:prstGeom prst="rect">
                <a:avLst/>
              </a:prstGeom>
              <a:blipFill>
                <a:blip r:embed="rId2"/>
                <a:stretch>
                  <a:fillRect l="-1031" t="-1120" r="-129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59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18568</TotalTime>
  <Words>5682</Words>
  <Application>Microsoft Macintosh PowerPoint</Application>
  <PresentationFormat>Widescreen</PresentationFormat>
  <Paragraphs>1326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Overview</vt:lpstr>
      <vt:lpstr>What is LTV and Why?</vt:lpstr>
      <vt:lpstr>Key Inputs to Calculate LTV</vt:lpstr>
      <vt:lpstr>Key Inputs to Calculate LTV</vt:lpstr>
      <vt:lpstr>How to Calculate LTV?</vt:lpstr>
      <vt:lpstr>Example: “Widget”</vt:lpstr>
      <vt:lpstr>Calculating LTV for “Widget”</vt:lpstr>
      <vt:lpstr>Calculating LTV for “Widget”</vt:lpstr>
      <vt:lpstr>Calculating LTV for “Widget”</vt:lpstr>
      <vt:lpstr>Important Considerations</vt:lpstr>
      <vt:lpstr>Important Considerations</vt:lpstr>
      <vt:lpstr>Important Considerations</vt:lpstr>
      <vt:lpstr>Summary</vt:lpstr>
      <vt:lpstr>Overview</vt:lpstr>
      <vt:lpstr>Cost of Customer Acquisition (COCA)</vt:lpstr>
      <vt:lpstr>COCA vs. LTV</vt:lpstr>
      <vt:lpstr>How to Calculate COCA?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How To Reduce COCA?</vt:lpstr>
      <vt:lpstr>How To Reduce COCA?</vt:lpstr>
      <vt:lpstr>How To Reduce COCA?</vt:lpstr>
      <vt:lpstr>How To Reduce COCA?</vt:lpstr>
      <vt:lpstr>How To Reduce COCA?</vt:lpstr>
      <vt:lpstr>Summary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384</cp:revision>
  <dcterms:created xsi:type="dcterms:W3CDTF">2017-12-27T09:59:59Z</dcterms:created>
  <dcterms:modified xsi:type="dcterms:W3CDTF">2023-11-13T16:27:10Z</dcterms:modified>
</cp:coreProperties>
</file>