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566" r:id="rId2"/>
    <p:sldId id="567" r:id="rId3"/>
    <p:sldId id="609" r:id="rId4"/>
    <p:sldId id="354" r:id="rId5"/>
    <p:sldId id="606" r:id="rId6"/>
    <p:sldId id="306" r:id="rId7"/>
    <p:sldId id="402" r:id="rId8"/>
    <p:sldId id="296" r:id="rId9"/>
    <p:sldId id="298" r:id="rId10"/>
    <p:sldId id="323" r:id="rId11"/>
    <p:sldId id="299" r:id="rId12"/>
    <p:sldId id="317" r:id="rId13"/>
    <p:sldId id="318" r:id="rId14"/>
    <p:sldId id="319" r:id="rId15"/>
    <p:sldId id="320" r:id="rId16"/>
    <p:sldId id="321" r:id="rId17"/>
    <p:sldId id="322" r:id="rId18"/>
    <p:sldId id="607" r:id="rId19"/>
    <p:sldId id="330" r:id="rId20"/>
    <p:sldId id="394" r:id="rId21"/>
    <p:sldId id="396" r:id="rId22"/>
    <p:sldId id="395" r:id="rId23"/>
    <p:sldId id="397" r:id="rId24"/>
    <p:sldId id="399" r:id="rId25"/>
    <p:sldId id="400" r:id="rId26"/>
    <p:sldId id="401" r:id="rId27"/>
    <p:sldId id="608" r:id="rId28"/>
    <p:sldId id="408" r:id="rId29"/>
    <p:sldId id="412" r:id="rId30"/>
    <p:sldId id="413" r:id="rId31"/>
    <p:sldId id="414" r:id="rId32"/>
    <p:sldId id="405" r:id="rId33"/>
    <p:sldId id="327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273"/>
    <a:srgbClr val="77E1FF"/>
    <a:srgbClr val="FCE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82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47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34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87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6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2535" y="1226912"/>
            <a:ext cx="9523071" cy="2387600"/>
          </a:xfrm>
        </p:spPr>
        <p:txBody>
          <a:bodyPr anchor="t">
            <a:noAutofit/>
          </a:bodyPr>
          <a:lstStyle/>
          <a:p>
            <a:r>
              <a:rPr lang="en-US" sz="4400" b="1" dirty="0">
                <a:solidFill>
                  <a:srgbClr val="77E1FF"/>
                </a:solidFill>
              </a:rPr>
              <a:t>Entrepreneurship for Computer Science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77E1FF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44494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How to Manage Your Finances and Raise Capital? – Part II</a:t>
            </a:r>
          </a:p>
          <a:p>
            <a:r>
              <a:rPr lang="en-US" sz="2800" dirty="0"/>
              <a:t>Lecture 12, November 06, 2023</a:t>
            </a:r>
          </a:p>
          <a:p>
            <a:endParaRPr lang="en-US" dirty="0"/>
          </a:p>
          <a:p>
            <a:r>
              <a:rPr lang="en-US" sz="28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AF9EBD-2407-8645-80D3-C98102E93C59}"/>
              </a:ext>
            </a:extLst>
          </p:cNvPr>
          <p:cNvSpPr txBox="1"/>
          <p:nvPr/>
        </p:nvSpPr>
        <p:spPr>
          <a:xfrm>
            <a:off x="5636871" y="297469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1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“Widget”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a conceptual case study of a company that makes a “widget”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Widget’s business model involves a one-time, up-front charge for the widget, alongside an annual recurring fee for maintenance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774009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Recurring Maintenance Revenue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Widget Price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 of the up-front</a:t>
                      </a:r>
                      <a:r>
                        <a:rPr lang="en-US" sz="1600" baseline="0" dirty="0"/>
                        <a:t> charge</a:t>
                      </a:r>
                      <a:r>
                        <a:rPr lang="en-US" sz="1600" dirty="0"/>
                        <a:t> after a 6-month warranty period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Gross Margin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Retention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100% in year 0 and 90% in subsequent years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Life of Product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937147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Recurring Maintenance Revenue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Widget Price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 of the up-front</a:t>
                      </a:r>
                      <a:r>
                        <a:rPr lang="en-US" sz="1600" baseline="0" dirty="0"/>
                        <a:t> charge</a:t>
                      </a:r>
                      <a:r>
                        <a:rPr lang="en-US" sz="1600" dirty="0"/>
                        <a:t> after a 6-month warranty period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Gross Margin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Retention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100% in year 0 and 90% in subsequent years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Life of Product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830408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Recurring Maintenance Revenue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Widget Price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 of the up-front</a:t>
                      </a:r>
                      <a:r>
                        <a:rPr lang="en-US" sz="1600" baseline="0" dirty="0"/>
                        <a:t> charge</a:t>
                      </a:r>
                      <a:r>
                        <a:rPr lang="en-US" sz="1600" dirty="0"/>
                        <a:t> after a 6-month warranty period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Gross Margin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Retention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100% in year 0 and 90% in subsequent years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Life of Product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145797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Recurring Maintenance Revenue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Widget Price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 of the up-front</a:t>
                      </a:r>
                      <a:r>
                        <a:rPr lang="en-US" sz="1600" baseline="0" dirty="0"/>
                        <a:t> charge</a:t>
                      </a:r>
                      <a:r>
                        <a:rPr lang="en-US" sz="1600" dirty="0"/>
                        <a:t> after a 6-month warranty period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Gross Margin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Retention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100% in year 0 and 90% in subsequent years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Life of Product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839222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Recurring Maintenance Revenue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Widget Price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 of the up-front</a:t>
                      </a:r>
                      <a:r>
                        <a:rPr lang="en-US" sz="1600" baseline="0" dirty="0"/>
                        <a:t> charge</a:t>
                      </a:r>
                      <a:r>
                        <a:rPr lang="en-US" sz="1600" dirty="0"/>
                        <a:t> after a 6-month warranty period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Gross Margin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Retention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100% in year 0 and 90% in subsequent years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Life of Product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448263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Recurring Maintenance Revenue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Widget Price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 of the up-front</a:t>
                      </a:r>
                      <a:r>
                        <a:rPr lang="en-US" sz="1600" baseline="0" dirty="0"/>
                        <a:t> charge</a:t>
                      </a:r>
                      <a:r>
                        <a:rPr lang="en-US" sz="1600" dirty="0"/>
                        <a:t> after a 6-month warranty period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Gross Margin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Retention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100% in year 0 and 90% in subsequent years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Life of Product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8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Calculating LTV for “Widget”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F7273"/>
                </a:solidFill>
              </a:rPr>
              <a:t>Revenue Stream 1</a:t>
            </a:r>
            <a:r>
              <a:rPr lang="en-US" dirty="0"/>
              <a:t>: One-time, up-front payment for a widget</a:t>
            </a:r>
          </a:p>
          <a:p>
            <a:pPr lvl="1"/>
            <a:r>
              <a:rPr lang="en-US" dirty="0"/>
              <a:t>How much </a:t>
            </a:r>
            <a:r>
              <a:rPr lang="en-US" i="1" dirty="0"/>
              <a:t>gross</a:t>
            </a:r>
            <a:r>
              <a:rPr lang="en-US" dirty="0"/>
              <a:t> </a:t>
            </a:r>
            <a:r>
              <a:rPr lang="en-US" i="1" dirty="0"/>
              <a:t>profit</a:t>
            </a:r>
            <a:r>
              <a:rPr lang="en-US" dirty="0"/>
              <a:t> can be made of this channel?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312567"/>
              </p:ext>
            </p:extLst>
          </p:nvPr>
        </p:nvGraphicFramePr>
        <p:xfrm>
          <a:off x="1190337" y="2964106"/>
          <a:ext cx="9896761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61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Price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0.75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(10,000×0.65) = $6,500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(10,000×0.75×0.65) = $4,875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405063"/>
              </p:ext>
            </p:extLst>
          </p:nvPr>
        </p:nvGraphicFramePr>
        <p:xfrm>
          <a:off x="1190337" y="2965746"/>
          <a:ext cx="9896761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61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Price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(10,000×0.65) = $6,500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(10,000×0.75×0.65) = $4,875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710967"/>
              </p:ext>
            </p:extLst>
          </p:nvPr>
        </p:nvGraphicFramePr>
        <p:xfrm>
          <a:off x="1190337" y="2964106"/>
          <a:ext cx="9896761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61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Price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Gross Margin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(10,000×0.65) = $6,500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(10,000×0.75×0.65) = $4,875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852530"/>
              </p:ext>
            </p:extLst>
          </p:nvPr>
        </p:nvGraphicFramePr>
        <p:xfrm>
          <a:off x="1190336" y="2964106"/>
          <a:ext cx="9896761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61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Price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Gross Margin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(10,000×0.65) = $6,500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(10,000×0.75×0.65) = $4,875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84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Calculating LTV for “Widget”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F7273"/>
                </a:solidFill>
              </a:rPr>
              <a:t>Revenue Stream 2</a:t>
            </a:r>
            <a:r>
              <a:rPr lang="en-US" dirty="0"/>
              <a:t>: Maintenance for a widget</a:t>
            </a:r>
          </a:p>
          <a:p>
            <a:pPr lvl="1"/>
            <a:r>
              <a:rPr lang="en-US" dirty="0"/>
              <a:t>How much </a:t>
            </a:r>
            <a:r>
              <a:rPr lang="en-US" i="1" dirty="0"/>
              <a:t>gross</a:t>
            </a:r>
            <a:r>
              <a:rPr lang="en-US" dirty="0"/>
              <a:t> </a:t>
            </a:r>
            <a:r>
              <a:rPr lang="en-US" i="1" dirty="0"/>
              <a:t>profit</a:t>
            </a:r>
            <a:r>
              <a:rPr lang="en-US" dirty="0"/>
              <a:t> can be made of this channel?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297864"/>
              </p:ext>
            </p:extLst>
          </p:nvPr>
        </p:nvGraphicFramePr>
        <p:xfrm>
          <a:off x="914400" y="2727376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7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$750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Cumulative r (= </a:t>
                      </a:r>
                      <a:r>
                        <a:rPr lang="en-US" sz="1600" b="1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</a:t>
                      </a:r>
                      <a:r>
                        <a:rPr lang="en-US" sz="1600" b="1" baseline="300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y</a:t>
                      </a:r>
                      <a:r>
                        <a:rPr lang="en-US" sz="16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0.729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0.656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235361"/>
              </p:ext>
            </p:extLst>
          </p:nvPr>
        </p:nvGraphicFramePr>
        <p:xfrm>
          <a:off x="914400" y="2727376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7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$750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Cumulative r (= </a:t>
                      </a:r>
                      <a:r>
                        <a:rPr lang="en-US" sz="1600" b="1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</a:t>
                      </a:r>
                      <a:r>
                        <a:rPr lang="en-US" sz="1600" b="1" baseline="300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y</a:t>
                      </a:r>
                      <a:r>
                        <a:rPr lang="en-US" sz="16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0.729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0.656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992397"/>
              </p:ext>
            </p:extLst>
          </p:nvPr>
        </p:nvGraphicFramePr>
        <p:xfrm>
          <a:off x="914400" y="2727376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7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$750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Cumulative r (=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b="1" baseline="30000" dirty="0" err="1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, where y = #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0.729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0.656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667902"/>
              </p:ext>
            </p:extLst>
          </p:nvPr>
        </p:nvGraphicFramePr>
        <p:xfrm>
          <a:off x="914400" y="2725082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7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$750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Cumulative r (=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b="1" baseline="30000" dirty="0" err="1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, where y = #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0.729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0.656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639379"/>
              </p:ext>
            </p:extLst>
          </p:nvPr>
        </p:nvGraphicFramePr>
        <p:xfrm>
          <a:off x="914400" y="2725082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7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$750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Cumulative r (=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b="1" baseline="30000" dirty="0" err="1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, where y = #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0.729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0.656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02C4680-6B37-019F-F591-8F845CC87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276066"/>
              </p:ext>
            </p:extLst>
          </p:nvPr>
        </p:nvGraphicFramePr>
        <p:xfrm>
          <a:off x="914400" y="2725082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7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Cumulative r (=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b="1" baseline="30000" dirty="0" err="1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, where y = #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0.729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0.656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(750×1×0.85) = 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(1500 × 0.9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× 0.85) = 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(1500 × 0.81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(1500 × 0.729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× 0.85) = 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(1500 × 0.656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= (750 × 0.656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94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Calculating LTV for “Widget”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F7273"/>
                </a:solidFill>
              </a:rPr>
              <a:t>Lifetime Value of An Acquired Customer </a:t>
            </a:r>
            <a:r>
              <a:rPr lang="en-US" dirty="0"/>
              <a:t>(</a:t>
            </a:r>
            <a:r>
              <a:rPr lang="en-US" dirty="0">
                <a:solidFill>
                  <a:srgbClr val="EF7273"/>
                </a:solidFill>
              </a:rPr>
              <a:t>LTV</a:t>
            </a:r>
            <a:r>
              <a:rPr lang="en-US" dirty="0"/>
              <a:t>):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253224"/>
              </p:ext>
            </p:extLst>
          </p:nvPr>
        </p:nvGraphicFramePr>
        <p:xfrm>
          <a:off x="1190337" y="2527684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7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Sum</a:t>
                      </a:r>
                      <a:r>
                        <a:rPr lang="en-US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of Profits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$7,137.50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$5,188.65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Present</a:t>
                      </a:r>
                      <a:r>
                        <a:rPr lang="en-US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Values of Profits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(7137/1.5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</a:t>
                      </a:r>
                      <a:b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= $7,137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(1147.5/1.5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$765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(1032.75/1.5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$459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(929.48/1.5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(836.4/1.5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(5188.65/1.5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$683.285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028349"/>
              </p:ext>
            </p:extLst>
          </p:nvPr>
        </p:nvGraphicFramePr>
        <p:xfrm>
          <a:off x="1190337" y="2527684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7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Sum</a:t>
                      </a:r>
                      <a:r>
                        <a:rPr lang="en-US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of Profits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$7,137.50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$5,188.65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Present</a:t>
                      </a:r>
                      <a:r>
                        <a:rPr lang="en-US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Values of Profits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(7137/1.5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</a:t>
                      </a:r>
                      <a:b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= $7,137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(1147.5/1.5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$765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(1032.75/1.5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$459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(929.48/1.5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(836.4/1.5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(5188.65/1.5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$683.285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139674"/>
              </p:ext>
            </p:extLst>
          </p:nvPr>
        </p:nvGraphicFramePr>
        <p:xfrm>
          <a:off x="1190337" y="2527684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7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Sums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of Profits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$7,137.50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$5,188.65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Present</a:t>
                      </a:r>
                      <a:r>
                        <a:rPr lang="en-US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Values of Profits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(7137/1.5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</a:t>
                      </a:r>
                      <a:b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= $7,137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(1147.5/1.5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$765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(1032.75/1.5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$459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(929.48/1.5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(836.4/1.5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(5188.65/1.5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$683.285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091242"/>
              </p:ext>
            </p:extLst>
          </p:nvPr>
        </p:nvGraphicFramePr>
        <p:xfrm>
          <a:off x="1190337" y="2527684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7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Sums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of Profits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$7,137.50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$5,188.65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Present</a:t>
                      </a:r>
                      <a:r>
                        <a:rPr lang="en-US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Values of Profits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(7137/1.5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</a:t>
                      </a:r>
                      <a:b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= $7,137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(1147.5/1.5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$765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(1032.75/1.5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$459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(929.48/1.5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(836.4/1.5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(5188.65/1.5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$683.285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610088"/>
              </p:ext>
            </p:extLst>
          </p:nvPr>
        </p:nvGraphicFramePr>
        <p:xfrm>
          <a:off x="1190337" y="2529446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7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Sums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of Profits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$7,137.50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$5,188.65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Present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Values of Profits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(7137/1.5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= $7,137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(1147.5/1.5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$765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(1032.75/1.5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$459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(929.48/1.5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(836.4/1.5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(5188.65/1.5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$683.285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471657"/>
              </p:ext>
            </p:extLst>
          </p:nvPr>
        </p:nvGraphicFramePr>
        <p:xfrm>
          <a:off x="1190337" y="2523734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7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Sums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of Profits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$7,137.50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$5,188.65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Present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Values of Profits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(7137/1.5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= $7,137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(1147.5/1.5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$765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(1032.75/1.5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$459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(929.48/1.5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(836.4/1.5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(5188.65/1.5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$683.285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EF7273"/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$9485.425</a:t>
                      </a:r>
                    </a:p>
                  </a:txBody>
                  <a:tcP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75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Important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business model is very critical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Your choice of the business model can greatly impact your </a:t>
            </a:r>
            <a:r>
              <a:rPr lang="en-US" dirty="0">
                <a:solidFill>
                  <a:srgbClr val="EF7273"/>
                </a:solidFill>
              </a:rPr>
              <a:t>LTV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Recurring income: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92D050"/>
                </a:solidFill>
              </a:rPr>
              <a:t>Pros</a:t>
            </a:r>
            <a:r>
              <a:rPr lang="en-US" sz="2400" dirty="0"/>
              <a:t>: Can increase revenue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Cons</a:t>
            </a:r>
            <a:r>
              <a:rPr lang="en-US" sz="2400" dirty="0"/>
              <a:t>: Might necessitate additional capital from investors up-front (especially, if there are no up-front charges); hence, potentially increasing the cost of capital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One-time, up-front charge: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92D050"/>
                </a:solidFill>
              </a:rPr>
              <a:t>Pros</a:t>
            </a:r>
            <a:r>
              <a:rPr lang="en-US" sz="2400" dirty="0"/>
              <a:t>: Can reduce the amount of capital needed initially; hence, potentially decreasing the cost of capital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Cons</a:t>
            </a:r>
            <a:r>
              <a:rPr lang="en-US" sz="2400" dirty="0"/>
              <a:t>: Might not appeal to customers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7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Important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F7273"/>
                </a:solidFill>
              </a:rPr>
              <a:t>LTV</a:t>
            </a:r>
            <a:r>
              <a:rPr lang="en-US" dirty="0"/>
              <a:t> is about </a:t>
            </a:r>
            <a:r>
              <a:rPr lang="en-US" i="1" dirty="0">
                <a:solidFill>
                  <a:srgbClr val="77E1FF"/>
                </a:solidFill>
              </a:rPr>
              <a:t>profit</a:t>
            </a:r>
            <a:r>
              <a:rPr lang="en-US" dirty="0"/>
              <a:t>, not revenue</a:t>
            </a:r>
          </a:p>
          <a:p>
            <a:pPr lvl="1"/>
            <a:r>
              <a:rPr lang="en-US" dirty="0"/>
              <a:t>A common mistake among entrepreneurs is to tally up revenue (not profits) out of the business model streams</a:t>
            </a:r>
          </a:p>
          <a:p>
            <a:pPr lvl="1"/>
            <a:r>
              <a:rPr lang="en-US" dirty="0"/>
              <a:t>Gross margin and cost of capital rate are integral to determining an accurate </a:t>
            </a:r>
            <a:r>
              <a:rPr lang="en-US" dirty="0">
                <a:solidFill>
                  <a:srgbClr val="EF7273"/>
                </a:solidFill>
              </a:rPr>
              <a:t>LTV</a:t>
            </a:r>
          </a:p>
          <a:p>
            <a:pPr lvl="1"/>
            <a:endParaRPr lang="en-US" dirty="0"/>
          </a:p>
          <a:p>
            <a:r>
              <a:rPr lang="en-US" dirty="0"/>
              <a:t>Gross margins make a big difference</a:t>
            </a:r>
          </a:p>
          <a:p>
            <a:pPr lvl="1"/>
            <a:r>
              <a:rPr lang="en-US" dirty="0"/>
              <a:t>Try to wrap your potentially lower-margin core product with high-margin add-on products, services, or upselling opportunities (e.g., analytics reports, which might significantly appeal to customers!)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8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Important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The retention rate is very critical as well</a:t>
            </a:r>
          </a:p>
          <a:p>
            <a:pPr lvl="1"/>
            <a:r>
              <a:rPr lang="en-US" dirty="0"/>
              <a:t>A small increase in your retention rate leads to a significant improvement in your cumulative profit</a:t>
            </a:r>
          </a:p>
          <a:p>
            <a:pPr lvl="1"/>
            <a:endParaRPr lang="en-US" dirty="0"/>
          </a:p>
          <a:p>
            <a:r>
              <a:rPr lang="en-US" dirty="0"/>
              <a:t>The overhead (or </a:t>
            </a:r>
            <a:r>
              <a:rPr lang="en-US" i="1" dirty="0"/>
              <a:t>indirect</a:t>
            </a:r>
            <a:r>
              <a:rPr lang="en-US" dirty="0"/>
              <a:t>) costs are not negligible</a:t>
            </a:r>
          </a:p>
          <a:p>
            <a:pPr lvl="1"/>
            <a:r>
              <a:rPr lang="en-US" dirty="0"/>
              <a:t>To simplify </a:t>
            </a:r>
            <a:r>
              <a:rPr lang="en-US" dirty="0">
                <a:solidFill>
                  <a:srgbClr val="EF7273"/>
                </a:solidFill>
              </a:rPr>
              <a:t>LTV</a:t>
            </a:r>
            <a:r>
              <a:rPr lang="en-US" dirty="0"/>
              <a:t> calculations, the overhead costs are excluded</a:t>
            </a:r>
          </a:p>
          <a:p>
            <a:pPr lvl="1"/>
            <a:r>
              <a:rPr lang="en-US" dirty="0"/>
              <a:t>These costs might be high though!</a:t>
            </a:r>
          </a:p>
          <a:p>
            <a:pPr lvl="1"/>
            <a:r>
              <a:rPr lang="en-US" dirty="0"/>
              <a:t>As such, </a:t>
            </a:r>
            <a:r>
              <a:rPr lang="en-US" dirty="0">
                <a:solidFill>
                  <a:srgbClr val="EF7273"/>
                </a:solidFill>
              </a:rPr>
              <a:t>LTV</a:t>
            </a:r>
            <a:r>
              <a:rPr lang="en-US" dirty="0"/>
              <a:t> should be substantially greater than COCA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2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F7273"/>
                </a:solidFill>
              </a:rPr>
              <a:t>LTV</a:t>
            </a:r>
            <a:r>
              <a:rPr lang="en-US" dirty="0"/>
              <a:t> is the profit that </a:t>
            </a:r>
            <a:r>
              <a:rPr lang="en-US" i="1" dirty="0"/>
              <a:t>a</a:t>
            </a:r>
            <a:r>
              <a:rPr lang="en-US" dirty="0"/>
              <a:t> (just 1, hence, unit economics) new customer will provide </a:t>
            </a:r>
            <a:r>
              <a:rPr lang="en-US" i="1" dirty="0"/>
              <a:t>on average</a:t>
            </a:r>
            <a:r>
              <a:rPr lang="en-US" dirty="0"/>
              <a:t>, discounted to the present value</a:t>
            </a:r>
          </a:p>
          <a:p>
            <a:endParaRPr lang="en-US" dirty="0"/>
          </a:p>
          <a:p>
            <a:r>
              <a:rPr lang="en-US" dirty="0"/>
              <a:t>It is important to be </a:t>
            </a:r>
            <a:r>
              <a:rPr lang="en-US" i="1" dirty="0"/>
              <a:t>realistic</a:t>
            </a:r>
            <a:r>
              <a:rPr lang="en-US" dirty="0"/>
              <a:t>, </a:t>
            </a:r>
            <a:r>
              <a:rPr lang="en-US" i="1" dirty="0"/>
              <a:t>not optimistic</a:t>
            </a:r>
            <a:r>
              <a:rPr lang="en-US" dirty="0"/>
              <a:t>, when calculating </a:t>
            </a:r>
            <a:r>
              <a:rPr lang="en-US" dirty="0">
                <a:solidFill>
                  <a:srgbClr val="EF7273"/>
                </a:solidFill>
              </a:rPr>
              <a:t>LTV</a:t>
            </a:r>
          </a:p>
          <a:p>
            <a:endParaRPr lang="en-US" dirty="0"/>
          </a:p>
          <a:p>
            <a:r>
              <a:rPr lang="en-US" dirty="0"/>
              <a:t>Try to understand the underlying drivers behind </a:t>
            </a:r>
            <a:r>
              <a:rPr lang="en-US" dirty="0">
                <a:solidFill>
                  <a:srgbClr val="EF7273"/>
                </a:solidFill>
              </a:rPr>
              <a:t>LTV</a:t>
            </a:r>
            <a:r>
              <a:rPr lang="en-US" dirty="0"/>
              <a:t> so you can work towards increasing it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EF7273"/>
                </a:solidFill>
              </a:rPr>
              <a:t>LTV</a:t>
            </a:r>
            <a:r>
              <a:rPr lang="en-US" dirty="0"/>
              <a:t>:</a:t>
            </a:r>
            <a:r>
              <a:rPr lang="en-US" dirty="0">
                <a:solidFill>
                  <a:srgbClr val="77E1FF"/>
                </a:solidFill>
              </a:rPr>
              <a:t>COCA</a:t>
            </a:r>
            <a:r>
              <a:rPr lang="en-US" dirty="0"/>
              <a:t> ratio of 3:1 or higher is what you shall aim for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7AC86B4-2334-9E47-BE29-5BC59F57796E}"/>
              </a:ext>
            </a:extLst>
          </p:cNvPr>
          <p:cNvSpPr/>
          <p:nvPr/>
        </p:nvSpPr>
        <p:spPr>
          <a:xfrm>
            <a:off x="4419600" y="1990167"/>
            <a:ext cx="2779059" cy="842683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Unit Economics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69BA7A4-F0F2-2B99-F7BA-D3AE15105410}"/>
              </a:ext>
            </a:extLst>
          </p:cNvPr>
          <p:cNvSpPr/>
          <p:nvPr/>
        </p:nvSpPr>
        <p:spPr>
          <a:xfrm>
            <a:off x="2613087" y="3796143"/>
            <a:ext cx="2187389" cy="842683"/>
          </a:xfrm>
          <a:prstGeom prst="round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LTV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985DD3B-9C9E-CA70-EE12-856EF4CF69D5}"/>
              </a:ext>
            </a:extLst>
          </p:cNvPr>
          <p:cNvSpPr/>
          <p:nvPr/>
        </p:nvSpPr>
        <p:spPr>
          <a:xfrm>
            <a:off x="6902825" y="3796144"/>
            <a:ext cx="2187389" cy="842683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COCA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7E32E0-440C-ED71-AC6F-35252D4E5131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3706782" y="2832850"/>
            <a:ext cx="2102348" cy="96329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8C934C-D1A7-13A6-AABC-D41CF9000080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5809130" y="2832850"/>
            <a:ext cx="2187390" cy="96329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Up Arrow 15">
            <a:extLst>
              <a:ext uri="{FF2B5EF4-FFF2-40B4-BE49-F238E27FC236}">
                <a16:creationId xmlns:a16="http://schemas.microsoft.com/office/drawing/2014/main" id="{94B0318D-2124-9EE9-5D91-59E3C97F64C9}"/>
              </a:ext>
            </a:extLst>
          </p:cNvPr>
          <p:cNvSpPr/>
          <p:nvPr/>
        </p:nvSpPr>
        <p:spPr>
          <a:xfrm>
            <a:off x="7808260" y="4759438"/>
            <a:ext cx="376518" cy="38548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2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Cost of Customer Acquisition (COCA)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How much does it cost you to acquire a new customer?</a:t>
            </a:r>
          </a:p>
          <a:p>
            <a:pPr lvl="1"/>
            <a:r>
              <a:rPr lang="en-US" dirty="0"/>
              <a:t>In other words, how much is your COCA?</a:t>
            </a:r>
          </a:p>
          <a:p>
            <a:pPr lvl="1"/>
            <a:endParaRPr lang="en-US" dirty="0"/>
          </a:p>
          <a:p>
            <a:r>
              <a:rPr lang="en-US" dirty="0"/>
              <a:t>In calculating your COCA, you must quantify </a:t>
            </a:r>
            <a:r>
              <a:rPr lang="en-US" i="1" u="sng" dirty="0"/>
              <a:t>all</a:t>
            </a:r>
            <a:r>
              <a:rPr lang="en-US" dirty="0"/>
              <a:t> the sales &amp; marketing costs involved in acquiring a </a:t>
            </a:r>
            <a:r>
              <a:rPr lang="en-US" i="1" u="sng" dirty="0"/>
              <a:t>single average</a:t>
            </a:r>
            <a:r>
              <a:rPr lang="en-US" i="1" dirty="0"/>
              <a:t> </a:t>
            </a:r>
            <a:r>
              <a:rPr lang="en-US" dirty="0"/>
              <a:t>customer in steady state</a:t>
            </a:r>
          </a:p>
          <a:p>
            <a:pPr lvl="1"/>
            <a:r>
              <a:rPr lang="en-US" dirty="0"/>
              <a:t>Salesmen salaries, admin support, travel, entertainment, trade shows, phone, Internet, social media ads, etc., are part of sales &amp; marketing costs</a:t>
            </a:r>
          </a:p>
          <a:p>
            <a:pPr lvl="1"/>
            <a:r>
              <a:rPr lang="en-US" dirty="0"/>
              <a:t>This necessitates that you understand your sales process very well!</a:t>
            </a:r>
          </a:p>
          <a:p>
            <a:pPr lvl="1"/>
            <a:r>
              <a:rPr lang="en-US" dirty="0"/>
              <a:t>Production, R&amp;D, finance and administrations, and any other overhead costs are not part of your sales &amp; marketing costs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7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00084" cy="466725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7E1FF"/>
                </a:solidFill>
              </a:rPr>
              <a:t>Last Lecture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How to manage your finances and raise capital? – Part I</a:t>
            </a:r>
          </a:p>
          <a:p>
            <a:pPr marL="914400" lvl="2" indent="0">
              <a:buNone/>
            </a:pPr>
            <a:endParaRPr lang="en-US" i="1" dirty="0"/>
          </a:p>
          <a:p>
            <a:r>
              <a:rPr lang="en-US" dirty="0">
                <a:solidFill>
                  <a:srgbClr val="77E1FF"/>
                </a:solidFill>
              </a:rPr>
              <a:t>Today’s Lecture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How to manage your finances and raise capital? – Part II </a:t>
            </a:r>
          </a:p>
          <a:p>
            <a:pPr lvl="2"/>
            <a:r>
              <a:rPr lang="en-US" dirty="0"/>
              <a:t>Unit Economics: LTV and COCA</a:t>
            </a:r>
          </a:p>
          <a:p>
            <a:pPr lvl="2"/>
            <a:endParaRPr lang="en-US" dirty="0">
              <a:solidFill>
                <a:srgbClr val="77E1FF"/>
              </a:solidFill>
            </a:endParaRPr>
          </a:p>
          <a:p>
            <a:r>
              <a:rPr lang="en-US" dirty="0">
                <a:solidFill>
                  <a:srgbClr val="77E1FF"/>
                </a:solidFill>
              </a:rPr>
              <a:t>Announcements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Project report 4 is due today by midnight </a:t>
            </a:r>
          </a:p>
          <a:p>
            <a:pPr lvl="1"/>
            <a:r>
              <a:rPr lang="en-US" dirty="0"/>
              <a:t>Send me by Nov 8 an email about your progress in developing your prototype</a:t>
            </a:r>
          </a:p>
          <a:p>
            <a:pPr lvl="1"/>
            <a:r>
              <a:rPr lang="en-US" dirty="0">
                <a:solidFill>
                  <a:srgbClr val="EF7273"/>
                </a:solidFill>
              </a:rPr>
              <a:t>Quiz III is on November 13 </a:t>
            </a:r>
          </a:p>
          <a:p>
            <a:pPr lvl="1"/>
            <a:r>
              <a:rPr lang="en-US" dirty="0"/>
              <a:t>Prototypes are due on November 20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17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COCA vs. LTV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For almost all new ventures, COCA will start very high and decrease over time (</a:t>
            </a:r>
            <a:r>
              <a:rPr lang="en-US" i="1" dirty="0"/>
              <a:t>opposite to LTV</a:t>
            </a:r>
            <a:r>
              <a:rPr lang="en-US" dirty="0"/>
              <a:t>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13656" y="5396248"/>
            <a:ext cx="569246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013656" y="3039414"/>
            <a:ext cx="0" cy="235683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10800000">
            <a:off x="3116686" y="1249251"/>
            <a:ext cx="10912718" cy="3908736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8" idx="2"/>
          </p:cNvCxnSpPr>
          <p:nvPr/>
        </p:nvCxnSpPr>
        <p:spPr>
          <a:xfrm>
            <a:off x="3013656" y="3203619"/>
            <a:ext cx="10303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26532" y="5209504"/>
            <a:ext cx="5576555" cy="0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3013656" y="4155583"/>
            <a:ext cx="5200920" cy="815662"/>
            <a:chOff x="3013656" y="4155583"/>
            <a:chExt cx="5200920" cy="815662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013656" y="4971245"/>
              <a:ext cx="1300767" cy="0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314423" y="4700789"/>
              <a:ext cx="0" cy="270456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314423" y="4698642"/>
              <a:ext cx="1300767" cy="0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613042" y="4428186"/>
              <a:ext cx="1300767" cy="0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913809" y="4157730"/>
              <a:ext cx="0" cy="270456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913809" y="4155583"/>
              <a:ext cx="1300767" cy="0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615190" y="4430333"/>
              <a:ext cx="0" cy="270456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8062175" y="3580847"/>
            <a:ext cx="700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LTV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00464" y="4618816"/>
            <a:ext cx="1023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COCA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896281" y="5428357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Time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02345" y="406212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$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24637" y="4501155"/>
            <a:ext cx="2120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Cash-flow Positive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07118" y="4241227"/>
            <a:ext cx="12927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Cash-flow </a:t>
            </a:r>
          </a:p>
          <a:p>
            <a:r>
              <a:rPr lang="en-US" sz="2000" b="1" i="1" dirty="0"/>
              <a:t>Negative</a:t>
            </a:r>
          </a:p>
        </p:txBody>
      </p:sp>
      <p:sp>
        <p:nvSpPr>
          <p:cNvPr id="4" name="Oval 3"/>
          <p:cNvSpPr/>
          <p:nvPr/>
        </p:nvSpPr>
        <p:spPr>
          <a:xfrm>
            <a:off x="4989484" y="4608881"/>
            <a:ext cx="162963" cy="17952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33295" y="3214700"/>
            <a:ext cx="2993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00B050"/>
                </a:solidFill>
              </a:rPr>
              <a:t>Point of Equilibrium</a:t>
            </a:r>
          </a:p>
          <a:p>
            <a:pPr algn="ctr"/>
            <a:r>
              <a:rPr lang="en-US" sz="2000" i="1" dirty="0"/>
              <a:t>(but with enough </a:t>
            </a:r>
            <a:r>
              <a:rPr lang="en-US" sz="2000" i="1" u="sng" dirty="0"/>
              <a:t>volume</a:t>
            </a:r>
            <a:r>
              <a:rPr lang="en-US" sz="2000" i="1" dirty="0"/>
              <a:t>) </a:t>
            </a:r>
          </a:p>
        </p:txBody>
      </p:sp>
      <p:cxnSp>
        <p:nvCxnSpPr>
          <p:cNvPr id="11" name="Straight Arrow Connector 10"/>
          <p:cNvCxnSpPr>
            <a:stCxn id="6" idx="2"/>
            <a:endCxn id="4" idx="0"/>
          </p:cNvCxnSpPr>
          <p:nvPr/>
        </p:nvCxnSpPr>
        <p:spPr>
          <a:xfrm flipH="1">
            <a:off x="5070966" y="3922586"/>
            <a:ext cx="459182" cy="686295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40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6" grpId="0"/>
      <p:bldP spid="28" grpId="0"/>
      <p:bldP spid="29" grpId="0"/>
      <p:bldP spid="30" grpId="0"/>
      <p:bldP spid="31" grpId="0"/>
      <p:bldP spid="32" grpId="0"/>
      <p:bldP spid="4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Calculate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503237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calculate COCA, you need to account for 3 metrics: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Total Marketing and Sales Expense over Time or </a:t>
            </a:r>
            <a:r>
              <a:rPr lang="en-US" b="1" dirty="0">
                <a:solidFill>
                  <a:srgbClr val="0070C0"/>
                </a:solidFill>
              </a:rPr>
              <a:t>TMSE(t)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Install Base Support Expense over Time or </a:t>
            </a:r>
            <a:r>
              <a:rPr lang="en-US" b="1" dirty="0">
                <a:solidFill>
                  <a:srgbClr val="FF0000"/>
                </a:solidFill>
              </a:rPr>
              <a:t>IBSE(t)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This is the cost to </a:t>
            </a:r>
            <a:r>
              <a:rPr lang="en-US" i="1" dirty="0"/>
              <a:t>retain</a:t>
            </a:r>
            <a:r>
              <a:rPr lang="en-US" dirty="0"/>
              <a:t> existing customers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New Customers over Time or </a:t>
            </a:r>
            <a:r>
              <a:rPr lang="en-US" b="1" dirty="0">
                <a:solidFill>
                  <a:srgbClr val="92D050"/>
                </a:solidFill>
              </a:rPr>
              <a:t>NC(t)</a:t>
            </a: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COCA = (</a:t>
            </a:r>
            <a:r>
              <a:rPr lang="en-US" b="1" dirty="0">
                <a:solidFill>
                  <a:srgbClr val="0070C0"/>
                </a:solidFill>
              </a:rPr>
              <a:t>TMSE(t)</a:t>
            </a:r>
            <a:r>
              <a:rPr lang="en-US" dirty="0"/>
              <a:t> – </a:t>
            </a:r>
            <a:r>
              <a:rPr lang="en-US" b="1" dirty="0">
                <a:solidFill>
                  <a:srgbClr val="FF0000"/>
                </a:solidFill>
              </a:rPr>
              <a:t>IBSE(t)</a:t>
            </a:r>
            <a:r>
              <a:rPr lang="en-US" dirty="0"/>
              <a:t>)/</a:t>
            </a:r>
            <a:r>
              <a:rPr lang="en-US" b="1" dirty="0">
                <a:solidFill>
                  <a:srgbClr val="92D050"/>
                </a:solidFill>
              </a:rPr>
              <a:t>NC(t)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COCA is typically calculated over 3 consecutive time periods, namely, </a:t>
            </a:r>
            <a:r>
              <a:rPr lang="en-US" i="1" dirty="0"/>
              <a:t>short-term</a:t>
            </a:r>
            <a:r>
              <a:rPr lang="en-US" dirty="0"/>
              <a:t> (e.g., 1</a:t>
            </a:r>
            <a:r>
              <a:rPr lang="en-US" baseline="30000" dirty="0"/>
              <a:t>st</a:t>
            </a:r>
            <a:r>
              <a:rPr lang="en-US" dirty="0"/>
              <a:t> year of sales), </a:t>
            </a:r>
            <a:r>
              <a:rPr lang="en-US" i="1" dirty="0"/>
              <a:t>medium-term</a:t>
            </a:r>
            <a:r>
              <a:rPr lang="en-US" dirty="0"/>
              <a:t> (e.g.,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years of sales), and </a:t>
            </a:r>
            <a:r>
              <a:rPr lang="en-US" i="1" dirty="0"/>
              <a:t>long-term</a:t>
            </a:r>
            <a:r>
              <a:rPr lang="en-US" dirty="0"/>
              <a:t> (e.g., 4</a:t>
            </a:r>
            <a:r>
              <a:rPr lang="en-US" baseline="30000" dirty="0"/>
              <a:t>th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years of sales)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Depending on your venture, these periods may vary!</a:t>
            </a:r>
          </a:p>
        </p:txBody>
      </p:sp>
    </p:spTree>
    <p:extLst>
      <p:ext uri="{BB962C8B-B14F-4D97-AF65-F5344CB8AC3E}">
        <p14:creationId xmlns:p14="http://schemas.microsoft.com/office/powerpoint/2010/main" val="189407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14223" cy="4585685"/>
          </a:xfrm>
        </p:spPr>
        <p:txBody>
          <a:bodyPr>
            <a:normAutofit/>
          </a:bodyPr>
          <a:lstStyle/>
          <a:p>
            <a:r>
              <a:rPr lang="en-US" dirty="0"/>
              <a:t>Oil drilling typically produces “associated gas”, which is costly to deal with and problematic for the environment</a:t>
            </a:r>
          </a:p>
          <a:p>
            <a:endParaRPr lang="en-US" dirty="0"/>
          </a:p>
          <a:p>
            <a:r>
              <a:rPr lang="en-US" dirty="0"/>
              <a:t>Assume a new venture, namely, Associated Gas Energy, with a GTL (Gas To Liquid) technology to convert “associated gas” into a crude oil</a:t>
            </a:r>
          </a:p>
          <a:p>
            <a:endParaRPr lang="en-US" dirty="0"/>
          </a:p>
          <a:p>
            <a:r>
              <a:rPr lang="en-US" dirty="0"/>
              <a:t>A potential customer can be convinced to buy using old-fashioned </a:t>
            </a:r>
            <a:r>
              <a:rPr lang="en-US" i="1" dirty="0"/>
              <a:t>direct sales methods</a:t>
            </a:r>
            <a:r>
              <a:rPr lang="en-US" dirty="0"/>
              <a:t>, especially at the beginning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1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Year 1 Plan</a:t>
            </a:r>
            <a:r>
              <a:rPr lang="en-US" dirty="0"/>
              <a:t>:</a:t>
            </a:r>
          </a:p>
          <a:p>
            <a:pPr lvl="1"/>
            <a:r>
              <a:rPr lang="en-US" sz="2800" dirty="0"/>
              <a:t>Hire an experienced salesperson (say, full package at $175K/year)</a:t>
            </a:r>
          </a:p>
          <a:p>
            <a:pPr lvl="1"/>
            <a:r>
              <a:rPr lang="en-US" sz="2800" dirty="0"/>
              <a:t>Hire a tech sales support person (say, full package at $125K/year)</a:t>
            </a:r>
          </a:p>
          <a:p>
            <a:pPr lvl="1"/>
            <a:r>
              <a:rPr lang="en-US" sz="2800" dirty="0"/>
              <a:t>Hire a consultant to help break through the initial customer inertia and get all regulatory issues taken care of (say, full package at $150K/year)</a:t>
            </a:r>
          </a:p>
          <a:p>
            <a:pPr lvl="1"/>
            <a:r>
              <a:rPr lang="en-US" sz="2800" dirty="0"/>
              <a:t>Spend on travel (say, $24K), develop ads material (say, $15K), conduct a trade show (say, $30K), and develop a website (say, $10K)</a:t>
            </a:r>
          </a:p>
          <a:p>
            <a:pPr lvl="1"/>
            <a:r>
              <a:rPr lang="en-US" sz="2800" dirty="0"/>
              <a:t>Expected number of customers is 1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5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92D050"/>
                </a:solidFill>
              </a:rPr>
              <a:t>Years 2 &amp; 3 Plans</a:t>
            </a:r>
            <a:r>
              <a:rPr lang="en-US" dirty="0"/>
              <a:t>:</a:t>
            </a:r>
          </a:p>
          <a:p>
            <a:pPr lvl="1"/>
            <a:r>
              <a:rPr lang="en-US" sz="2800" dirty="0"/>
              <a:t>Let go the consultant since all regulatory issues will be resolved by then, let alone that the </a:t>
            </a:r>
            <a:r>
              <a:rPr lang="en-US" sz="2800" i="1" dirty="0"/>
              <a:t>hardest sale</a:t>
            </a:r>
            <a:r>
              <a:rPr lang="en-US" sz="2800" dirty="0"/>
              <a:t> (i.e., the first sale) will be closed</a:t>
            </a:r>
          </a:p>
          <a:p>
            <a:pPr lvl="1"/>
            <a:r>
              <a:rPr lang="en-US" sz="2800" dirty="0"/>
              <a:t>Hire one extra salesperson and another tech support person every year to increase sales</a:t>
            </a:r>
          </a:p>
          <a:p>
            <a:pPr lvl="1"/>
            <a:r>
              <a:rPr lang="en-US" sz="2800" dirty="0"/>
              <a:t>Increase spending on travel, ads material, trade shows, and website maintenance (</a:t>
            </a:r>
            <a:r>
              <a:rPr lang="en-US" sz="2800" i="1" dirty="0"/>
              <a:t>numbers will be shown in a subsequent table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Expected numbers of customers are 3 &amp; 7 in years 2 &amp; 3, respectively</a:t>
            </a:r>
          </a:p>
          <a:p>
            <a:pPr lvl="1"/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8409" y="5602309"/>
            <a:ext cx="10055181" cy="566671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We will assume 3 time periods over only 3 years</a:t>
            </a:r>
          </a:p>
        </p:txBody>
      </p:sp>
    </p:spTree>
    <p:extLst>
      <p:ext uri="{BB962C8B-B14F-4D97-AF65-F5344CB8AC3E}">
        <p14:creationId xmlns:p14="http://schemas.microsoft.com/office/powerpoint/2010/main" val="211886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COCA Calculation: </a:t>
            </a:r>
            <a:r>
              <a:rPr lang="en-US" dirty="0">
                <a:solidFill>
                  <a:srgbClr val="0070C0"/>
                </a:solidFill>
              </a:rPr>
              <a:t>TMSE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0201" y="24725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50201" y="2472521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0201" y="247249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185565"/>
              </p:ext>
            </p:extLst>
          </p:nvPr>
        </p:nvGraphicFramePr>
        <p:xfrm>
          <a:off x="750201" y="2472471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Ads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133257"/>
              </p:ext>
            </p:extLst>
          </p:nvPr>
        </p:nvGraphicFramePr>
        <p:xfrm>
          <a:off x="750201" y="24724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Ads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456385"/>
              </p:ext>
            </p:extLst>
          </p:nvPr>
        </p:nvGraphicFramePr>
        <p:xfrm>
          <a:off x="750201" y="24724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Ads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798796"/>
              </p:ext>
            </p:extLst>
          </p:nvPr>
        </p:nvGraphicFramePr>
        <p:xfrm>
          <a:off x="750201" y="24724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Ads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872913"/>
              </p:ext>
            </p:extLst>
          </p:nvPr>
        </p:nvGraphicFramePr>
        <p:xfrm>
          <a:off x="750201" y="24724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Ads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80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COCA Calculation: </a:t>
            </a:r>
            <a:r>
              <a:rPr lang="en-US" dirty="0">
                <a:solidFill>
                  <a:srgbClr val="00B050"/>
                </a:solidFill>
              </a:rPr>
              <a:t>NC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IBSE </a:t>
            </a:r>
            <a:r>
              <a:rPr lang="en-US" i="1" dirty="0"/>
              <a:t>(estimated numbers shown in the table)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730860"/>
              </p:ext>
            </p:extLst>
          </p:nvPr>
        </p:nvGraphicFramePr>
        <p:xfrm>
          <a:off x="540912" y="256371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NC(1) =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NC(2) =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NC(3) = 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IBSE(1) = 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IBSE(2) = $20,000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IBSE(3) = $60,000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COCA(1) = $394K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COCA(2) = ($709K-$20K)/3 = $229.666K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COCA(3) = ($1,032,500-$60K)/7 = $138.928K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716635"/>
              </p:ext>
            </p:extLst>
          </p:nvPr>
        </p:nvGraphicFramePr>
        <p:xfrm>
          <a:off x="540912" y="256371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NC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NC(1) =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NC(2) =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NC(3) = 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IBSE(1) = 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IBSE(2) = $20,000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IBSE(3) = $60,000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COCA(1) = $394K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COCA(2) = ($709K-$20K)/3 = $229.666K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COCA(3) = ($1,032,500-$60K)/7 = $138.928K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294077"/>
              </p:ext>
            </p:extLst>
          </p:nvPr>
        </p:nvGraphicFramePr>
        <p:xfrm>
          <a:off x="540912" y="256371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NC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NC(1) =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NC(2) =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NC(3) = 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IBSE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IBSE(1) = 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IBSE(2) = $20,000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IBSE(3) = $60,000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COCA(1) = $394K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COCA(2) = ($709K-$20K)/3 = $229.666K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COCA(3) = ($1,032,500-$60K)/7 = $138.928K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84460"/>
              </p:ext>
            </p:extLst>
          </p:nvPr>
        </p:nvGraphicFramePr>
        <p:xfrm>
          <a:off x="540912" y="256371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NC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NC(1) =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NC(2) =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NC(3) = 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IBSE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IBSE(1) = 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IBSE(2) = $20,000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IBSE(3) = $60,000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COCA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COCA(1) = $394K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COCA(2) = ($709K-$20K)/3 = $229.666K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COCA(3) = ($1,032,500-$60K)/7 = $138.928K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10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While very powerful, use direct sales judiciously as it is very expensive</a:t>
            </a:r>
          </a:p>
          <a:p>
            <a:pPr lvl="1"/>
            <a:r>
              <a:rPr lang="en-US" sz="2400" dirty="0"/>
              <a:t>Hiring a team to do direct sales may be necessary to start, but it is expensive</a:t>
            </a:r>
          </a:p>
          <a:p>
            <a:pPr lvl="1"/>
            <a:r>
              <a:rPr lang="en-US" dirty="0"/>
              <a:t>Consider investing in </a:t>
            </a:r>
            <a:r>
              <a:rPr lang="en-US" i="1" dirty="0"/>
              <a:t>technological enablers</a:t>
            </a:r>
            <a:r>
              <a:rPr lang="en-US" dirty="0"/>
              <a:t> (e.g., effective web presence, social media, etc.,)</a:t>
            </a:r>
          </a:p>
          <a:p>
            <a:pPr lvl="1"/>
            <a:r>
              <a:rPr lang="en-US" dirty="0"/>
              <a:t>Automate as much as possible via creating </a:t>
            </a:r>
            <a:r>
              <a:rPr lang="en-US" i="1" dirty="0"/>
              <a:t>incentive schemes</a:t>
            </a:r>
            <a:r>
              <a:rPr lang="en-US" dirty="0"/>
              <a:t> for your users to recruit others (</a:t>
            </a:r>
            <a:r>
              <a:rPr lang="en-US" sz="2400" dirty="0"/>
              <a:t>e.g., Uber)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Note: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Multi-Level Marketing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MLM</a:t>
            </a:r>
            <a:r>
              <a:rPr lang="en-US" dirty="0"/>
              <a:t>), whereby a company makes revenue from </a:t>
            </a:r>
            <a:r>
              <a:rPr lang="en-US" i="1" dirty="0"/>
              <a:t>non-salaried workforce</a:t>
            </a:r>
            <a:r>
              <a:rPr lang="en-US" dirty="0"/>
              <a:t> (called </a:t>
            </a:r>
            <a:r>
              <a:rPr lang="en-US" i="1" dirty="0"/>
              <a:t>participants</a:t>
            </a:r>
            <a:r>
              <a:rPr lang="en-US" dirty="0"/>
              <a:t>), who sell its products and earn via a pyramid-shaped </a:t>
            </a:r>
            <a:r>
              <a:rPr lang="en-US" i="1" dirty="0"/>
              <a:t>commission system</a:t>
            </a:r>
            <a:r>
              <a:rPr lang="en-US" dirty="0"/>
              <a:t> is controversial (</a:t>
            </a:r>
            <a:r>
              <a:rPr lang="en-US" sz="2400" dirty="0"/>
              <a:t>e.g., Avon)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831248" y="5315569"/>
            <a:ext cx="190122" cy="1920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4"/>
            <a:endCxn id="11" idx="0"/>
          </p:cNvCxnSpPr>
          <p:nvPr/>
        </p:nvCxnSpPr>
        <p:spPr>
          <a:xfrm flipH="1">
            <a:off x="7434703" y="5507593"/>
            <a:ext cx="491606" cy="1529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4"/>
            <a:endCxn id="12" idx="0"/>
          </p:cNvCxnSpPr>
          <p:nvPr/>
        </p:nvCxnSpPr>
        <p:spPr>
          <a:xfrm>
            <a:off x="7926309" y="5507593"/>
            <a:ext cx="526907" cy="1529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339642" y="5660571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358155" y="5660571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1" idx="4"/>
            <a:endCxn id="22" idx="0"/>
          </p:cNvCxnSpPr>
          <p:nvPr/>
        </p:nvCxnSpPr>
        <p:spPr>
          <a:xfrm flipH="1">
            <a:off x="7011344" y="5852595"/>
            <a:ext cx="423359" cy="1859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4"/>
            <a:endCxn id="23" idx="0"/>
          </p:cNvCxnSpPr>
          <p:nvPr/>
        </p:nvCxnSpPr>
        <p:spPr>
          <a:xfrm>
            <a:off x="7434703" y="5852595"/>
            <a:ext cx="340864" cy="1861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16283" y="6038535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80506" y="6038736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12" idx="4"/>
            <a:endCxn id="26" idx="0"/>
          </p:cNvCxnSpPr>
          <p:nvPr/>
        </p:nvCxnSpPr>
        <p:spPr>
          <a:xfrm flipH="1">
            <a:off x="8072911" y="5852595"/>
            <a:ext cx="380305" cy="1819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2" idx="4"/>
            <a:endCxn id="27" idx="0"/>
          </p:cNvCxnSpPr>
          <p:nvPr/>
        </p:nvCxnSpPr>
        <p:spPr>
          <a:xfrm>
            <a:off x="8453216" y="5852595"/>
            <a:ext cx="446716" cy="188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977850" y="6034574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804871" y="6040839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313943" y="5186259"/>
            <a:ext cx="122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Participant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73024" y="5584228"/>
            <a:ext cx="2120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Recruited Downline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Distributors</a:t>
            </a:r>
          </a:p>
        </p:txBody>
      </p:sp>
      <p:sp>
        <p:nvSpPr>
          <p:cNvPr id="30" name="Right Brace 29"/>
          <p:cNvSpPr/>
          <p:nvPr/>
        </p:nvSpPr>
        <p:spPr>
          <a:xfrm>
            <a:off x="8132468" y="5246438"/>
            <a:ext cx="95061" cy="246009"/>
          </a:xfrm>
          <a:prstGeom prst="righ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>
          <a:xfrm>
            <a:off x="9319492" y="5699052"/>
            <a:ext cx="100042" cy="516946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731112" y="5404143"/>
            <a:ext cx="5168338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Two revenue streams:</a:t>
            </a:r>
          </a:p>
          <a:p>
            <a:r>
              <a:rPr lang="en-US" b="1" dirty="0"/>
              <a:t>1) Commissions on their sales</a:t>
            </a:r>
          </a:p>
          <a:p>
            <a:r>
              <a:rPr lang="en-US" b="1" dirty="0"/>
              <a:t>2) Commissions on their downline distributors' sales</a:t>
            </a:r>
          </a:p>
        </p:txBody>
      </p:sp>
      <p:cxnSp>
        <p:nvCxnSpPr>
          <p:cNvPr id="46" name="Straight Arrow Connector 45"/>
          <p:cNvCxnSpPr>
            <a:stCxn id="5" idx="2"/>
          </p:cNvCxnSpPr>
          <p:nvPr/>
        </p:nvCxnSpPr>
        <p:spPr>
          <a:xfrm flipH="1">
            <a:off x="6557630" y="5411581"/>
            <a:ext cx="1273618" cy="287471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" idx="1"/>
          </p:cNvCxnSpPr>
          <p:nvPr/>
        </p:nvCxnSpPr>
        <p:spPr>
          <a:xfrm flipH="1" flipV="1">
            <a:off x="6557630" y="5740352"/>
            <a:ext cx="661835" cy="1783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2" idx="2"/>
          </p:cNvCxnSpPr>
          <p:nvPr/>
        </p:nvCxnSpPr>
        <p:spPr>
          <a:xfrm>
            <a:off x="7983967" y="6264961"/>
            <a:ext cx="88944" cy="146348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335375" y="6408022"/>
            <a:ext cx="6235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 ones at the bottom receive commission on ONLY their sales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219465" y="5597993"/>
            <a:ext cx="1465229" cy="28828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6850438" y="5976677"/>
            <a:ext cx="2267058" cy="28828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9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22" grpId="0" animBg="1"/>
      <p:bldP spid="23" grpId="0" animBg="1"/>
      <p:bldP spid="26" grpId="0" animBg="1"/>
      <p:bldP spid="27" grpId="0" animBg="1"/>
      <p:bldP spid="29" grpId="0"/>
      <p:bldP spid="31" grpId="0"/>
      <p:bldP spid="30" grpId="0" animBg="1"/>
      <p:bldP spid="33" grpId="0" animBg="1"/>
      <p:bldP spid="44" grpId="0"/>
      <p:bldP spid="53" grpId="0"/>
      <p:bldP spid="4" grpId="0" animBg="1"/>
      <p:bldP spid="3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Improve </a:t>
            </a:r>
            <a:r>
              <a:rPr lang="en-US" i="1" dirty="0">
                <a:solidFill>
                  <a:srgbClr val="77E1FF"/>
                </a:solidFill>
              </a:rPr>
              <a:t>conversion rate </a:t>
            </a:r>
            <a:r>
              <a:rPr lang="en-US" dirty="0"/>
              <a:t>in sales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every desired deal is closed, although (huge) cost is usually associated with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Increasing your rate of closing deals (e.g., improving your conversion rate) compensates for costs and opens up the funnel for more deals to get through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way to achieve this is to decrease the cost and enhance the quality of </a:t>
            </a:r>
            <a:r>
              <a:rPr lang="en-US" i="1" dirty="0"/>
              <a:t>leads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Design your business model with COCA in mind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Your business model might make it easier to sell your product to customers (e.g., when it has no </a:t>
            </a:r>
            <a:r>
              <a:rPr lang="en-US" i="1" dirty="0"/>
              <a:t>barrier-for-entry</a:t>
            </a:r>
            <a:r>
              <a:rPr lang="en-US" dirty="0"/>
              <a:t>); hence, decreasing the </a:t>
            </a:r>
            <a:r>
              <a:rPr lang="en-US" i="1" dirty="0"/>
              <a:t>sales cycle length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3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Engineer positive word-of-mouth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can improve you company’s stature and let you easily cross the </a:t>
            </a:r>
            <a:r>
              <a:rPr lang="en-US" i="1" dirty="0"/>
              <a:t>chasm</a:t>
            </a:r>
            <a:r>
              <a:rPr lang="en-US" dirty="0"/>
              <a:t> towards the mainstream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Focus on your beachhead market and employ the </a:t>
            </a:r>
            <a:r>
              <a:rPr lang="en-US" i="1" dirty="0">
                <a:solidFill>
                  <a:srgbClr val="0070C0"/>
                </a:solidFill>
              </a:rPr>
              <a:t>viral engine of growth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way to measure results is to use the </a:t>
            </a:r>
            <a:r>
              <a:rPr lang="en-US" i="1" dirty="0">
                <a:solidFill>
                  <a:srgbClr val="FF0000"/>
                </a:solidFill>
              </a:rPr>
              <a:t>Net Promoter Score </a:t>
            </a:r>
            <a:r>
              <a:rPr lang="en-US" dirty="0"/>
              <a:t>or </a:t>
            </a:r>
            <a:r>
              <a:rPr lang="en-US" b="1" i="1" dirty="0">
                <a:solidFill>
                  <a:srgbClr val="FF0000"/>
                </a:solidFill>
              </a:rPr>
              <a:t>NPS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How likely is it that you would recommend a product to a friend or colleague?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Respondents can be categorized into </a:t>
            </a:r>
            <a:r>
              <a:rPr lang="en-US" sz="2400" i="1" dirty="0"/>
              <a:t>three</a:t>
            </a:r>
            <a:r>
              <a:rPr lang="en-US" sz="2400" dirty="0"/>
              <a:t> groups:</a:t>
            </a:r>
          </a:p>
          <a:p>
            <a:pPr marL="2286000" lvl="4" indent="-457200">
              <a:buFont typeface="+mj-lt"/>
              <a:buAutoNum type="arabicParenR"/>
            </a:pPr>
            <a:r>
              <a:rPr lang="en-US" sz="2400" b="1" dirty="0">
                <a:solidFill>
                  <a:srgbClr val="92D050"/>
                </a:solidFill>
              </a:rPr>
              <a:t>Promoters</a:t>
            </a:r>
            <a:r>
              <a:rPr lang="en-US" sz="2400" dirty="0"/>
              <a:t> (score 9-10) are loyal enthusiasts who will keep buying and referring others, fueling growth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34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 System of </a:t>
            </a:r>
            <a:r>
              <a:rPr lang="en-US" b="1" dirty="0"/>
              <a:t>Functions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9F562-657D-B6D7-8D62-E53327E5D680}"/>
              </a:ext>
            </a:extLst>
          </p:cNvPr>
          <p:cNvSpPr/>
          <p:nvPr/>
        </p:nvSpPr>
        <p:spPr>
          <a:xfrm>
            <a:off x="904012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a 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A995E8-DF47-AF48-E071-3DE66B48E3E1}"/>
              </a:ext>
            </a:extLst>
          </p:cNvPr>
          <p:cNvSpPr/>
          <p:nvPr/>
        </p:nvSpPr>
        <p:spPr>
          <a:xfrm>
            <a:off x="3089566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&amp; Research a Market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B58ED-7226-A333-9ACE-1D170090CA54}"/>
              </a:ext>
            </a:extLst>
          </p:cNvPr>
          <p:cNvSpPr/>
          <p:nvPr/>
        </p:nvSpPr>
        <p:spPr>
          <a:xfrm>
            <a:off x="5275120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Found or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Co-found a Company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86A95-C4F3-50AA-D558-4DE7AEAD71D0}"/>
              </a:ext>
            </a:extLst>
          </p:cNvPr>
          <p:cNvSpPr/>
          <p:nvPr/>
        </p:nvSpPr>
        <p:spPr>
          <a:xfrm>
            <a:off x="7460674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Prototype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68CE5-CCD5-BE32-0D42-E9A2808853B2}"/>
              </a:ext>
            </a:extLst>
          </p:cNvPr>
          <p:cNvSpPr/>
          <p:nvPr/>
        </p:nvSpPr>
        <p:spPr>
          <a:xfrm>
            <a:off x="91786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Bootstrap and/or Raise Angle Fund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8BF58-DCC6-9887-86C1-31299539AC35}"/>
              </a:ext>
            </a:extLst>
          </p:cNvPr>
          <p:cNvSpPr/>
          <p:nvPr/>
        </p:nvSpPr>
        <p:spPr>
          <a:xfrm>
            <a:off x="3089565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Culture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2B3AC-F110-2E3F-6C3E-B4A23A5FB774}"/>
              </a:ext>
            </a:extLst>
          </p:cNvPr>
          <p:cNvSpPr/>
          <p:nvPr/>
        </p:nvSpPr>
        <p:spPr>
          <a:xfrm>
            <a:off x="5275119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an MVP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A21F4-3C37-5452-4C8C-24C75CD98B9B}"/>
              </a:ext>
            </a:extLst>
          </p:cNvPr>
          <p:cNvSpPr/>
          <p:nvPr/>
        </p:nvSpPr>
        <p:spPr>
          <a:xfrm>
            <a:off x="7460674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Market &amp; Operate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0294A0-9975-721A-7E41-FC32DF8D0DAD}"/>
              </a:ext>
            </a:extLst>
          </p:cNvPr>
          <p:cNvSpPr/>
          <p:nvPr/>
        </p:nvSpPr>
        <p:spPr>
          <a:xfrm>
            <a:off x="964622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Raise Professional Money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4CE388-A58E-8859-6068-4B8404DFA7E1}"/>
              </a:ext>
            </a:extLst>
          </p:cNvPr>
          <p:cNvSpPr/>
          <p:nvPr/>
        </p:nvSpPr>
        <p:spPr>
          <a:xfrm>
            <a:off x="917867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Scale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D4D7B4-4025-6E67-9411-84CB04F6C9D7}"/>
              </a:ext>
            </a:extLst>
          </p:cNvPr>
          <p:cNvSpPr/>
          <p:nvPr/>
        </p:nvSpPr>
        <p:spPr>
          <a:xfrm>
            <a:off x="9646228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Business Model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E5B43-AF31-8321-F0C9-792851C80B22}"/>
              </a:ext>
            </a:extLst>
          </p:cNvPr>
          <p:cNvSpPr/>
          <p:nvPr/>
        </p:nvSpPr>
        <p:spPr>
          <a:xfrm>
            <a:off x="3089564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Exit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F3873E-0F0C-C2B9-75F2-A8F6CF2F8E0F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545775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26191E-530A-75D2-A6E3-D009B434FB0A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31329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10E28-33F3-2104-2A33-971F02843CD4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916883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F3BAD8-6975-2AB5-4421-BE2AEE27D918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9102437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6D4B27-EA95-D932-42D3-873E2C94CA7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467110" y="2568502"/>
            <a:ext cx="0" cy="5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DDB737-8B78-A263-3501-DBF9A4F8F7FC}"/>
              </a:ext>
            </a:extLst>
          </p:cNvPr>
          <p:cNvCxnSpPr>
            <a:cxnSpLocks/>
          </p:cNvCxnSpPr>
          <p:nvPr/>
        </p:nvCxnSpPr>
        <p:spPr>
          <a:xfrm flipH="1">
            <a:off x="1738748" y="3096490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E833E-BD6B-8DFA-874C-F730DC074FB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738749" y="3084369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688A41-76D2-7BC5-9B5B-105B3DD40567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2559630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44EEA6-9615-A2E1-9E20-3475E35A0D6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731328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BDB882-E8F3-2E0E-B27E-3AAA4EB411B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6916882" y="4071718"/>
            <a:ext cx="543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45B8DA-13CB-6050-7B2A-9264B3E9C2C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9102437" y="4071718"/>
            <a:ext cx="543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543810-DED7-74A0-4216-48522BA5DC49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467109" y="4502941"/>
            <a:ext cx="1" cy="5331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AEDB7B-9B98-A4A3-001E-0094F994A08A}"/>
              </a:ext>
            </a:extLst>
          </p:cNvPr>
          <p:cNvCxnSpPr>
            <a:cxnSpLocks/>
          </p:cNvCxnSpPr>
          <p:nvPr/>
        </p:nvCxnSpPr>
        <p:spPr>
          <a:xfrm flipH="1">
            <a:off x="1738748" y="5036126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A772AF-15E7-9C8B-2EAB-6EAEB50A2817}"/>
              </a:ext>
            </a:extLst>
          </p:cNvPr>
          <p:cNvCxnSpPr>
            <a:cxnSpLocks/>
          </p:cNvCxnSpPr>
          <p:nvPr/>
        </p:nvCxnSpPr>
        <p:spPr>
          <a:xfrm>
            <a:off x="1738749" y="5024005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A8DDC8F-146A-2768-942F-3A5316DBC9DA}"/>
              </a:ext>
            </a:extLst>
          </p:cNvPr>
          <p:cNvCxnSpPr>
            <a:cxnSpLocks/>
          </p:cNvCxnSpPr>
          <p:nvPr/>
        </p:nvCxnSpPr>
        <p:spPr>
          <a:xfrm>
            <a:off x="2559630" y="6008103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5225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Engineer positive word-of-mouth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can improve you company’s stature and let you easily cross the chasm towards the mainstream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Focus on your beachhead market and employ the </a:t>
            </a:r>
            <a:r>
              <a:rPr lang="en-US" i="1" dirty="0">
                <a:solidFill>
                  <a:srgbClr val="0070C0"/>
                </a:solidFill>
              </a:rPr>
              <a:t>viral engine of growth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way to measure results is to use the </a:t>
            </a:r>
            <a:r>
              <a:rPr lang="en-US" i="1" dirty="0">
                <a:solidFill>
                  <a:srgbClr val="FF0000"/>
                </a:solidFill>
              </a:rPr>
              <a:t>Net Promoter Score </a:t>
            </a:r>
            <a:r>
              <a:rPr lang="en-US" dirty="0"/>
              <a:t>or </a:t>
            </a:r>
            <a:r>
              <a:rPr lang="en-US" b="1" i="1" dirty="0">
                <a:solidFill>
                  <a:srgbClr val="FF0000"/>
                </a:solidFill>
              </a:rPr>
              <a:t>NPS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How likely is it that you would recommend a product to a friend or colleague?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Respondents can be categorized into </a:t>
            </a:r>
            <a:r>
              <a:rPr lang="en-US" sz="2400" i="1" dirty="0"/>
              <a:t>three</a:t>
            </a:r>
            <a:r>
              <a:rPr lang="en-US" sz="2400" dirty="0"/>
              <a:t> groups:</a:t>
            </a:r>
          </a:p>
          <a:p>
            <a:pPr marL="2286000" lvl="4" indent="-457200">
              <a:buFont typeface="+mj-lt"/>
              <a:buAutoNum type="arabicParenR" startAt="2"/>
            </a:pPr>
            <a:r>
              <a:rPr lang="en-US" sz="2400" b="1" dirty="0">
                <a:solidFill>
                  <a:srgbClr val="92D050"/>
                </a:solidFill>
              </a:rPr>
              <a:t>Passives</a:t>
            </a:r>
            <a:r>
              <a:rPr lang="en-US" sz="2400" dirty="0"/>
              <a:t> (score 7-8) are satisfied but unenthusiastic customers who are vulnerable to competitive offerings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831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Engineer positive word-of-mouth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can improve you company’s stature and let you easily cross the chasm towards the mainstream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Focus on your beachhead market and employ the </a:t>
            </a:r>
            <a:r>
              <a:rPr lang="en-US" i="1" dirty="0">
                <a:solidFill>
                  <a:srgbClr val="0070C0"/>
                </a:solidFill>
              </a:rPr>
              <a:t>viral engine of growth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way to measure results is to use the </a:t>
            </a:r>
            <a:r>
              <a:rPr lang="en-US" i="1" dirty="0">
                <a:solidFill>
                  <a:srgbClr val="FF0000"/>
                </a:solidFill>
              </a:rPr>
              <a:t>Net Promoter Score </a:t>
            </a:r>
            <a:r>
              <a:rPr lang="en-US" dirty="0"/>
              <a:t>or </a:t>
            </a:r>
            <a:r>
              <a:rPr lang="en-US" b="1" i="1" dirty="0">
                <a:solidFill>
                  <a:srgbClr val="FF0000"/>
                </a:solidFill>
              </a:rPr>
              <a:t>NPS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How likely is it that you would recommend a product to a friend or colleague?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Respondents can be categorized into </a:t>
            </a:r>
            <a:r>
              <a:rPr lang="en-US" sz="2400" i="1" dirty="0"/>
              <a:t>three</a:t>
            </a:r>
            <a:r>
              <a:rPr lang="en-US" sz="2400" dirty="0"/>
              <a:t> groups:</a:t>
            </a:r>
          </a:p>
          <a:p>
            <a:pPr marL="2286000" lvl="4" indent="-457200">
              <a:buFont typeface="+mj-lt"/>
              <a:buAutoNum type="arabicParenR" startAt="3"/>
            </a:pPr>
            <a:r>
              <a:rPr lang="en-US" sz="2400" b="1" dirty="0">
                <a:solidFill>
                  <a:srgbClr val="92D050"/>
                </a:solidFill>
              </a:rPr>
              <a:t>Detractors</a:t>
            </a:r>
            <a:r>
              <a:rPr lang="en-US" sz="2400" dirty="0"/>
              <a:t> (score 0-6) are unhappy customers who can damage your brand and impede growth through negative word-of-mouth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NPS </a:t>
            </a:r>
            <a:r>
              <a:rPr lang="en-US" sz="2400" dirty="0"/>
              <a:t>= % of Promoters - % of Detractors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8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9100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LTV and COCA allow you to determine whether the financials of your business are working or will work</a:t>
            </a:r>
          </a:p>
          <a:p>
            <a:endParaRPr lang="en-US" sz="2800" dirty="0"/>
          </a:p>
          <a:p>
            <a:r>
              <a:rPr lang="en-US" dirty="0"/>
              <a:t>They highlight the importance of keeping an eye on key factors to make your business profitable</a:t>
            </a:r>
          </a:p>
          <a:p>
            <a:endParaRPr lang="en-US" sz="2800" dirty="0"/>
          </a:p>
          <a:p>
            <a:r>
              <a:rPr lang="en-US" dirty="0"/>
              <a:t>They provide simple scoreboard as opposed to the three core financial statements (</a:t>
            </a:r>
            <a:r>
              <a:rPr lang="en-US" i="1" dirty="0"/>
              <a:t>which we will start covering next week</a:t>
            </a:r>
            <a:r>
              <a:rPr lang="en-US" dirty="0"/>
              <a:t>)</a:t>
            </a:r>
          </a:p>
          <a:p>
            <a:endParaRPr lang="en-US" sz="2800" dirty="0"/>
          </a:p>
          <a:p>
            <a:r>
              <a:rPr lang="en-US" dirty="0">
                <a:solidFill>
                  <a:srgbClr val="77E1FF"/>
                </a:solidFill>
              </a:rPr>
              <a:t>Recommendation</a:t>
            </a:r>
            <a:r>
              <a:rPr lang="en-US" dirty="0"/>
              <a:t>: Do not let your optimism blind you from doing and capitalizing on the right calculations of LTV and COCA</a:t>
            </a:r>
            <a:endParaRPr lang="en-US" sz="28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9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Core financial statements </a:t>
            </a:r>
          </a:p>
          <a:p>
            <a:endParaRPr lang="en-US" dirty="0">
              <a:solidFill>
                <a:srgbClr val="77E1FF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37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 System of </a:t>
            </a:r>
            <a:r>
              <a:rPr lang="en-US" b="1" dirty="0"/>
              <a:t>Functions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9F562-657D-B6D7-8D62-E53327E5D680}"/>
              </a:ext>
            </a:extLst>
          </p:cNvPr>
          <p:cNvSpPr/>
          <p:nvPr/>
        </p:nvSpPr>
        <p:spPr>
          <a:xfrm>
            <a:off x="904012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a 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A995E8-DF47-AF48-E071-3DE66B48E3E1}"/>
              </a:ext>
            </a:extLst>
          </p:cNvPr>
          <p:cNvSpPr/>
          <p:nvPr/>
        </p:nvSpPr>
        <p:spPr>
          <a:xfrm>
            <a:off x="3089566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&amp; Research a Market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B58ED-7226-A333-9ACE-1D170090CA54}"/>
              </a:ext>
            </a:extLst>
          </p:cNvPr>
          <p:cNvSpPr/>
          <p:nvPr/>
        </p:nvSpPr>
        <p:spPr>
          <a:xfrm>
            <a:off x="5275120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Found or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Co-found a Company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86A95-C4F3-50AA-D558-4DE7AEAD71D0}"/>
              </a:ext>
            </a:extLst>
          </p:cNvPr>
          <p:cNvSpPr/>
          <p:nvPr/>
        </p:nvSpPr>
        <p:spPr>
          <a:xfrm>
            <a:off x="7460674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Prototype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68CE5-CCD5-BE32-0D42-E9A2808853B2}"/>
              </a:ext>
            </a:extLst>
          </p:cNvPr>
          <p:cNvSpPr/>
          <p:nvPr/>
        </p:nvSpPr>
        <p:spPr>
          <a:xfrm>
            <a:off x="91786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Bootstrap and/or Raise Angle Fund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8BF58-DCC6-9887-86C1-31299539AC35}"/>
              </a:ext>
            </a:extLst>
          </p:cNvPr>
          <p:cNvSpPr/>
          <p:nvPr/>
        </p:nvSpPr>
        <p:spPr>
          <a:xfrm>
            <a:off x="3089565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Build a Culture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2B3AC-F110-2E3F-6C3E-B4A23A5FB774}"/>
              </a:ext>
            </a:extLst>
          </p:cNvPr>
          <p:cNvSpPr/>
          <p:nvPr/>
        </p:nvSpPr>
        <p:spPr>
          <a:xfrm>
            <a:off x="5275119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an MVP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A21F4-3C37-5452-4C8C-24C75CD98B9B}"/>
              </a:ext>
            </a:extLst>
          </p:cNvPr>
          <p:cNvSpPr/>
          <p:nvPr/>
        </p:nvSpPr>
        <p:spPr>
          <a:xfrm>
            <a:off x="7460674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Market &amp; Operate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0294A0-9975-721A-7E41-FC32DF8D0DAD}"/>
              </a:ext>
            </a:extLst>
          </p:cNvPr>
          <p:cNvSpPr/>
          <p:nvPr/>
        </p:nvSpPr>
        <p:spPr>
          <a:xfrm>
            <a:off x="964622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Raise Professional Money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4CE388-A58E-8859-6068-4B8404DFA7E1}"/>
              </a:ext>
            </a:extLst>
          </p:cNvPr>
          <p:cNvSpPr/>
          <p:nvPr/>
        </p:nvSpPr>
        <p:spPr>
          <a:xfrm>
            <a:off x="917867" y="5592252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Scale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D4D7B4-4025-6E67-9411-84CB04F6C9D7}"/>
              </a:ext>
            </a:extLst>
          </p:cNvPr>
          <p:cNvSpPr/>
          <p:nvPr/>
        </p:nvSpPr>
        <p:spPr>
          <a:xfrm>
            <a:off x="9646228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Business Model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E5B43-AF31-8321-F0C9-792851C80B22}"/>
              </a:ext>
            </a:extLst>
          </p:cNvPr>
          <p:cNvSpPr/>
          <p:nvPr/>
        </p:nvSpPr>
        <p:spPr>
          <a:xfrm>
            <a:off x="3089564" y="5592252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Exit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F3873E-0F0C-C2B9-75F2-A8F6CF2F8E0F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545775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26191E-530A-75D2-A6E3-D009B434FB0A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31329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10E28-33F3-2104-2A33-971F02843CD4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916883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F3BAD8-6975-2AB5-4421-BE2AEE27D918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9102437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6D4B27-EA95-D932-42D3-873E2C94CA7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467110" y="2568502"/>
            <a:ext cx="0" cy="5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DDB737-8B78-A263-3501-DBF9A4F8F7FC}"/>
              </a:ext>
            </a:extLst>
          </p:cNvPr>
          <p:cNvCxnSpPr>
            <a:cxnSpLocks/>
          </p:cNvCxnSpPr>
          <p:nvPr/>
        </p:nvCxnSpPr>
        <p:spPr>
          <a:xfrm flipH="1">
            <a:off x="1738748" y="3096490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E833E-BD6B-8DFA-874C-F730DC074FB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738749" y="3084369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688A41-76D2-7BC5-9B5B-105B3DD40567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2559630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44EEA6-9615-A2E1-9E20-3475E35A0D6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731328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BDB882-E8F3-2E0E-B27E-3AAA4EB411B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6916882" y="4071718"/>
            <a:ext cx="543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45B8DA-13CB-6050-7B2A-9264B3E9C2C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9102437" y="4071718"/>
            <a:ext cx="543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543810-DED7-74A0-4216-48522BA5DC49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467109" y="4502941"/>
            <a:ext cx="1" cy="5331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AEDB7B-9B98-A4A3-001E-0094F994A08A}"/>
              </a:ext>
            </a:extLst>
          </p:cNvPr>
          <p:cNvCxnSpPr>
            <a:cxnSpLocks/>
          </p:cNvCxnSpPr>
          <p:nvPr/>
        </p:nvCxnSpPr>
        <p:spPr>
          <a:xfrm flipH="1">
            <a:off x="1738748" y="5036126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A772AF-15E7-9C8B-2EAB-6EAEB50A2817}"/>
              </a:ext>
            </a:extLst>
          </p:cNvPr>
          <p:cNvCxnSpPr>
            <a:cxnSpLocks/>
          </p:cNvCxnSpPr>
          <p:nvPr/>
        </p:nvCxnSpPr>
        <p:spPr>
          <a:xfrm>
            <a:off x="1738749" y="5024005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A8DDC8F-146A-2768-942F-3A5316DBC9DA}"/>
              </a:ext>
            </a:extLst>
          </p:cNvPr>
          <p:cNvCxnSpPr>
            <a:cxnSpLocks/>
          </p:cNvCxnSpPr>
          <p:nvPr/>
        </p:nvCxnSpPr>
        <p:spPr>
          <a:xfrm>
            <a:off x="2559630" y="6008103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own Arrow 2">
            <a:extLst>
              <a:ext uri="{FF2B5EF4-FFF2-40B4-BE49-F238E27FC236}">
                <a16:creationId xmlns:a16="http://schemas.microsoft.com/office/drawing/2014/main" id="{1685520C-8EFB-6D2A-A69F-146F8830FAA0}"/>
              </a:ext>
            </a:extLst>
          </p:cNvPr>
          <p:cNvSpPr/>
          <p:nvPr/>
        </p:nvSpPr>
        <p:spPr>
          <a:xfrm rot="10800000">
            <a:off x="1508850" y="4545136"/>
            <a:ext cx="432079" cy="341644"/>
          </a:xfrm>
          <a:prstGeom prst="downArrow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>
            <a:extLst>
              <a:ext uri="{FF2B5EF4-FFF2-40B4-BE49-F238E27FC236}">
                <a16:creationId xmlns:a16="http://schemas.microsoft.com/office/drawing/2014/main" id="{CFEB6D9D-0C11-A493-674A-6E8D7AA50FBB}"/>
              </a:ext>
            </a:extLst>
          </p:cNvPr>
          <p:cNvSpPr/>
          <p:nvPr/>
        </p:nvSpPr>
        <p:spPr>
          <a:xfrm rot="10800000">
            <a:off x="10251072" y="4550761"/>
            <a:ext cx="432079" cy="341644"/>
          </a:xfrm>
          <a:prstGeom prst="downArrow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8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7AC86B4-2334-9E47-BE29-5BC59F57796E}"/>
              </a:ext>
            </a:extLst>
          </p:cNvPr>
          <p:cNvSpPr/>
          <p:nvPr/>
        </p:nvSpPr>
        <p:spPr>
          <a:xfrm>
            <a:off x="4419600" y="1990167"/>
            <a:ext cx="2779059" cy="842683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Unit Economics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69BA7A4-F0F2-2B99-F7BA-D3AE15105410}"/>
              </a:ext>
            </a:extLst>
          </p:cNvPr>
          <p:cNvSpPr/>
          <p:nvPr/>
        </p:nvSpPr>
        <p:spPr>
          <a:xfrm>
            <a:off x="2613087" y="3796143"/>
            <a:ext cx="2187389" cy="842683"/>
          </a:xfrm>
          <a:prstGeom prst="round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LTV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985DD3B-9C9E-CA70-EE12-856EF4CF69D5}"/>
              </a:ext>
            </a:extLst>
          </p:cNvPr>
          <p:cNvSpPr/>
          <p:nvPr/>
        </p:nvSpPr>
        <p:spPr>
          <a:xfrm>
            <a:off x="6902825" y="3796144"/>
            <a:ext cx="2187389" cy="842683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COCA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7E32E0-440C-ED71-AC6F-35252D4E5131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3706782" y="2832850"/>
            <a:ext cx="2102348" cy="96329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8C934C-D1A7-13A6-AABC-D41CF9000080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5809130" y="2832850"/>
            <a:ext cx="2187390" cy="96329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Up Arrow 15">
            <a:extLst>
              <a:ext uri="{FF2B5EF4-FFF2-40B4-BE49-F238E27FC236}">
                <a16:creationId xmlns:a16="http://schemas.microsoft.com/office/drawing/2014/main" id="{94B0318D-2124-9EE9-5D91-59E3C97F64C9}"/>
              </a:ext>
            </a:extLst>
          </p:cNvPr>
          <p:cNvSpPr/>
          <p:nvPr/>
        </p:nvSpPr>
        <p:spPr>
          <a:xfrm>
            <a:off x="3518522" y="4817263"/>
            <a:ext cx="376518" cy="38548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0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LTV and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46396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Lifetime Value of an </a:t>
            </a:r>
            <a:r>
              <a:rPr lang="en-US" i="1" dirty="0">
                <a:solidFill>
                  <a:srgbClr val="EF7273"/>
                </a:solidFill>
              </a:rPr>
              <a:t>Acquired</a:t>
            </a:r>
            <a:r>
              <a:rPr lang="en-US" dirty="0">
                <a:solidFill>
                  <a:srgbClr val="EF7273"/>
                </a:solidFill>
              </a:rPr>
              <a:t> Customer </a:t>
            </a:r>
            <a:r>
              <a:rPr lang="en-US" dirty="0"/>
              <a:t>(</a:t>
            </a:r>
            <a:r>
              <a:rPr lang="en-US" dirty="0">
                <a:solidFill>
                  <a:srgbClr val="EF7273"/>
                </a:solidFill>
              </a:rPr>
              <a:t>LTV</a:t>
            </a:r>
            <a:r>
              <a:rPr lang="en-US" dirty="0"/>
              <a:t>) is a measure of the </a:t>
            </a:r>
            <a:r>
              <a:rPr lang="en-US" i="1" dirty="0">
                <a:solidFill>
                  <a:srgbClr val="77E1FF"/>
                </a:solidFill>
              </a:rPr>
              <a:t>average</a:t>
            </a:r>
            <a:r>
              <a:rPr lang="en-US" dirty="0">
                <a:solidFill>
                  <a:srgbClr val="77E1FF"/>
                </a:solidFill>
              </a:rPr>
              <a:t> </a:t>
            </a:r>
            <a:r>
              <a:rPr lang="en-US" i="1" dirty="0">
                <a:solidFill>
                  <a:srgbClr val="77E1FF"/>
                </a:solidFill>
              </a:rPr>
              <a:t>gross profit</a:t>
            </a:r>
            <a:r>
              <a:rPr lang="en-US" dirty="0">
                <a:solidFill>
                  <a:srgbClr val="77E1FF"/>
                </a:solidFill>
              </a:rPr>
              <a:t> </a:t>
            </a:r>
            <a:r>
              <a:rPr lang="en-US" dirty="0"/>
              <a:t>your business </a:t>
            </a:r>
            <a:r>
              <a:rPr lang="en-US" i="1" dirty="0"/>
              <a:t>expects</a:t>
            </a:r>
            <a:r>
              <a:rPr lang="en-US" dirty="0"/>
              <a:t> to make from </a:t>
            </a:r>
            <a:r>
              <a:rPr lang="en-US" i="1" u="sng" dirty="0"/>
              <a:t>a</a:t>
            </a:r>
            <a:r>
              <a:rPr lang="en-US" i="1" dirty="0"/>
              <a:t> typical customer</a:t>
            </a:r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</a:t>
            </a:r>
            <a:r>
              <a:rPr lang="en-US" i="1" dirty="0"/>
              <a:t>as long as that person remains a customer </a:t>
            </a:r>
            <a:r>
              <a:rPr lang="en-US" dirty="0"/>
              <a:t>(thus, it extends to the future)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can be defined as the </a:t>
            </a:r>
            <a:r>
              <a:rPr lang="en-US" i="1" dirty="0"/>
              <a:t>present value </a:t>
            </a:r>
            <a:r>
              <a:rPr lang="en-US" dirty="0"/>
              <a:t>of the</a:t>
            </a:r>
            <a:r>
              <a:rPr lang="en-US" i="1" dirty="0"/>
              <a:t> future cash flows</a:t>
            </a:r>
            <a:r>
              <a:rPr lang="en-US" dirty="0"/>
              <a:t> from a typical customer during their entire relationship with your company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boils down to a </a:t>
            </a:r>
            <a:r>
              <a:rPr lang="en-US" i="1" dirty="0"/>
              <a:t>single number </a:t>
            </a:r>
            <a:r>
              <a:rPr lang="en-US" dirty="0"/>
              <a:t>that can be compared against COCA for estimating your average customer’s profitability</a:t>
            </a:r>
          </a:p>
        </p:txBody>
      </p:sp>
    </p:spTree>
    <p:extLst>
      <p:ext uri="{BB962C8B-B14F-4D97-AF65-F5344CB8AC3E}">
        <p14:creationId xmlns:p14="http://schemas.microsoft.com/office/powerpoint/2010/main" val="62295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 Inputs to Calculate LTV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77E1FF"/>
                </a:solidFill>
              </a:rPr>
              <a:t>Revenue Streams</a:t>
            </a:r>
          </a:p>
          <a:p>
            <a:pPr lvl="1"/>
            <a:r>
              <a:rPr lang="en-US" dirty="0"/>
              <a:t>This depends on your business model (whether it is </a:t>
            </a:r>
            <a:r>
              <a:rPr lang="en-US" dirty="0">
                <a:solidFill>
                  <a:srgbClr val="EF7273"/>
                </a:solidFill>
              </a:rPr>
              <a:t>transactional</a:t>
            </a:r>
            <a:r>
              <a:rPr lang="en-US" dirty="0"/>
              <a:t>, </a:t>
            </a:r>
            <a:r>
              <a:rPr lang="en-US" dirty="0">
                <a:solidFill>
                  <a:srgbClr val="FFC000"/>
                </a:solidFill>
              </a:rPr>
              <a:t>recurrent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usage-based</a:t>
            </a:r>
            <a:r>
              <a:rPr lang="en-US" dirty="0"/>
              <a:t>, or a </a:t>
            </a:r>
            <a:r>
              <a:rPr lang="en-US" i="1" dirty="0">
                <a:solidFill>
                  <a:srgbClr val="92D050"/>
                </a:solidFill>
              </a:rPr>
              <a:t>mix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>
                <a:solidFill>
                  <a:srgbClr val="77E1FF"/>
                </a:solidFill>
              </a:rPr>
              <a:t>Gross Margin </a:t>
            </a:r>
            <a:r>
              <a:rPr lang="en-US" dirty="0"/>
              <a:t>(for each of your revenue streams)</a:t>
            </a:r>
          </a:p>
          <a:p>
            <a:pPr lvl="1"/>
            <a:r>
              <a:rPr lang="en-US" dirty="0"/>
              <a:t>Gross margin = price – </a:t>
            </a:r>
            <a:r>
              <a:rPr lang="en-US" i="1" dirty="0"/>
              <a:t>direct</a:t>
            </a:r>
            <a:r>
              <a:rPr lang="en-US" dirty="0"/>
              <a:t> cost 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>
                <a:solidFill>
                  <a:srgbClr val="77E1FF"/>
                </a:solidFill>
              </a:rPr>
              <a:t>Retention Rate</a:t>
            </a:r>
          </a:p>
          <a:p>
            <a:pPr lvl="1"/>
            <a:r>
              <a:rPr lang="en-US" dirty="0"/>
              <a:t>This is the percentage of customers who will continue to pay for your product</a:t>
            </a:r>
          </a:p>
        </p:txBody>
      </p:sp>
    </p:spTree>
    <p:extLst>
      <p:ext uri="{BB962C8B-B14F-4D97-AF65-F5344CB8AC3E}">
        <p14:creationId xmlns:p14="http://schemas.microsoft.com/office/powerpoint/2010/main" val="405361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 Inputs to Calculate LTV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8274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>
                <a:solidFill>
                  <a:srgbClr val="77E1FF"/>
                </a:solidFill>
              </a:rPr>
              <a:t>Life of Product</a:t>
            </a:r>
          </a:p>
          <a:p>
            <a:pPr lvl="1"/>
            <a:r>
              <a:rPr lang="en-US" dirty="0"/>
              <a:t>This is the duration you expect your product will last before the customer either discontinues using it or purchases a replacement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 startAt="5"/>
            </a:pPr>
            <a:r>
              <a:rPr lang="en-US" dirty="0">
                <a:solidFill>
                  <a:srgbClr val="77E1FF"/>
                </a:solidFill>
              </a:rPr>
              <a:t>Next Product Purchase Rate</a:t>
            </a:r>
          </a:p>
          <a:p>
            <a:pPr lvl="1"/>
            <a:r>
              <a:rPr lang="en-US" dirty="0"/>
              <a:t>This is the percentage of customers who will buy a replacement product from you when the life of the current product ends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 startAt="6"/>
            </a:pPr>
            <a:r>
              <a:rPr lang="en-US" dirty="0">
                <a:solidFill>
                  <a:srgbClr val="77E1FF"/>
                </a:solidFill>
              </a:rPr>
              <a:t>Cost of Capital Rate (or </a:t>
            </a:r>
            <a:r>
              <a:rPr lang="en-US" i="1" dirty="0">
                <a:solidFill>
                  <a:srgbClr val="77E1FF"/>
                </a:solidFill>
              </a:rPr>
              <a:t>Discount Rate</a:t>
            </a:r>
            <a:r>
              <a:rPr lang="en-US" dirty="0">
                <a:solidFill>
                  <a:srgbClr val="77E1FF"/>
                </a:solidFill>
              </a:rPr>
              <a:t>)</a:t>
            </a:r>
          </a:p>
          <a:p>
            <a:pPr lvl="1"/>
            <a:r>
              <a:rPr lang="en-US" dirty="0"/>
              <a:t>For a new entrepreneur who lacks a track record, an appropriate number is between 35% and 75% (also, </a:t>
            </a:r>
            <a:r>
              <a:rPr lang="en-US" i="1" dirty="0"/>
              <a:t>the riskier your venture is, the higher the rate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797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Calculate LTV?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b="1" dirty="0"/>
              <a:t>Algorithm</a:t>
            </a:r>
            <a:r>
              <a:rPr lang="en-US" dirty="0"/>
              <a:t>: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35641" y="2251561"/>
                <a:ext cx="9856994" cy="45243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>
                        <a:lumMod val="50000"/>
                      </a:schemeClr>
                    </a:solidFill>
                  </a:rPr>
                  <a:t>1.  </a:t>
                </a:r>
                <a:r>
                  <a:rPr lang="en-US" sz="2400" dirty="0"/>
                  <a:t>for each year </a:t>
                </a:r>
                <a:r>
                  <a:rPr lang="en-US" sz="2400" b="1" i="1" dirty="0">
                    <a:solidFill>
                      <a:srgbClr val="FF0000"/>
                    </a:solidFill>
                  </a:rPr>
                  <a:t>y</a:t>
                </a:r>
              </a:p>
              <a:p>
                <a:r>
                  <a:rPr lang="en-US" sz="2400" dirty="0">
                    <a:solidFill>
                      <a:schemeClr val="bg1">
                        <a:lumMod val="50000"/>
                      </a:schemeClr>
                    </a:solidFill>
                  </a:rPr>
                  <a:t>2.         </a:t>
                </a:r>
                <a:r>
                  <a:rPr lang="en-US" sz="2400" dirty="0"/>
                  <a:t>for each revenue stream in your business model</a:t>
                </a:r>
              </a:p>
              <a:p>
                <a:r>
                  <a:rPr lang="en-US" sz="2400" dirty="0">
                    <a:solidFill>
                      <a:schemeClr val="bg1">
                        <a:lumMod val="50000"/>
                      </a:schemeClr>
                    </a:solidFill>
                  </a:rPr>
                  <a:t>3.	            </a:t>
                </a:r>
                <a:r>
                  <a:rPr lang="en-US" sz="2400" dirty="0"/>
                  <a:t>if in year </a:t>
                </a:r>
                <a:r>
                  <a:rPr lang="en-US" sz="2400" b="1" i="1" dirty="0">
                    <a:solidFill>
                      <a:srgbClr val="FF0000"/>
                    </a:solidFill>
                  </a:rPr>
                  <a:t>y</a:t>
                </a:r>
                <a:r>
                  <a:rPr lang="en-US" sz="2400" dirty="0"/>
                  <a:t> the customer will replace your product</a:t>
                </a:r>
              </a:p>
              <a:p>
                <a:r>
                  <a:rPr lang="en-US" sz="2400" dirty="0">
                    <a:solidFill>
                      <a:schemeClr val="bg1">
                        <a:lumMod val="50000"/>
                      </a:schemeClr>
                    </a:solidFill>
                  </a:rPr>
                  <a:t>4.</a:t>
                </a:r>
                <a:r>
                  <a:rPr lang="en-US" sz="2400" dirty="0"/>
                  <a:t>			use </a:t>
                </a:r>
                <a:r>
                  <a:rPr lang="en-US" sz="2400" dirty="0">
                    <a:solidFill>
                      <a:srgbClr val="77E1FF"/>
                    </a:solidFill>
                  </a:rPr>
                  <a:t>“</a:t>
                </a:r>
                <a:r>
                  <a:rPr lang="en-US" sz="2400" b="1" dirty="0">
                    <a:solidFill>
                      <a:srgbClr val="77E1FF"/>
                    </a:solidFill>
                  </a:rPr>
                  <a:t>gross margin</a:t>
                </a:r>
                <a:r>
                  <a:rPr lang="en-US" sz="2400" dirty="0">
                    <a:solidFill>
                      <a:srgbClr val="77E1FF"/>
                    </a:solidFill>
                  </a:rPr>
                  <a:t>”</a:t>
                </a:r>
                <a:r>
                  <a:rPr lang="en-US" sz="2400" dirty="0"/>
                  <a:t>, </a:t>
                </a:r>
                <a:r>
                  <a:rPr lang="en-US" sz="2400" b="1" dirty="0">
                    <a:solidFill>
                      <a:srgbClr val="77E1FF"/>
                    </a:solidFill>
                  </a:rPr>
                  <a:t>“retention rate”</a:t>
                </a:r>
                <a:r>
                  <a:rPr lang="en-US" sz="2400" dirty="0"/>
                  <a:t>, and</a:t>
                </a:r>
                <a:br>
                  <a:rPr lang="en-US" sz="2400" dirty="0"/>
                </a:br>
                <a:r>
                  <a:rPr lang="en-US" sz="2400" dirty="0">
                    <a:solidFill>
                      <a:schemeClr val="bg1">
                        <a:lumMod val="50000"/>
                      </a:schemeClr>
                    </a:solidFill>
                  </a:rPr>
                  <a:t>5.</a:t>
                </a:r>
                <a:r>
                  <a:rPr lang="en-US" sz="2400" dirty="0"/>
                  <a:t>			</a:t>
                </a:r>
                <a:r>
                  <a:rPr lang="en-US" sz="2400" dirty="0">
                    <a:solidFill>
                      <a:srgbClr val="0070C0"/>
                    </a:solidFill>
                  </a:rPr>
                  <a:t> </a:t>
                </a:r>
                <a:r>
                  <a:rPr lang="en-US" sz="2400" dirty="0">
                    <a:solidFill>
                      <a:srgbClr val="77E1FF"/>
                    </a:solidFill>
                  </a:rPr>
                  <a:t>“</a:t>
                </a:r>
                <a:r>
                  <a:rPr lang="en-US" sz="2400" b="1" dirty="0">
                    <a:solidFill>
                      <a:srgbClr val="77E1FF"/>
                    </a:solidFill>
                  </a:rPr>
                  <a:t>next product purchase rate</a:t>
                </a:r>
                <a:r>
                  <a:rPr lang="en-US" sz="2400" dirty="0">
                    <a:solidFill>
                      <a:srgbClr val="77E1FF"/>
                    </a:solidFill>
                  </a:rPr>
                  <a:t>” </a:t>
                </a:r>
                <a:r>
                  <a:rPr lang="en-US" sz="2400" dirty="0"/>
                  <a:t>to calculate your profit </a:t>
                </a:r>
                <a:r>
                  <a:rPr lang="en-US" sz="2400" b="1" i="1" dirty="0">
                    <a:solidFill>
                      <a:srgbClr val="00B050"/>
                    </a:solidFill>
                  </a:rPr>
                  <a:t>p</a:t>
                </a:r>
              </a:p>
              <a:p>
                <a:r>
                  <a:rPr lang="en-US" sz="2400" dirty="0">
                    <a:solidFill>
                      <a:schemeClr val="bg1">
                        <a:lumMod val="50000"/>
                      </a:schemeClr>
                    </a:solidFill>
                  </a:rPr>
                  <a:t>6.</a:t>
                </a:r>
                <a:r>
                  <a:rPr lang="en-US" sz="2400" dirty="0"/>
                  <a:t>		else</a:t>
                </a:r>
              </a:p>
              <a:p>
                <a:r>
                  <a:rPr lang="en-US" sz="2400" dirty="0">
                    <a:solidFill>
                      <a:schemeClr val="bg1">
                        <a:lumMod val="50000"/>
                      </a:schemeClr>
                    </a:solidFill>
                  </a:rPr>
                  <a:t>7.</a:t>
                </a:r>
                <a:r>
                  <a:rPr lang="en-US" sz="2400" dirty="0"/>
                  <a:t>			use </a:t>
                </a:r>
                <a:r>
                  <a:rPr lang="en-US" sz="2400" dirty="0">
                    <a:solidFill>
                      <a:srgbClr val="77E1FF"/>
                    </a:solidFill>
                  </a:rPr>
                  <a:t>“</a:t>
                </a:r>
                <a:r>
                  <a:rPr lang="en-US" sz="2400" b="1" dirty="0">
                    <a:solidFill>
                      <a:srgbClr val="77E1FF"/>
                    </a:solidFill>
                  </a:rPr>
                  <a:t>gross margin</a:t>
                </a:r>
                <a:r>
                  <a:rPr lang="en-US" sz="2400" dirty="0">
                    <a:solidFill>
                      <a:srgbClr val="77E1FF"/>
                    </a:solidFill>
                  </a:rPr>
                  <a:t>”</a:t>
                </a:r>
                <a:r>
                  <a:rPr lang="en-US" sz="2400" dirty="0"/>
                  <a:t> and </a:t>
                </a:r>
                <a:r>
                  <a:rPr lang="en-US" sz="2400" dirty="0">
                    <a:solidFill>
                      <a:srgbClr val="77E1FF"/>
                    </a:solidFill>
                  </a:rPr>
                  <a:t>“</a:t>
                </a:r>
                <a:r>
                  <a:rPr lang="en-US" sz="2400" b="1" dirty="0">
                    <a:solidFill>
                      <a:srgbClr val="77E1FF"/>
                    </a:solidFill>
                  </a:rPr>
                  <a:t>retention rate</a:t>
                </a:r>
                <a:r>
                  <a:rPr lang="en-US" sz="2400" dirty="0">
                    <a:solidFill>
                      <a:srgbClr val="77E1FF"/>
                    </a:solidFill>
                  </a:rPr>
                  <a:t>”</a:t>
                </a:r>
                <a:br>
                  <a:rPr lang="en-US" sz="2400" dirty="0"/>
                </a:br>
                <a:r>
                  <a:rPr lang="en-US" sz="2400" dirty="0">
                    <a:solidFill>
                      <a:schemeClr val="bg1">
                        <a:lumMod val="50000"/>
                      </a:schemeClr>
                    </a:solidFill>
                  </a:rPr>
                  <a:t>8.</a:t>
                </a:r>
                <a:r>
                  <a:rPr lang="en-US" sz="2400" dirty="0"/>
                  <a:t>			to calculate your profit </a:t>
                </a:r>
                <a:r>
                  <a:rPr lang="en-US" sz="2400" b="1" i="1" dirty="0">
                    <a:solidFill>
                      <a:srgbClr val="00B050"/>
                    </a:solidFill>
                  </a:rPr>
                  <a:t>p</a:t>
                </a:r>
              </a:p>
              <a:p>
                <a:r>
                  <a:rPr lang="en-US" sz="2400" dirty="0">
                    <a:solidFill>
                      <a:schemeClr val="bg1">
                        <a:lumMod val="50000"/>
                      </a:schemeClr>
                    </a:solidFill>
                  </a:rPr>
                  <a:t>9.</a:t>
                </a:r>
                <a:r>
                  <a:rPr lang="en-US" sz="2400" dirty="0"/>
                  <a:t>		</a:t>
                </a:r>
                <a:r>
                  <a:rPr lang="en-US" sz="2400" dirty="0" err="1"/>
                  <a:t>total_profit</a:t>
                </a:r>
                <a:r>
                  <a:rPr lang="en-US" sz="2400" dirty="0"/>
                  <a:t> += </a:t>
                </a:r>
                <a:r>
                  <a:rPr lang="en-US" sz="2400" b="1" i="1" dirty="0">
                    <a:solidFill>
                      <a:srgbClr val="00B050"/>
                    </a:solidFill>
                  </a:rPr>
                  <a:t>p</a:t>
                </a:r>
              </a:p>
              <a:p>
                <a:pPr marL="457200" indent="-457200">
                  <a:buClr>
                    <a:schemeClr val="bg1">
                      <a:lumMod val="50000"/>
                    </a:schemeClr>
                  </a:buClr>
                  <a:buAutoNum type="arabicPeriod" startAt="10"/>
                </a:pPr>
                <a:r>
                  <a:rPr lang="en-US" sz="2400" dirty="0"/>
                  <a:t>       calculate the present value,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</m:oMath>
                </a14:m>
                <a:r>
                  <a:rPr lang="en-US" sz="2400" dirty="0"/>
                  <a:t>,</a:t>
                </a:r>
                <a:r>
                  <a:rPr lang="en-US" sz="2400" b="1" i="1" dirty="0"/>
                  <a:t> </a:t>
                </a:r>
                <a:r>
                  <a:rPr lang="en-US" sz="2400" dirty="0"/>
                  <a:t>of </a:t>
                </a:r>
                <a:r>
                  <a:rPr lang="en-US" sz="2400" dirty="0" err="1"/>
                  <a:t>total_profit</a:t>
                </a:r>
                <a:r>
                  <a:rPr lang="en-US" sz="2400" dirty="0"/>
                  <a:t> in </a:t>
                </a:r>
                <a:r>
                  <a:rPr lang="en-US" sz="2400" b="1" i="1" dirty="0">
                    <a:solidFill>
                      <a:srgbClr val="FF0000"/>
                    </a:solidFill>
                  </a:rPr>
                  <a:t>y</a:t>
                </a:r>
                <a:endParaRPr lang="en-US" sz="24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marL="457200" indent="-457200">
                  <a:buClr>
                    <a:schemeClr val="bg1">
                      <a:lumMod val="50000"/>
                    </a:schemeClr>
                  </a:buClr>
                  <a:buAutoNum type="arabicPeriod" startAt="10"/>
                </a:pPr>
                <a:r>
                  <a:rPr lang="en-US" sz="2400" dirty="0">
                    <a:solidFill>
                      <a:srgbClr val="7030A0"/>
                    </a:solidFill>
                  </a:rPr>
                  <a:t>       </a:t>
                </a:r>
                <a:r>
                  <a:rPr lang="en-US" sz="2400" dirty="0">
                    <a:solidFill>
                      <a:srgbClr val="EF7273"/>
                    </a:solidFill>
                  </a:rPr>
                  <a:t>LTV</a:t>
                </a:r>
                <a:r>
                  <a:rPr lang="en-US" sz="2400" dirty="0"/>
                  <a:t> +=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</m:oMath>
                </a14:m>
                <a:endParaRPr lang="en-US" sz="2400" b="1" i="1" dirty="0">
                  <a:solidFill>
                    <a:srgbClr val="FF0000"/>
                  </a:solidFill>
                </a:endParaRPr>
              </a:p>
              <a:p>
                <a:r>
                  <a:rPr lang="en-US" sz="2400" dirty="0">
                    <a:solidFill>
                      <a:schemeClr val="bg1">
                        <a:lumMod val="50000"/>
                      </a:schemeClr>
                    </a:solidFill>
                  </a:rPr>
                  <a:t>12.</a:t>
                </a:r>
                <a:r>
                  <a:rPr lang="en-US" sz="2400" dirty="0"/>
                  <a:t>	</a:t>
                </a:r>
                <a:r>
                  <a:rPr lang="en-US" sz="2400" dirty="0" err="1"/>
                  <a:t>total_profit</a:t>
                </a:r>
                <a:r>
                  <a:rPr lang="en-US" sz="2400" dirty="0"/>
                  <a:t> = 0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641" y="2251561"/>
                <a:ext cx="9856994" cy="4524315"/>
              </a:xfrm>
              <a:prstGeom prst="rect">
                <a:avLst/>
              </a:prstGeom>
              <a:blipFill>
                <a:blip r:embed="rId2"/>
                <a:stretch>
                  <a:fillRect l="-1031" t="-1120" r="-129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959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18568</TotalTime>
  <Words>5682</Words>
  <Application>Microsoft Macintosh PowerPoint</Application>
  <PresentationFormat>Widescreen</PresentationFormat>
  <Paragraphs>1326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Office Theme</vt:lpstr>
      <vt:lpstr>Entrepreneurship for Computer Science CS 15-390</vt:lpstr>
      <vt:lpstr>Today…</vt:lpstr>
      <vt:lpstr>Entrepreneurship Paradigm:  A System of Functions </vt:lpstr>
      <vt:lpstr>Entrepreneurship Paradigm:  A System of Functions </vt:lpstr>
      <vt:lpstr>Overview</vt:lpstr>
      <vt:lpstr>What is LTV and Why?</vt:lpstr>
      <vt:lpstr>Key Inputs to Calculate LTV</vt:lpstr>
      <vt:lpstr>Key Inputs to Calculate LTV</vt:lpstr>
      <vt:lpstr>How to Calculate LTV?</vt:lpstr>
      <vt:lpstr>Example: “Widget”</vt:lpstr>
      <vt:lpstr>Calculating LTV for “Widget”</vt:lpstr>
      <vt:lpstr>Calculating LTV for “Widget”</vt:lpstr>
      <vt:lpstr>Calculating LTV for “Widget”</vt:lpstr>
      <vt:lpstr>Important Considerations</vt:lpstr>
      <vt:lpstr>Important Considerations</vt:lpstr>
      <vt:lpstr>Important Considerations</vt:lpstr>
      <vt:lpstr>Summary</vt:lpstr>
      <vt:lpstr>Overview</vt:lpstr>
      <vt:lpstr>Cost of Customer Acquisition (COCA)</vt:lpstr>
      <vt:lpstr>COCA vs. LTV</vt:lpstr>
      <vt:lpstr>How to Calculate COCA?</vt:lpstr>
      <vt:lpstr>Example: Associated Gas Energy</vt:lpstr>
      <vt:lpstr>Example: Associated Gas Energy</vt:lpstr>
      <vt:lpstr>Example: Associated Gas Energy</vt:lpstr>
      <vt:lpstr>Example: Associated Gas Energy</vt:lpstr>
      <vt:lpstr>Example: Associated Gas Energy</vt:lpstr>
      <vt:lpstr>How To Reduce COCA?</vt:lpstr>
      <vt:lpstr>How To Reduce COCA?</vt:lpstr>
      <vt:lpstr>How To Reduce COCA?</vt:lpstr>
      <vt:lpstr>How To Reduce COCA?</vt:lpstr>
      <vt:lpstr>How To Reduce COCA?</vt:lpstr>
      <vt:lpstr>Summary</vt:lpstr>
      <vt:lpstr>Next Lecture…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384</cp:revision>
  <dcterms:created xsi:type="dcterms:W3CDTF">2017-12-27T09:59:59Z</dcterms:created>
  <dcterms:modified xsi:type="dcterms:W3CDTF">2023-11-13T16:27:10Z</dcterms:modified>
</cp:coreProperties>
</file>