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566" r:id="rId2"/>
    <p:sldId id="567" r:id="rId3"/>
    <p:sldId id="328" r:id="rId4"/>
    <p:sldId id="354" r:id="rId5"/>
    <p:sldId id="273" r:id="rId6"/>
    <p:sldId id="569" r:id="rId7"/>
    <p:sldId id="568" r:id="rId8"/>
    <p:sldId id="356" r:id="rId9"/>
    <p:sldId id="357" r:id="rId10"/>
    <p:sldId id="358" r:id="rId11"/>
    <p:sldId id="359" r:id="rId12"/>
    <p:sldId id="360" r:id="rId13"/>
    <p:sldId id="361" r:id="rId14"/>
    <p:sldId id="376" r:id="rId15"/>
    <p:sldId id="363" r:id="rId16"/>
    <p:sldId id="364" r:id="rId17"/>
    <p:sldId id="365" r:id="rId18"/>
    <p:sldId id="366" r:id="rId19"/>
    <p:sldId id="367" r:id="rId20"/>
    <p:sldId id="368" r:id="rId21"/>
    <p:sldId id="375" r:id="rId22"/>
    <p:sldId id="370" r:id="rId23"/>
    <p:sldId id="371" r:id="rId24"/>
    <p:sldId id="372" r:id="rId25"/>
    <p:sldId id="373" r:id="rId26"/>
    <p:sldId id="374" r:id="rId27"/>
    <p:sldId id="35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873"/>
    <a:srgbClr val="77E1FF"/>
    <a:srgbClr val="EF7273"/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6871"/>
  </p:normalViewPr>
  <p:slideViewPr>
    <p:cSldViewPr snapToGrid="0" snapToObjects="1">
      <p:cViewPr varScale="1">
        <p:scale>
          <a:sx n="97" d="100"/>
          <a:sy n="97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my company own?</a:t>
            </a:r>
          </a:p>
          <a:p>
            <a:endParaRPr lang="en-US" dirty="0"/>
          </a:p>
          <a:p>
            <a:r>
              <a:rPr lang="en-US" dirty="0"/>
              <a:t>How much does it owe others?</a:t>
            </a:r>
          </a:p>
          <a:p>
            <a:endParaRPr lang="en-US" dirty="0"/>
          </a:p>
          <a:p>
            <a:r>
              <a:rPr lang="en-US" dirty="0"/>
              <a:t>What are my current and projected revenues?</a:t>
            </a:r>
          </a:p>
          <a:p>
            <a:endParaRPr lang="en-US" dirty="0"/>
          </a:p>
          <a:p>
            <a:r>
              <a:rPr lang="en-US" dirty="0"/>
              <a:t>What are my current and projected expenses?</a:t>
            </a:r>
          </a:p>
          <a:p>
            <a:endParaRPr lang="en-US" dirty="0"/>
          </a:p>
          <a:p>
            <a:r>
              <a:rPr lang="en-US" dirty="0"/>
              <a:t>Is my company profitable and if not, when will it become profitable?</a:t>
            </a:r>
          </a:p>
          <a:p>
            <a:endParaRPr lang="en-US" dirty="0"/>
          </a:p>
          <a:p>
            <a:r>
              <a:rPr lang="en-US" dirty="0"/>
              <a:t>How to raise and allocate capital?</a:t>
            </a:r>
          </a:p>
          <a:p>
            <a:endParaRPr lang="en-US" dirty="0"/>
          </a:p>
          <a:p>
            <a:r>
              <a:rPr lang="en-US" dirty="0"/>
              <a:t>Etc.,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How to Manage Your Finances and Raise Capital? – Part I</a:t>
            </a:r>
          </a:p>
          <a:p>
            <a:r>
              <a:rPr lang="en-US" sz="2800" dirty="0"/>
              <a:t>Lecture 11, October 30,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351338"/>
          </a:xfrm>
        </p:spPr>
        <p:txBody>
          <a:bodyPr>
            <a:normAutofit/>
          </a:bodyPr>
          <a:lstStyle/>
          <a:p>
            <a:r>
              <a:rPr lang="en-US" dirty="0"/>
              <a:t>Assume you want to deposit $100 in a bank that offers a 10% interest rate that is </a:t>
            </a:r>
            <a:r>
              <a:rPr lang="en-US" i="1" dirty="0"/>
              <a:t>compounded </a:t>
            </a:r>
            <a:r>
              <a:rPr lang="en-US" i="1" u="sng" dirty="0"/>
              <a:t>annually</a:t>
            </a:r>
          </a:p>
          <a:p>
            <a:pPr lvl="1"/>
            <a:r>
              <a:rPr lang="en-US" dirty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7894749" y="3923197"/>
            <a:ext cx="540913" cy="429038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7572" y="4290116"/>
            <a:ext cx="540913" cy="429038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6"/>
          </p:cNvCxnSpPr>
          <p:nvPr/>
        </p:nvCxnSpPr>
        <p:spPr>
          <a:xfrm>
            <a:off x="8435662" y="4137716"/>
            <a:ext cx="1571223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7"/>
          </p:cNvCxnSpPr>
          <p:nvPr/>
        </p:nvCxnSpPr>
        <p:spPr>
          <a:xfrm flipV="1">
            <a:off x="3679270" y="4352235"/>
            <a:ext cx="6327615" cy="71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0006885" y="3208985"/>
            <a:ext cx="1957590" cy="185583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Interest is accrued on interest; hence, the name “</a:t>
            </a:r>
            <a:r>
              <a:rPr lang="en-US" sz="2000" b="1" i="1" dirty="0">
                <a:solidFill>
                  <a:schemeClr val="tx1"/>
                </a:solidFill>
              </a:rPr>
              <a:t>compounding</a:t>
            </a:r>
            <a:r>
              <a:rPr lang="en-US" sz="2000" b="1" dirty="0">
                <a:solidFill>
                  <a:schemeClr val="tx1"/>
                </a:solidFill>
              </a:rPr>
              <a:t>”!</a:t>
            </a:r>
          </a:p>
        </p:txBody>
      </p:sp>
    </p:spTree>
    <p:extLst>
      <p:ext uri="{BB962C8B-B14F-4D97-AF65-F5344CB8AC3E}">
        <p14:creationId xmlns:p14="http://schemas.microsoft.com/office/powerpoint/2010/main" val="352251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756244"/>
          </a:xfrm>
        </p:spPr>
        <p:txBody>
          <a:bodyPr>
            <a:normAutofit/>
          </a:bodyPr>
          <a:lstStyle/>
          <a:p>
            <a:r>
              <a:rPr lang="en-US" dirty="0"/>
              <a:t>Assume you want to deposit $100 in a bank that offers a 10% interest rate that is </a:t>
            </a:r>
            <a:r>
              <a:rPr lang="en-US" i="1" dirty="0"/>
              <a:t>compounded </a:t>
            </a:r>
            <a:r>
              <a:rPr lang="en-US" i="1" u="sng" dirty="0"/>
              <a:t>annually</a:t>
            </a:r>
          </a:p>
          <a:p>
            <a:pPr lvl="1"/>
            <a:r>
              <a:rPr lang="en-US" dirty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16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long would it take to </a:t>
            </a:r>
            <a:r>
              <a:rPr lang="en-US" i="1" u="sng" dirty="0"/>
              <a:t>double</a:t>
            </a:r>
            <a:r>
              <a:rPr lang="en-US" dirty="0"/>
              <a:t> your $100, assuming 10% interest rate?</a:t>
            </a:r>
          </a:p>
          <a:p>
            <a:pPr lvl="1"/>
            <a:r>
              <a:rPr lang="en-US" dirty="0"/>
              <a:t>$100 × 1.1</a:t>
            </a:r>
            <a:r>
              <a:rPr lang="en-US" b="1" i="1" baseline="30000" dirty="0">
                <a:solidFill>
                  <a:srgbClr val="92D050"/>
                </a:solidFill>
              </a:rPr>
              <a:t>n</a:t>
            </a:r>
            <a:r>
              <a:rPr lang="en-US" baseline="30000" dirty="0"/>
              <a:t> </a:t>
            </a:r>
            <a:r>
              <a:rPr lang="en-US" dirty="0"/>
              <a:t>= $200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/>
              <a:t> 1.1</a:t>
            </a:r>
            <a:r>
              <a:rPr lang="en-US" sz="2400" b="1" i="1" baseline="30000" dirty="0">
                <a:solidFill>
                  <a:srgbClr val="92D050"/>
                </a:solidFill>
              </a:rPr>
              <a:t>n</a:t>
            </a:r>
            <a:r>
              <a:rPr lang="en-US" sz="2400" baseline="30000" dirty="0"/>
              <a:t> </a:t>
            </a:r>
            <a:r>
              <a:rPr lang="en-US" sz="2400" dirty="0"/>
              <a:t>= $2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/>
              <a:t> </a:t>
            </a:r>
            <a:r>
              <a:rPr lang="en-US" sz="2400" b="1" i="1" dirty="0">
                <a:solidFill>
                  <a:srgbClr val="92D050"/>
                </a:solidFill>
              </a:rPr>
              <a:t>n</a:t>
            </a:r>
            <a:r>
              <a:rPr lang="en-US" sz="2400" dirty="0"/>
              <a:t> = log</a:t>
            </a:r>
            <a:r>
              <a:rPr lang="en-US" sz="2400" baseline="-25000" dirty="0"/>
              <a:t>1.1</a:t>
            </a:r>
            <a:r>
              <a:rPr lang="en-US" sz="2400" dirty="0"/>
              <a:t> 2 = log 2 / log 1.1 = 7.272</a:t>
            </a:r>
          </a:p>
          <a:p>
            <a:pPr lvl="2">
              <a:buFont typeface="Wingdings" panose="05000000000000000000" pitchFamily="2" charset="2"/>
              <a:buChar char="è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Another way to calculate this quickly is to divide 72 by 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72/10 = 7.2, which is very close to 7.272 calculated above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This is referred to as the </a:t>
            </a:r>
            <a:r>
              <a:rPr lang="en-US" sz="2400" i="1" dirty="0">
                <a:solidFill>
                  <a:srgbClr val="0070C0"/>
                </a:solidFill>
              </a:rPr>
              <a:t>“rule of 72”</a:t>
            </a:r>
            <a:r>
              <a:rPr lang="en-US" sz="2400" dirty="0"/>
              <a:t>, which entails dividing 72 by the given interest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long would it take to double your $233, assuming 7% interest rate?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72/7 = 10.28 years (or log 2 / log 1.07 = 10.244 years)</a:t>
            </a:r>
          </a:p>
        </p:txBody>
      </p:sp>
    </p:spTree>
    <p:extLst>
      <p:ext uri="{BB962C8B-B14F-4D97-AF65-F5344CB8AC3E}">
        <p14:creationId xmlns:p14="http://schemas.microsoft.com/office/powerpoint/2010/main" val="9975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trick of </a:t>
            </a:r>
            <a:r>
              <a:rPr lang="en-US" i="1" dirty="0"/>
              <a:t>period</a:t>
            </a:r>
            <a:r>
              <a:rPr lang="en-US" dirty="0"/>
              <a:t> and the magical </a:t>
            </a:r>
            <a:r>
              <a:rPr lang="en-US" i="1" dirty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interest rate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 YEAR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4065" y="3416865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100%/2 = 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1.5×1.5= 1×1.5</a:t>
            </a:r>
            <a:r>
              <a:rPr lang="en-US" b="1" baseline="30000" dirty="0"/>
              <a:t>2</a:t>
            </a:r>
            <a:r>
              <a:rPr lang="en-US" b="1" dirty="0"/>
              <a:t> = $2.25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1×1.5= $1.5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04071" y="4570089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100%/2 = 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1×1.083= $1.083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</a:t>
            </a:r>
            <a:r>
              <a:rPr lang="en-US" b="1" baseline="30000" dirty="0"/>
              <a:t>12</a:t>
            </a:r>
            <a:r>
              <a:rPr lang="en-US" b="1" dirty="0"/>
              <a:t>= $2.6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2243" y="6060205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1×(1+100%/1)</a:t>
            </a:r>
            <a:r>
              <a:rPr lang="en-US" b="1" baseline="30000" dirty="0"/>
              <a:t>1 </a:t>
            </a:r>
            <a:r>
              <a:rPr lang="en-US" b="1" dirty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404496" y="6060205"/>
            <a:ext cx="234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1×(1+100%/2)</a:t>
            </a:r>
            <a:r>
              <a:rPr lang="en-US" b="1" baseline="30000" dirty="0"/>
              <a:t>2 </a:t>
            </a:r>
            <a:r>
              <a:rPr lang="en-US" b="1" dirty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126410" y="6060205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1×(1+100%/12)</a:t>
            </a:r>
            <a:r>
              <a:rPr lang="en-US" b="1" baseline="30000" dirty="0"/>
              <a:t>12 </a:t>
            </a:r>
            <a:r>
              <a:rPr lang="en-US" b="1" dirty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1×1.00273= $1.00273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018813" y="6048557"/>
                <a:ext cx="32415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1×(1+100%/365)</a:t>
                </a:r>
                <a:r>
                  <a:rPr lang="en-US" b="1" baseline="30000" dirty="0"/>
                  <a:t>365 </a:t>
                </a:r>
                <a:r>
                  <a:rPr lang="en-US" b="1" dirty="0"/>
                  <a:t>= $2.714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b="1" i="1" dirty="0"/>
                  <a:t>e</a:t>
                </a:r>
                <a:endParaRPr lang="en-US" b="1" i="1" baseline="30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8813" y="6048557"/>
                <a:ext cx="3241593" cy="369332"/>
              </a:xfrm>
              <a:prstGeom prst="rect">
                <a:avLst/>
              </a:prstGeom>
              <a:blipFill>
                <a:blip r:embed="rId2"/>
                <a:stretch>
                  <a:fillRect l="-1167" t="-6667" r="-38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</a:t>
            </a:r>
            <a:r>
              <a:rPr lang="en-US" b="1" baseline="30000" dirty="0"/>
              <a:t>365</a:t>
            </a:r>
            <a:r>
              <a:rPr lang="en-US" b="1" dirty="0"/>
              <a:t> = $2.7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i="1" dirty="0">
                <a:solidFill>
                  <a:schemeClr val="bg1"/>
                </a:solidFill>
              </a:rPr>
              <a:t>Semi-annually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</a:t>
            </a:r>
            <a:r>
              <a:rPr lang="en-US" sz="2000" b="1" i="1" dirty="0">
                <a:solidFill>
                  <a:schemeClr val="bg1"/>
                </a:solidFill>
              </a:rPr>
              <a:t>Annually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Compound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Monthly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i="1" dirty="0">
                <a:solidFill>
                  <a:schemeClr val="bg1"/>
                </a:solidFill>
              </a:rPr>
              <a:t>Daily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1×2= $2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272510" y="5765657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510" y="5765657"/>
                <a:ext cx="41068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59686" y="5738962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686" y="5738962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274555" y="5769236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555" y="5769236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0306671" y="5769749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671" y="5769749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Oval 71"/>
          <p:cNvSpPr/>
          <p:nvPr/>
        </p:nvSpPr>
        <p:spPr>
          <a:xfrm>
            <a:off x="1058999" y="6108294"/>
            <a:ext cx="585528" cy="291289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8728" y="6478058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Interest Rate</a:t>
            </a:r>
          </a:p>
        </p:txBody>
      </p:sp>
      <p:sp>
        <p:nvSpPr>
          <p:cNvPr id="76" name="Oval 75"/>
          <p:cNvSpPr/>
          <p:nvPr/>
        </p:nvSpPr>
        <p:spPr>
          <a:xfrm>
            <a:off x="1673631" y="6134989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850038" y="6053648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cxnSpLocks/>
            <a:endCxn id="84" idx="0"/>
          </p:cNvCxnSpPr>
          <p:nvPr/>
        </p:nvCxnSpPr>
        <p:spPr>
          <a:xfrm>
            <a:off x="1745349" y="6412622"/>
            <a:ext cx="415788" cy="6108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cxnSpLocks/>
            <a:endCxn id="84" idx="0"/>
          </p:cNvCxnSpPr>
          <p:nvPr/>
        </p:nvCxnSpPr>
        <p:spPr>
          <a:xfrm>
            <a:off x="1962710" y="6318754"/>
            <a:ext cx="198427" cy="15495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758879" y="6473710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Period</a:t>
            </a:r>
          </a:p>
        </p:txBody>
      </p:sp>
    </p:spTree>
    <p:extLst>
      <p:ext uri="{BB962C8B-B14F-4D97-AF65-F5344CB8AC3E}">
        <p14:creationId xmlns:p14="http://schemas.microsoft.com/office/powerpoint/2010/main" val="360374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1" grpId="0"/>
      <p:bldP spid="13" grpId="0"/>
      <p:bldP spid="14" grpId="0"/>
      <p:bldP spid="15" grpId="0"/>
      <p:bldP spid="19" grpId="0"/>
      <p:bldP spid="21" grpId="0"/>
      <p:bldP spid="22" grpId="0"/>
      <p:bldP spid="23" grpId="0"/>
      <p:bldP spid="25" grpId="0"/>
      <p:bldP spid="26" grpId="0"/>
      <p:bldP spid="29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50" grpId="0"/>
      <p:bldP spid="51" grpId="0"/>
      <p:bldP spid="56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7" grpId="0"/>
      <p:bldP spid="68" grpId="0"/>
      <p:bldP spid="69" grpId="0"/>
      <p:bldP spid="70" grpId="0"/>
      <p:bldP spid="71" grpId="0"/>
      <p:bldP spid="72" grpId="0" animBg="1"/>
      <p:bldP spid="75" grpId="0"/>
      <p:bldP spid="76" grpId="0" animBg="1"/>
      <p:bldP spid="77" grpId="0" animBg="1"/>
      <p:bldP spid="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trick of </a:t>
            </a:r>
            <a:r>
              <a:rPr lang="en-US" i="1" dirty="0"/>
              <a:t>period</a:t>
            </a:r>
            <a:r>
              <a:rPr lang="en-US" dirty="0"/>
              <a:t> and the magical </a:t>
            </a:r>
            <a:r>
              <a:rPr lang="en-US" i="1" dirty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interest rate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 YEAR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4065" y="3416865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100%/2 = 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1.5×1.5= 1×1.5</a:t>
            </a:r>
            <a:r>
              <a:rPr lang="en-US" b="1" baseline="30000" dirty="0"/>
              <a:t>2</a:t>
            </a:r>
            <a:r>
              <a:rPr lang="en-US" b="1" dirty="0"/>
              <a:t> = $2.25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1×1.5= $1.5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04071" y="4570089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100%/2 = 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1×1.083= $1.083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</a:t>
            </a:r>
            <a:r>
              <a:rPr lang="en-US" b="1" baseline="30000" dirty="0"/>
              <a:t>12</a:t>
            </a:r>
            <a:r>
              <a:rPr lang="en-US" b="1" dirty="0"/>
              <a:t>= $2.6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2243" y="6060205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1×(1+100%/1)</a:t>
            </a:r>
            <a:r>
              <a:rPr lang="en-US" b="1" baseline="30000" dirty="0"/>
              <a:t>1 </a:t>
            </a:r>
            <a:r>
              <a:rPr lang="en-US" b="1" dirty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404496" y="6060205"/>
            <a:ext cx="234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1×(1+100%/2)</a:t>
            </a:r>
            <a:r>
              <a:rPr lang="en-US" b="1" baseline="30000" dirty="0"/>
              <a:t>2 </a:t>
            </a:r>
            <a:r>
              <a:rPr lang="en-US" b="1" dirty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126410" y="6060205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1×(1+100%/12)</a:t>
            </a:r>
            <a:r>
              <a:rPr lang="en-US" b="1" baseline="30000" dirty="0"/>
              <a:t>12 </a:t>
            </a:r>
            <a:r>
              <a:rPr lang="en-US" b="1" dirty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1×1.00273= $1.00273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018813" y="6048557"/>
                <a:ext cx="32415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1×(1+100%/365)</a:t>
                </a:r>
                <a:r>
                  <a:rPr lang="en-US" b="1" baseline="30000" dirty="0"/>
                  <a:t>365 </a:t>
                </a:r>
                <a:r>
                  <a:rPr lang="en-US" b="1" dirty="0"/>
                  <a:t>= $2.714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b="1" i="1" dirty="0"/>
                  <a:t>e</a:t>
                </a:r>
                <a:endParaRPr lang="en-US" b="1" i="1" baseline="30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8813" y="6048557"/>
                <a:ext cx="3241593" cy="369332"/>
              </a:xfrm>
              <a:prstGeom prst="rect">
                <a:avLst/>
              </a:prstGeom>
              <a:blipFill>
                <a:blip r:embed="rId2"/>
                <a:stretch>
                  <a:fillRect l="-1167" t="-6667" r="-38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</a:t>
            </a:r>
            <a:r>
              <a:rPr lang="en-US" b="1" baseline="30000" dirty="0"/>
              <a:t>365</a:t>
            </a:r>
            <a:r>
              <a:rPr lang="en-US" b="1" dirty="0"/>
              <a:t> = $2.7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i="1" dirty="0">
                <a:solidFill>
                  <a:schemeClr val="bg1"/>
                </a:solidFill>
              </a:rPr>
              <a:t>Semi-annually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</a:t>
            </a:r>
            <a:r>
              <a:rPr lang="en-US" sz="2000" b="1" i="1" dirty="0">
                <a:solidFill>
                  <a:schemeClr val="bg1"/>
                </a:solidFill>
              </a:rPr>
              <a:t>Annually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Compound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Monthly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i="1" dirty="0">
                <a:solidFill>
                  <a:schemeClr val="bg1"/>
                </a:solidFill>
              </a:rPr>
              <a:t>Daily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1×2= $2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272510" y="5765657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510" y="5765657"/>
                <a:ext cx="41068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59686" y="5738962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686" y="5738962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274555" y="5769236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555" y="5769236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0306671" y="5769749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Mathematica1" panose="05000502060100000001" pitchFamily="2" charset="2"/>
                        </a:rPr>
                        <m:t>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671" y="5769749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Oval 71"/>
          <p:cNvSpPr/>
          <p:nvPr/>
        </p:nvSpPr>
        <p:spPr>
          <a:xfrm>
            <a:off x="1058999" y="6108294"/>
            <a:ext cx="585528" cy="291289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8728" y="6478058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Interest Rate</a:t>
            </a:r>
          </a:p>
        </p:txBody>
      </p:sp>
      <p:sp>
        <p:nvSpPr>
          <p:cNvPr id="76" name="Oval 75"/>
          <p:cNvSpPr/>
          <p:nvPr/>
        </p:nvSpPr>
        <p:spPr>
          <a:xfrm>
            <a:off x="1673631" y="6134989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850038" y="6053648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cxnSpLocks/>
            <a:endCxn id="84" idx="0"/>
          </p:cNvCxnSpPr>
          <p:nvPr/>
        </p:nvCxnSpPr>
        <p:spPr>
          <a:xfrm>
            <a:off x="1745349" y="6412622"/>
            <a:ext cx="415788" cy="6108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cxnSpLocks/>
            <a:endCxn id="84" idx="0"/>
          </p:cNvCxnSpPr>
          <p:nvPr/>
        </p:nvCxnSpPr>
        <p:spPr>
          <a:xfrm>
            <a:off x="1962710" y="6318754"/>
            <a:ext cx="198427" cy="15495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758879" y="6473710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Period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9B33626-7064-2021-F383-2D643270B765}"/>
              </a:ext>
            </a:extLst>
          </p:cNvPr>
          <p:cNvSpPr/>
          <p:nvPr/>
        </p:nvSpPr>
        <p:spPr>
          <a:xfrm>
            <a:off x="6098574" y="2227811"/>
            <a:ext cx="5901944" cy="4520679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>
                <a:solidFill>
                  <a:schemeClr val="tx1"/>
                </a:solidFill>
              </a:rPr>
              <a:t>Most banks compound interest monthly or daily (this is referred to as </a:t>
            </a:r>
            <a:r>
              <a:rPr lang="en-US" sz="3200" b="1" i="1" u="sng" dirty="0">
                <a:solidFill>
                  <a:schemeClr val="tx1"/>
                </a:solidFill>
              </a:rPr>
              <a:t>continuous</a:t>
            </a:r>
            <a:r>
              <a:rPr lang="en-US" sz="3200" b="1" i="1" dirty="0">
                <a:solidFill>
                  <a:schemeClr val="tx1"/>
                </a:solidFill>
              </a:rPr>
              <a:t> compounding</a:t>
            </a:r>
            <a:r>
              <a:rPr lang="en-US" sz="3200" i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662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68419" y="4118164"/>
            <a:ext cx="2924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risk-free interest rate</a:t>
            </a:r>
            <a:r>
              <a:rPr lang="en-US" sz="2000" dirty="0"/>
              <a:t>, </a:t>
            </a:r>
          </a:p>
          <a:p>
            <a:r>
              <a:rPr lang="en-US" sz="2000" dirty="0"/>
              <a:t>compounded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 × 1.05 = $105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22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  <p:bldP spid="14" grpId="0"/>
      <p:bldP spid="15" grpId="0"/>
      <p:bldP spid="16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discount rate</a:t>
            </a:r>
            <a:r>
              <a:rPr lang="en-US" sz="2000" dirty="0"/>
              <a:t>,</a:t>
            </a:r>
          </a:p>
          <a:p>
            <a:r>
              <a:rPr lang="en-US" sz="2000" dirty="0"/>
              <a:t>discounted annually</a:t>
            </a:r>
          </a:p>
        </p:txBody>
      </p:sp>
    </p:spTree>
    <p:extLst>
      <p:ext uri="{BB962C8B-B14F-4D97-AF65-F5344CB8AC3E}">
        <p14:creationId xmlns:p14="http://schemas.microsoft.com/office/powerpoint/2010/main" val="114534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discount rate</a:t>
            </a:r>
            <a:r>
              <a:rPr lang="en-US" sz="2000" dirty="0"/>
              <a:t>,</a:t>
            </a:r>
          </a:p>
          <a:p>
            <a:r>
              <a:rPr lang="en-US" sz="2000" dirty="0"/>
              <a:t>discounted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risk-free interest rate</a:t>
            </a:r>
            <a:r>
              <a:rPr lang="en-US" sz="2000" dirty="0"/>
              <a:t>, </a:t>
            </a:r>
          </a:p>
          <a:p>
            <a:r>
              <a:rPr lang="en-US" sz="2000" dirty="0"/>
              <a:t>compounded annually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38199" y="5672301"/>
            <a:ext cx="10512522" cy="98788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Discounting is the </a:t>
            </a:r>
            <a:r>
              <a:rPr lang="en-US" sz="2000" i="1" dirty="0">
                <a:solidFill>
                  <a:schemeClr val="tx1"/>
                </a:solidFill>
              </a:rPr>
              <a:t>opposite</a:t>
            </a:r>
            <a:r>
              <a:rPr lang="en-US" sz="2000" dirty="0">
                <a:solidFill>
                  <a:schemeClr val="tx1"/>
                </a:solidFill>
              </a:rPr>
              <a:t> of compounding; In compounding you </a:t>
            </a:r>
            <a:r>
              <a:rPr lang="en-US" sz="2000" i="1" dirty="0">
                <a:solidFill>
                  <a:schemeClr val="tx1"/>
                </a:solidFill>
              </a:rPr>
              <a:t>multiply </a:t>
            </a:r>
            <a:r>
              <a:rPr lang="en-US" sz="2000" dirty="0">
                <a:solidFill>
                  <a:schemeClr val="tx1"/>
                </a:solidFill>
              </a:rPr>
              <a:t>by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(1 + </a:t>
            </a:r>
            <a:r>
              <a:rPr lang="en-US" sz="2000" b="1" i="1" dirty="0">
                <a:solidFill>
                  <a:schemeClr val="tx1"/>
                </a:solidFill>
              </a:rPr>
              <a:t>r</a:t>
            </a:r>
            <a:r>
              <a:rPr lang="en-US" sz="2000" b="1" dirty="0">
                <a:solidFill>
                  <a:schemeClr val="tx1"/>
                </a:solidFill>
              </a:rPr>
              <a:t>/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r>
              <a:rPr lang="en-US" sz="2000" b="1" i="1" baseline="30000" dirty="0" err="1">
                <a:solidFill>
                  <a:schemeClr val="tx1"/>
                </a:solidFill>
              </a:rPr>
              <a:t>n</a:t>
            </a:r>
            <a:r>
              <a:rPr lang="en-US" sz="2000" b="1" baseline="30000" dirty="0" err="1">
                <a:solidFill>
                  <a:schemeClr val="tx1"/>
                </a:solidFill>
              </a:rPr>
              <a:t>×</a:t>
            </a:r>
            <a:r>
              <a:rPr lang="en-US" sz="2000" b="1" i="1" baseline="30000" dirty="0" err="1">
                <a:solidFill>
                  <a:schemeClr val="tx1"/>
                </a:solidFill>
              </a:rPr>
              <a:t>t</a:t>
            </a:r>
            <a:r>
              <a:rPr lang="en-US" sz="2000" dirty="0">
                <a:solidFill>
                  <a:schemeClr val="tx1"/>
                </a:solidFill>
              </a:rPr>
              <a:t>, but in discounting you </a:t>
            </a:r>
            <a:r>
              <a:rPr lang="en-US" sz="2000" i="1" dirty="0">
                <a:solidFill>
                  <a:schemeClr val="tx1"/>
                </a:solidFill>
              </a:rPr>
              <a:t>divide </a:t>
            </a:r>
            <a:r>
              <a:rPr lang="en-US" sz="2000" dirty="0">
                <a:solidFill>
                  <a:schemeClr val="tx1"/>
                </a:solidFill>
              </a:rPr>
              <a:t>by </a:t>
            </a:r>
            <a:r>
              <a:rPr lang="en-US" sz="2000" b="1" dirty="0">
                <a:solidFill>
                  <a:schemeClr val="tx1"/>
                </a:solidFill>
              </a:rPr>
              <a:t>(1 + </a:t>
            </a:r>
            <a:r>
              <a:rPr lang="en-US" sz="2000" b="1" i="1" dirty="0">
                <a:solidFill>
                  <a:schemeClr val="tx1"/>
                </a:solidFill>
              </a:rPr>
              <a:t>r</a:t>
            </a:r>
            <a:r>
              <a:rPr lang="en-US" sz="2000" b="1" dirty="0">
                <a:solidFill>
                  <a:schemeClr val="tx1"/>
                </a:solidFill>
              </a:rPr>
              <a:t>/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r>
              <a:rPr lang="en-US" sz="2000" b="1" i="1" baseline="30000" dirty="0" err="1">
                <a:solidFill>
                  <a:schemeClr val="tx1"/>
                </a:solidFill>
              </a:rPr>
              <a:t>n</a:t>
            </a:r>
            <a:r>
              <a:rPr lang="en-US" sz="2000" b="1" baseline="30000" dirty="0" err="1">
                <a:solidFill>
                  <a:schemeClr val="tx1"/>
                </a:solidFill>
              </a:rPr>
              <a:t>×</a:t>
            </a:r>
            <a:r>
              <a:rPr lang="en-US" sz="2000" b="1" i="1" baseline="30000" dirty="0" err="1">
                <a:solidFill>
                  <a:schemeClr val="tx1"/>
                </a:solidFill>
              </a:rPr>
              <a:t>t</a:t>
            </a:r>
            <a:r>
              <a:rPr lang="en-US" sz="2000" dirty="0">
                <a:solidFill>
                  <a:schemeClr val="tx1"/>
                </a:solidFill>
              </a:rPr>
              <a:t>, where </a:t>
            </a:r>
            <a:r>
              <a:rPr lang="en-US" sz="2000" b="1" i="1" dirty="0">
                <a:solidFill>
                  <a:schemeClr val="tx1"/>
                </a:solidFill>
              </a:rPr>
              <a:t>r</a:t>
            </a:r>
            <a:r>
              <a:rPr lang="en-US" sz="2000" dirty="0">
                <a:solidFill>
                  <a:schemeClr val="tx1"/>
                </a:solidFill>
              </a:rPr>
              <a:t> = interest rate, 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= period or the number of times you compound/discount per year, and </a:t>
            </a:r>
            <a:r>
              <a:rPr lang="en-US" sz="2000" b="1" i="1" dirty="0">
                <a:solidFill>
                  <a:schemeClr val="tx1"/>
                </a:solidFill>
              </a:rPr>
              <a:t>t</a:t>
            </a:r>
            <a:r>
              <a:rPr lang="en-US" sz="2000" dirty="0">
                <a:solidFill>
                  <a:schemeClr val="tx1"/>
                </a:solidFill>
              </a:rPr>
              <a:t> = number of years</a:t>
            </a: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Present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$110</a:t>
            </a: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Future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$100</a:t>
            </a: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51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27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discount rate</a:t>
            </a:r>
            <a:r>
              <a:rPr lang="en-US" sz="2000" dirty="0"/>
              <a:t>,</a:t>
            </a:r>
          </a:p>
          <a:p>
            <a:r>
              <a:rPr lang="en-US" sz="2000" dirty="0"/>
              <a:t>discounted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risk-free interest rate</a:t>
            </a:r>
            <a:r>
              <a:rPr lang="en-US" sz="2000" dirty="0"/>
              <a:t>, </a:t>
            </a:r>
          </a:p>
          <a:p>
            <a:r>
              <a:rPr lang="en-US" sz="2000" dirty="0"/>
              <a:t>compounded annually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4936" y="5782835"/>
            <a:ext cx="10362127" cy="888642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The “Present Value” concept is one of the fundamental and most useful concepts in finance!</a:t>
            </a: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Present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$110</a:t>
            </a: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Future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$100</a:t>
            </a: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627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, $110 </a:t>
            </a:r>
            <a:r>
              <a:rPr lang="en-US" u="sng" dirty="0"/>
              <a:t>in 2 years</a:t>
            </a:r>
            <a:r>
              <a:rPr lang="en-US" dirty="0"/>
              <a:t>,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($30 today, $30 in a year, and $40 in 2 years)</a:t>
            </a:r>
          </a:p>
          <a:p>
            <a:pPr lvl="1"/>
            <a:r>
              <a:rPr lang="en-US" dirty="0"/>
              <a:t>Which option would you select, assuming </a:t>
            </a:r>
            <a:r>
              <a:rPr lang="en-US" dirty="0">
                <a:solidFill>
                  <a:srgbClr val="FF0000"/>
                </a:solidFill>
              </a:rPr>
              <a:t>5% </a:t>
            </a:r>
            <a:r>
              <a:rPr lang="en-US" i="1" dirty="0"/>
              <a:t>discount</a:t>
            </a:r>
            <a:r>
              <a:rPr lang="en-US" dirty="0"/>
              <a:t> </a:t>
            </a:r>
            <a:r>
              <a:rPr lang="en-US" i="1" dirty="0"/>
              <a:t>rate (discounted annually)</a:t>
            </a:r>
            <a:r>
              <a:rPr lang="en-US" dirty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dirty="0"/>
              <a:t> = $99.77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$30/1.05</a:t>
            </a:r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$40/1.05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$40/1.05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baseline="30000" dirty="0"/>
              <a:t> </a:t>
            </a:r>
            <a:r>
              <a:rPr lang="en-US" sz="2000" b="1" dirty="0"/>
              <a:t>= 94.85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599048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090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00084" cy="46672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Last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monetize your product? - Part II</a:t>
            </a:r>
          </a:p>
          <a:p>
            <a:pPr marL="914400" lvl="2" indent="0">
              <a:buNone/>
            </a:pPr>
            <a:endParaRPr lang="en-US" i="1" dirty="0"/>
          </a:p>
          <a:p>
            <a:r>
              <a:rPr lang="en-US" dirty="0">
                <a:solidFill>
                  <a:srgbClr val="77E1FF"/>
                </a:solidFill>
              </a:rPr>
              <a:t>Today’s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manage your finances and raise capital? – Part I</a:t>
            </a:r>
          </a:p>
          <a:p>
            <a:pPr lvl="2"/>
            <a:endParaRPr lang="en-US" dirty="0">
              <a:solidFill>
                <a:srgbClr val="77E1FF"/>
              </a:solidFill>
            </a:endParaRPr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Project presentations are on Nov 1 (you will present your progress </a:t>
            </a:r>
            <a:r>
              <a:rPr lang="en-US" i="1" dirty="0"/>
              <a:t>so far </a:t>
            </a:r>
            <a:r>
              <a:rPr lang="en-US" dirty="0"/>
              <a:t>in implementing your ideas)</a:t>
            </a:r>
          </a:p>
          <a:p>
            <a:pPr lvl="1"/>
            <a:r>
              <a:rPr lang="en-US" dirty="0"/>
              <a:t>Report 4 (it is about your business model) is due on Monday, Nov 6 by midnight </a:t>
            </a:r>
          </a:p>
        </p:txBody>
      </p:sp>
    </p:spTree>
    <p:extLst>
      <p:ext uri="{BB962C8B-B14F-4D97-AF65-F5344CB8AC3E}">
        <p14:creationId xmlns:p14="http://schemas.microsoft.com/office/powerpoint/2010/main" val="187031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, $110 </a:t>
            </a:r>
            <a:r>
              <a:rPr lang="en-US" u="sng" dirty="0"/>
              <a:t>in 2 years</a:t>
            </a:r>
            <a:r>
              <a:rPr lang="en-US" dirty="0"/>
              <a:t>,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($30 today, $30 in a year, and $40 in 2 years)</a:t>
            </a:r>
          </a:p>
          <a:p>
            <a:pPr lvl="1"/>
            <a:r>
              <a:rPr lang="en-US" dirty="0"/>
              <a:t>Which option would you select, assuming </a:t>
            </a:r>
            <a:r>
              <a:rPr lang="en-US" dirty="0">
                <a:solidFill>
                  <a:srgbClr val="FF0000"/>
                </a:solidFill>
              </a:rPr>
              <a:t>4% </a:t>
            </a:r>
            <a:r>
              <a:rPr lang="en-US" i="1" dirty="0"/>
              <a:t>discount rate (discounted annually)</a:t>
            </a:r>
            <a:r>
              <a:rPr lang="en-US" dirty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$110/1.04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dirty="0"/>
              <a:t> = $101.7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$30/1.04</a:t>
            </a:r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$40/1.04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$110/1.04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$40/1.04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baseline="30000" dirty="0"/>
              <a:t> </a:t>
            </a:r>
            <a:r>
              <a:rPr lang="en-US" sz="2000" b="1" dirty="0"/>
              <a:t>= 95.82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42433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068228" y="6216680"/>
            <a:ext cx="10362127" cy="49387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As the discount rate decreases, the present value increases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347841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 Value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11015749" cy="4785241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i="1" dirty="0">
                    <a:solidFill>
                      <a:srgbClr val="0070C0"/>
                    </a:solidFill>
                  </a:rPr>
                  <a:t>Present value </a:t>
                </a:r>
                <a:r>
                  <a:rPr lang="en-US" dirty="0"/>
                  <a:t>is the result of discounting </a:t>
                </a:r>
                <a:r>
                  <a:rPr lang="en-US" i="1" dirty="0">
                    <a:solidFill>
                      <a:srgbClr val="C00000"/>
                    </a:solidFill>
                  </a:rPr>
                  <a:t>future value </a:t>
                </a:r>
                <a:r>
                  <a:rPr lang="en-US" dirty="0"/>
                  <a:t>to the present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 general, its formula can be stated as follows: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𝑛𝑡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, where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 = Present Value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 = Future Value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i="1" dirty="0"/>
                  <a:t>r</a:t>
                </a:r>
                <a:r>
                  <a:rPr lang="en-US" dirty="0"/>
                  <a:t> = Discount Rate (or </a:t>
                </a:r>
                <a:r>
                  <a:rPr lang="en-US" i="1" dirty="0"/>
                  <a:t>rate of return</a:t>
                </a:r>
                <a:r>
                  <a:rPr lang="en-US" dirty="0"/>
                  <a:t>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i="1" dirty="0"/>
                  <a:t>n</a:t>
                </a:r>
                <a:r>
                  <a:rPr lang="en-US" dirty="0"/>
                  <a:t> = Period or number of times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 is discounted per year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i="1" dirty="0"/>
                  <a:t>t</a:t>
                </a:r>
                <a:r>
                  <a:rPr lang="en-US" dirty="0"/>
                  <a:t> = Number of years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r>
                  <a:rPr lang="en-US" dirty="0"/>
                  <a:t>Related to the concept of </a:t>
                </a:r>
                <a:r>
                  <a:rPr lang="en-US" i="1" dirty="0">
                    <a:solidFill>
                      <a:srgbClr val="0070C0"/>
                    </a:solidFill>
                  </a:rPr>
                  <a:t>present value</a:t>
                </a:r>
                <a:r>
                  <a:rPr lang="en-US" i="1" dirty="0"/>
                  <a:t> </a:t>
                </a:r>
                <a:r>
                  <a:rPr lang="en-US" dirty="0"/>
                  <a:t>is </a:t>
                </a:r>
                <a:r>
                  <a:rPr lang="en-US" b="1" i="1" dirty="0">
                    <a:solidFill>
                      <a:srgbClr val="92D050"/>
                    </a:solidFill>
                  </a:rPr>
                  <a:t>net present value</a:t>
                </a:r>
                <a:r>
                  <a:rPr lang="en-US" b="1" dirty="0">
                    <a:solidFill>
                      <a:srgbClr val="92D05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11015749" cy="4785241"/>
              </a:xfrm>
              <a:blipFill>
                <a:blip r:embed="rId2"/>
                <a:stretch>
                  <a:fillRect l="-921" t="-2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20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  <p:sp>
        <p:nvSpPr>
          <p:cNvPr id="75" name="Oval 74"/>
          <p:cNvSpPr/>
          <p:nvPr/>
        </p:nvSpPr>
        <p:spPr>
          <a:xfrm>
            <a:off x="4199799" y="4410909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041608" y="5243002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9815899" y="6091780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>
            <a:stCxn id="75" idx="4"/>
          </p:cNvCxnSpPr>
          <p:nvPr/>
        </p:nvCxnSpPr>
        <p:spPr>
          <a:xfrm>
            <a:off x="4697034" y="4919729"/>
            <a:ext cx="0" cy="224839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1661750" y="5144568"/>
            <a:ext cx="5086780" cy="1550603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There is a </a:t>
            </a:r>
            <a:r>
              <a:rPr lang="en-US" sz="2000" b="1" i="1" u="sng" dirty="0">
                <a:solidFill>
                  <a:schemeClr val="tx1"/>
                </a:solidFill>
              </a:rPr>
              <a:t>time value of money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(e.g., $10 today is worth more than $10 in a year) because of </a:t>
            </a:r>
            <a:r>
              <a:rPr lang="en-US" sz="2000" i="1" dirty="0">
                <a:solidFill>
                  <a:schemeClr val="tx1"/>
                </a:solidFill>
              </a:rPr>
              <a:t>inflation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i="1" dirty="0">
                <a:solidFill>
                  <a:schemeClr val="tx1"/>
                </a:solidFill>
              </a:rPr>
              <a:t>earnings</a:t>
            </a:r>
            <a:r>
              <a:rPr lang="en-US" sz="2000" dirty="0">
                <a:solidFill>
                  <a:schemeClr val="tx1"/>
                </a:solidFill>
              </a:rPr>
              <a:t> that could be potentially made using the money during the intervening time</a:t>
            </a:r>
          </a:p>
        </p:txBody>
      </p:sp>
      <p:cxnSp>
        <p:nvCxnSpPr>
          <p:cNvPr id="87" name="Straight Arrow Connector 86"/>
          <p:cNvCxnSpPr>
            <a:stCxn id="77" idx="2"/>
          </p:cNvCxnSpPr>
          <p:nvPr/>
        </p:nvCxnSpPr>
        <p:spPr>
          <a:xfrm flipH="1">
            <a:off x="6748530" y="6346190"/>
            <a:ext cx="3067369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2"/>
          </p:cNvCxnSpPr>
          <p:nvPr/>
        </p:nvCxnSpPr>
        <p:spPr>
          <a:xfrm flipH="1">
            <a:off x="6748530" y="5497412"/>
            <a:ext cx="293078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98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3" grpId="0"/>
      <p:bldP spid="34" grpId="0"/>
      <p:bldP spid="39" grpId="0"/>
      <p:bldP spid="40" grpId="0"/>
      <p:bldP spid="54" grpId="0"/>
      <p:bldP spid="55" grpId="0"/>
      <p:bldP spid="70" grpId="0"/>
      <p:bldP spid="71" grpId="0"/>
      <p:bldP spid="72" grpId="0"/>
      <p:bldP spid="75" grpId="0" animBg="1"/>
      <p:bldP spid="76" grpId="0" animBg="1"/>
      <p:bldP spid="77" grpId="0" animBg="1"/>
      <p:bldP spid="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70" idx="0"/>
          </p:cNvCxnSpPr>
          <p:nvPr/>
        </p:nvCxnSpPr>
        <p:spPr>
          <a:xfrm>
            <a:off x="4684156" y="4003429"/>
            <a:ext cx="0" cy="45899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52482" y="3614937"/>
            <a:ext cx="2690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$3,000/1.05 = $2857.14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59284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$4,000/1.05</a:t>
            </a:r>
            <a:r>
              <a:rPr lang="en-US" sz="2000" b="1" baseline="30000" dirty="0">
                <a:solidFill>
                  <a:srgbClr val="0070C0"/>
                </a:solidFill>
              </a:rPr>
              <a:t>2</a:t>
            </a:r>
            <a:r>
              <a:rPr lang="en-US" sz="2000" b="1" dirty="0">
                <a:solidFill>
                  <a:srgbClr val="0070C0"/>
                </a:solidFill>
              </a:rPr>
              <a:t> = $3628.11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538844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982635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$5,000/1.05</a:t>
            </a:r>
            <a:r>
              <a:rPr lang="en-US" sz="2000" b="1" baseline="30000" dirty="0">
                <a:solidFill>
                  <a:srgbClr val="0070C0"/>
                </a:solidFill>
              </a:rPr>
              <a:t>3</a:t>
            </a:r>
            <a:r>
              <a:rPr lang="en-US" sz="2000" b="1" dirty="0">
                <a:solidFill>
                  <a:srgbClr val="0070C0"/>
                </a:solidFill>
              </a:rPr>
              <a:t> = $4319.18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031313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</p:spTree>
    <p:extLst>
      <p:ext uri="{BB962C8B-B14F-4D97-AF65-F5344CB8AC3E}">
        <p14:creationId xmlns:p14="http://schemas.microsoft.com/office/powerpoint/2010/main" val="256586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/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0355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59644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517766" y="529750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06735" y="609404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052963" y="3614937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$2857.14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323497" y="360331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$3628.11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959295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596445" y="361265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$4319.18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924418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72047" y="4015047"/>
            <a:ext cx="0" cy="491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0404533" y="3611510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</a:t>
            </a:r>
          </a:p>
        </p:txBody>
      </p:sp>
    </p:spTree>
    <p:extLst>
      <p:ext uri="{BB962C8B-B14F-4D97-AF65-F5344CB8AC3E}">
        <p14:creationId xmlns:p14="http://schemas.microsoft.com/office/powerpoint/2010/main" val="392048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957213" y="3614937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05122" y="3614937"/>
            <a:ext cx="3400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 </a:t>
            </a:r>
            <a:r>
              <a:rPr lang="en-US" sz="2000" b="1" dirty="0"/>
              <a:t>–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$10,000 </a:t>
            </a:r>
            <a:r>
              <a:rPr lang="en-US" sz="2000" b="1" dirty="0">
                <a:solidFill>
                  <a:srgbClr val="00B050"/>
                </a:solidFill>
              </a:rPr>
              <a:t>= 804.44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950320" y="4458502"/>
            <a:ext cx="6709893" cy="56123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sz="2400">
                <a:solidFill>
                  <a:schemeClr val="tx1"/>
                </a:solidFill>
              </a:rPr>
              <a:t>YES, you can pay off your investment in 3 years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 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𝑶𝒖𝒕𝒇𝒍𝒐𝒘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6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 animBg="1"/>
      <p:bldP spid="3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Net Present Value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) is a </a:t>
                </a:r>
                <a:r>
                  <a:rPr lang="en-US" i="1" dirty="0">
                    <a:solidFill>
                      <a:srgbClr val="0070C0"/>
                    </a:solidFill>
                  </a:rPr>
                  <a:t>capital budgeting tool </a:t>
                </a:r>
                <a:r>
                  <a:rPr lang="en-US" dirty="0"/>
                  <a:t>that can be used to analyze the profitability of a projected investment or project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𝑁𝑃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 of all cash inflows – cash outflow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If NPV &gt; 0 accept; otherwise, reject!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  <a:blipFill>
                <a:blip r:embed="rId2"/>
                <a:stretch>
                  <a:fillRect l="-921" t="-2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04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Calculating LTV and COCA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1508850" y="4545136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CFEB6D9D-0C11-A493-674A-6E8D7AA50FBB}"/>
              </a:ext>
            </a:extLst>
          </p:cNvPr>
          <p:cNvSpPr/>
          <p:nvPr/>
        </p:nvSpPr>
        <p:spPr>
          <a:xfrm rot="10800000">
            <a:off x="10251072" y="4550761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Financial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i="1" dirty="0"/>
              <a:t>Finance</a:t>
            </a:r>
            <a:r>
              <a:rPr lang="en-US" dirty="0"/>
              <a:t> is a </a:t>
            </a:r>
            <a:r>
              <a:rPr lang="en-US" i="1" dirty="0"/>
              <a:t>necessary</a:t>
            </a:r>
            <a:r>
              <a:rPr lang="en-US" dirty="0"/>
              <a:t> component for success in business</a:t>
            </a:r>
          </a:p>
          <a:p>
            <a:endParaRPr lang="en-US" dirty="0"/>
          </a:p>
          <a:p>
            <a:r>
              <a:rPr lang="en-US" dirty="0"/>
              <a:t>Without it, you cannot intelligently </a:t>
            </a:r>
            <a:r>
              <a:rPr lang="en-US" i="1" dirty="0"/>
              <a:t>control</a:t>
            </a:r>
            <a:r>
              <a:rPr lang="en-US" dirty="0"/>
              <a:t>, </a:t>
            </a:r>
            <a:r>
              <a:rPr lang="en-US" i="1" dirty="0"/>
              <a:t>analyze</a:t>
            </a:r>
            <a:r>
              <a:rPr lang="en-US" dirty="0"/>
              <a:t>, </a:t>
            </a:r>
            <a:r>
              <a:rPr lang="en-US" i="1" dirty="0"/>
              <a:t>manage</a:t>
            </a:r>
            <a:r>
              <a:rPr lang="en-US" dirty="0"/>
              <a:t>, and </a:t>
            </a:r>
            <a:r>
              <a:rPr lang="en-US" i="1" dirty="0"/>
              <a:t>grow</a:t>
            </a:r>
            <a:r>
              <a:rPr lang="en-US" dirty="0"/>
              <a:t> your business</a:t>
            </a:r>
          </a:p>
          <a:p>
            <a:endParaRPr lang="en-US" dirty="0"/>
          </a:p>
          <a:p>
            <a:r>
              <a:rPr lang="en-US" dirty="0"/>
              <a:t>As an entrepreneur, you need at least to comprehend </a:t>
            </a:r>
            <a:r>
              <a:rPr lang="en-US" dirty="0">
                <a:solidFill>
                  <a:srgbClr val="92D050"/>
                </a:solidFill>
              </a:rPr>
              <a:t>unit economics</a:t>
            </a:r>
            <a:r>
              <a:rPr lang="en-US" dirty="0"/>
              <a:t>, interpret </a:t>
            </a:r>
            <a:r>
              <a:rPr lang="en-US" dirty="0">
                <a:solidFill>
                  <a:srgbClr val="EF7273"/>
                </a:solidFill>
              </a:rPr>
              <a:t>financial statements</a:t>
            </a:r>
            <a:r>
              <a:rPr lang="en-US" dirty="0"/>
              <a:t>, and properly </a:t>
            </a:r>
            <a:r>
              <a:rPr lang="en-US" dirty="0">
                <a:solidFill>
                  <a:srgbClr val="FFC000"/>
                </a:solidFill>
              </a:rPr>
              <a:t>raise and allocate capital</a:t>
            </a:r>
            <a:endParaRPr lang="en-US" dirty="0"/>
          </a:p>
          <a:p>
            <a:pPr lvl="1"/>
            <a:r>
              <a:rPr lang="en-US" dirty="0"/>
              <a:t>We refer to this as owning </a:t>
            </a:r>
            <a:r>
              <a:rPr lang="en-US" i="1" dirty="0">
                <a:solidFill>
                  <a:srgbClr val="77E1FF"/>
                </a:solidFill>
              </a:rPr>
              <a:t>financial intelligence</a:t>
            </a:r>
            <a:r>
              <a:rPr lang="en-US" dirty="0"/>
              <a:t>, which you shall develop and put into action from the get-go 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2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Financial Intelligence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ECE0805-96C5-34C4-89EA-4CBF74C81F56}"/>
              </a:ext>
            </a:extLst>
          </p:cNvPr>
          <p:cNvSpPr/>
          <p:nvPr/>
        </p:nvSpPr>
        <p:spPr>
          <a:xfrm>
            <a:off x="4353339" y="1889468"/>
            <a:ext cx="3485322" cy="999503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Fundamental Concepts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9D77D1C-28E4-607C-2558-821BF69647CD}"/>
              </a:ext>
            </a:extLst>
          </p:cNvPr>
          <p:cNvSpPr/>
          <p:nvPr/>
        </p:nvSpPr>
        <p:spPr>
          <a:xfrm>
            <a:off x="868017" y="3922985"/>
            <a:ext cx="2782959" cy="80631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Unit Economics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C24D4B9-11BA-2F5F-4080-D8B6FF9DFA94}"/>
              </a:ext>
            </a:extLst>
          </p:cNvPr>
          <p:cNvSpPr/>
          <p:nvPr/>
        </p:nvSpPr>
        <p:spPr>
          <a:xfrm>
            <a:off x="4704520" y="3922983"/>
            <a:ext cx="2782959" cy="80631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Financial Statements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B7F0B8B-0008-86D0-9BC3-3BA102EB9E0D}"/>
              </a:ext>
            </a:extLst>
          </p:cNvPr>
          <p:cNvSpPr/>
          <p:nvPr/>
        </p:nvSpPr>
        <p:spPr>
          <a:xfrm>
            <a:off x="8570841" y="3922984"/>
            <a:ext cx="2782959" cy="80631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Capital Raising and Allocation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11F80CB-7904-F04C-FD20-B193BEE82E39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2259497" y="2888971"/>
            <a:ext cx="3836503" cy="10340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DF00E1-B882-C2CB-540A-291EFD4AD6B2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6096000" y="2888971"/>
            <a:ext cx="0" cy="10340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C086968-A3C3-9B84-85E9-8D0BEC1BDC3E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>
            <a:off x="6096000" y="2888971"/>
            <a:ext cx="3866321" cy="103401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n Arrow 20">
            <a:extLst>
              <a:ext uri="{FF2B5EF4-FFF2-40B4-BE49-F238E27FC236}">
                <a16:creationId xmlns:a16="http://schemas.microsoft.com/office/drawing/2014/main" id="{FA9013C6-0B43-813B-3697-57208A2FFAF6}"/>
              </a:ext>
            </a:extLst>
          </p:cNvPr>
          <p:cNvSpPr/>
          <p:nvPr/>
        </p:nvSpPr>
        <p:spPr>
          <a:xfrm rot="10800000">
            <a:off x="2043456" y="4915510"/>
            <a:ext cx="432079" cy="34164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6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Unit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Is your venture sustainable and attractive from a microeconomic standpoint?</a:t>
            </a:r>
          </a:p>
          <a:p>
            <a:pPr lvl="1"/>
            <a:r>
              <a:rPr lang="en-US" dirty="0"/>
              <a:t>Yes, if Lifetime Value of an Acquired Customer (LTV) &gt; Cost of Customer Acquisition (COCA)</a:t>
            </a:r>
          </a:p>
          <a:p>
            <a:pPr lvl="2"/>
            <a:r>
              <a:rPr lang="en-US" b="1" dirty="0">
                <a:solidFill>
                  <a:srgbClr val="EF7273"/>
                </a:solidFill>
              </a:rPr>
              <a:t>Rule of thumb</a:t>
            </a:r>
            <a:r>
              <a:rPr lang="en-US" dirty="0"/>
              <a:t>: LTV &gt; 3 × COCA</a:t>
            </a:r>
          </a:p>
          <a:p>
            <a:pPr lvl="1"/>
            <a:r>
              <a:rPr lang="en-US" dirty="0"/>
              <a:t>Said differently, yes, if you can acquire customers at a cost that is substantially less than their value to your venture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77E1FF"/>
                </a:solidFill>
              </a:rPr>
              <a:t>Objective of any business</a:t>
            </a:r>
            <a:r>
              <a:rPr lang="en-US" dirty="0"/>
              <a:t>: Increase LTV and decrease COCA</a:t>
            </a:r>
          </a:p>
          <a:p>
            <a:pPr lvl="1"/>
            <a:r>
              <a:rPr lang="en-US" dirty="0"/>
              <a:t>Failure to do so leads to detrimental outcomes (e.g., Pets.com)</a:t>
            </a:r>
          </a:p>
        </p:txBody>
      </p:sp>
    </p:spTree>
    <p:extLst>
      <p:ext uri="{BB962C8B-B14F-4D97-AF65-F5344CB8AC3E}">
        <p14:creationId xmlns:p14="http://schemas.microsoft.com/office/powerpoint/2010/main" val="127537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Case Study: </a:t>
            </a:r>
            <a:r>
              <a:rPr lang="en-US" dirty="0" err="1"/>
              <a:t>Pets.com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09713"/>
            <a:ext cx="11062253" cy="4585685"/>
          </a:xfrm>
        </p:spPr>
        <p:txBody>
          <a:bodyPr>
            <a:normAutofit/>
          </a:bodyPr>
          <a:lstStyle/>
          <a:p>
            <a:r>
              <a:rPr lang="en-US" dirty="0"/>
              <a:t>Pets.com</a:t>
            </a:r>
          </a:p>
          <a:p>
            <a:pPr lvl="1"/>
            <a:r>
              <a:rPr lang="en-US" dirty="0"/>
              <a:t>Founded in 1998</a:t>
            </a:r>
          </a:p>
          <a:p>
            <a:pPr lvl="1"/>
            <a:r>
              <a:rPr lang="en-US" dirty="0">
                <a:solidFill>
                  <a:srgbClr val="92D050"/>
                </a:solidFill>
              </a:rPr>
              <a:t>Concept</a:t>
            </a:r>
            <a:r>
              <a:rPr lang="en-US" dirty="0"/>
              <a:t>: sell pet products over the Internet</a:t>
            </a:r>
          </a:p>
          <a:p>
            <a:pPr lvl="1"/>
            <a:r>
              <a:rPr lang="en-US" dirty="0"/>
              <a:t>Easily raised millions of dollars from investors</a:t>
            </a:r>
          </a:p>
          <a:p>
            <a:pPr lvl="1"/>
            <a:r>
              <a:rPr lang="en-US" dirty="0"/>
              <a:t>Aggressively advertised its website, including a high-profile Super Bowl commercial in 2000</a:t>
            </a:r>
          </a:p>
          <a:p>
            <a:pPr lvl="1"/>
            <a:r>
              <a:rPr lang="en-US" dirty="0"/>
              <a:t>It was losing money with each customer it captured</a:t>
            </a:r>
          </a:p>
          <a:p>
            <a:pPr lvl="1"/>
            <a:r>
              <a:rPr lang="en-US" dirty="0"/>
              <a:t>Its management assumed it is a matter of volume (with a huge customer base, the company would become cash-flow positive)</a:t>
            </a:r>
          </a:p>
          <a:p>
            <a:pPr lvl="1"/>
            <a:r>
              <a:rPr lang="en-US" dirty="0"/>
              <a:t>Realized late that LTV &lt; COCA</a:t>
            </a:r>
          </a:p>
          <a:p>
            <a:pPr lvl="1"/>
            <a:r>
              <a:rPr lang="en-US" dirty="0"/>
              <a:t>In November 2000, it shutdown ($300M of investment money were lost!)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78794" y="6040191"/>
            <a:ext cx="10573555" cy="68258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$300 million lesson</a:t>
            </a:r>
            <a:r>
              <a:rPr lang="en-US" sz="2200" dirty="0">
                <a:solidFill>
                  <a:schemeClr val="tx1"/>
                </a:solidFill>
              </a:rPr>
              <a:t>: Disciplined analysis and intellectual honesty about unit economics are crucial factors for success!</a:t>
            </a:r>
          </a:p>
        </p:txBody>
      </p:sp>
    </p:spTree>
    <p:extLst>
      <p:ext uri="{BB962C8B-B14F-4D97-AF65-F5344CB8AC3E}">
        <p14:creationId xmlns:p14="http://schemas.microsoft.com/office/powerpoint/2010/main" val="162597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Unit Economics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24520" y="1690688"/>
            <a:ext cx="4532335" cy="4954810"/>
            <a:chOff x="1842706" y="1540896"/>
            <a:chExt cx="4532335" cy="5104602"/>
          </a:xfrm>
        </p:grpSpPr>
        <p:pic>
          <p:nvPicPr>
            <p:cNvPr id="1026" name="Picture 2" descr="Image result for don't worry entrepreneurial math is much simpl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706" y="2254215"/>
              <a:ext cx="4532335" cy="4391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935903" y="1540896"/>
              <a:ext cx="3408177" cy="230832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 dirty="0"/>
                <a:t>Don’t worry, </a:t>
              </a:r>
            </a:p>
            <a:p>
              <a:pPr algn="ctr"/>
              <a:r>
                <a:rPr lang="en-US" sz="2400" b="1" i="1" dirty="0"/>
                <a:t>entrepreneurial math </a:t>
              </a:r>
            </a:p>
            <a:p>
              <a:pPr algn="ctr"/>
              <a:r>
                <a:rPr lang="en-US" sz="2400" b="1" i="1" dirty="0"/>
                <a:t>is much simpler. </a:t>
              </a:r>
            </a:p>
            <a:p>
              <a:pPr algn="ctr"/>
              <a:r>
                <a:rPr lang="en-US" sz="2400" b="1" i="1" dirty="0"/>
                <a:t>If the LTV does not equal </a:t>
              </a:r>
            </a:p>
            <a:p>
              <a:pPr algn="ctr"/>
              <a:r>
                <a:rPr lang="en-US" sz="2400" b="1" i="1" dirty="0"/>
                <a:t>3 times the COCA, </a:t>
              </a:r>
            </a:p>
            <a:p>
              <a:pPr algn="ctr"/>
              <a:r>
                <a:rPr lang="en-US" sz="2400" b="1" i="1" dirty="0"/>
                <a:t>none of this matters!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20333" y="1716858"/>
            <a:ext cx="579254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 will learn how to calculate LTV </a:t>
            </a:r>
            <a:br>
              <a:rPr lang="en-US" sz="2800" dirty="0"/>
            </a:br>
            <a:r>
              <a:rPr lang="en-US" sz="2800" i="1" dirty="0"/>
              <a:t>then</a:t>
            </a:r>
            <a:r>
              <a:rPr lang="en-US" sz="2800" dirty="0"/>
              <a:t> COCA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But, to do so, we need first to build </a:t>
            </a:r>
            <a:br>
              <a:rPr lang="en-US" sz="2800" dirty="0"/>
            </a:br>
            <a:r>
              <a:rPr lang="en-US" sz="2800" dirty="0"/>
              <a:t>a foundation on some basic finance </a:t>
            </a:r>
            <a:br>
              <a:rPr lang="en-US" sz="2800" dirty="0"/>
            </a:br>
            <a:r>
              <a:rPr lang="en-US" sz="2800" dirty="0"/>
              <a:t>concepts, namely, </a:t>
            </a:r>
            <a:r>
              <a:rPr lang="en-US" sz="2800" i="1" dirty="0">
                <a:solidFill>
                  <a:srgbClr val="77E1FF"/>
                </a:solidFill>
              </a:rPr>
              <a:t>the compounding </a:t>
            </a:r>
            <a:br>
              <a:rPr lang="en-US" sz="2800" i="1" dirty="0">
                <a:solidFill>
                  <a:srgbClr val="77E1FF"/>
                </a:solidFill>
              </a:rPr>
            </a:br>
            <a:r>
              <a:rPr lang="en-US" sz="2800" i="1" dirty="0">
                <a:solidFill>
                  <a:srgbClr val="77E1FF"/>
                </a:solidFill>
              </a:rPr>
              <a:t>and discounting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47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16921</TotalTime>
  <Words>2589</Words>
  <Application>Microsoft Macintosh PowerPoint</Application>
  <PresentationFormat>Widescreen</PresentationFormat>
  <Paragraphs>496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Wingdings</vt:lpstr>
      <vt:lpstr>Office Theme</vt:lpstr>
      <vt:lpstr>Entrepreneurship for Computer Science CS 15-390</vt:lpstr>
      <vt:lpstr>Today…</vt:lpstr>
      <vt:lpstr>Entrepreneurship Paradigm:  A System of Functions </vt:lpstr>
      <vt:lpstr>Entrepreneurship Paradigm:  A System of Functions </vt:lpstr>
      <vt:lpstr>Financial Intelligence</vt:lpstr>
      <vt:lpstr>Financial Intelligence</vt:lpstr>
      <vt:lpstr>Unit Economics</vt:lpstr>
      <vt:lpstr>Case Study: Pets.com </vt:lpstr>
      <vt:lpstr>Unit Economics</vt:lpstr>
      <vt:lpstr>The Compounding Process</vt:lpstr>
      <vt:lpstr>The Compounding Process</vt:lpstr>
      <vt:lpstr>The Compounding Process</vt:lpstr>
      <vt:lpstr>The Compounding Process</vt:lpstr>
      <vt:lpstr>The Compounding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Present Value</vt:lpstr>
      <vt:lpstr>Net Present Value</vt:lpstr>
      <vt:lpstr>Net Present Value</vt:lpstr>
      <vt:lpstr>Net Present Value</vt:lpstr>
      <vt:lpstr>Net Present Value</vt:lpstr>
      <vt:lpstr>Net Present Value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354</cp:revision>
  <dcterms:created xsi:type="dcterms:W3CDTF">2017-12-27T09:59:59Z</dcterms:created>
  <dcterms:modified xsi:type="dcterms:W3CDTF">2023-11-01T07:14:20Z</dcterms:modified>
</cp:coreProperties>
</file>