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9"/>
  </p:notesMasterIdLst>
  <p:sldIdLst>
    <p:sldId id="566" r:id="rId2"/>
    <p:sldId id="567" r:id="rId3"/>
    <p:sldId id="328" r:id="rId4"/>
    <p:sldId id="354" r:id="rId5"/>
    <p:sldId id="273" r:id="rId6"/>
    <p:sldId id="569" r:id="rId7"/>
    <p:sldId id="568" r:id="rId8"/>
    <p:sldId id="356" r:id="rId9"/>
    <p:sldId id="357" r:id="rId10"/>
    <p:sldId id="358" r:id="rId11"/>
    <p:sldId id="359" r:id="rId12"/>
    <p:sldId id="360" r:id="rId13"/>
    <p:sldId id="361" r:id="rId14"/>
    <p:sldId id="376" r:id="rId15"/>
    <p:sldId id="363" r:id="rId16"/>
    <p:sldId id="364" r:id="rId17"/>
    <p:sldId id="365" r:id="rId18"/>
    <p:sldId id="366" r:id="rId19"/>
    <p:sldId id="367" r:id="rId20"/>
    <p:sldId id="368" r:id="rId21"/>
    <p:sldId id="375" r:id="rId22"/>
    <p:sldId id="370" r:id="rId23"/>
    <p:sldId id="371" r:id="rId24"/>
    <p:sldId id="372" r:id="rId25"/>
    <p:sldId id="373" r:id="rId26"/>
    <p:sldId id="374" r:id="rId27"/>
    <p:sldId id="353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E873"/>
    <a:srgbClr val="77E1FF"/>
    <a:srgbClr val="EF7273"/>
    <a:srgbClr val="7EC2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76871"/>
  </p:normalViewPr>
  <p:slideViewPr>
    <p:cSldViewPr snapToGrid="0" snapToObjects="1">
      <p:cViewPr varScale="1">
        <p:scale>
          <a:sx n="97" d="100"/>
          <a:sy n="97" d="100"/>
        </p:scale>
        <p:origin x="49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C6623-70FD-1147-B309-7FCFA0240961}" type="datetimeFigureOut">
              <a:rPr lang="en-US" smtClean="0"/>
              <a:t>11/1/23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2BB7CB-4FDA-2D49-AB39-B3F6D6AF66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805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does my company own?</a:t>
            </a:r>
          </a:p>
          <a:p>
            <a:endParaRPr lang="en-US" dirty="0"/>
          </a:p>
          <a:p>
            <a:r>
              <a:rPr lang="en-US" dirty="0"/>
              <a:t>How much does it owe others?</a:t>
            </a:r>
          </a:p>
          <a:p>
            <a:endParaRPr lang="en-US" dirty="0"/>
          </a:p>
          <a:p>
            <a:r>
              <a:rPr lang="en-US" dirty="0"/>
              <a:t>What are my current and projected revenues?</a:t>
            </a:r>
          </a:p>
          <a:p>
            <a:endParaRPr lang="en-US" dirty="0"/>
          </a:p>
          <a:p>
            <a:r>
              <a:rPr lang="en-US" dirty="0"/>
              <a:t>What are my current and projected expenses?</a:t>
            </a:r>
          </a:p>
          <a:p>
            <a:endParaRPr lang="en-US" dirty="0"/>
          </a:p>
          <a:p>
            <a:r>
              <a:rPr lang="en-US" dirty="0"/>
              <a:t>Is my company profitable and if not, when will it become profitable?</a:t>
            </a:r>
          </a:p>
          <a:p>
            <a:endParaRPr lang="en-US" dirty="0"/>
          </a:p>
          <a:p>
            <a:r>
              <a:rPr lang="en-US" dirty="0"/>
              <a:t>How to raise and allocate capital?</a:t>
            </a:r>
          </a:p>
          <a:p>
            <a:endParaRPr lang="en-US" dirty="0"/>
          </a:p>
          <a:p>
            <a:r>
              <a:rPr lang="en-US" dirty="0"/>
              <a:t>Etc.,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2BB7CB-4FDA-2D49-AB39-B3F6D6AF667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00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11/1/23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99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11/1/23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553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11/1/23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649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11/1/23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70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11/1/23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171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11/1/23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40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11/1/23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31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11/1/23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492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11/1/23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46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11/1/23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162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B794-24C6-4D4C-94A4-5DF58B8B0176}" type="datetimeFigureOut">
              <a:rPr lang="en-US" smtClean="0"/>
              <a:t>11/1/23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496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BB794-24C6-4D4C-94A4-5DF58B8B0176}" type="datetimeFigureOut">
              <a:rPr lang="en-US" smtClean="0"/>
              <a:t>11/1/23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1483D-DCC7-D34A-B28E-69A71BBBA4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84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2535" y="1226912"/>
            <a:ext cx="9523071" cy="2387600"/>
          </a:xfrm>
        </p:spPr>
        <p:txBody>
          <a:bodyPr anchor="t">
            <a:noAutofit/>
          </a:bodyPr>
          <a:lstStyle/>
          <a:p>
            <a:r>
              <a:rPr lang="en-US" sz="4400" b="1" dirty="0">
                <a:solidFill>
                  <a:srgbClr val="77E1FF"/>
                </a:solidFill>
              </a:rPr>
              <a:t>Entrepreneurship for Computer Science</a:t>
            </a:r>
            <a:br>
              <a:rPr lang="en-US" sz="4400" dirty="0">
                <a:solidFill>
                  <a:srgbClr val="0070C0"/>
                </a:solidFill>
              </a:rPr>
            </a:br>
            <a:r>
              <a:rPr lang="en-US" sz="4400" dirty="0">
                <a:solidFill>
                  <a:srgbClr val="77E1FF"/>
                </a:solidFill>
              </a:rPr>
              <a:t>CS 15-390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944494"/>
            <a:ext cx="9144000" cy="2048954"/>
          </a:xfrm>
        </p:spPr>
        <p:txBody>
          <a:bodyPr>
            <a:normAutofit/>
          </a:bodyPr>
          <a:lstStyle/>
          <a:p>
            <a:r>
              <a:rPr lang="en-US" sz="2800" b="1" dirty="0"/>
              <a:t>How to Manage Your Finances and Raise Capital? – Part I</a:t>
            </a:r>
          </a:p>
          <a:p>
            <a:r>
              <a:rPr lang="en-US" sz="2800" dirty="0"/>
              <a:t>Lecture 11, October 30, 2023</a:t>
            </a:r>
          </a:p>
          <a:p>
            <a:endParaRPr lang="en-US" dirty="0"/>
          </a:p>
          <a:p>
            <a:r>
              <a:rPr lang="en-US" sz="2800" b="1" dirty="0">
                <a:solidFill>
                  <a:srgbClr val="EF7273"/>
                </a:solidFill>
              </a:rPr>
              <a:t>Mohammad Hammoud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8AF9EBD-2407-8645-80D3-C98102E93C59}"/>
              </a:ext>
            </a:extLst>
          </p:cNvPr>
          <p:cNvSpPr txBox="1"/>
          <p:nvPr/>
        </p:nvSpPr>
        <p:spPr>
          <a:xfrm>
            <a:off x="5636871" y="2974693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417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Compounding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015749" cy="4351338"/>
          </a:xfrm>
        </p:spPr>
        <p:txBody>
          <a:bodyPr>
            <a:normAutofit/>
          </a:bodyPr>
          <a:lstStyle/>
          <a:p>
            <a:r>
              <a:rPr lang="en-US" dirty="0"/>
              <a:t>Assume you want to deposit $100 in a bank that offers a 10% interest rate that is </a:t>
            </a:r>
            <a:r>
              <a:rPr lang="en-US" i="1" dirty="0"/>
              <a:t>compounded </a:t>
            </a:r>
            <a:r>
              <a:rPr lang="en-US" i="1" u="sng" dirty="0"/>
              <a:t>annually</a:t>
            </a:r>
          </a:p>
          <a:p>
            <a:pPr lvl="1"/>
            <a:r>
              <a:rPr lang="en-US" dirty="0"/>
              <a:t>What would be your total amount of money after 3 years?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i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85158" y="3210616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9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0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Year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Your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Money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$100 + ($100×0.1) = $100 × (1+0.1) = $100 × 1.1 = $110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$110 × 1.1 = ($100 × 1.1)</a:t>
                      </a:r>
                      <a:r>
                        <a:rPr lang="en-US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</a:t>
                      </a:r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× 1.1 = $100 × 1.1</a:t>
                      </a:r>
                      <a:r>
                        <a:rPr lang="en-US" baseline="30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</a:t>
                      </a:r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= $121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$121 × 1.1 = (($100 × 1.1)</a:t>
                      </a:r>
                      <a:r>
                        <a:rPr lang="en-US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1.1) × 1.1 = $100 × 1.1</a:t>
                      </a:r>
                      <a:r>
                        <a:rPr lang="en-US" baseline="30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3</a:t>
                      </a:r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= 133.1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85158" y="3210616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9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0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Year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Your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Money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$100 + ($100×0.1) = $100 × (1+0.1) = $100 × 1.1 = $110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$110 × 1.1 = ($100 × 1.1)</a:t>
                      </a:r>
                      <a:r>
                        <a:rPr lang="en-US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</a:t>
                      </a:r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× 1.1 = $100 × 1.1</a:t>
                      </a:r>
                      <a:r>
                        <a:rPr lang="en-US" baseline="30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</a:t>
                      </a:r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= $121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$121 × 1.1 = (($100 × 1.1)</a:t>
                      </a:r>
                      <a:r>
                        <a:rPr lang="en-US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1.1) × 1.1 = $100 × 1.1</a:t>
                      </a:r>
                      <a:r>
                        <a:rPr lang="en-US" baseline="30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3</a:t>
                      </a:r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= 133.1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685158" y="3212246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9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0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Year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Your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Money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$100 + ($100×0.1) = $100 × (1+0.1) = $100 × 1.1 = $110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$110 × 1.1 = ($100 × 1.1)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× 1.1 = $100 × 1.1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= $121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$121 × 1.1 = (($100 × 1.1)</a:t>
                      </a:r>
                      <a:r>
                        <a:rPr lang="en-US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1.1) × 1.1 = $100 × 1.1</a:t>
                      </a:r>
                      <a:r>
                        <a:rPr lang="en-US" baseline="30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3</a:t>
                      </a:r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= 133.1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Oval 7"/>
          <p:cNvSpPr/>
          <p:nvPr/>
        </p:nvSpPr>
        <p:spPr>
          <a:xfrm>
            <a:off x="7894749" y="3923197"/>
            <a:ext cx="540913" cy="429038"/>
          </a:xfrm>
          <a:prstGeom prst="ellipse">
            <a:avLst/>
          </a:prstGeom>
          <a:noFill/>
          <a:ln w="2222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217572" y="4290116"/>
            <a:ext cx="540913" cy="429038"/>
          </a:xfrm>
          <a:prstGeom prst="ellipse">
            <a:avLst/>
          </a:prstGeom>
          <a:noFill/>
          <a:ln w="2222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8" idx="6"/>
          </p:cNvCxnSpPr>
          <p:nvPr/>
        </p:nvCxnSpPr>
        <p:spPr>
          <a:xfrm>
            <a:off x="8435662" y="4137716"/>
            <a:ext cx="1571223" cy="0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9" idx="7"/>
          </p:cNvCxnSpPr>
          <p:nvPr/>
        </p:nvCxnSpPr>
        <p:spPr>
          <a:xfrm flipV="1">
            <a:off x="3679270" y="4352235"/>
            <a:ext cx="6327615" cy="712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10006885" y="3208985"/>
            <a:ext cx="1957590" cy="1855831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Interest is accrued on interest; hence, the name “</a:t>
            </a:r>
            <a:r>
              <a:rPr lang="en-US" sz="2000" b="1" i="1" dirty="0">
                <a:solidFill>
                  <a:schemeClr val="tx1"/>
                </a:solidFill>
              </a:rPr>
              <a:t>compounding</a:t>
            </a:r>
            <a:r>
              <a:rPr lang="en-US" sz="2000" b="1" dirty="0">
                <a:solidFill>
                  <a:schemeClr val="tx1"/>
                </a:solidFill>
              </a:rPr>
              <a:t>”!</a:t>
            </a:r>
          </a:p>
        </p:txBody>
      </p:sp>
    </p:spTree>
    <p:extLst>
      <p:ext uri="{BB962C8B-B14F-4D97-AF65-F5344CB8AC3E}">
        <p14:creationId xmlns:p14="http://schemas.microsoft.com/office/powerpoint/2010/main" val="3522510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Compounding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015749" cy="4756244"/>
          </a:xfrm>
        </p:spPr>
        <p:txBody>
          <a:bodyPr>
            <a:normAutofit/>
          </a:bodyPr>
          <a:lstStyle/>
          <a:p>
            <a:r>
              <a:rPr lang="en-US" dirty="0"/>
              <a:t>Assume you want to deposit $100 in a bank that offers a 10% interest rate that is </a:t>
            </a:r>
            <a:r>
              <a:rPr lang="en-US" i="1" dirty="0"/>
              <a:t>compounded </a:t>
            </a:r>
            <a:r>
              <a:rPr lang="en-US" i="1" u="sng" dirty="0"/>
              <a:t>annually</a:t>
            </a:r>
          </a:p>
          <a:p>
            <a:pPr lvl="1"/>
            <a:r>
              <a:rPr lang="en-US" dirty="0"/>
              <a:t>What would be your total amount of money after 3 years?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i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85158" y="3210616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9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0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Year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Your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Money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$100 + ($100×0.1) = $100 × (1+0.1) = $100 × 1.1 = $110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$110 × 1.1 = ($100 × 1.1)</a:t>
                      </a:r>
                      <a:r>
                        <a:rPr lang="en-US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</a:t>
                      </a:r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× 1.1 = $100 × 1.1</a:t>
                      </a:r>
                      <a:r>
                        <a:rPr lang="en-US" baseline="30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</a:t>
                      </a:r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= $121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$121 × 1.1 = (($100 × 1.1)</a:t>
                      </a:r>
                      <a:r>
                        <a:rPr lang="en-US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1.1) × 1.1 = $100 × 1.1</a:t>
                      </a:r>
                      <a:r>
                        <a:rPr lang="en-US" baseline="30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3</a:t>
                      </a:r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= 133.1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85158" y="3210616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9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0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Year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Your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Money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$100 + ($100×0.1) = $100 × (1+0.1) = $100 × 1.1 = $110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$110 × 1.1 = ($100 × 1.1)</a:t>
                      </a:r>
                      <a:r>
                        <a:rPr lang="en-US" baseline="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</a:t>
                      </a:r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× 1.1 = $100 × 1.1</a:t>
                      </a:r>
                      <a:r>
                        <a:rPr lang="en-US" baseline="30000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2</a:t>
                      </a:r>
                      <a:r>
                        <a:rPr lang="en-US" dirty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= $121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$121 × 1.1 = (($100 × 1.1)</a:t>
                      </a:r>
                      <a:r>
                        <a:rPr lang="en-US" baseline="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</a:t>
                      </a:r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× 1.1) × 1.1 = $100 × 1.1</a:t>
                      </a:r>
                      <a:r>
                        <a:rPr lang="en-US" baseline="30000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3</a:t>
                      </a:r>
                      <a:r>
                        <a:rPr lang="en-US" dirty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= 133.1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685158" y="3212246"/>
          <a:ext cx="8128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79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0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Year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Your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Money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0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$100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$100 + ($100×0.1) = $100 × (1+0.1) = $100 × 1.1 = $110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$110 × 1.1 = ($100 × 1.1)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× 1.1 = $100 × 1.1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= $121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$121 × 1.1 = (($100 × 1.1)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× 1.1) × 1.1 = $100 × 1.1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= 133.1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71645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Compounding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How long would it take to </a:t>
            </a:r>
            <a:r>
              <a:rPr lang="en-US" i="1" u="sng" dirty="0"/>
              <a:t>double</a:t>
            </a:r>
            <a:r>
              <a:rPr lang="en-US" dirty="0"/>
              <a:t> your $100, assuming 10% interest rate?</a:t>
            </a:r>
          </a:p>
          <a:p>
            <a:pPr lvl="1"/>
            <a:r>
              <a:rPr lang="en-US" dirty="0"/>
              <a:t>$100 × 1.1</a:t>
            </a:r>
            <a:r>
              <a:rPr lang="en-US" b="1" i="1" baseline="30000" dirty="0">
                <a:solidFill>
                  <a:srgbClr val="92D050"/>
                </a:solidFill>
              </a:rPr>
              <a:t>n</a:t>
            </a:r>
            <a:r>
              <a:rPr lang="en-US" baseline="30000" dirty="0"/>
              <a:t> </a:t>
            </a:r>
            <a:r>
              <a:rPr lang="en-US" dirty="0"/>
              <a:t>= $200</a:t>
            </a:r>
          </a:p>
          <a:p>
            <a:pPr lvl="2">
              <a:buFont typeface="Wingdings" panose="05000000000000000000" pitchFamily="2" charset="2"/>
              <a:buChar char="è"/>
            </a:pPr>
            <a:r>
              <a:rPr lang="en-US" sz="2400" dirty="0"/>
              <a:t> 1.1</a:t>
            </a:r>
            <a:r>
              <a:rPr lang="en-US" sz="2400" b="1" i="1" baseline="30000" dirty="0">
                <a:solidFill>
                  <a:srgbClr val="92D050"/>
                </a:solidFill>
              </a:rPr>
              <a:t>n</a:t>
            </a:r>
            <a:r>
              <a:rPr lang="en-US" sz="2400" baseline="30000" dirty="0"/>
              <a:t> </a:t>
            </a:r>
            <a:r>
              <a:rPr lang="en-US" sz="2400" dirty="0"/>
              <a:t>= $2</a:t>
            </a:r>
          </a:p>
          <a:p>
            <a:pPr lvl="2">
              <a:buFont typeface="Wingdings" panose="05000000000000000000" pitchFamily="2" charset="2"/>
              <a:buChar char="è"/>
            </a:pPr>
            <a:r>
              <a:rPr lang="en-US" sz="2400" dirty="0"/>
              <a:t> </a:t>
            </a:r>
            <a:r>
              <a:rPr lang="en-US" sz="2400" b="1" i="1" dirty="0">
                <a:solidFill>
                  <a:srgbClr val="92D050"/>
                </a:solidFill>
              </a:rPr>
              <a:t>n</a:t>
            </a:r>
            <a:r>
              <a:rPr lang="en-US" sz="2400" dirty="0"/>
              <a:t> = log</a:t>
            </a:r>
            <a:r>
              <a:rPr lang="en-US" sz="2400" baseline="-25000" dirty="0"/>
              <a:t>1.1</a:t>
            </a:r>
            <a:r>
              <a:rPr lang="en-US" sz="2400" dirty="0"/>
              <a:t> 2 = log 2 / log 1.1 = 7.272</a:t>
            </a:r>
          </a:p>
          <a:p>
            <a:pPr lvl="2">
              <a:buFont typeface="Wingdings" panose="05000000000000000000" pitchFamily="2" charset="2"/>
              <a:buChar char="è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Another way to calculate this quickly is to divide 72 by 10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72/10 = 7.2, which is very close to 7.272 calculated above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400" dirty="0"/>
              <a:t>This is referred to as the </a:t>
            </a:r>
            <a:r>
              <a:rPr lang="en-US" sz="2400" i="1" dirty="0">
                <a:solidFill>
                  <a:srgbClr val="0070C0"/>
                </a:solidFill>
              </a:rPr>
              <a:t>“rule of 72”</a:t>
            </a:r>
            <a:r>
              <a:rPr lang="en-US" sz="2400" dirty="0"/>
              <a:t>, which entails dividing 72 by the given interest rate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How long would it take to double your $233, assuming 7% interest rate?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72/7 = 10.28 years (or log 2 / log 1.07 = 10.244 years)</a:t>
            </a:r>
          </a:p>
        </p:txBody>
      </p:sp>
    </p:spTree>
    <p:extLst>
      <p:ext uri="{BB962C8B-B14F-4D97-AF65-F5344CB8AC3E}">
        <p14:creationId xmlns:p14="http://schemas.microsoft.com/office/powerpoint/2010/main" val="997539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Compounding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r>
              <a:rPr lang="en-US" dirty="0"/>
              <a:t>The trick of </a:t>
            </a:r>
            <a:r>
              <a:rPr lang="en-US" i="1" dirty="0"/>
              <a:t>period</a:t>
            </a:r>
            <a:r>
              <a:rPr lang="en-US" dirty="0"/>
              <a:t> and the magical </a:t>
            </a:r>
            <a:r>
              <a:rPr lang="en-US" i="1" dirty="0"/>
              <a:t>e</a:t>
            </a:r>
          </a:p>
          <a:p>
            <a:endParaRPr lang="en-US" i="1" dirty="0"/>
          </a:p>
          <a:p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023295" y="2976253"/>
            <a:ext cx="92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$1 Loan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485120" y="3345585"/>
            <a:ext cx="6413" cy="2059611"/>
          </a:xfrm>
          <a:prstGeom prst="straightConnector1">
            <a:avLst/>
          </a:prstGeom>
          <a:ln w="317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458477" y="3792663"/>
            <a:ext cx="14053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00B050"/>
                </a:solidFill>
              </a:rPr>
              <a:t>100% </a:t>
            </a:r>
          </a:p>
          <a:p>
            <a:pPr algn="ctr"/>
            <a:r>
              <a:rPr lang="en-US" b="1" dirty="0">
                <a:solidFill>
                  <a:srgbClr val="00B050"/>
                </a:solidFill>
              </a:rPr>
              <a:t>interest rate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6001" y="3908635"/>
            <a:ext cx="853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1 YEAR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81800" y="2924618"/>
            <a:ext cx="92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$1 Loan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543625" y="3318233"/>
            <a:ext cx="0" cy="847147"/>
          </a:xfrm>
          <a:prstGeom prst="straightConnector1">
            <a:avLst/>
          </a:prstGeom>
          <a:ln w="317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574065" y="3416865"/>
            <a:ext cx="15969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100%/2 = 50% </a:t>
            </a:r>
          </a:p>
          <a:p>
            <a:pPr algn="ctr"/>
            <a:r>
              <a:rPr lang="en-US" b="1" dirty="0">
                <a:solidFill>
                  <a:srgbClr val="C00000"/>
                </a:solidFill>
              </a:rPr>
              <a:t>interest rate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60160" y="3479758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1/2 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449198" y="5418314"/>
            <a:ext cx="2401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1.5×1.5= 1×1.5</a:t>
            </a:r>
            <a:r>
              <a:rPr lang="en-US" b="1" baseline="30000" dirty="0"/>
              <a:t>2</a:t>
            </a:r>
            <a:r>
              <a:rPr lang="en-US" b="1" dirty="0"/>
              <a:t> = $2.25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931885" y="4200832"/>
            <a:ext cx="1285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1×1.5= $1.5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604071" y="4570089"/>
            <a:ext cx="15969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100%/2 = 50% </a:t>
            </a:r>
          </a:p>
          <a:p>
            <a:pPr algn="ctr"/>
            <a:r>
              <a:rPr lang="en-US" b="1" dirty="0">
                <a:solidFill>
                  <a:srgbClr val="C00000"/>
                </a:solidFill>
              </a:rPr>
              <a:t>interest rate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870043" y="4706624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1/2 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966134" y="2976253"/>
            <a:ext cx="92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$1 Loan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7427959" y="3429665"/>
            <a:ext cx="0" cy="282309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531613" y="3224053"/>
            <a:ext cx="14053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accent2"/>
                </a:solidFill>
              </a:rPr>
              <a:t>100%/12 </a:t>
            </a:r>
          </a:p>
          <a:p>
            <a:pPr algn="ctr"/>
            <a:r>
              <a:rPr lang="en-US" b="1" dirty="0">
                <a:solidFill>
                  <a:schemeClr val="accent2"/>
                </a:solidFill>
              </a:rPr>
              <a:t>interest rate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639988" y="3356971"/>
            <a:ext cx="808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1/12 Y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678171" y="3806852"/>
            <a:ext cx="1754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1×1.083= $1.083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548802" y="4512863"/>
            <a:ext cx="0" cy="847147"/>
          </a:xfrm>
          <a:prstGeom prst="straightConnector1">
            <a:avLst/>
          </a:prstGeom>
          <a:ln w="317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325815" y="4021323"/>
            <a:ext cx="2455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.</a:t>
            </a:r>
          </a:p>
          <a:p>
            <a:r>
              <a:rPr lang="en-US" b="1" dirty="0"/>
              <a:t>.</a:t>
            </a:r>
          </a:p>
          <a:p>
            <a:r>
              <a:rPr lang="en-US" b="1" dirty="0"/>
              <a:t>.</a:t>
            </a:r>
          </a:p>
          <a:p>
            <a:endParaRPr lang="en-US" b="1" dirty="0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7442634" y="5068479"/>
            <a:ext cx="0" cy="282309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546288" y="4862867"/>
            <a:ext cx="14053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accent2"/>
                </a:solidFill>
              </a:rPr>
              <a:t>100%/12 </a:t>
            </a:r>
          </a:p>
          <a:p>
            <a:pPr algn="ctr"/>
            <a:r>
              <a:rPr lang="en-US" b="1" dirty="0">
                <a:solidFill>
                  <a:schemeClr val="accent2"/>
                </a:solidFill>
              </a:rPr>
              <a:t>interest rate 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654663" y="4995785"/>
            <a:ext cx="808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1/12 Y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692846" y="5445666"/>
            <a:ext cx="1677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1×1.083</a:t>
            </a:r>
            <a:r>
              <a:rPr lang="en-US" b="1" baseline="30000" dirty="0"/>
              <a:t>12</a:t>
            </a:r>
            <a:r>
              <a:rPr lang="en-US" b="1" dirty="0"/>
              <a:t>= $2.6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62243" y="6060205"/>
            <a:ext cx="2045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1×(1+100%/1)</a:t>
            </a:r>
            <a:r>
              <a:rPr lang="en-US" b="1" baseline="30000" dirty="0"/>
              <a:t>1 </a:t>
            </a:r>
            <a:r>
              <a:rPr lang="en-US" b="1" dirty="0"/>
              <a:t>= $2</a:t>
            </a:r>
            <a:endParaRPr lang="en-US" b="1" baseline="30000" dirty="0"/>
          </a:p>
        </p:txBody>
      </p:sp>
      <p:sp>
        <p:nvSpPr>
          <p:cNvPr id="43" name="TextBox 42"/>
          <p:cNvSpPr txBox="1"/>
          <p:nvPr/>
        </p:nvSpPr>
        <p:spPr>
          <a:xfrm>
            <a:off x="3404496" y="6060205"/>
            <a:ext cx="2340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1×(1+100%/2)</a:t>
            </a:r>
            <a:r>
              <a:rPr lang="en-US" b="1" baseline="30000" dirty="0"/>
              <a:t>2 </a:t>
            </a:r>
            <a:r>
              <a:rPr lang="en-US" b="1" dirty="0"/>
              <a:t>= $2.25</a:t>
            </a:r>
            <a:endParaRPr lang="en-US" b="1" baseline="30000" dirty="0"/>
          </a:p>
        </p:txBody>
      </p:sp>
      <p:sp>
        <p:nvSpPr>
          <p:cNvPr id="44" name="TextBox 43"/>
          <p:cNvSpPr txBox="1"/>
          <p:nvPr/>
        </p:nvSpPr>
        <p:spPr>
          <a:xfrm>
            <a:off x="6126410" y="6060205"/>
            <a:ext cx="2653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1×(1+100%/12)</a:t>
            </a:r>
            <a:r>
              <a:rPr lang="en-US" b="1" baseline="30000" dirty="0"/>
              <a:t>12 </a:t>
            </a:r>
            <a:r>
              <a:rPr lang="en-US" b="1" dirty="0"/>
              <a:t>= $2.613</a:t>
            </a:r>
            <a:endParaRPr lang="en-US" b="1" baseline="30000" dirty="0"/>
          </a:p>
        </p:txBody>
      </p:sp>
      <p:sp>
        <p:nvSpPr>
          <p:cNvPr id="45" name="TextBox 44"/>
          <p:cNvSpPr txBox="1"/>
          <p:nvPr/>
        </p:nvSpPr>
        <p:spPr>
          <a:xfrm>
            <a:off x="9991705" y="2973256"/>
            <a:ext cx="92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$1 Loan</a:t>
            </a:r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10453530" y="3426668"/>
            <a:ext cx="0" cy="144151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10581060" y="3200315"/>
            <a:ext cx="14053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100%/365 </a:t>
            </a:r>
          </a:p>
          <a:p>
            <a:pPr algn="ctr"/>
            <a:r>
              <a:rPr lang="en-US" b="1" dirty="0">
                <a:solidFill>
                  <a:srgbClr val="0070C0"/>
                </a:solidFill>
              </a:rPr>
              <a:t>interest rate 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9264606" y="3353974"/>
            <a:ext cx="925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1/365 Y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9499715" y="3792663"/>
            <a:ext cx="2222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1×1.00273= $1.00273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0351386" y="4018326"/>
            <a:ext cx="2455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.</a:t>
            </a:r>
          </a:p>
          <a:p>
            <a:r>
              <a:rPr lang="en-US" b="1" dirty="0"/>
              <a:t>.</a:t>
            </a:r>
          </a:p>
          <a:p>
            <a:r>
              <a:rPr lang="en-US" b="1" dirty="0"/>
              <a:t>.</a:t>
            </a:r>
          </a:p>
          <a:p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9018813" y="6048557"/>
                <a:ext cx="324159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/>
                  <a:t>1×(1+100%/365)</a:t>
                </a:r>
                <a:r>
                  <a:rPr lang="en-US" b="1" baseline="30000" dirty="0"/>
                  <a:t>365 </a:t>
                </a:r>
                <a:r>
                  <a:rPr lang="en-US" b="1" dirty="0"/>
                  <a:t>= $2.714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b="1" dirty="0"/>
                  <a:t> </a:t>
                </a:r>
                <a:r>
                  <a:rPr lang="en-US" b="1" i="1" dirty="0"/>
                  <a:t>e</a:t>
                </a:r>
                <a:endParaRPr lang="en-US" b="1" i="1" baseline="300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18813" y="6048557"/>
                <a:ext cx="3241593" cy="369332"/>
              </a:xfrm>
              <a:prstGeom prst="rect">
                <a:avLst/>
              </a:prstGeom>
              <a:blipFill>
                <a:blip r:embed="rId2"/>
                <a:stretch>
                  <a:fillRect l="-1167" t="-6667" r="-389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8" name="Straight Arrow Connector 57"/>
          <p:cNvCxnSpPr/>
          <p:nvPr/>
        </p:nvCxnSpPr>
        <p:spPr>
          <a:xfrm>
            <a:off x="10487260" y="5073706"/>
            <a:ext cx="0" cy="144151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10614790" y="4847353"/>
            <a:ext cx="14053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100%/365 </a:t>
            </a:r>
          </a:p>
          <a:p>
            <a:pPr algn="ctr"/>
            <a:r>
              <a:rPr lang="en-US" b="1" dirty="0">
                <a:solidFill>
                  <a:srgbClr val="0070C0"/>
                </a:solidFill>
              </a:rPr>
              <a:t>interest rate 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9298336" y="5001012"/>
            <a:ext cx="925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1/365 Y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9533445" y="5439701"/>
            <a:ext cx="2042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1×1.00273</a:t>
            </a:r>
            <a:r>
              <a:rPr lang="en-US" b="1" baseline="30000" dirty="0"/>
              <a:t>365</a:t>
            </a:r>
            <a:r>
              <a:rPr lang="en-US" b="1" dirty="0"/>
              <a:t> = $2.7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3474777" y="2366834"/>
            <a:ext cx="2202739" cy="563621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Compound </a:t>
            </a:r>
            <a:br>
              <a:rPr lang="en-US" sz="2000" b="1" dirty="0">
                <a:solidFill>
                  <a:schemeClr val="bg1"/>
                </a:solidFill>
              </a:rPr>
            </a:br>
            <a:r>
              <a:rPr lang="en-US" sz="2000" b="1" i="1" dirty="0">
                <a:solidFill>
                  <a:schemeClr val="bg1"/>
                </a:solidFill>
              </a:rPr>
              <a:t>Semi-annually</a:t>
            </a:r>
          </a:p>
        </p:txBody>
      </p:sp>
      <p:sp>
        <p:nvSpPr>
          <p:cNvPr id="63" name="Rounded Rectangle 62"/>
          <p:cNvSpPr/>
          <p:nvPr/>
        </p:nvSpPr>
        <p:spPr>
          <a:xfrm>
            <a:off x="512588" y="2376176"/>
            <a:ext cx="2202739" cy="563621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Compound </a:t>
            </a:r>
            <a:r>
              <a:rPr lang="en-US" sz="2000" b="1" i="1" dirty="0">
                <a:solidFill>
                  <a:schemeClr val="bg1"/>
                </a:solidFill>
              </a:rPr>
              <a:t>Annually</a:t>
            </a:r>
          </a:p>
        </p:txBody>
      </p:sp>
      <p:sp>
        <p:nvSpPr>
          <p:cNvPr id="64" name="Rounded Rectangle 63"/>
          <p:cNvSpPr/>
          <p:nvPr/>
        </p:nvSpPr>
        <p:spPr>
          <a:xfrm>
            <a:off x="6425635" y="2376176"/>
            <a:ext cx="2202739" cy="563621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Compound 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i="1" dirty="0">
                <a:solidFill>
                  <a:schemeClr val="tx1"/>
                </a:solidFill>
              </a:rPr>
              <a:t>Monthly</a:t>
            </a:r>
          </a:p>
        </p:txBody>
      </p:sp>
      <p:sp>
        <p:nvSpPr>
          <p:cNvPr id="65" name="Rounded Rectangle 64"/>
          <p:cNvSpPr/>
          <p:nvPr/>
        </p:nvSpPr>
        <p:spPr>
          <a:xfrm>
            <a:off x="9385890" y="2369603"/>
            <a:ext cx="2202739" cy="563621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Compound </a:t>
            </a:r>
            <a:br>
              <a:rPr lang="en-US" sz="2000" b="1" dirty="0">
                <a:solidFill>
                  <a:schemeClr val="bg1"/>
                </a:solidFill>
              </a:rPr>
            </a:br>
            <a:r>
              <a:rPr lang="en-US" sz="2000" b="1" i="1" dirty="0">
                <a:solidFill>
                  <a:schemeClr val="bg1"/>
                </a:solidFill>
              </a:rPr>
              <a:t>Daily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032752" y="5445666"/>
            <a:ext cx="93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1×2= $2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1272510" y="5765657"/>
                <a:ext cx="4106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Mathematica1" panose="05000502060100000001" pitchFamily="2" charset="2"/>
                        </a:rPr>
                        <m:t>≡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2510" y="5765657"/>
                <a:ext cx="410689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4359686" y="5738962"/>
                <a:ext cx="4106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Mathematica1" panose="05000502060100000001" pitchFamily="2" charset="2"/>
                        </a:rPr>
                        <m:t>≡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9686" y="5738962"/>
                <a:ext cx="41069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7274555" y="5769236"/>
                <a:ext cx="4106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Mathematica1" panose="05000502060100000001" pitchFamily="2" charset="2"/>
                        </a:rPr>
                        <m:t>≡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4555" y="5769236"/>
                <a:ext cx="410690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10306671" y="5769749"/>
                <a:ext cx="4106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Mathematica1" panose="05000502060100000001" pitchFamily="2" charset="2"/>
                        </a:rPr>
                        <m:t>≡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06671" y="5769749"/>
                <a:ext cx="410690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Oval 71"/>
          <p:cNvSpPr/>
          <p:nvPr/>
        </p:nvSpPr>
        <p:spPr>
          <a:xfrm>
            <a:off x="1058999" y="6108294"/>
            <a:ext cx="585528" cy="291289"/>
          </a:xfrm>
          <a:prstGeom prst="ellipse">
            <a:avLst/>
          </a:prstGeom>
          <a:noFill/>
          <a:ln w="22225"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Straight Arrow Connector 73"/>
          <p:cNvCxnSpPr/>
          <p:nvPr/>
        </p:nvCxnSpPr>
        <p:spPr>
          <a:xfrm flipH="1">
            <a:off x="1058998" y="6412622"/>
            <a:ext cx="296725" cy="91314"/>
          </a:xfrm>
          <a:prstGeom prst="straightConnector1">
            <a:avLst/>
          </a:prstGeom>
          <a:ln w="22225">
            <a:solidFill>
              <a:srgbClr val="7030A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78728" y="6478058"/>
            <a:ext cx="1410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Interest Rate</a:t>
            </a:r>
          </a:p>
        </p:txBody>
      </p:sp>
      <p:sp>
        <p:nvSpPr>
          <p:cNvPr id="76" name="Oval 75"/>
          <p:cNvSpPr/>
          <p:nvPr/>
        </p:nvSpPr>
        <p:spPr>
          <a:xfrm>
            <a:off x="1673631" y="6134989"/>
            <a:ext cx="143436" cy="263937"/>
          </a:xfrm>
          <a:prstGeom prst="ellipse">
            <a:avLst/>
          </a:prstGeom>
          <a:noFill/>
          <a:ln w="222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1850038" y="6053648"/>
            <a:ext cx="143436" cy="263937"/>
          </a:xfrm>
          <a:prstGeom prst="ellipse">
            <a:avLst/>
          </a:prstGeom>
          <a:noFill/>
          <a:ln w="222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8" name="Straight Arrow Connector 77"/>
          <p:cNvCxnSpPr>
            <a:cxnSpLocks/>
            <a:endCxn id="84" idx="0"/>
          </p:cNvCxnSpPr>
          <p:nvPr/>
        </p:nvCxnSpPr>
        <p:spPr>
          <a:xfrm>
            <a:off x="1745349" y="6412622"/>
            <a:ext cx="415788" cy="61088"/>
          </a:xfrm>
          <a:prstGeom prst="straightConnector1">
            <a:avLst/>
          </a:prstGeom>
          <a:ln w="22225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cxnSpLocks/>
            <a:endCxn id="84" idx="0"/>
          </p:cNvCxnSpPr>
          <p:nvPr/>
        </p:nvCxnSpPr>
        <p:spPr>
          <a:xfrm>
            <a:off x="1962710" y="6318754"/>
            <a:ext cx="198427" cy="154956"/>
          </a:xfrm>
          <a:prstGeom prst="straightConnector1">
            <a:avLst/>
          </a:prstGeom>
          <a:ln w="22225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1758879" y="6473710"/>
            <a:ext cx="804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Period</a:t>
            </a:r>
          </a:p>
        </p:txBody>
      </p:sp>
    </p:spTree>
    <p:extLst>
      <p:ext uri="{BB962C8B-B14F-4D97-AF65-F5344CB8AC3E}">
        <p14:creationId xmlns:p14="http://schemas.microsoft.com/office/powerpoint/2010/main" val="3603747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11" grpId="0"/>
      <p:bldP spid="13" grpId="0"/>
      <p:bldP spid="14" grpId="0"/>
      <p:bldP spid="15" grpId="0"/>
      <p:bldP spid="19" grpId="0"/>
      <p:bldP spid="21" grpId="0"/>
      <p:bldP spid="22" grpId="0"/>
      <p:bldP spid="23" grpId="0"/>
      <p:bldP spid="25" grpId="0"/>
      <p:bldP spid="26" grpId="0"/>
      <p:bldP spid="29" grpId="0"/>
      <p:bldP spid="37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7" grpId="0"/>
      <p:bldP spid="48" grpId="0"/>
      <p:bldP spid="50" grpId="0"/>
      <p:bldP spid="51" grpId="0"/>
      <p:bldP spid="56" grpId="0"/>
      <p:bldP spid="59" grpId="0"/>
      <p:bldP spid="60" grpId="0"/>
      <p:bldP spid="61" grpId="0"/>
      <p:bldP spid="62" grpId="0" animBg="1"/>
      <p:bldP spid="63" grpId="0" animBg="1"/>
      <p:bldP spid="64" grpId="0" animBg="1"/>
      <p:bldP spid="65" grpId="0" animBg="1"/>
      <p:bldP spid="67" grpId="0"/>
      <p:bldP spid="68" grpId="0"/>
      <p:bldP spid="69" grpId="0"/>
      <p:bldP spid="70" grpId="0"/>
      <p:bldP spid="71" grpId="0"/>
      <p:bldP spid="72" grpId="0" animBg="1"/>
      <p:bldP spid="75" grpId="0"/>
      <p:bldP spid="76" grpId="0" animBg="1"/>
      <p:bldP spid="77" grpId="0" animBg="1"/>
      <p:bldP spid="8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Compounding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r>
              <a:rPr lang="en-US" dirty="0"/>
              <a:t>The trick of </a:t>
            </a:r>
            <a:r>
              <a:rPr lang="en-US" i="1" dirty="0"/>
              <a:t>period</a:t>
            </a:r>
            <a:r>
              <a:rPr lang="en-US" dirty="0"/>
              <a:t> and the magical </a:t>
            </a:r>
            <a:r>
              <a:rPr lang="en-US" i="1" dirty="0"/>
              <a:t>e</a:t>
            </a:r>
          </a:p>
          <a:p>
            <a:endParaRPr lang="en-US" i="1" dirty="0"/>
          </a:p>
          <a:p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023295" y="2976253"/>
            <a:ext cx="92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$1 Loan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485120" y="3345585"/>
            <a:ext cx="6413" cy="2059611"/>
          </a:xfrm>
          <a:prstGeom prst="straightConnector1">
            <a:avLst/>
          </a:prstGeom>
          <a:ln w="317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458477" y="3792663"/>
            <a:ext cx="14053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00B050"/>
                </a:solidFill>
              </a:rPr>
              <a:t>100% </a:t>
            </a:r>
          </a:p>
          <a:p>
            <a:pPr algn="ctr"/>
            <a:r>
              <a:rPr lang="en-US" b="1" dirty="0">
                <a:solidFill>
                  <a:srgbClr val="00B050"/>
                </a:solidFill>
              </a:rPr>
              <a:t>interest rate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6001" y="3908635"/>
            <a:ext cx="853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1 YEAR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81800" y="2924618"/>
            <a:ext cx="92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$1 Loan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543625" y="3318233"/>
            <a:ext cx="0" cy="847147"/>
          </a:xfrm>
          <a:prstGeom prst="straightConnector1">
            <a:avLst/>
          </a:prstGeom>
          <a:ln w="317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574065" y="3416865"/>
            <a:ext cx="15969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100%/2 = 50% </a:t>
            </a:r>
          </a:p>
          <a:p>
            <a:pPr algn="ctr"/>
            <a:r>
              <a:rPr lang="en-US" b="1" dirty="0">
                <a:solidFill>
                  <a:srgbClr val="C00000"/>
                </a:solidFill>
              </a:rPr>
              <a:t>interest rate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60160" y="3479758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1/2 Y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449198" y="5418314"/>
            <a:ext cx="2401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1.5×1.5= 1×1.5</a:t>
            </a:r>
            <a:r>
              <a:rPr lang="en-US" b="1" baseline="30000" dirty="0"/>
              <a:t>2</a:t>
            </a:r>
            <a:r>
              <a:rPr lang="en-US" b="1" dirty="0"/>
              <a:t> = $2.25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931885" y="4200832"/>
            <a:ext cx="1285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1×1.5= $1.5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604071" y="4570089"/>
            <a:ext cx="15969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100%/2 = 50% </a:t>
            </a:r>
          </a:p>
          <a:p>
            <a:pPr algn="ctr"/>
            <a:r>
              <a:rPr lang="en-US" b="1" dirty="0">
                <a:solidFill>
                  <a:srgbClr val="C00000"/>
                </a:solidFill>
              </a:rPr>
              <a:t>interest rate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870043" y="4706624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1/2 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966134" y="2976253"/>
            <a:ext cx="92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$1 Loan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7427959" y="3429665"/>
            <a:ext cx="0" cy="282309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531613" y="3224053"/>
            <a:ext cx="14053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accent2"/>
                </a:solidFill>
              </a:rPr>
              <a:t>100%/12 </a:t>
            </a:r>
          </a:p>
          <a:p>
            <a:pPr algn="ctr"/>
            <a:r>
              <a:rPr lang="en-US" b="1" dirty="0">
                <a:solidFill>
                  <a:schemeClr val="accent2"/>
                </a:solidFill>
              </a:rPr>
              <a:t>interest rate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639988" y="3356971"/>
            <a:ext cx="808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1/12 Y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678171" y="3806852"/>
            <a:ext cx="1754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1×1.083= $1.083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548802" y="4512863"/>
            <a:ext cx="0" cy="847147"/>
          </a:xfrm>
          <a:prstGeom prst="straightConnector1">
            <a:avLst/>
          </a:prstGeom>
          <a:ln w="317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325815" y="4021323"/>
            <a:ext cx="2455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.</a:t>
            </a:r>
          </a:p>
          <a:p>
            <a:r>
              <a:rPr lang="en-US" b="1" dirty="0"/>
              <a:t>.</a:t>
            </a:r>
          </a:p>
          <a:p>
            <a:r>
              <a:rPr lang="en-US" b="1" dirty="0"/>
              <a:t>.</a:t>
            </a:r>
          </a:p>
          <a:p>
            <a:endParaRPr lang="en-US" b="1" dirty="0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7442634" y="5068479"/>
            <a:ext cx="0" cy="282309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546288" y="4862867"/>
            <a:ext cx="14053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chemeClr val="accent2"/>
                </a:solidFill>
              </a:rPr>
              <a:t>100%/12 </a:t>
            </a:r>
          </a:p>
          <a:p>
            <a:pPr algn="ctr"/>
            <a:r>
              <a:rPr lang="en-US" b="1" dirty="0">
                <a:solidFill>
                  <a:schemeClr val="accent2"/>
                </a:solidFill>
              </a:rPr>
              <a:t>interest rate 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654663" y="4995785"/>
            <a:ext cx="808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1/12 Y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692846" y="5445666"/>
            <a:ext cx="1677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1×1.083</a:t>
            </a:r>
            <a:r>
              <a:rPr lang="en-US" b="1" baseline="30000" dirty="0"/>
              <a:t>12</a:t>
            </a:r>
            <a:r>
              <a:rPr lang="en-US" b="1" dirty="0"/>
              <a:t>= $2.6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62243" y="6060205"/>
            <a:ext cx="2045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1×(1+100%/1)</a:t>
            </a:r>
            <a:r>
              <a:rPr lang="en-US" b="1" baseline="30000" dirty="0"/>
              <a:t>1 </a:t>
            </a:r>
            <a:r>
              <a:rPr lang="en-US" b="1" dirty="0"/>
              <a:t>= $2</a:t>
            </a:r>
            <a:endParaRPr lang="en-US" b="1" baseline="30000" dirty="0"/>
          </a:p>
        </p:txBody>
      </p:sp>
      <p:sp>
        <p:nvSpPr>
          <p:cNvPr id="43" name="TextBox 42"/>
          <p:cNvSpPr txBox="1"/>
          <p:nvPr/>
        </p:nvSpPr>
        <p:spPr>
          <a:xfrm>
            <a:off x="3404496" y="6060205"/>
            <a:ext cx="2340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1×(1+100%/2)</a:t>
            </a:r>
            <a:r>
              <a:rPr lang="en-US" b="1" baseline="30000" dirty="0"/>
              <a:t>2 </a:t>
            </a:r>
            <a:r>
              <a:rPr lang="en-US" b="1" dirty="0"/>
              <a:t>= $2.25</a:t>
            </a:r>
            <a:endParaRPr lang="en-US" b="1" baseline="30000" dirty="0"/>
          </a:p>
        </p:txBody>
      </p:sp>
      <p:sp>
        <p:nvSpPr>
          <p:cNvPr id="44" name="TextBox 43"/>
          <p:cNvSpPr txBox="1"/>
          <p:nvPr/>
        </p:nvSpPr>
        <p:spPr>
          <a:xfrm>
            <a:off x="6126410" y="6060205"/>
            <a:ext cx="2653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1×(1+100%/12)</a:t>
            </a:r>
            <a:r>
              <a:rPr lang="en-US" b="1" baseline="30000" dirty="0"/>
              <a:t>12 </a:t>
            </a:r>
            <a:r>
              <a:rPr lang="en-US" b="1" dirty="0"/>
              <a:t>= $2.613</a:t>
            </a:r>
            <a:endParaRPr lang="en-US" b="1" baseline="30000" dirty="0"/>
          </a:p>
        </p:txBody>
      </p:sp>
      <p:sp>
        <p:nvSpPr>
          <p:cNvPr id="45" name="TextBox 44"/>
          <p:cNvSpPr txBox="1"/>
          <p:nvPr/>
        </p:nvSpPr>
        <p:spPr>
          <a:xfrm>
            <a:off x="9991705" y="2973256"/>
            <a:ext cx="9236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$1 Loan</a:t>
            </a:r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10453530" y="3426668"/>
            <a:ext cx="0" cy="144151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10581060" y="3200315"/>
            <a:ext cx="14053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100%/365 </a:t>
            </a:r>
          </a:p>
          <a:p>
            <a:pPr algn="ctr"/>
            <a:r>
              <a:rPr lang="en-US" b="1" dirty="0">
                <a:solidFill>
                  <a:srgbClr val="0070C0"/>
                </a:solidFill>
              </a:rPr>
              <a:t>interest rate 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9264606" y="3353974"/>
            <a:ext cx="925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1/365 Y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9499715" y="3792663"/>
            <a:ext cx="2222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1×1.00273= $1.00273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10351386" y="4018326"/>
            <a:ext cx="2455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.</a:t>
            </a:r>
          </a:p>
          <a:p>
            <a:r>
              <a:rPr lang="en-US" b="1" dirty="0"/>
              <a:t>.</a:t>
            </a:r>
          </a:p>
          <a:p>
            <a:r>
              <a:rPr lang="en-US" b="1" dirty="0"/>
              <a:t>.</a:t>
            </a:r>
          </a:p>
          <a:p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9018813" y="6048557"/>
                <a:ext cx="324159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/>
                  <a:t>1×(1+100%/365)</a:t>
                </a:r>
                <a:r>
                  <a:rPr lang="en-US" b="1" baseline="30000" dirty="0"/>
                  <a:t>365 </a:t>
                </a:r>
                <a:r>
                  <a:rPr lang="en-US" b="1" dirty="0"/>
                  <a:t>= $2.714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b="1" dirty="0"/>
                  <a:t> </a:t>
                </a:r>
                <a:r>
                  <a:rPr lang="en-US" b="1" i="1" dirty="0"/>
                  <a:t>e</a:t>
                </a:r>
                <a:endParaRPr lang="en-US" b="1" i="1" baseline="300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18813" y="6048557"/>
                <a:ext cx="3241593" cy="369332"/>
              </a:xfrm>
              <a:prstGeom prst="rect">
                <a:avLst/>
              </a:prstGeom>
              <a:blipFill>
                <a:blip r:embed="rId2"/>
                <a:stretch>
                  <a:fillRect l="-1167" t="-6667" r="-389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8" name="Straight Arrow Connector 57"/>
          <p:cNvCxnSpPr/>
          <p:nvPr/>
        </p:nvCxnSpPr>
        <p:spPr>
          <a:xfrm>
            <a:off x="10487260" y="5073706"/>
            <a:ext cx="0" cy="144151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10614790" y="4847353"/>
            <a:ext cx="14053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100%/365 </a:t>
            </a:r>
          </a:p>
          <a:p>
            <a:pPr algn="ctr"/>
            <a:r>
              <a:rPr lang="en-US" b="1" dirty="0">
                <a:solidFill>
                  <a:srgbClr val="0070C0"/>
                </a:solidFill>
              </a:rPr>
              <a:t>interest rate 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9298336" y="5001012"/>
            <a:ext cx="925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1/365 Y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9533445" y="5439701"/>
            <a:ext cx="2042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1×1.00273</a:t>
            </a:r>
            <a:r>
              <a:rPr lang="en-US" b="1" baseline="30000" dirty="0"/>
              <a:t>365</a:t>
            </a:r>
            <a:r>
              <a:rPr lang="en-US" b="1" dirty="0"/>
              <a:t> = $2.7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3474777" y="2366834"/>
            <a:ext cx="2202739" cy="563621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Compound </a:t>
            </a:r>
            <a:br>
              <a:rPr lang="en-US" sz="2000" b="1" dirty="0">
                <a:solidFill>
                  <a:schemeClr val="bg1"/>
                </a:solidFill>
              </a:rPr>
            </a:br>
            <a:r>
              <a:rPr lang="en-US" sz="2000" b="1" i="1" dirty="0">
                <a:solidFill>
                  <a:schemeClr val="bg1"/>
                </a:solidFill>
              </a:rPr>
              <a:t>Semi-annually</a:t>
            </a:r>
          </a:p>
        </p:txBody>
      </p:sp>
      <p:sp>
        <p:nvSpPr>
          <p:cNvPr id="63" name="Rounded Rectangle 62"/>
          <p:cNvSpPr/>
          <p:nvPr/>
        </p:nvSpPr>
        <p:spPr>
          <a:xfrm>
            <a:off x="512588" y="2376176"/>
            <a:ext cx="2202739" cy="563621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Compound </a:t>
            </a:r>
            <a:r>
              <a:rPr lang="en-US" sz="2000" b="1" i="1" dirty="0">
                <a:solidFill>
                  <a:schemeClr val="bg1"/>
                </a:solidFill>
              </a:rPr>
              <a:t>Annually</a:t>
            </a:r>
          </a:p>
        </p:txBody>
      </p:sp>
      <p:sp>
        <p:nvSpPr>
          <p:cNvPr id="64" name="Rounded Rectangle 63"/>
          <p:cNvSpPr/>
          <p:nvPr/>
        </p:nvSpPr>
        <p:spPr>
          <a:xfrm>
            <a:off x="6425635" y="2376176"/>
            <a:ext cx="2202739" cy="563621"/>
          </a:xfrm>
          <a:prstGeom prst="round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Compound </a:t>
            </a:r>
            <a:br>
              <a:rPr lang="en-US" sz="2000" b="1" dirty="0">
                <a:solidFill>
                  <a:schemeClr val="tx1"/>
                </a:solidFill>
              </a:rPr>
            </a:br>
            <a:r>
              <a:rPr lang="en-US" sz="2000" b="1" i="1" dirty="0">
                <a:solidFill>
                  <a:schemeClr val="tx1"/>
                </a:solidFill>
              </a:rPr>
              <a:t>Monthly</a:t>
            </a:r>
          </a:p>
        </p:txBody>
      </p:sp>
      <p:sp>
        <p:nvSpPr>
          <p:cNvPr id="65" name="Rounded Rectangle 64"/>
          <p:cNvSpPr/>
          <p:nvPr/>
        </p:nvSpPr>
        <p:spPr>
          <a:xfrm>
            <a:off x="9385890" y="2369603"/>
            <a:ext cx="2202739" cy="563621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Compound </a:t>
            </a:r>
            <a:br>
              <a:rPr lang="en-US" sz="2000" b="1" dirty="0">
                <a:solidFill>
                  <a:schemeClr val="bg1"/>
                </a:solidFill>
              </a:rPr>
            </a:br>
            <a:r>
              <a:rPr lang="en-US" sz="2000" b="1" i="1" dirty="0">
                <a:solidFill>
                  <a:schemeClr val="bg1"/>
                </a:solidFill>
              </a:rPr>
              <a:t>Daily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032752" y="5445666"/>
            <a:ext cx="93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1×2= $2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1272510" y="5765657"/>
                <a:ext cx="4106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Mathematica1" panose="05000502060100000001" pitchFamily="2" charset="2"/>
                        </a:rPr>
                        <m:t>≡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2510" y="5765657"/>
                <a:ext cx="410689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4359686" y="5738962"/>
                <a:ext cx="4106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Mathematica1" panose="05000502060100000001" pitchFamily="2" charset="2"/>
                        </a:rPr>
                        <m:t>≡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9686" y="5738962"/>
                <a:ext cx="41069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7274555" y="5769236"/>
                <a:ext cx="4106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Mathematica1" panose="05000502060100000001" pitchFamily="2" charset="2"/>
                        </a:rPr>
                        <m:t>≡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4555" y="5769236"/>
                <a:ext cx="410690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10306671" y="5769749"/>
                <a:ext cx="41069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Mathematica1" panose="05000502060100000001" pitchFamily="2" charset="2"/>
                        </a:rPr>
                        <m:t>≡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06671" y="5769749"/>
                <a:ext cx="410690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Oval 71"/>
          <p:cNvSpPr/>
          <p:nvPr/>
        </p:nvSpPr>
        <p:spPr>
          <a:xfrm>
            <a:off x="1058999" y="6108294"/>
            <a:ext cx="585528" cy="291289"/>
          </a:xfrm>
          <a:prstGeom prst="ellipse">
            <a:avLst/>
          </a:prstGeom>
          <a:noFill/>
          <a:ln w="22225"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Straight Arrow Connector 73"/>
          <p:cNvCxnSpPr/>
          <p:nvPr/>
        </p:nvCxnSpPr>
        <p:spPr>
          <a:xfrm flipH="1">
            <a:off x="1058998" y="6412622"/>
            <a:ext cx="296725" cy="91314"/>
          </a:xfrm>
          <a:prstGeom prst="straightConnector1">
            <a:avLst/>
          </a:prstGeom>
          <a:ln w="22225">
            <a:solidFill>
              <a:srgbClr val="7030A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78728" y="6478058"/>
            <a:ext cx="1410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Interest Rate</a:t>
            </a:r>
          </a:p>
        </p:txBody>
      </p:sp>
      <p:sp>
        <p:nvSpPr>
          <p:cNvPr id="76" name="Oval 75"/>
          <p:cNvSpPr/>
          <p:nvPr/>
        </p:nvSpPr>
        <p:spPr>
          <a:xfrm>
            <a:off x="1673631" y="6134989"/>
            <a:ext cx="143436" cy="263937"/>
          </a:xfrm>
          <a:prstGeom prst="ellipse">
            <a:avLst/>
          </a:prstGeom>
          <a:noFill/>
          <a:ln w="222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1850038" y="6053648"/>
            <a:ext cx="143436" cy="263937"/>
          </a:xfrm>
          <a:prstGeom prst="ellipse">
            <a:avLst/>
          </a:prstGeom>
          <a:noFill/>
          <a:ln w="222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8" name="Straight Arrow Connector 77"/>
          <p:cNvCxnSpPr>
            <a:cxnSpLocks/>
            <a:endCxn id="84" idx="0"/>
          </p:cNvCxnSpPr>
          <p:nvPr/>
        </p:nvCxnSpPr>
        <p:spPr>
          <a:xfrm>
            <a:off x="1745349" y="6412622"/>
            <a:ext cx="415788" cy="61088"/>
          </a:xfrm>
          <a:prstGeom prst="straightConnector1">
            <a:avLst/>
          </a:prstGeom>
          <a:ln w="22225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cxnSpLocks/>
            <a:endCxn id="84" idx="0"/>
          </p:cNvCxnSpPr>
          <p:nvPr/>
        </p:nvCxnSpPr>
        <p:spPr>
          <a:xfrm>
            <a:off x="1962710" y="6318754"/>
            <a:ext cx="198427" cy="154956"/>
          </a:xfrm>
          <a:prstGeom prst="straightConnector1">
            <a:avLst/>
          </a:prstGeom>
          <a:ln w="22225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1758879" y="6473710"/>
            <a:ext cx="8045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Period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C9B33626-7064-2021-F383-2D643270B765}"/>
              </a:ext>
            </a:extLst>
          </p:cNvPr>
          <p:cNvSpPr/>
          <p:nvPr/>
        </p:nvSpPr>
        <p:spPr>
          <a:xfrm>
            <a:off x="6098574" y="2227811"/>
            <a:ext cx="5901944" cy="4520679"/>
          </a:xfrm>
          <a:prstGeom prst="round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i="1" dirty="0">
                <a:solidFill>
                  <a:schemeClr val="tx1"/>
                </a:solidFill>
              </a:rPr>
              <a:t>Most banks compound interest monthly or daily (this is referred to as </a:t>
            </a:r>
            <a:r>
              <a:rPr lang="en-US" sz="3200" b="1" i="1" u="sng" dirty="0">
                <a:solidFill>
                  <a:schemeClr val="tx1"/>
                </a:solidFill>
              </a:rPr>
              <a:t>continuous</a:t>
            </a:r>
            <a:r>
              <a:rPr lang="en-US" sz="3200" b="1" i="1" dirty="0">
                <a:solidFill>
                  <a:schemeClr val="tx1"/>
                </a:solidFill>
              </a:rPr>
              <a:t> compounding</a:t>
            </a:r>
            <a:r>
              <a:rPr lang="en-US" sz="3200" i="1" dirty="0">
                <a:solidFill>
                  <a:schemeClr val="tx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66213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Discounting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r>
              <a:rPr lang="en-US" dirty="0"/>
              <a:t>Assume someone proposes to give you $100 </a:t>
            </a:r>
            <a:r>
              <a:rPr lang="en-US" u="sng" dirty="0"/>
              <a:t>today</a:t>
            </a:r>
            <a:r>
              <a:rPr lang="en-US" dirty="0"/>
              <a:t> </a:t>
            </a:r>
            <a:r>
              <a:rPr lang="en-US" b="1" i="1" dirty="0">
                <a:solidFill>
                  <a:srgbClr val="92D050"/>
                </a:solidFill>
              </a:rPr>
              <a:t>or</a:t>
            </a:r>
            <a:r>
              <a:rPr lang="en-US" dirty="0"/>
              <a:t> $110 </a:t>
            </a:r>
            <a:r>
              <a:rPr lang="en-US" u="sng" dirty="0"/>
              <a:t>in a year</a:t>
            </a:r>
          </a:p>
          <a:p>
            <a:pPr lvl="1"/>
            <a:r>
              <a:rPr lang="en-US" dirty="0"/>
              <a:t>Which option would you select, assuming 5% </a:t>
            </a:r>
            <a:r>
              <a:rPr lang="en-US" i="1" u="sng" dirty="0"/>
              <a:t>risk-free</a:t>
            </a:r>
            <a:r>
              <a:rPr lang="en-US" dirty="0"/>
              <a:t> interest rate? </a:t>
            </a:r>
          </a:p>
          <a:p>
            <a:pPr lvl="1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38460" y="3759945"/>
            <a:ext cx="7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$100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40879" y="3759945"/>
            <a:ext cx="1781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Today (or Year 0)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038226" y="4900961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Year 1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439498" y="3759945"/>
            <a:ext cx="0" cy="14186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70963" y="3620572"/>
            <a:ext cx="968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timeline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811010" y="4900961"/>
            <a:ext cx="7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$110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457870" y="2932606"/>
            <a:ext cx="1015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Option 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655165" y="2932410"/>
            <a:ext cx="1015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Option 2</a:t>
            </a: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3585172" y="2932606"/>
            <a:ext cx="1" cy="2961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326740" y="3404103"/>
            <a:ext cx="8595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890479" y="4149244"/>
            <a:ext cx="0" cy="60744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968419" y="4118164"/>
            <a:ext cx="29245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5% </a:t>
            </a:r>
            <a:r>
              <a:rPr lang="en-US" sz="2000" b="1" i="1" dirty="0">
                <a:solidFill>
                  <a:srgbClr val="92D050"/>
                </a:solidFill>
              </a:rPr>
              <a:t>risk-free interest rate</a:t>
            </a:r>
            <a:r>
              <a:rPr lang="en-US" sz="2000" dirty="0"/>
              <a:t>, </a:t>
            </a:r>
          </a:p>
          <a:p>
            <a:r>
              <a:rPr lang="en-US" sz="2000" dirty="0"/>
              <a:t>compounded annually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805887" y="4916350"/>
            <a:ext cx="21691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$100 × 1.05 = $105</a:t>
            </a:r>
          </a:p>
          <a:p>
            <a:endParaRPr lang="en-US" sz="2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9550067" y="2701577"/>
            <a:ext cx="8082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4800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24220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3" grpId="0"/>
      <p:bldP spid="14" grpId="0"/>
      <p:bldP spid="15" grpId="0"/>
      <p:bldP spid="16" grpId="0"/>
      <p:bldP spid="24" grpId="0"/>
      <p:bldP spid="25" grpId="0"/>
      <p:bldP spid="2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Discounting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r>
              <a:rPr lang="en-US" dirty="0"/>
              <a:t>Assume someone proposes to give you $100 </a:t>
            </a:r>
            <a:r>
              <a:rPr lang="en-US" u="sng" dirty="0"/>
              <a:t>today</a:t>
            </a:r>
            <a:r>
              <a:rPr lang="en-US" dirty="0"/>
              <a:t> </a:t>
            </a:r>
            <a:r>
              <a:rPr lang="en-US" b="1" i="1" dirty="0">
                <a:solidFill>
                  <a:srgbClr val="92D050"/>
                </a:solidFill>
              </a:rPr>
              <a:t>or</a:t>
            </a:r>
            <a:r>
              <a:rPr lang="en-US" dirty="0"/>
              <a:t> $110 </a:t>
            </a:r>
            <a:r>
              <a:rPr lang="en-US" u="sng" dirty="0"/>
              <a:t>in a year</a:t>
            </a:r>
          </a:p>
          <a:p>
            <a:pPr lvl="1"/>
            <a:r>
              <a:rPr lang="en-US" dirty="0"/>
              <a:t>Which option would you select, assuming 5% </a:t>
            </a:r>
            <a:r>
              <a:rPr lang="en-US" i="1" u="sng" dirty="0"/>
              <a:t>risk-free</a:t>
            </a:r>
            <a:r>
              <a:rPr lang="en-US" dirty="0"/>
              <a:t> interest rate? </a:t>
            </a:r>
          </a:p>
          <a:p>
            <a:pPr lvl="1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38460" y="3759945"/>
            <a:ext cx="7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$100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40879" y="3759945"/>
            <a:ext cx="1781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Today (or Year 0)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038226" y="4900961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Year 1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439498" y="3759945"/>
            <a:ext cx="0" cy="14186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70963" y="3620572"/>
            <a:ext cx="968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timeline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811010" y="4900961"/>
            <a:ext cx="7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$110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457870" y="2932606"/>
            <a:ext cx="1015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Option 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655165" y="2932410"/>
            <a:ext cx="1015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Option 2</a:t>
            </a: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3585172" y="2932606"/>
            <a:ext cx="1" cy="2961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326740" y="3404103"/>
            <a:ext cx="8595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9163028" y="4118466"/>
            <a:ext cx="0" cy="60744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980653" y="3757268"/>
            <a:ext cx="23647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$110/1.05 = $104.76</a:t>
            </a:r>
          </a:p>
          <a:p>
            <a:endParaRPr lang="en-US" sz="2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9550067" y="2701577"/>
            <a:ext cx="8082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48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309606" y="4134942"/>
            <a:ext cx="23112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5% </a:t>
            </a:r>
            <a:r>
              <a:rPr lang="en-US" sz="2000" b="1" i="1" dirty="0">
                <a:solidFill>
                  <a:srgbClr val="92D050"/>
                </a:solidFill>
              </a:rPr>
              <a:t>discount rate</a:t>
            </a:r>
            <a:r>
              <a:rPr lang="en-US" sz="2000" dirty="0"/>
              <a:t>,</a:t>
            </a:r>
          </a:p>
          <a:p>
            <a:r>
              <a:rPr lang="en-US" sz="2000" dirty="0"/>
              <a:t>discounted annually</a:t>
            </a:r>
          </a:p>
        </p:txBody>
      </p:sp>
    </p:spTree>
    <p:extLst>
      <p:ext uri="{BB962C8B-B14F-4D97-AF65-F5344CB8AC3E}">
        <p14:creationId xmlns:p14="http://schemas.microsoft.com/office/powerpoint/2010/main" val="1145349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Discounting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r>
              <a:rPr lang="en-US" dirty="0"/>
              <a:t>Assume someone proposes to give you $100 </a:t>
            </a:r>
            <a:r>
              <a:rPr lang="en-US" u="sng" dirty="0"/>
              <a:t>today</a:t>
            </a:r>
            <a:r>
              <a:rPr lang="en-US" dirty="0"/>
              <a:t> </a:t>
            </a:r>
            <a:r>
              <a:rPr lang="en-US" b="1" i="1" dirty="0">
                <a:solidFill>
                  <a:srgbClr val="92D050"/>
                </a:solidFill>
              </a:rPr>
              <a:t>or</a:t>
            </a:r>
            <a:r>
              <a:rPr lang="en-US" dirty="0"/>
              <a:t> $110 </a:t>
            </a:r>
            <a:r>
              <a:rPr lang="en-US" u="sng" dirty="0"/>
              <a:t>in a year</a:t>
            </a:r>
          </a:p>
          <a:p>
            <a:pPr lvl="1"/>
            <a:r>
              <a:rPr lang="en-US" dirty="0"/>
              <a:t>Which option would you select, assuming 5% </a:t>
            </a:r>
            <a:r>
              <a:rPr lang="en-US" i="1" u="sng" dirty="0"/>
              <a:t>risk-free</a:t>
            </a:r>
            <a:r>
              <a:rPr lang="en-US" dirty="0"/>
              <a:t> interest rate? </a:t>
            </a:r>
          </a:p>
          <a:p>
            <a:pPr lvl="1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38460" y="3759945"/>
            <a:ext cx="7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$100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40879" y="3759945"/>
            <a:ext cx="1781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Today (or Year 0)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038226" y="4900961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Year 1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439498" y="3759945"/>
            <a:ext cx="0" cy="14186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70963" y="3620572"/>
            <a:ext cx="968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timeline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811010" y="4900961"/>
            <a:ext cx="7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$110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457870" y="2932606"/>
            <a:ext cx="1015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Option 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655165" y="2932410"/>
            <a:ext cx="1015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Option 2</a:t>
            </a: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3585172" y="2932606"/>
            <a:ext cx="1" cy="2961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326740" y="3404103"/>
            <a:ext cx="8595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9163028" y="4118466"/>
            <a:ext cx="0" cy="60744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9309606" y="4134942"/>
            <a:ext cx="23112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5% </a:t>
            </a:r>
            <a:r>
              <a:rPr lang="en-US" sz="2000" b="1" i="1" dirty="0">
                <a:solidFill>
                  <a:srgbClr val="92D050"/>
                </a:solidFill>
              </a:rPr>
              <a:t>discount rate</a:t>
            </a:r>
            <a:r>
              <a:rPr lang="en-US" sz="2000" dirty="0"/>
              <a:t>,</a:t>
            </a:r>
          </a:p>
          <a:p>
            <a:r>
              <a:rPr lang="en-US" sz="2000" dirty="0"/>
              <a:t>discounted annually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980653" y="3757268"/>
            <a:ext cx="23647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$110/1.05 = $104.76</a:t>
            </a:r>
          </a:p>
          <a:p>
            <a:endParaRPr lang="en-US" sz="2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9550067" y="2701577"/>
            <a:ext cx="8082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4800" dirty="0">
                <a:solidFill>
                  <a:srgbClr val="FF0000"/>
                </a:solidFill>
              </a:rPr>
              <a:t> 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4890479" y="4149244"/>
            <a:ext cx="0" cy="60744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968419" y="4118164"/>
            <a:ext cx="29191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5% </a:t>
            </a:r>
            <a:r>
              <a:rPr lang="en-US" sz="2000" b="1" i="1" dirty="0">
                <a:solidFill>
                  <a:srgbClr val="92D050"/>
                </a:solidFill>
              </a:rPr>
              <a:t>risk-free interest rate</a:t>
            </a:r>
            <a:r>
              <a:rPr lang="en-US" sz="2000" dirty="0"/>
              <a:t>, </a:t>
            </a:r>
          </a:p>
          <a:p>
            <a:r>
              <a:rPr lang="en-US" sz="2000" dirty="0"/>
              <a:t>compounded annually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805887" y="4916350"/>
            <a:ext cx="21691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$100 × 1.05 = $105</a:t>
            </a:r>
          </a:p>
          <a:p>
            <a:endParaRPr lang="en-US" sz="2000" b="1" dirty="0"/>
          </a:p>
        </p:txBody>
      </p:sp>
      <p:sp>
        <p:nvSpPr>
          <p:cNvPr id="4" name="Rounded Rectangle 3"/>
          <p:cNvSpPr/>
          <p:nvPr/>
        </p:nvSpPr>
        <p:spPr>
          <a:xfrm>
            <a:off x="838199" y="5672301"/>
            <a:ext cx="10512522" cy="98788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Discounting is the </a:t>
            </a:r>
            <a:r>
              <a:rPr lang="en-US" sz="2000" i="1" dirty="0">
                <a:solidFill>
                  <a:schemeClr val="tx1"/>
                </a:solidFill>
              </a:rPr>
              <a:t>opposite</a:t>
            </a:r>
            <a:r>
              <a:rPr lang="en-US" sz="2000" dirty="0">
                <a:solidFill>
                  <a:schemeClr val="tx1"/>
                </a:solidFill>
              </a:rPr>
              <a:t> of compounding; In compounding you </a:t>
            </a:r>
            <a:r>
              <a:rPr lang="en-US" sz="2000" i="1" dirty="0">
                <a:solidFill>
                  <a:schemeClr val="tx1"/>
                </a:solidFill>
              </a:rPr>
              <a:t>multiply </a:t>
            </a:r>
            <a:r>
              <a:rPr lang="en-US" sz="2000" dirty="0">
                <a:solidFill>
                  <a:schemeClr val="tx1"/>
                </a:solidFill>
              </a:rPr>
              <a:t>by 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b="1" dirty="0">
                <a:solidFill>
                  <a:schemeClr val="tx1"/>
                </a:solidFill>
              </a:rPr>
              <a:t>(1 + </a:t>
            </a:r>
            <a:r>
              <a:rPr lang="en-US" sz="2000" b="1" i="1" dirty="0">
                <a:solidFill>
                  <a:schemeClr val="tx1"/>
                </a:solidFill>
              </a:rPr>
              <a:t>r</a:t>
            </a:r>
            <a:r>
              <a:rPr lang="en-US" sz="2000" b="1" dirty="0">
                <a:solidFill>
                  <a:schemeClr val="tx1"/>
                </a:solidFill>
              </a:rPr>
              <a:t>/</a:t>
            </a:r>
            <a:r>
              <a:rPr lang="en-US" sz="2000" b="1" i="1" dirty="0">
                <a:solidFill>
                  <a:schemeClr val="tx1"/>
                </a:solidFill>
              </a:rPr>
              <a:t>n</a:t>
            </a:r>
            <a:r>
              <a:rPr lang="en-US" sz="2000" b="1" dirty="0">
                <a:solidFill>
                  <a:schemeClr val="tx1"/>
                </a:solidFill>
              </a:rPr>
              <a:t>)</a:t>
            </a:r>
            <a:r>
              <a:rPr lang="en-US" sz="2000" b="1" i="1" baseline="30000" dirty="0" err="1">
                <a:solidFill>
                  <a:schemeClr val="tx1"/>
                </a:solidFill>
              </a:rPr>
              <a:t>n</a:t>
            </a:r>
            <a:r>
              <a:rPr lang="en-US" sz="2000" b="1" baseline="30000" dirty="0" err="1">
                <a:solidFill>
                  <a:schemeClr val="tx1"/>
                </a:solidFill>
              </a:rPr>
              <a:t>×</a:t>
            </a:r>
            <a:r>
              <a:rPr lang="en-US" sz="2000" b="1" i="1" baseline="30000" dirty="0" err="1">
                <a:solidFill>
                  <a:schemeClr val="tx1"/>
                </a:solidFill>
              </a:rPr>
              <a:t>t</a:t>
            </a:r>
            <a:r>
              <a:rPr lang="en-US" sz="2000" dirty="0">
                <a:solidFill>
                  <a:schemeClr val="tx1"/>
                </a:solidFill>
              </a:rPr>
              <a:t>, but in discounting you </a:t>
            </a:r>
            <a:r>
              <a:rPr lang="en-US" sz="2000" i="1" dirty="0">
                <a:solidFill>
                  <a:schemeClr val="tx1"/>
                </a:solidFill>
              </a:rPr>
              <a:t>divide </a:t>
            </a:r>
            <a:r>
              <a:rPr lang="en-US" sz="2000" dirty="0">
                <a:solidFill>
                  <a:schemeClr val="tx1"/>
                </a:solidFill>
              </a:rPr>
              <a:t>by </a:t>
            </a:r>
            <a:r>
              <a:rPr lang="en-US" sz="2000" b="1" dirty="0">
                <a:solidFill>
                  <a:schemeClr val="tx1"/>
                </a:solidFill>
              </a:rPr>
              <a:t>(1 + </a:t>
            </a:r>
            <a:r>
              <a:rPr lang="en-US" sz="2000" b="1" i="1" dirty="0">
                <a:solidFill>
                  <a:schemeClr val="tx1"/>
                </a:solidFill>
              </a:rPr>
              <a:t>r</a:t>
            </a:r>
            <a:r>
              <a:rPr lang="en-US" sz="2000" b="1" dirty="0">
                <a:solidFill>
                  <a:schemeClr val="tx1"/>
                </a:solidFill>
              </a:rPr>
              <a:t>/</a:t>
            </a:r>
            <a:r>
              <a:rPr lang="en-US" sz="2000" b="1" i="1" dirty="0">
                <a:solidFill>
                  <a:schemeClr val="tx1"/>
                </a:solidFill>
              </a:rPr>
              <a:t>n</a:t>
            </a:r>
            <a:r>
              <a:rPr lang="en-US" sz="2000" b="1" dirty="0">
                <a:solidFill>
                  <a:schemeClr val="tx1"/>
                </a:solidFill>
              </a:rPr>
              <a:t>)</a:t>
            </a:r>
            <a:r>
              <a:rPr lang="en-US" sz="2000" b="1" i="1" baseline="30000" dirty="0" err="1">
                <a:solidFill>
                  <a:schemeClr val="tx1"/>
                </a:solidFill>
              </a:rPr>
              <a:t>n</a:t>
            </a:r>
            <a:r>
              <a:rPr lang="en-US" sz="2000" b="1" baseline="30000" dirty="0" err="1">
                <a:solidFill>
                  <a:schemeClr val="tx1"/>
                </a:solidFill>
              </a:rPr>
              <a:t>×</a:t>
            </a:r>
            <a:r>
              <a:rPr lang="en-US" sz="2000" b="1" i="1" baseline="30000" dirty="0" err="1">
                <a:solidFill>
                  <a:schemeClr val="tx1"/>
                </a:solidFill>
              </a:rPr>
              <a:t>t</a:t>
            </a:r>
            <a:r>
              <a:rPr lang="en-US" sz="2000" dirty="0">
                <a:solidFill>
                  <a:schemeClr val="tx1"/>
                </a:solidFill>
              </a:rPr>
              <a:t>, where </a:t>
            </a:r>
            <a:r>
              <a:rPr lang="en-US" sz="2000" b="1" i="1" dirty="0">
                <a:solidFill>
                  <a:schemeClr val="tx1"/>
                </a:solidFill>
              </a:rPr>
              <a:t>r</a:t>
            </a:r>
            <a:r>
              <a:rPr lang="en-US" sz="2000" dirty="0">
                <a:solidFill>
                  <a:schemeClr val="tx1"/>
                </a:solidFill>
              </a:rPr>
              <a:t> = interest rate, </a:t>
            </a:r>
            <a:r>
              <a:rPr lang="en-US" sz="2000" b="1" i="1" dirty="0">
                <a:solidFill>
                  <a:schemeClr val="tx1"/>
                </a:solidFill>
              </a:rPr>
              <a:t>n</a:t>
            </a:r>
            <a:r>
              <a:rPr lang="en-US" sz="2000" dirty="0">
                <a:solidFill>
                  <a:schemeClr val="tx1"/>
                </a:solidFill>
              </a:rPr>
              <a:t> = period or the number of times you compound/discount per year, and </a:t>
            </a:r>
            <a:r>
              <a:rPr lang="en-US" sz="2000" b="1" i="1" dirty="0">
                <a:solidFill>
                  <a:schemeClr val="tx1"/>
                </a:solidFill>
              </a:rPr>
              <a:t>t</a:t>
            </a:r>
            <a:r>
              <a:rPr lang="en-US" sz="2000" dirty="0">
                <a:solidFill>
                  <a:schemeClr val="tx1"/>
                </a:solidFill>
              </a:rPr>
              <a:t> = number of years</a:t>
            </a:r>
          </a:p>
        </p:txBody>
      </p:sp>
      <p:sp>
        <p:nvSpPr>
          <p:cNvPr id="5" name="Oval 4"/>
          <p:cNvSpPr/>
          <p:nvPr/>
        </p:nvSpPr>
        <p:spPr>
          <a:xfrm>
            <a:off x="9309606" y="3680126"/>
            <a:ext cx="1048696" cy="518518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504879" y="3423590"/>
            <a:ext cx="17057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u="sng" dirty="0">
                <a:solidFill>
                  <a:srgbClr val="FF0000"/>
                </a:solidFill>
              </a:rPr>
              <a:t>Present Value</a:t>
            </a:r>
            <a:r>
              <a:rPr lang="en-US" sz="2000" b="1" i="1" dirty="0">
                <a:solidFill>
                  <a:srgbClr val="FF0000"/>
                </a:solidFill>
              </a:rPr>
              <a:t> </a:t>
            </a:r>
          </a:p>
          <a:p>
            <a:r>
              <a:rPr lang="en-US" sz="2000" dirty="0">
                <a:solidFill>
                  <a:srgbClr val="FF0000"/>
                </a:solidFill>
              </a:rPr>
              <a:t>of $110</a:t>
            </a:r>
          </a:p>
        </p:txBody>
      </p:sp>
      <p:cxnSp>
        <p:nvCxnSpPr>
          <p:cNvPr id="11" name="Straight Arrow Connector 10"/>
          <p:cNvCxnSpPr>
            <a:stCxn id="5" idx="6"/>
            <a:endCxn id="7" idx="1"/>
          </p:cNvCxnSpPr>
          <p:nvPr/>
        </p:nvCxnSpPr>
        <p:spPr>
          <a:xfrm flipV="1">
            <a:off x="10358302" y="3777533"/>
            <a:ext cx="146577" cy="161852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5298818" y="4849721"/>
            <a:ext cx="1048696" cy="518518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6494091" y="4747733"/>
            <a:ext cx="15867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u="sng" dirty="0">
                <a:solidFill>
                  <a:srgbClr val="FF0000"/>
                </a:solidFill>
              </a:rPr>
              <a:t>Future Value</a:t>
            </a:r>
            <a:r>
              <a:rPr lang="en-US" sz="2000" b="1" i="1" dirty="0">
                <a:solidFill>
                  <a:srgbClr val="FF0000"/>
                </a:solidFill>
              </a:rPr>
              <a:t> </a:t>
            </a:r>
          </a:p>
          <a:p>
            <a:r>
              <a:rPr lang="en-US" sz="2000" dirty="0">
                <a:solidFill>
                  <a:srgbClr val="FF0000"/>
                </a:solidFill>
              </a:rPr>
              <a:t>of $100</a:t>
            </a:r>
          </a:p>
        </p:txBody>
      </p:sp>
      <p:cxnSp>
        <p:nvCxnSpPr>
          <p:cNvPr id="29" name="Straight Arrow Connector 28"/>
          <p:cNvCxnSpPr>
            <a:stCxn id="27" idx="6"/>
            <a:endCxn id="28" idx="1"/>
          </p:cNvCxnSpPr>
          <p:nvPr/>
        </p:nvCxnSpPr>
        <p:spPr>
          <a:xfrm flipV="1">
            <a:off x="6347514" y="5101676"/>
            <a:ext cx="146577" cy="7304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2514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/>
      <p:bldP spid="27" grpId="0" animBg="1"/>
      <p:bldP spid="2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Discounting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r>
              <a:rPr lang="en-US" dirty="0"/>
              <a:t>Assume someone proposes to give you $100 </a:t>
            </a:r>
            <a:r>
              <a:rPr lang="en-US" u="sng" dirty="0"/>
              <a:t>today</a:t>
            </a:r>
            <a:r>
              <a:rPr lang="en-US" dirty="0"/>
              <a:t> </a:t>
            </a:r>
            <a:r>
              <a:rPr lang="en-US" b="1" i="1" dirty="0">
                <a:solidFill>
                  <a:srgbClr val="92D050"/>
                </a:solidFill>
              </a:rPr>
              <a:t>or</a:t>
            </a:r>
            <a:r>
              <a:rPr lang="en-US" dirty="0"/>
              <a:t> $110 </a:t>
            </a:r>
            <a:r>
              <a:rPr lang="en-US" u="sng" dirty="0"/>
              <a:t>in a year</a:t>
            </a:r>
          </a:p>
          <a:p>
            <a:pPr lvl="1"/>
            <a:r>
              <a:rPr lang="en-US" dirty="0"/>
              <a:t>Which option would you select, assuming 5% </a:t>
            </a:r>
            <a:r>
              <a:rPr lang="en-US" i="1" u="sng" dirty="0"/>
              <a:t>risk-free</a:t>
            </a:r>
            <a:r>
              <a:rPr lang="en-US" dirty="0"/>
              <a:t> interest rate? </a:t>
            </a:r>
          </a:p>
          <a:p>
            <a:pPr lvl="1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38460" y="3759945"/>
            <a:ext cx="7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$100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40879" y="3759945"/>
            <a:ext cx="1781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Today (or Year 0)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038226" y="4900961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Year 1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439498" y="3759945"/>
            <a:ext cx="0" cy="14186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70963" y="3620572"/>
            <a:ext cx="968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timeline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811010" y="4900961"/>
            <a:ext cx="7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$110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457870" y="2932606"/>
            <a:ext cx="1015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Option 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655165" y="2932410"/>
            <a:ext cx="1015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Option 2</a:t>
            </a: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3585172" y="2932606"/>
            <a:ext cx="1" cy="2961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326740" y="3404103"/>
            <a:ext cx="8595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9163028" y="4118466"/>
            <a:ext cx="0" cy="60744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9309606" y="4134942"/>
            <a:ext cx="23112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5% </a:t>
            </a:r>
            <a:r>
              <a:rPr lang="en-US" sz="2000" b="1" i="1" dirty="0">
                <a:solidFill>
                  <a:srgbClr val="92D050"/>
                </a:solidFill>
              </a:rPr>
              <a:t>discount rate</a:t>
            </a:r>
            <a:r>
              <a:rPr lang="en-US" sz="2000" dirty="0"/>
              <a:t>,</a:t>
            </a:r>
          </a:p>
          <a:p>
            <a:r>
              <a:rPr lang="en-US" sz="2000" dirty="0"/>
              <a:t>discounted annually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980653" y="3757268"/>
            <a:ext cx="23647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$110/1.05 = $104.76</a:t>
            </a:r>
          </a:p>
          <a:p>
            <a:endParaRPr lang="en-US" sz="2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9550067" y="2701577"/>
            <a:ext cx="8082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4800" dirty="0">
                <a:solidFill>
                  <a:srgbClr val="FF0000"/>
                </a:solidFill>
              </a:rPr>
              <a:t> 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4890479" y="4149244"/>
            <a:ext cx="0" cy="60744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968419" y="4118164"/>
            <a:ext cx="29191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5% </a:t>
            </a:r>
            <a:r>
              <a:rPr lang="en-US" sz="2000" b="1" i="1" dirty="0">
                <a:solidFill>
                  <a:srgbClr val="92D050"/>
                </a:solidFill>
              </a:rPr>
              <a:t>risk-free interest rate</a:t>
            </a:r>
            <a:r>
              <a:rPr lang="en-US" sz="2000" dirty="0"/>
              <a:t>, </a:t>
            </a:r>
          </a:p>
          <a:p>
            <a:r>
              <a:rPr lang="en-US" sz="2000" dirty="0"/>
              <a:t>compounded annually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805887" y="4916350"/>
            <a:ext cx="21691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$100 × 1.05 = $105</a:t>
            </a:r>
          </a:p>
          <a:p>
            <a:endParaRPr lang="en-US" sz="2000" b="1" dirty="0"/>
          </a:p>
        </p:txBody>
      </p:sp>
      <p:sp>
        <p:nvSpPr>
          <p:cNvPr id="4" name="Rounded Rectangle 3"/>
          <p:cNvSpPr/>
          <p:nvPr/>
        </p:nvSpPr>
        <p:spPr>
          <a:xfrm>
            <a:off x="914936" y="5782835"/>
            <a:ext cx="10362127" cy="888642"/>
          </a:xfrm>
          <a:prstGeom prst="round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The “Present Value” concept is one of the fundamental and most useful concepts in finance!</a:t>
            </a:r>
          </a:p>
        </p:txBody>
      </p:sp>
      <p:sp>
        <p:nvSpPr>
          <p:cNvPr id="5" name="Oval 4"/>
          <p:cNvSpPr/>
          <p:nvPr/>
        </p:nvSpPr>
        <p:spPr>
          <a:xfrm>
            <a:off x="9309606" y="3680126"/>
            <a:ext cx="1048696" cy="518518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0504879" y="3423590"/>
            <a:ext cx="17057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u="sng" dirty="0">
                <a:solidFill>
                  <a:srgbClr val="FF0000"/>
                </a:solidFill>
              </a:rPr>
              <a:t>Present Value</a:t>
            </a:r>
            <a:r>
              <a:rPr lang="en-US" sz="2000" b="1" i="1" dirty="0">
                <a:solidFill>
                  <a:srgbClr val="FF0000"/>
                </a:solidFill>
              </a:rPr>
              <a:t> </a:t>
            </a:r>
          </a:p>
          <a:p>
            <a:r>
              <a:rPr lang="en-US" sz="2000" dirty="0">
                <a:solidFill>
                  <a:srgbClr val="FF0000"/>
                </a:solidFill>
              </a:rPr>
              <a:t>of $110</a:t>
            </a:r>
          </a:p>
        </p:txBody>
      </p:sp>
      <p:cxnSp>
        <p:nvCxnSpPr>
          <p:cNvPr id="11" name="Straight Arrow Connector 10"/>
          <p:cNvCxnSpPr>
            <a:stCxn id="5" idx="6"/>
            <a:endCxn id="7" idx="1"/>
          </p:cNvCxnSpPr>
          <p:nvPr/>
        </p:nvCxnSpPr>
        <p:spPr>
          <a:xfrm flipV="1">
            <a:off x="10358302" y="3777533"/>
            <a:ext cx="146577" cy="161852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5298818" y="4849721"/>
            <a:ext cx="1048696" cy="518518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6494091" y="4747733"/>
            <a:ext cx="15867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u="sng" dirty="0">
                <a:solidFill>
                  <a:srgbClr val="FF0000"/>
                </a:solidFill>
              </a:rPr>
              <a:t>Future Value</a:t>
            </a:r>
            <a:r>
              <a:rPr lang="en-US" sz="2000" b="1" i="1" dirty="0">
                <a:solidFill>
                  <a:srgbClr val="FF0000"/>
                </a:solidFill>
              </a:rPr>
              <a:t> </a:t>
            </a:r>
          </a:p>
          <a:p>
            <a:r>
              <a:rPr lang="en-US" sz="2000" dirty="0">
                <a:solidFill>
                  <a:srgbClr val="FF0000"/>
                </a:solidFill>
              </a:rPr>
              <a:t>of $100</a:t>
            </a:r>
          </a:p>
        </p:txBody>
      </p:sp>
      <p:cxnSp>
        <p:nvCxnSpPr>
          <p:cNvPr id="29" name="Straight Arrow Connector 28"/>
          <p:cNvCxnSpPr>
            <a:stCxn id="27" idx="6"/>
            <a:endCxn id="28" idx="1"/>
          </p:cNvCxnSpPr>
          <p:nvPr/>
        </p:nvCxnSpPr>
        <p:spPr>
          <a:xfrm flipV="1">
            <a:off x="6347514" y="5101676"/>
            <a:ext cx="146577" cy="7304"/>
          </a:xfrm>
          <a:prstGeom prst="straightConnector1">
            <a:avLst/>
          </a:prstGeom>
          <a:ln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56278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Discounting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r>
              <a:rPr lang="en-US" dirty="0"/>
              <a:t>Assume someone proposes to give you $100 </a:t>
            </a:r>
            <a:r>
              <a:rPr lang="en-US" u="sng" dirty="0"/>
              <a:t>today</a:t>
            </a:r>
            <a:r>
              <a:rPr lang="en-US" dirty="0"/>
              <a:t>, $110 </a:t>
            </a:r>
            <a:r>
              <a:rPr lang="en-US" u="sng" dirty="0"/>
              <a:t>in 2 years</a:t>
            </a:r>
            <a:r>
              <a:rPr lang="en-US" dirty="0"/>
              <a:t>, </a:t>
            </a:r>
            <a:r>
              <a:rPr lang="en-US" b="1" i="1" dirty="0">
                <a:solidFill>
                  <a:srgbClr val="92D050"/>
                </a:solidFill>
              </a:rPr>
              <a:t>or</a:t>
            </a:r>
            <a:r>
              <a:rPr lang="en-US" dirty="0"/>
              <a:t> ($30 today, $30 in a year, and $40 in 2 years)</a:t>
            </a:r>
          </a:p>
          <a:p>
            <a:pPr lvl="1"/>
            <a:r>
              <a:rPr lang="en-US" dirty="0"/>
              <a:t>Which option would you select, assuming </a:t>
            </a:r>
            <a:r>
              <a:rPr lang="en-US" dirty="0">
                <a:solidFill>
                  <a:srgbClr val="FF0000"/>
                </a:solidFill>
              </a:rPr>
              <a:t>5% </a:t>
            </a:r>
            <a:r>
              <a:rPr lang="en-US" i="1" dirty="0"/>
              <a:t>discount</a:t>
            </a:r>
            <a:r>
              <a:rPr lang="en-US" dirty="0"/>
              <a:t> </a:t>
            </a:r>
            <a:r>
              <a:rPr lang="en-US" i="1" dirty="0"/>
              <a:t>rate (discounted annually)</a:t>
            </a:r>
            <a:r>
              <a:rPr lang="en-US" dirty="0"/>
              <a:t>? </a:t>
            </a:r>
          </a:p>
          <a:p>
            <a:pPr lvl="1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791484" y="3871871"/>
            <a:ext cx="7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$100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17385" y="3891031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Year 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19355" y="4763775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Year 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224568" y="3891031"/>
            <a:ext cx="5741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$30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710895" y="3203065"/>
            <a:ext cx="1015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Option 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41429" y="3202869"/>
            <a:ext cx="1015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Option 2</a:t>
            </a: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2838197" y="3203065"/>
            <a:ext cx="1" cy="2961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579765" y="3674562"/>
            <a:ext cx="8595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217847" y="5163885"/>
            <a:ext cx="0" cy="42330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045311" y="3878745"/>
            <a:ext cx="23214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$110/1.05</a:t>
            </a:r>
            <a:r>
              <a:rPr lang="en-US" sz="2000" b="1" baseline="30000" dirty="0">
                <a:solidFill>
                  <a:srgbClr val="00B0F0"/>
                </a:solidFill>
              </a:rPr>
              <a:t>2</a:t>
            </a:r>
            <a:r>
              <a:rPr lang="en-US" sz="2000" b="1" dirty="0"/>
              <a:t> = $99.77</a:t>
            </a:r>
          </a:p>
          <a:p>
            <a:endParaRPr lang="en-US" sz="20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1817383" y="5567170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Year 2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068725" y="3205671"/>
            <a:ext cx="1015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Option 3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875666" y="5553633"/>
            <a:ext cx="7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$110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224568" y="4763775"/>
            <a:ext cx="5741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$30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8224568" y="5551781"/>
            <a:ext cx="5741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$40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9506310" y="4359207"/>
            <a:ext cx="0" cy="60334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8710438" y="3878745"/>
            <a:ext cx="13292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+ $30/1.05</a:t>
            </a:r>
          </a:p>
        </p:txBody>
      </p:sp>
      <p:cxnSp>
        <p:nvCxnSpPr>
          <p:cNvPr id="38" name="Straight Connector 37"/>
          <p:cNvCxnSpPr>
            <a:stCxn id="33" idx="3"/>
          </p:cNvCxnSpPr>
          <p:nvPr/>
        </p:nvCxnSpPr>
        <p:spPr>
          <a:xfrm>
            <a:off x="8798764" y="4963830"/>
            <a:ext cx="70754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10589302" y="5362657"/>
            <a:ext cx="0" cy="389179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34" idx="3"/>
          </p:cNvCxnSpPr>
          <p:nvPr/>
        </p:nvCxnSpPr>
        <p:spPr>
          <a:xfrm>
            <a:off x="8798764" y="5751836"/>
            <a:ext cx="180197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0017671" y="4762492"/>
            <a:ext cx="11432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$40/1.05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591132" y="4769026"/>
            <a:ext cx="1273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$110/1.05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6227684" y="4260363"/>
            <a:ext cx="0" cy="42330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10589302" y="4359207"/>
            <a:ext cx="0" cy="389179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9937529" y="3878745"/>
            <a:ext cx="22284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+ $40/1.05</a:t>
            </a:r>
            <a:r>
              <a:rPr lang="en-US" sz="2000" b="1" baseline="30000" dirty="0">
                <a:solidFill>
                  <a:srgbClr val="00B0F0"/>
                </a:solidFill>
              </a:rPr>
              <a:t>2</a:t>
            </a:r>
            <a:r>
              <a:rPr lang="en-US" sz="2000" b="1" baseline="30000" dirty="0"/>
              <a:t> </a:t>
            </a:r>
            <a:r>
              <a:rPr lang="en-US" sz="2000" b="1" dirty="0"/>
              <a:t>= 94.85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599048" y="2980280"/>
            <a:ext cx="8082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4800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40901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4" grpId="0"/>
      <p:bldP spid="15" grpId="0"/>
      <p:bldP spid="16" grpId="0"/>
      <p:bldP spid="25" grpId="0"/>
      <p:bldP spid="30" grpId="0"/>
      <p:bldP spid="31" grpId="0"/>
      <p:bldP spid="32" grpId="0"/>
      <p:bldP spid="33" grpId="0"/>
      <p:bldP spid="34" grpId="0"/>
      <p:bldP spid="36" grpId="0"/>
      <p:bldP spid="46" grpId="0"/>
      <p:bldP spid="47" grpId="0"/>
      <p:bldP spid="54" grpId="0"/>
      <p:bldP spid="5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Today…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700084" cy="466725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77E1FF"/>
                </a:solidFill>
              </a:rPr>
              <a:t>Last Lecture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How to monetize your product? - Part II</a:t>
            </a:r>
          </a:p>
          <a:p>
            <a:pPr marL="914400" lvl="2" indent="0">
              <a:buNone/>
            </a:pPr>
            <a:endParaRPr lang="en-US" i="1" dirty="0"/>
          </a:p>
          <a:p>
            <a:r>
              <a:rPr lang="en-US" dirty="0">
                <a:solidFill>
                  <a:srgbClr val="77E1FF"/>
                </a:solidFill>
              </a:rPr>
              <a:t>Today’s Lecture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How to manage your finances and raise capital? – Part I</a:t>
            </a:r>
          </a:p>
          <a:p>
            <a:pPr lvl="2"/>
            <a:endParaRPr lang="en-US" dirty="0">
              <a:solidFill>
                <a:srgbClr val="77E1FF"/>
              </a:solidFill>
            </a:endParaRPr>
          </a:p>
          <a:p>
            <a:r>
              <a:rPr lang="en-US" dirty="0">
                <a:solidFill>
                  <a:srgbClr val="77E1FF"/>
                </a:solidFill>
              </a:rPr>
              <a:t>Announcements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Project presentations are on Nov 1 (you will present your progress </a:t>
            </a:r>
            <a:r>
              <a:rPr lang="en-US" i="1" dirty="0"/>
              <a:t>so far </a:t>
            </a:r>
            <a:r>
              <a:rPr lang="en-US" dirty="0"/>
              <a:t>in implementing your ideas)</a:t>
            </a:r>
          </a:p>
          <a:p>
            <a:pPr lvl="1"/>
            <a:r>
              <a:rPr lang="en-US" dirty="0"/>
              <a:t>Report 4 (it is about your business model) is due on Monday, Nov 6 by midnight </a:t>
            </a:r>
          </a:p>
        </p:txBody>
      </p:sp>
    </p:spTree>
    <p:extLst>
      <p:ext uri="{BB962C8B-B14F-4D97-AF65-F5344CB8AC3E}">
        <p14:creationId xmlns:p14="http://schemas.microsoft.com/office/powerpoint/2010/main" val="18703174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Discounting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r>
              <a:rPr lang="en-US" dirty="0"/>
              <a:t>Assume someone proposes to give you $100 </a:t>
            </a:r>
            <a:r>
              <a:rPr lang="en-US" u="sng" dirty="0"/>
              <a:t>today</a:t>
            </a:r>
            <a:r>
              <a:rPr lang="en-US" dirty="0"/>
              <a:t>, $110 </a:t>
            </a:r>
            <a:r>
              <a:rPr lang="en-US" u="sng" dirty="0"/>
              <a:t>in 2 years</a:t>
            </a:r>
            <a:r>
              <a:rPr lang="en-US" dirty="0"/>
              <a:t>, </a:t>
            </a:r>
            <a:r>
              <a:rPr lang="en-US" b="1" i="1" dirty="0">
                <a:solidFill>
                  <a:srgbClr val="92D050"/>
                </a:solidFill>
              </a:rPr>
              <a:t>or</a:t>
            </a:r>
            <a:r>
              <a:rPr lang="en-US" dirty="0"/>
              <a:t> ($30 today, $30 in a year, and $40 in 2 years)</a:t>
            </a:r>
          </a:p>
          <a:p>
            <a:pPr lvl="1"/>
            <a:r>
              <a:rPr lang="en-US" dirty="0"/>
              <a:t>Which option would you select, assuming </a:t>
            </a:r>
            <a:r>
              <a:rPr lang="en-US" dirty="0">
                <a:solidFill>
                  <a:srgbClr val="FF0000"/>
                </a:solidFill>
              </a:rPr>
              <a:t>4% </a:t>
            </a:r>
            <a:r>
              <a:rPr lang="en-US" i="1" dirty="0"/>
              <a:t>discount rate (discounted annually)</a:t>
            </a:r>
            <a:r>
              <a:rPr lang="en-US" dirty="0"/>
              <a:t>? </a:t>
            </a:r>
          </a:p>
          <a:p>
            <a:pPr lvl="1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791484" y="3871871"/>
            <a:ext cx="7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$100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17385" y="3891031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Year 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19355" y="4763775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Year 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224568" y="3891031"/>
            <a:ext cx="5741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$30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710895" y="3203065"/>
            <a:ext cx="1015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Option 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41429" y="3202869"/>
            <a:ext cx="1015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Option 2</a:t>
            </a: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2838197" y="3203065"/>
            <a:ext cx="1" cy="2961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579765" y="3674562"/>
            <a:ext cx="8595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217847" y="5163885"/>
            <a:ext cx="0" cy="42330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045311" y="3878745"/>
            <a:ext cx="23214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$110/1.04</a:t>
            </a:r>
            <a:r>
              <a:rPr lang="en-US" sz="2000" b="1" baseline="30000" dirty="0">
                <a:solidFill>
                  <a:srgbClr val="00B0F0"/>
                </a:solidFill>
              </a:rPr>
              <a:t>2</a:t>
            </a:r>
            <a:r>
              <a:rPr lang="en-US" sz="2000" b="1" dirty="0"/>
              <a:t> = $101.7</a:t>
            </a:r>
          </a:p>
          <a:p>
            <a:endParaRPr lang="en-US" sz="20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1817383" y="5567170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Year 2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068725" y="3205671"/>
            <a:ext cx="1015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Option 3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875666" y="5553633"/>
            <a:ext cx="7040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$110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224568" y="4763775"/>
            <a:ext cx="5741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$30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8224568" y="5551781"/>
            <a:ext cx="5741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$40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9506310" y="4359207"/>
            <a:ext cx="0" cy="60334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8710438" y="3878745"/>
            <a:ext cx="13292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+ $30/1.04</a:t>
            </a:r>
          </a:p>
        </p:txBody>
      </p:sp>
      <p:cxnSp>
        <p:nvCxnSpPr>
          <p:cNvPr id="38" name="Straight Connector 37"/>
          <p:cNvCxnSpPr>
            <a:stCxn id="33" idx="3"/>
          </p:cNvCxnSpPr>
          <p:nvPr/>
        </p:nvCxnSpPr>
        <p:spPr>
          <a:xfrm>
            <a:off x="8798764" y="4963830"/>
            <a:ext cx="70754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10589302" y="5362657"/>
            <a:ext cx="0" cy="389179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34" idx="3"/>
          </p:cNvCxnSpPr>
          <p:nvPr/>
        </p:nvCxnSpPr>
        <p:spPr>
          <a:xfrm>
            <a:off x="8798764" y="5751836"/>
            <a:ext cx="180197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0017671" y="4762492"/>
            <a:ext cx="11432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$40/1.04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591132" y="4769026"/>
            <a:ext cx="1273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$110/1.04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6227684" y="4260363"/>
            <a:ext cx="0" cy="42330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10589302" y="4359207"/>
            <a:ext cx="0" cy="389179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9937529" y="3878745"/>
            <a:ext cx="22284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+ $40/1.04</a:t>
            </a:r>
            <a:r>
              <a:rPr lang="en-US" sz="2000" b="1" baseline="30000" dirty="0">
                <a:solidFill>
                  <a:srgbClr val="00B0F0"/>
                </a:solidFill>
              </a:rPr>
              <a:t>2</a:t>
            </a:r>
            <a:r>
              <a:rPr lang="en-US" sz="2000" b="1" baseline="30000" dirty="0"/>
              <a:t> </a:t>
            </a:r>
            <a:r>
              <a:rPr lang="en-US" sz="2000" b="1" dirty="0"/>
              <a:t>= 95.82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742433" y="2980280"/>
            <a:ext cx="8082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48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1068228" y="6216680"/>
            <a:ext cx="10362127" cy="493873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As the discount rate decreases, the present value increases and vice versa</a:t>
            </a:r>
          </a:p>
        </p:txBody>
      </p:sp>
    </p:spTree>
    <p:extLst>
      <p:ext uri="{BB962C8B-B14F-4D97-AF65-F5344CB8AC3E}">
        <p14:creationId xmlns:p14="http://schemas.microsoft.com/office/powerpoint/2010/main" val="3478416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4" grpId="0"/>
      <p:bldP spid="15" grpId="0"/>
      <p:bldP spid="16" grpId="0"/>
      <p:bldP spid="25" grpId="0"/>
      <p:bldP spid="30" grpId="0"/>
      <p:bldP spid="31" grpId="0"/>
      <p:bldP spid="32" grpId="0"/>
      <p:bldP spid="33" grpId="0"/>
      <p:bldP spid="34" grpId="0"/>
      <p:bldP spid="36" grpId="0"/>
      <p:bldP spid="46" grpId="0"/>
      <p:bldP spid="47" grpId="0"/>
      <p:bldP spid="54" grpId="0"/>
      <p:bldP spid="55" grpId="0"/>
      <p:bldP spid="3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Present Value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199" y="1825624"/>
                <a:ext cx="11015749" cy="4785241"/>
              </a:xfrm>
            </p:spPr>
            <p:txBody>
              <a:bodyPr>
                <a:normAutofit/>
              </a:bodyPr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i="1" dirty="0">
                    <a:solidFill>
                      <a:srgbClr val="0070C0"/>
                    </a:solidFill>
                  </a:rPr>
                  <a:t>Present value </a:t>
                </a:r>
                <a:r>
                  <a:rPr lang="en-US" dirty="0"/>
                  <a:t>is the result of discounting </a:t>
                </a:r>
                <a:r>
                  <a:rPr lang="en-US" i="1" dirty="0">
                    <a:solidFill>
                      <a:srgbClr val="C00000"/>
                    </a:solidFill>
                  </a:rPr>
                  <a:t>future value </a:t>
                </a:r>
                <a:r>
                  <a:rPr lang="en-US" dirty="0"/>
                  <a:t>to the present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In general, its formula can be stated as follows: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(1+</m:t>
                            </m:r>
                            <m:f>
                              <m:fPr>
                                <m:type m:val="skw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den>
                            </m:f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𝑛𝑡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/>
                  <a:t> , where</a:t>
                </a:r>
              </a:p>
              <a:p>
                <a:pPr lvl="2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</m:oMath>
                </a14:m>
                <a:r>
                  <a:rPr lang="en-US" dirty="0"/>
                  <a:t> = Present Value</a:t>
                </a:r>
              </a:p>
              <a:p>
                <a:pPr lvl="2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</m:oMath>
                </a14:m>
                <a:r>
                  <a:rPr lang="en-US" dirty="0"/>
                  <a:t> = Future Value</a:t>
                </a:r>
              </a:p>
              <a:p>
                <a:pPr lvl="2">
                  <a:buFont typeface="Arial" panose="020B0604020202020204" pitchFamily="34" charset="0"/>
                  <a:buChar char="•"/>
                </a:pPr>
                <a:r>
                  <a:rPr lang="en-US" i="1" dirty="0"/>
                  <a:t>r</a:t>
                </a:r>
                <a:r>
                  <a:rPr lang="en-US" dirty="0"/>
                  <a:t> = Discount Rate (or </a:t>
                </a:r>
                <a:r>
                  <a:rPr lang="en-US" i="1" dirty="0"/>
                  <a:t>rate of return</a:t>
                </a:r>
                <a:r>
                  <a:rPr lang="en-US" dirty="0"/>
                  <a:t>)</a:t>
                </a:r>
              </a:p>
              <a:p>
                <a:pPr lvl="2">
                  <a:buFont typeface="Arial" panose="020B0604020202020204" pitchFamily="34" charset="0"/>
                  <a:buChar char="•"/>
                </a:pPr>
                <a:r>
                  <a:rPr lang="en-US" i="1" dirty="0"/>
                  <a:t>n</a:t>
                </a:r>
                <a:r>
                  <a:rPr lang="en-US" dirty="0"/>
                  <a:t> = Period or number of times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</m:oMath>
                </a14:m>
                <a:r>
                  <a:rPr lang="en-US" dirty="0"/>
                  <a:t> is discounted per year </a:t>
                </a:r>
              </a:p>
              <a:p>
                <a:pPr lvl="2">
                  <a:buFont typeface="Arial" panose="020B0604020202020204" pitchFamily="34" charset="0"/>
                  <a:buChar char="•"/>
                </a:pPr>
                <a:r>
                  <a:rPr lang="en-US" i="1" dirty="0"/>
                  <a:t>t</a:t>
                </a:r>
                <a:r>
                  <a:rPr lang="en-US" dirty="0"/>
                  <a:t> = Number of years </a:t>
                </a:r>
              </a:p>
              <a:p>
                <a:pPr lvl="2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r>
                  <a:rPr lang="en-US" dirty="0"/>
                  <a:t>Related to the concept of </a:t>
                </a:r>
                <a:r>
                  <a:rPr lang="en-US" i="1" dirty="0">
                    <a:solidFill>
                      <a:srgbClr val="0070C0"/>
                    </a:solidFill>
                  </a:rPr>
                  <a:t>present value</a:t>
                </a:r>
                <a:r>
                  <a:rPr lang="en-US" i="1" dirty="0"/>
                  <a:t> </a:t>
                </a:r>
                <a:r>
                  <a:rPr lang="en-US" dirty="0"/>
                  <a:t>is </a:t>
                </a:r>
                <a:r>
                  <a:rPr lang="en-US" b="1" i="1" dirty="0">
                    <a:solidFill>
                      <a:srgbClr val="92D050"/>
                    </a:solidFill>
                  </a:rPr>
                  <a:t>net present value</a:t>
                </a:r>
                <a:r>
                  <a:rPr lang="en-US" b="1" dirty="0">
                    <a:solidFill>
                      <a:srgbClr val="92D050"/>
                    </a:solidFill>
                  </a:rPr>
                  <a:t> 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825624"/>
                <a:ext cx="11015749" cy="4785241"/>
              </a:xfrm>
              <a:blipFill>
                <a:blip r:embed="rId2"/>
                <a:stretch>
                  <a:fillRect l="-921" t="-21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5205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/>
              <a:t>Net</a:t>
            </a:r>
            <a:r>
              <a:rPr lang="en-US" dirty="0"/>
              <a:t> Present Value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Assume you want to invest in a business $10,000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Can you pay off this investment in 3 years, assuming a discount rate of 5%?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804525" y="3614937"/>
            <a:ext cx="10294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$10,000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41468" y="3634097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Year 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43438" y="4506841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Year 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661750" y="2956687"/>
            <a:ext cx="1471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Cash Outflow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049821" y="2945935"/>
            <a:ext cx="1295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Cash Inflow</a:t>
            </a:r>
          </a:p>
        </p:txBody>
      </p:sp>
      <p:cxnSp>
        <p:nvCxnSpPr>
          <p:cNvPr id="35" name="Straight Connector 34"/>
          <p:cNvCxnSpPr/>
          <p:nvPr/>
        </p:nvCxnSpPr>
        <p:spPr>
          <a:xfrm flipH="1">
            <a:off x="1462280" y="2946131"/>
            <a:ext cx="1" cy="3749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03848" y="3417628"/>
            <a:ext cx="11887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41466" y="5310236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Year 2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899904" y="2940062"/>
            <a:ext cx="1295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Cash Inflow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9665395" y="2939221"/>
            <a:ext cx="1295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Cash Inflow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41466" y="6113631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Year 3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234353" y="4462425"/>
            <a:ext cx="899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$3,000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7089041" y="5310236"/>
            <a:ext cx="899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$4,000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9863332" y="6146135"/>
            <a:ext cx="899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$5,000</a:t>
            </a:r>
          </a:p>
        </p:txBody>
      </p:sp>
      <p:sp>
        <p:nvSpPr>
          <p:cNvPr id="75" name="Oval 74"/>
          <p:cNvSpPr/>
          <p:nvPr/>
        </p:nvSpPr>
        <p:spPr>
          <a:xfrm>
            <a:off x="4199799" y="4410909"/>
            <a:ext cx="994470" cy="508820"/>
          </a:xfrm>
          <a:prstGeom prst="ellipse">
            <a:avLst/>
          </a:prstGeom>
          <a:noFill/>
          <a:ln w="2222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7041608" y="5243002"/>
            <a:ext cx="994470" cy="508820"/>
          </a:xfrm>
          <a:prstGeom prst="ellipse">
            <a:avLst/>
          </a:prstGeom>
          <a:noFill/>
          <a:ln w="2222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9815899" y="6091780"/>
            <a:ext cx="994470" cy="508820"/>
          </a:xfrm>
          <a:prstGeom prst="ellipse">
            <a:avLst/>
          </a:prstGeom>
          <a:noFill/>
          <a:ln w="2222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9" name="Straight Arrow Connector 78"/>
          <p:cNvCxnSpPr>
            <a:stCxn id="75" idx="4"/>
          </p:cNvCxnSpPr>
          <p:nvPr/>
        </p:nvCxnSpPr>
        <p:spPr>
          <a:xfrm>
            <a:off x="4697034" y="4919729"/>
            <a:ext cx="0" cy="224839"/>
          </a:xfrm>
          <a:prstGeom prst="straightConnector1">
            <a:avLst/>
          </a:prstGeom>
          <a:ln w="222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ounded Rectangle 84"/>
          <p:cNvSpPr/>
          <p:nvPr/>
        </p:nvSpPr>
        <p:spPr>
          <a:xfrm>
            <a:off x="1661750" y="5144568"/>
            <a:ext cx="5086780" cy="1550603"/>
          </a:xfrm>
          <a:prstGeom prst="round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There is a </a:t>
            </a:r>
            <a:r>
              <a:rPr lang="en-US" sz="2000" b="1" i="1" u="sng" dirty="0">
                <a:solidFill>
                  <a:schemeClr val="tx1"/>
                </a:solidFill>
              </a:rPr>
              <a:t>time value of money</a:t>
            </a:r>
            <a:r>
              <a:rPr lang="en-US" sz="2000" b="1" i="1" dirty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(e.g., $10 today is worth more than $10 in a year) because of </a:t>
            </a:r>
            <a:r>
              <a:rPr lang="en-US" sz="2000" i="1" dirty="0">
                <a:solidFill>
                  <a:schemeClr val="tx1"/>
                </a:solidFill>
              </a:rPr>
              <a:t>inflation</a:t>
            </a:r>
            <a:r>
              <a:rPr lang="en-US" sz="2000" dirty="0">
                <a:solidFill>
                  <a:schemeClr val="tx1"/>
                </a:solidFill>
              </a:rPr>
              <a:t> and </a:t>
            </a:r>
            <a:r>
              <a:rPr lang="en-US" sz="2000" i="1" dirty="0">
                <a:solidFill>
                  <a:schemeClr val="tx1"/>
                </a:solidFill>
              </a:rPr>
              <a:t>earnings</a:t>
            </a:r>
            <a:r>
              <a:rPr lang="en-US" sz="2000" dirty="0">
                <a:solidFill>
                  <a:schemeClr val="tx1"/>
                </a:solidFill>
              </a:rPr>
              <a:t> that could be potentially made using the money during the intervening time</a:t>
            </a:r>
          </a:p>
        </p:txBody>
      </p:sp>
      <p:cxnSp>
        <p:nvCxnSpPr>
          <p:cNvPr id="87" name="Straight Arrow Connector 86"/>
          <p:cNvCxnSpPr>
            <a:stCxn id="77" idx="2"/>
          </p:cNvCxnSpPr>
          <p:nvPr/>
        </p:nvCxnSpPr>
        <p:spPr>
          <a:xfrm flipH="1">
            <a:off x="6748530" y="6346190"/>
            <a:ext cx="3067369" cy="0"/>
          </a:xfrm>
          <a:prstGeom prst="straightConnector1">
            <a:avLst/>
          </a:prstGeom>
          <a:ln w="222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76" idx="2"/>
          </p:cNvCxnSpPr>
          <p:nvPr/>
        </p:nvCxnSpPr>
        <p:spPr>
          <a:xfrm flipH="1">
            <a:off x="6748530" y="5497412"/>
            <a:ext cx="293078" cy="0"/>
          </a:xfrm>
          <a:prstGeom prst="straightConnector1">
            <a:avLst/>
          </a:prstGeom>
          <a:ln w="22225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3989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33" grpId="0"/>
      <p:bldP spid="34" grpId="0"/>
      <p:bldP spid="39" grpId="0"/>
      <p:bldP spid="40" grpId="0"/>
      <p:bldP spid="54" grpId="0"/>
      <p:bldP spid="55" grpId="0"/>
      <p:bldP spid="70" grpId="0"/>
      <p:bldP spid="71" grpId="0"/>
      <p:bldP spid="72" grpId="0"/>
      <p:bldP spid="75" grpId="0" animBg="1"/>
      <p:bldP spid="76" grpId="0" animBg="1"/>
      <p:bldP spid="77" grpId="0" animBg="1"/>
      <p:bldP spid="8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/>
              <a:t>Net</a:t>
            </a:r>
            <a:r>
              <a:rPr lang="en-US" dirty="0"/>
              <a:t> Present Value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Assume you want to invest in a business $10,000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Can you pay off this investment in 3 years, assuming a discount rate of 5%?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804525" y="3614937"/>
            <a:ext cx="10294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$10,000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41468" y="3634097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Year 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43438" y="4506841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Year 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661750" y="2956687"/>
            <a:ext cx="1471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Cash Outflow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049821" y="2945935"/>
            <a:ext cx="1295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Cash Inflow</a:t>
            </a:r>
          </a:p>
        </p:txBody>
      </p:sp>
      <p:cxnSp>
        <p:nvCxnSpPr>
          <p:cNvPr id="35" name="Straight Connector 34"/>
          <p:cNvCxnSpPr/>
          <p:nvPr/>
        </p:nvCxnSpPr>
        <p:spPr>
          <a:xfrm flipH="1">
            <a:off x="1462280" y="2946131"/>
            <a:ext cx="1" cy="3749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03848" y="3417628"/>
            <a:ext cx="11887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endCxn id="70" idx="0"/>
          </p:cNvCxnSpPr>
          <p:nvPr/>
        </p:nvCxnSpPr>
        <p:spPr>
          <a:xfrm>
            <a:off x="4684156" y="4003429"/>
            <a:ext cx="0" cy="45899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41466" y="5310236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Year 2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899904" y="2940062"/>
            <a:ext cx="1295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Cash Inflow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9665395" y="2939221"/>
            <a:ext cx="1295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Cash Inflow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41466" y="6113631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Year 3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352482" y="3614937"/>
            <a:ext cx="26901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$3,000/1.05 = $2857.14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159284" y="3612659"/>
            <a:ext cx="27767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$4,000/1.05</a:t>
            </a:r>
            <a:r>
              <a:rPr lang="en-US" sz="2000" b="1" baseline="30000" dirty="0">
                <a:solidFill>
                  <a:srgbClr val="0070C0"/>
                </a:solidFill>
              </a:rPr>
              <a:t>2</a:t>
            </a:r>
            <a:r>
              <a:rPr lang="en-US" sz="2000" b="1" dirty="0">
                <a:solidFill>
                  <a:srgbClr val="0070C0"/>
                </a:solidFill>
              </a:rPr>
              <a:t> = $3628.11</a:t>
            </a:r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7538844" y="4015047"/>
            <a:ext cx="0" cy="1282457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8982635" y="3612659"/>
            <a:ext cx="27767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$5,000/1.05</a:t>
            </a:r>
            <a:r>
              <a:rPr lang="en-US" sz="2000" b="1" baseline="30000" dirty="0">
                <a:solidFill>
                  <a:srgbClr val="0070C0"/>
                </a:solidFill>
              </a:rPr>
              <a:t>3</a:t>
            </a:r>
            <a:r>
              <a:rPr lang="en-US" sz="2000" b="1" dirty="0">
                <a:solidFill>
                  <a:srgbClr val="0070C0"/>
                </a:solidFill>
              </a:rPr>
              <a:t> = $4319.18</a:t>
            </a:r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10313135" y="4015047"/>
            <a:ext cx="0" cy="2076085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4234353" y="4462425"/>
            <a:ext cx="899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$3,000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7089041" y="5310236"/>
            <a:ext cx="899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$4,000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9863332" y="6146135"/>
            <a:ext cx="899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$5,000</a:t>
            </a:r>
          </a:p>
        </p:txBody>
      </p:sp>
    </p:spTree>
    <p:extLst>
      <p:ext uri="{BB962C8B-B14F-4D97-AF65-F5344CB8AC3E}">
        <p14:creationId xmlns:p14="http://schemas.microsoft.com/office/powerpoint/2010/main" val="2565865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2" grpId="0"/>
      <p:bldP spid="6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/>
              <a:t>Net</a:t>
            </a:r>
            <a:r>
              <a:rPr lang="en-US" dirty="0"/>
              <a:t> Present Value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Assume you want to invest in a business $10,000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Can you pay off this investment in 3 years, assuming a discount rate of 5%?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804525" y="3614937"/>
            <a:ext cx="10294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$10,000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41468" y="3634097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Year 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43438" y="4506841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Year 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661750" y="2956687"/>
            <a:ext cx="1471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Cash Outflow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049821" y="2945935"/>
            <a:ext cx="1295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Cash Inflow</a:t>
            </a:r>
          </a:p>
        </p:txBody>
      </p:sp>
      <p:cxnSp>
        <p:nvCxnSpPr>
          <p:cNvPr id="35" name="Straight Connector 34"/>
          <p:cNvCxnSpPr/>
          <p:nvPr/>
        </p:nvCxnSpPr>
        <p:spPr>
          <a:xfrm flipH="1">
            <a:off x="1462280" y="2946131"/>
            <a:ext cx="1" cy="3749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03848" y="3417628"/>
            <a:ext cx="11887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41466" y="5310236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Year 2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320355" y="2940062"/>
            <a:ext cx="1295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Cash Inflow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234353" y="4462425"/>
            <a:ext cx="899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$3,000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8596445" y="2939221"/>
            <a:ext cx="1295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Cash Inflow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41466" y="6113631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Year 3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517766" y="5297504"/>
            <a:ext cx="899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$4,000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8806735" y="6094044"/>
            <a:ext cx="899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$5,000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052963" y="3614937"/>
            <a:ext cx="1162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$2857.14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323497" y="3603319"/>
            <a:ext cx="1162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$3628.11</a:t>
            </a:r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6959295" y="4015047"/>
            <a:ext cx="0" cy="1282457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8596445" y="3612659"/>
            <a:ext cx="1162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$4319.18</a:t>
            </a:r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9244185" y="4015047"/>
            <a:ext cx="0" cy="2076085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672047" y="4015047"/>
            <a:ext cx="0" cy="491794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9998752" y="2759806"/>
                <a:ext cx="2076018" cy="7630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𝑪𝒂𝒔𝒉</m:t>
                          </m:r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𝑰𝒏𝒇𝒍𝒐𝒘𝒔</m:t>
                          </m:r>
                        </m:e>
                      </m:nary>
                    </m:oMath>
                  </m:oMathPara>
                </a14:m>
                <a:endParaRPr lang="en-US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98752" y="2759806"/>
                <a:ext cx="2076018" cy="76309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10404533" y="3611510"/>
            <a:ext cx="12923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$10804.44</a:t>
            </a:r>
          </a:p>
        </p:txBody>
      </p:sp>
    </p:spTree>
    <p:extLst>
      <p:ext uri="{BB962C8B-B14F-4D97-AF65-F5344CB8AC3E}">
        <p14:creationId xmlns:p14="http://schemas.microsoft.com/office/powerpoint/2010/main" val="3920480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/>
              <a:t>Net</a:t>
            </a:r>
            <a:r>
              <a:rPr lang="en-US" dirty="0"/>
              <a:t> Present Value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Assume you want to invest in a business $10,000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Can you pay off this investment in 3 years, assuming a discount rate of 5%?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804525" y="3614937"/>
            <a:ext cx="10294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$10,000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41468" y="3634097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Year 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43438" y="4506841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Year 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661750" y="2956687"/>
            <a:ext cx="1471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Cash Outflow</a:t>
            </a:r>
          </a:p>
        </p:txBody>
      </p:sp>
      <p:cxnSp>
        <p:nvCxnSpPr>
          <p:cNvPr id="35" name="Straight Connector 34"/>
          <p:cNvCxnSpPr/>
          <p:nvPr/>
        </p:nvCxnSpPr>
        <p:spPr>
          <a:xfrm flipH="1">
            <a:off x="1462280" y="2946131"/>
            <a:ext cx="1" cy="374904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03848" y="3417628"/>
            <a:ext cx="11887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41466" y="5310236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Year 2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41466" y="6113631"/>
            <a:ext cx="767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Year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641585" y="2763233"/>
                <a:ext cx="2076018" cy="7630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𝑪𝒂𝒔𝒉</m:t>
                          </m:r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𝑰𝒏𝒇𝒍𝒐𝒘𝒔</m:t>
                          </m:r>
                        </m:e>
                      </m:nary>
                    </m:oMath>
                  </m:oMathPara>
                </a14:m>
                <a:endParaRPr lang="en-US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1585" y="2763233"/>
                <a:ext cx="2076018" cy="76309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3957213" y="3614937"/>
            <a:ext cx="12923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$10804.44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605122" y="3614937"/>
            <a:ext cx="34002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70C0"/>
                </a:solidFill>
              </a:rPr>
              <a:t>$10804.44 </a:t>
            </a:r>
            <a:r>
              <a:rPr lang="en-US" sz="2000" b="1" dirty="0"/>
              <a:t>–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>
                <a:solidFill>
                  <a:srgbClr val="C00000"/>
                </a:solidFill>
              </a:rPr>
              <a:t>$10,000 </a:t>
            </a:r>
            <a:r>
              <a:rPr lang="en-US" sz="2000" b="1" dirty="0">
                <a:solidFill>
                  <a:srgbClr val="00B050"/>
                </a:solidFill>
              </a:rPr>
              <a:t>= 804.44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950320" y="4458502"/>
            <a:ext cx="6709893" cy="561237"/>
          </a:xfrm>
          <a:prstGeom prst="round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en-US" sz="2400">
                <a:solidFill>
                  <a:schemeClr val="tx1"/>
                </a:solidFill>
              </a:rPr>
              <a:t>YES, you can pay off your investment in 3 years</a:t>
            </a:r>
            <a:endParaRPr lang="en-US" sz="24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096000" y="2759806"/>
                <a:ext cx="4137479" cy="7630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𝑪𝒂𝒔𝒉</m:t>
                          </m:r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𝑰𝒏𝒇𝒍𝒐𝒘𝒔</m:t>
                          </m:r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) −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𝑪𝒂𝒔𝒉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𝑶𝒖𝒕𝒇𝒍𝒐𝒘</m:t>
                          </m:r>
                        </m:e>
                      </m:nary>
                    </m:oMath>
                  </m:oMathPara>
                </a14:m>
                <a:endParaRPr lang="en-US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2759806"/>
                <a:ext cx="4137479" cy="76309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17686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7" grpId="0" animBg="1"/>
      <p:bldP spid="3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i="1" dirty="0"/>
              <a:t>Net</a:t>
            </a:r>
            <a:r>
              <a:rPr lang="en-US" dirty="0"/>
              <a:t> Present Value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199" y="1825624"/>
                <a:ext cx="11015749" cy="4585685"/>
              </a:xfrm>
            </p:spPr>
            <p:txBody>
              <a:bodyPr>
                <a:normAutofit/>
              </a:bodyPr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Net Present Value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𝑁𝑃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</m:oMath>
                </a14:m>
                <a:r>
                  <a:rPr lang="en-US" dirty="0"/>
                  <a:t>) is a </a:t>
                </a:r>
                <a:r>
                  <a:rPr lang="en-US" i="1" dirty="0">
                    <a:solidFill>
                      <a:srgbClr val="0070C0"/>
                    </a:solidFill>
                  </a:rPr>
                  <a:t>capital budgeting tool </a:t>
                </a:r>
                <a:r>
                  <a:rPr lang="en-US" dirty="0"/>
                  <a:t>that can be used to analyze the profitability of a projected investment or project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𝑁𝑃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</m:oMath>
                </a14:m>
                <a:r>
                  <a:rPr lang="en-US" dirty="0"/>
                  <a:t> of all cash inflows – cash outflow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dirty="0"/>
                  <a:t>If NPV &gt; 0 accept; otherwise, reject! 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825624"/>
                <a:ext cx="11015749" cy="4585685"/>
              </a:xfrm>
              <a:blipFill>
                <a:blip r:embed="rId2"/>
                <a:stretch>
                  <a:fillRect l="-921" t="-22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66048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Next Lecture…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5780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Calculating LTV and COCA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800" dirty="0"/>
          </a:p>
          <a:p>
            <a:pPr lvl="2"/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346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Entrepreneurship </a:t>
            </a:r>
            <a:r>
              <a:rPr lang="en-US" b="1" dirty="0"/>
              <a:t>Paradigm</a:t>
            </a:r>
            <a:r>
              <a:rPr lang="en-US" dirty="0"/>
              <a:t>: </a:t>
            </a:r>
            <a:br>
              <a:rPr lang="en-US" dirty="0"/>
            </a:br>
            <a:r>
              <a:rPr lang="en-US" dirty="0"/>
              <a:t>A System of </a:t>
            </a:r>
            <a:r>
              <a:rPr lang="en-US" b="1" dirty="0"/>
              <a:t>Functions</a:t>
            </a:r>
            <a:r>
              <a:rPr lang="en-US" dirty="0"/>
              <a:t>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C9F562-657D-B6D7-8D62-E53327E5D680}"/>
              </a:ext>
            </a:extLst>
          </p:cNvPr>
          <p:cNvSpPr/>
          <p:nvPr/>
        </p:nvSpPr>
        <p:spPr>
          <a:xfrm>
            <a:off x="904012" y="1706056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Identify a Problem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A995E8-DF47-AF48-E071-3DE66B48E3E1}"/>
              </a:ext>
            </a:extLst>
          </p:cNvPr>
          <p:cNvSpPr/>
          <p:nvPr/>
        </p:nvSpPr>
        <p:spPr>
          <a:xfrm>
            <a:off x="3089566" y="1706056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Identify &amp; Research a Market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88B58ED-7226-A333-9ACE-1D170090CA54}"/>
              </a:ext>
            </a:extLst>
          </p:cNvPr>
          <p:cNvSpPr/>
          <p:nvPr/>
        </p:nvSpPr>
        <p:spPr>
          <a:xfrm>
            <a:off x="5275120" y="1706056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Found or 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Co-found a Company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BB86A95-C4F3-50AA-D558-4DE7AEAD71D0}"/>
              </a:ext>
            </a:extLst>
          </p:cNvPr>
          <p:cNvSpPr/>
          <p:nvPr/>
        </p:nvSpPr>
        <p:spPr>
          <a:xfrm>
            <a:off x="7460674" y="1706056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Build a Prototype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568CE5-CCD5-BE32-0D42-E9A2808853B2}"/>
              </a:ext>
            </a:extLst>
          </p:cNvPr>
          <p:cNvSpPr/>
          <p:nvPr/>
        </p:nvSpPr>
        <p:spPr>
          <a:xfrm>
            <a:off x="917867" y="3640495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Bootstrap and/or Raise Angle Fund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88BF58-DCC6-9887-86C1-31299539AC35}"/>
              </a:ext>
            </a:extLst>
          </p:cNvPr>
          <p:cNvSpPr/>
          <p:nvPr/>
        </p:nvSpPr>
        <p:spPr>
          <a:xfrm>
            <a:off x="3089565" y="3640495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Build a Culture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A12B3AC-F110-2E3F-6C3E-B4A23A5FB774}"/>
              </a:ext>
            </a:extLst>
          </p:cNvPr>
          <p:cNvSpPr/>
          <p:nvPr/>
        </p:nvSpPr>
        <p:spPr>
          <a:xfrm>
            <a:off x="5275119" y="3640495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Build an MVP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76A21F4-3C37-5452-4C8C-24C75CD98B9B}"/>
              </a:ext>
            </a:extLst>
          </p:cNvPr>
          <p:cNvSpPr/>
          <p:nvPr/>
        </p:nvSpPr>
        <p:spPr>
          <a:xfrm>
            <a:off x="7460674" y="3640495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Market &amp; Operate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0294A0-9975-721A-7E41-FC32DF8D0DAD}"/>
              </a:ext>
            </a:extLst>
          </p:cNvPr>
          <p:cNvSpPr/>
          <p:nvPr/>
        </p:nvSpPr>
        <p:spPr>
          <a:xfrm>
            <a:off x="9646227" y="3640495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Raise Professional Money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E4CE388-A58E-8859-6068-4B8404DFA7E1}"/>
              </a:ext>
            </a:extLst>
          </p:cNvPr>
          <p:cNvSpPr/>
          <p:nvPr/>
        </p:nvSpPr>
        <p:spPr>
          <a:xfrm>
            <a:off x="917867" y="5592252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Scale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9D4D7B4-4025-6E67-9411-84CB04F6C9D7}"/>
              </a:ext>
            </a:extLst>
          </p:cNvPr>
          <p:cNvSpPr/>
          <p:nvPr/>
        </p:nvSpPr>
        <p:spPr>
          <a:xfrm>
            <a:off x="9646228" y="1706056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Build a Business Model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FCE5B43-AF31-8321-F0C9-792851C80B22}"/>
              </a:ext>
            </a:extLst>
          </p:cNvPr>
          <p:cNvSpPr/>
          <p:nvPr/>
        </p:nvSpPr>
        <p:spPr>
          <a:xfrm>
            <a:off x="3089564" y="5592252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Exit 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1F3873E-0F0C-C2B9-75F2-A8F6CF2F8E0F}"/>
              </a:ext>
            </a:extLst>
          </p:cNvPr>
          <p:cNvCxnSpPr>
            <a:stCxn id="6" idx="3"/>
            <a:endCxn id="7" idx="1"/>
          </p:cNvCxnSpPr>
          <p:nvPr/>
        </p:nvCxnSpPr>
        <p:spPr>
          <a:xfrm>
            <a:off x="2545775" y="2137279"/>
            <a:ext cx="54379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B26191E-530A-75D2-A6E3-D009B434FB0A}"/>
              </a:ext>
            </a:extLst>
          </p:cNvPr>
          <p:cNvCxnSpPr>
            <a:cxnSpLocks/>
            <a:stCxn id="7" idx="3"/>
            <a:endCxn id="8" idx="1"/>
          </p:cNvCxnSpPr>
          <p:nvPr/>
        </p:nvCxnSpPr>
        <p:spPr>
          <a:xfrm>
            <a:off x="4731329" y="2137279"/>
            <a:ext cx="54379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F6810E28-33F3-2104-2A33-971F02843CD4}"/>
              </a:ext>
            </a:extLst>
          </p:cNvPr>
          <p:cNvCxnSpPr>
            <a:cxnSpLocks/>
            <a:stCxn id="8" idx="3"/>
            <a:endCxn id="9" idx="1"/>
          </p:cNvCxnSpPr>
          <p:nvPr/>
        </p:nvCxnSpPr>
        <p:spPr>
          <a:xfrm>
            <a:off x="6916883" y="2137279"/>
            <a:ext cx="54379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91F3BAD8-6975-2AB5-4421-BE2AEE27D918}"/>
              </a:ext>
            </a:extLst>
          </p:cNvPr>
          <p:cNvCxnSpPr>
            <a:cxnSpLocks/>
            <a:stCxn id="9" idx="3"/>
            <a:endCxn id="16" idx="1"/>
          </p:cNvCxnSpPr>
          <p:nvPr/>
        </p:nvCxnSpPr>
        <p:spPr>
          <a:xfrm>
            <a:off x="9102437" y="2137279"/>
            <a:ext cx="54379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C6D4B27-EA95-D932-42D3-873E2C94CA74}"/>
              </a:ext>
            </a:extLst>
          </p:cNvPr>
          <p:cNvCxnSpPr>
            <a:cxnSpLocks/>
            <a:stCxn id="16" idx="2"/>
          </p:cNvCxnSpPr>
          <p:nvPr/>
        </p:nvCxnSpPr>
        <p:spPr>
          <a:xfrm>
            <a:off x="10467110" y="2568502"/>
            <a:ext cx="0" cy="5279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1DDB737-8B78-A263-3501-DBF9A4F8F7FC}"/>
              </a:ext>
            </a:extLst>
          </p:cNvPr>
          <p:cNvCxnSpPr>
            <a:cxnSpLocks/>
          </p:cNvCxnSpPr>
          <p:nvPr/>
        </p:nvCxnSpPr>
        <p:spPr>
          <a:xfrm flipH="1">
            <a:off x="1738748" y="3096490"/>
            <a:ext cx="872836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37E833E-BD6B-8DFA-874C-F730DC074FB0}"/>
              </a:ext>
            </a:extLst>
          </p:cNvPr>
          <p:cNvCxnSpPr>
            <a:cxnSpLocks/>
            <a:endCxn id="10" idx="0"/>
          </p:cNvCxnSpPr>
          <p:nvPr/>
        </p:nvCxnSpPr>
        <p:spPr>
          <a:xfrm>
            <a:off x="1738749" y="3084369"/>
            <a:ext cx="0" cy="55612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82688A41-76D2-7BC5-9B5B-105B3DD40567}"/>
              </a:ext>
            </a:extLst>
          </p:cNvPr>
          <p:cNvCxnSpPr>
            <a:cxnSpLocks/>
            <a:stCxn id="10" idx="3"/>
            <a:endCxn id="11" idx="1"/>
          </p:cNvCxnSpPr>
          <p:nvPr/>
        </p:nvCxnSpPr>
        <p:spPr>
          <a:xfrm>
            <a:off x="2559630" y="4071718"/>
            <a:ext cx="52993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2344EEA6-9615-A2E1-9E20-3475E35A0D6B}"/>
              </a:ext>
            </a:extLst>
          </p:cNvPr>
          <p:cNvCxnSpPr>
            <a:cxnSpLocks/>
            <a:stCxn id="11" idx="3"/>
          </p:cNvCxnSpPr>
          <p:nvPr/>
        </p:nvCxnSpPr>
        <p:spPr>
          <a:xfrm>
            <a:off x="4731328" y="4071718"/>
            <a:ext cx="52993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A5BDB882-E8F3-2E0E-B27E-3AAA4EB411BF}"/>
              </a:ext>
            </a:extLst>
          </p:cNvPr>
          <p:cNvCxnSpPr>
            <a:cxnSpLocks/>
            <a:stCxn id="12" idx="3"/>
            <a:endCxn id="13" idx="1"/>
          </p:cNvCxnSpPr>
          <p:nvPr/>
        </p:nvCxnSpPr>
        <p:spPr>
          <a:xfrm>
            <a:off x="6916882" y="4071718"/>
            <a:ext cx="543792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4F45B8DA-13CB-6050-7B2A-9264B3E9C2C6}"/>
              </a:ext>
            </a:extLst>
          </p:cNvPr>
          <p:cNvCxnSpPr>
            <a:cxnSpLocks/>
            <a:stCxn id="13" idx="3"/>
            <a:endCxn id="14" idx="1"/>
          </p:cNvCxnSpPr>
          <p:nvPr/>
        </p:nvCxnSpPr>
        <p:spPr>
          <a:xfrm>
            <a:off x="9102437" y="4071718"/>
            <a:ext cx="54379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FD543810-DED7-74A0-4216-48522BA5DC49}"/>
              </a:ext>
            </a:extLst>
          </p:cNvPr>
          <p:cNvCxnSpPr>
            <a:cxnSpLocks/>
            <a:stCxn id="14" idx="2"/>
          </p:cNvCxnSpPr>
          <p:nvPr/>
        </p:nvCxnSpPr>
        <p:spPr>
          <a:xfrm>
            <a:off x="10467109" y="4502941"/>
            <a:ext cx="1" cy="53318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CBAEDB7B-9B98-A4A3-001E-0094F994A08A}"/>
              </a:ext>
            </a:extLst>
          </p:cNvPr>
          <p:cNvCxnSpPr>
            <a:cxnSpLocks/>
          </p:cNvCxnSpPr>
          <p:nvPr/>
        </p:nvCxnSpPr>
        <p:spPr>
          <a:xfrm flipH="1">
            <a:off x="1738748" y="5036126"/>
            <a:ext cx="872836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13A772AF-15E7-9C8B-2EAB-6EAEB50A2817}"/>
              </a:ext>
            </a:extLst>
          </p:cNvPr>
          <p:cNvCxnSpPr>
            <a:cxnSpLocks/>
          </p:cNvCxnSpPr>
          <p:nvPr/>
        </p:nvCxnSpPr>
        <p:spPr>
          <a:xfrm>
            <a:off x="1738749" y="5024005"/>
            <a:ext cx="0" cy="55612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0A8DDC8F-146A-2768-942F-3A5316DBC9DA}"/>
              </a:ext>
            </a:extLst>
          </p:cNvPr>
          <p:cNvCxnSpPr>
            <a:cxnSpLocks/>
          </p:cNvCxnSpPr>
          <p:nvPr/>
        </p:nvCxnSpPr>
        <p:spPr>
          <a:xfrm>
            <a:off x="2559630" y="6008103"/>
            <a:ext cx="52993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4522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Entrepreneurship </a:t>
            </a:r>
            <a:r>
              <a:rPr lang="en-US" b="1" dirty="0"/>
              <a:t>Paradigm</a:t>
            </a:r>
            <a:r>
              <a:rPr lang="en-US" dirty="0"/>
              <a:t>: </a:t>
            </a:r>
            <a:br>
              <a:rPr lang="en-US" dirty="0"/>
            </a:br>
            <a:r>
              <a:rPr lang="en-US" dirty="0"/>
              <a:t>A System of </a:t>
            </a:r>
            <a:r>
              <a:rPr lang="en-US" b="1" dirty="0"/>
              <a:t>Functions</a:t>
            </a:r>
            <a:r>
              <a:rPr lang="en-US" dirty="0"/>
              <a:t>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C9F562-657D-B6D7-8D62-E53327E5D680}"/>
              </a:ext>
            </a:extLst>
          </p:cNvPr>
          <p:cNvSpPr/>
          <p:nvPr/>
        </p:nvSpPr>
        <p:spPr>
          <a:xfrm>
            <a:off x="904012" y="1706056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Identify a Problem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A995E8-DF47-AF48-E071-3DE66B48E3E1}"/>
              </a:ext>
            </a:extLst>
          </p:cNvPr>
          <p:cNvSpPr/>
          <p:nvPr/>
        </p:nvSpPr>
        <p:spPr>
          <a:xfrm>
            <a:off x="3089566" y="1706056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Identify &amp; Research a Market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88B58ED-7226-A333-9ACE-1D170090CA54}"/>
              </a:ext>
            </a:extLst>
          </p:cNvPr>
          <p:cNvSpPr/>
          <p:nvPr/>
        </p:nvSpPr>
        <p:spPr>
          <a:xfrm>
            <a:off x="5275120" y="1706056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Found or 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Co-found a Company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BB86A95-C4F3-50AA-D558-4DE7AEAD71D0}"/>
              </a:ext>
            </a:extLst>
          </p:cNvPr>
          <p:cNvSpPr/>
          <p:nvPr/>
        </p:nvSpPr>
        <p:spPr>
          <a:xfrm>
            <a:off x="7460674" y="1706056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Build a Prototype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568CE5-CCD5-BE32-0D42-E9A2808853B2}"/>
              </a:ext>
            </a:extLst>
          </p:cNvPr>
          <p:cNvSpPr/>
          <p:nvPr/>
        </p:nvSpPr>
        <p:spPr>
          <a:xfrm>
            <a:off x="917867" y="3640495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Bootstrap and/or Raise Angle Fund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88BF58-DCC6-9887-86C1-31299539AC35}"/>
              </a:ext>
            </a:extLst>
          </p:cNvPr>
          <p:cNvSpPr/>
          <p:nvPr/>
        </p:nvSpPr>
        <p:spPr>
          <a:xfrm>
            <a:off x="3089565" y="3640495"/>
            <a:ext cx="1641763" cy="862446"/>
          </a:xfrm>
          <a:prstGeom prst="rect">
            <a:avLst/>
          </a:prstGeom>
          <a:solidFill>
            <a:srgbClr val="77E1FF">
              <a:alpha val="15254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Build a Culture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A12B3AC-F110-2E3F-6C3E-B4A23A5FB774}"/>
              </a:ext>
            </a:extLst>
          </p:cNvPr>
          <p:cNvSpPr/>
          <p:nvPr/>
        </p:nvSpPr>
        <p:spPr>
          <a:xfrm>
            <a:off x="5275119" y="3640495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Build an MVP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76A21F4-3C37-5452-4C8C-24C75CD98B9B}"/>
              </a:ext>
            </a:extLst>
          </p:cNvPr>
          <p:cNvSpPr/>
          <p:nvPr/>
        </p:nvSpPr>
        <p:spPr>
          <a:xfrm>
            <a:off x="7460674" y="3640495"/>
            <a:ext cx="1641763" cy="862446"/>
          </a:xfrm>
          <a:prstGeom prst="rect">
            <a:avLst/>
          </a:prstGeom>
          <a:solidFill>
            <a:srgbClr val="77E1FF">
              <a:alpha val="15254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Market &amp; Operate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20294A0-9975-721A-7E41-FC32DF8D0DAD}"/>
              </a:ext>
            </a:extLst>
          </p:cNvPr>
          <p:cNvSpPr/>
          <p:nvPr/>
        </p:nvSpPr>
        <p:spPr>
          <a:xfrm>
            <a:off x="9646227" y="3640495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Raise Professional Money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E4CE388-A58E-8859-6068-4B8404DFA7E1}"/>
              </a:ext>
            </a:extLst>
          </p:cNvPr>
          <p:cNvSpPr/>
          <p:nvPr/>
        </p:nvSpPr>
        <p:spPr>
          <a:xfrm>
            <a:off x="917867" y="5592252"/>
            <a:ext cx="1641763" cy="862446"/>
          </a:xfrm>
          <a:prstGeom prst="rect">
            <a:avLst/>
          </a:prstGeom>
          <a:solidFill>
            <a:srgbClr val="77E1FF">
              <a:alpha val="15254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Scale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9D4D7B4-4025-6E67-9411-84CB04F6C9D7}"/>
              </a:ext>
            </a:extLst>
          </p:cNvPr>
          <p:cNvSpPr/>
          <p:nvPr/>
        </p:nvSpPr>
        <p:spPr>
          <a:xfrm>
            <a:off x="9646228" y="1706056"/>
            <a:ext cx="1641763" cy="862446"/>
          </a:xfrm>
          <a:prstGeom prst="rect">
            <a:avLst/>
          </a:prstGeom>
          <a:solidFill>
            <a:srgbClr val="77E1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Build a Business Model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FCE5B43-AF31-8321-F0C9-792851C80B22}"/>
              </a:ext>
            </a:extLst>
          </p:cNvPr>
          <p:cNvSpPr/>
          <p:nvPr/>
        </p:nvSpPr>
        <p:spPr>
          <a:xfrm>
            <a:off x="3089564" y="5592252"/>
            <a:ext cx="1641763" cy="862446"/>
          </a:xfrm>
          <a:prstGeom prst="rect">
            <a:avLst/>
          </a:prstGeom>
          <a:solidFill>
            <a:srgbClr val="77E1FF">
              <a:alpha val="15254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>Exit 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71F3873E-0F0C-C2B9-75F2-A8F6CF2F8E0F}"/>
              </a:ext>
            </a:extLst>
          </p:cNvPr>
          <p:cNvCxnSpPr>
            <a:stCxn id="6" idx="3"/>
            <a:endCxn id="7" idx="1"/>
          </p:cNvCxnSpPr>
          <p:nvPr/>
        </p:nvCxnSpPr>
        <p:spPr>
          <a:xfrm>
            <a:off x="2545775" y="2137279"/>
            <a:ext cx="54379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B26191E-530A-75D2-A6E3-D009B434FB0A}"/>
              </a:ext>
            </a:extLst>
          </p:cNvPr>
          <p:cNvCxnSpPr>
            <a:cxnSpLocks/>
            <a:stCxn id="7" idx="3"/>
            <a:endCxn id="8" idx="1"/>
          </p:cNvCxnSpPr>
          <p:nvPr/>
        </p:nvCxnSpPr>
        <p:spPr>
          <a:xfrm>
            <a:off x="4731329" y="2137279"/>
            <a:ext cx="54379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F6810E28-33F3-2104-2A33-971F02843CD4}"/>
              </a:ext>
            </a:extLst>
          </p:cNvPr>
          <p:cNvCxnSpPr>
            <a:cxnSpLocks/>
            <a:stCxn id="8" idx="3"/>
            <a:endCxn id="9" idx="1"/>
          </p:cNvCxnSpPr>
          <p:nvPr/>
        </p:nvCxnSpPr>
        <p:spPr>
          <a:xfrm>
            <a:off x="6916883" y="2137279"/>
            <a:ext cx="54379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91F3BAD8-6975-2AB5-4421-BE2AEE27D918}"/>
              </a:ext>
            </a:extLst>
          </p:cNvPr>
          <p:cNvCxnSpPr>
            <a:cxnSpLocks/>
            <a:stCxn id="9" idx="3"/>
            <a:endCxn id="16" idx="1"/>
          </p:cNvCxnSpPr>
          <p:nvPr/>
        </p:nvCxnSpPr>
        <p:spPr>
          <a:xfrm>
            <a:off x="9102437" y="2137279"/>
            <a:ext cx="54379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C6D4B27-EA95-D932-42D3-873E2C94CA74}"/>
              </a:ext>
            </a:extLst>
          </p:cNvPr>
          <p:cNvCxnSpPr>
            <a:cxnSpLocks/>
            <a:stCxn id="16" idx="2"/>
          </p:cNvCxnSpPr>
          <p:nvPr/>
        </p:nvCxnSpPr>
        <p:spPr>
          <a:xfrm>
            <a:off x="10467110" y="2568502"/>
            <a:ext cx="0" cy="5279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1DDB737-8B78-A263-3501-DBF9A4F8F7FC}"/>
              </a:ext>
            </a:extLst>
          </p:cNvPr>
          <p:cNvCxnSpPr>
            <a:cxnSpLocks/>
          </p:cNvCxnSpPr>
          <p:nvPr/>
        </p:nvCxnSpPr>
        <p:spPr>
          <a:xfrm flipH="1">
            <a:off x="1738748" y="3096490"/>
            <a:ext cx="872836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37E833E-BD6B-8DFA-874C-F730DC074FB0}"/>
              </a:ext>
            </a:extLst>
          </p:cNvPr>
          <p:cNvCxnSpPr>
            <a:cxnSpLocks/>
            <a:endCxn id="10" idx="0"/>
          </p:cNvCxnSpPr>
          <p:nvPr/>
        </p:nvCxnSpPr>
        <p:spPr>
          <a:xfrm>
            <a:off x="1738749" y="3084369"/>
            <a:ext cx="0" cy="55612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82688A41-76D2-7BC5-9B5B-105B3DD40567}"/>
              </a:ext>
            </a:extLst>
          </p:cNvPr>
          <p:cNvCxnSpPr>
            <a:cxnSpLocks/>
            <a:stCxn id="10" idx="3"/>
            <a:endCxn id="11" idx="1"/>
          </p:cNvCxnSpPr>
          <p:nvPr/>
        </p:nvCxnSpPr>
        <p:spPr>
          <a:xfrm>
            <a:off x="2559630" y="4071718"/>
            <a:ext cx="52993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2344EEA6-9615-A2E1-9E20-3475E35A0D6B}"/>
              </a:ext>
            </a:extLst>
          </p:cNvPr>
          <p:cNvCxnSpPr>
            <a:cxnSpLocks/>
            <a:stCxn id="11" idx="3"/>
          </p:cNvCxnSpPr>
          <p:nvPr/>
        </p:nvCxnSpPr>
        <p:spPr>
          <a:xfrm>
            <a:off x="4731328" y="4071718"/>
            <a:ext cx="52993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A5BDB882-E8F3-2E0E-B27E-3AAA4EB411BF}"/>
              </a:ext>
            </a:extLst>
          </p:cNvPr>
          <p:cNvCxnSpPr>
            <a:cxnSpLocks/>
            <a:stCxn id="12" idx="3"/>
            <a:endCxn id="13" idx="1"/>
          </p:cNvCxnSpPr>
          <p:nvPr/>
        </p:nvCxnSpPr>
        <p:spPr>
          <a:xfrm>
            <a:off x="6916882" y="4071718"/>
            <a:ext cx="543792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4F45B8DA-13CB-6050-7B2A-9264B3E9C2C6}"/>
              </a:ext>
            </a:extLst>
          </p:cNvPr>
          <p:cNvCxnSpPr>
            <a:cxnSpLocks/>
            <a:stCxn id="13" idx="3"/>
            <a:endCxn id="14" idx="1"/>
          </p:cNvCxnSpPr>
          <p:nvPr/>
        </p:nvCxnSpPr>
        <p:spPr>
          <a:xfrm>
            <a:off x="9102437" y="4071718"/>
            <a:ext cx="54379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FD543810-DED7-74A0-4216-48522BA5DC49}"/>
              </a:ext>
            </a:extLst>
          </p:cNvPr>
          <p:cNvCxnSpPr>
            <a:cxnSpLocks/>
            <a:stCxn id="14" idx="2"/>
          </p:cNvCxnSpPr>
          <p:nvPr/>
        </p:nvCxnSpPr>
        <p:spPr>
          <a:xfrm>
            <a:off x="10467109" y="4502941"/>
            <a:ext cx="1" cy="53318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CBAEDB7B-9B98-A4A3-001E-0094F994A08A}"/>
              </a:ext>
            </a:extLst>
          </p:cNvPr>
          <p:cNvCxnSpPr>
            <a:cxnSpLocks/>
          </p:cNvCxnSpPr>
          <p:nvPr/>
        </p:nvCxnSpPr>
        <p:spPr>
          <a:xfrm flipH="1">
            <a:off x="1738748" y="5036126"/>
            <a:ext cx="8728361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13A772AF-15E7-9C8B-2EAB-6EAEB50A2817}"/>
              </a:ext>
            </a:extLst>
          </p:cNvPr>
          <p:cNvCxnSpPr>
            <a:cxnSpLocks/>
          </p:cNvCxnSpPr>
          <p:nvPr/>
        </p:nvCxnSpPr>
        <p:spPr>
          <a:xfrm>
            <a:off x="1738749" y="5024005"/>
            <a:ext cx="0" cy="55612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0A8DDC8F-146A-2768-942F-3A5316DBC9DA}"/>
              </a:ext>
            </a:extLst>
          </p:cNvPr>
          <p:cNvCxnSpPr>
            <a:cxnSpLocks/>
          </p:cNvCxnSpPr>
          <p:nvPr/>
        </p:nvCxnSpPr>
        <p:spPr>
          <a:xfrm>
            <a:off x="2559630" y="6008103"/>
            <a:ext cx="52993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own Arrow 2">
            <a:extLst>
              <a:ext uri="{FF2B5EF4-FFF2-40B4-BE49-F238E27FC236}">
                <a16:creationId xmlns:a16="http://schemas.microsoft.com/office/drawing/2014/main" id="{1685520C-8EFB-6D2A-A69F-146F8830FAA0}"/>
              </a:ext>
            </a:extLst>
          </p:cNvPr>
          <p:cNvSpPr/>
          <p:nvPr/>
        </p:nvSpPr>
        <p:spPr>
          <a:xfrm rot="10800000">
            <a:off x="1508850" y="4545136"/>
            <a:ext cx="432079" cy="341644"/>
          </a:xfrm>
          <a:prstGeom prst="downArrow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own Arrow 3">
            <a:extLst>
              <a:ext uri="{FF2B5EF4-FFF2-40B4-BE49-F238E27FC236}">
                <a16:creationId xmlns:a16="http://schemas.microsoft.com/office/drawing/2014/main" id="{CFEB6D9D-0C11-A493-674A-6E8D7AA50FBB}"/>
              </a:ext>
            </a:extLst>
          </p:cNvPr>
          <p:cNvSpPr/>
          <p:nvPr/>
        </p:nvSpPr>
        <p:spPr>
          <a:xfrm rot="10800000">
            <a:off x="10251072" y="4550761"/>
            <a:ext cx="432079" cy="341644"/>
          </a:xfrm>
          <a:prstGeom prst="downArrow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283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Financial Intelligence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en-US" i="1" dirty="0"/>
              <a:t>Finance</a:t>
            </a:r>
            <a:r>
              <a:rPr lang="en-US" dirty="0"/>
              <a:t> is a </a:t>
            </a:r>
            <a:r>
              <a:rPr lang="en-US" i="1" dirty="0"/>
              <a:t>necessary</a:t>
            </a:r>
            <a:r>
              <a:rPr lang="en-US" dirty="0"/>
              <a:t> component for success in business</a:t>
            </a:r>
          </a:p>
          <a:p>
            <a:endParaRPr lang="en-US" dirty="0"/>
          </a:p>
          <a:p>
            <a:r>
              <a:rPr lang="en-US" dirty="0"/>
              <a:t>Without it, you cannot intelligently </a:t>
            </a:r>
            <a:r>
              <a:rPr lang="en-US" i="1" dirty="0"/>
              <a:t>control</a:t>
            </a:r>
            <a:r>
              <a:rPr lang="en-US" dirty="0"/>
              <a:t>, </a:t>
            </a:r>
            <a:r>
              <a:rPr lang="en-US" i="1" dirty="0"/>
              <a:t>analyze</a:t>
            </a:r>
            <a:r>
              <a:rPr lang="en-US" dirty="0"/>
              <a:t>, </a:t>
            </a:r>
            <a:r>
              <a:rPr lang="en-US" i="1" dirty="0"/>
              <a:t>manage</a:t>
            </a:r>
            <a:r>
              <a:rPr lang="en-US" dirty="0"/>
              <a:t>, and </a:t>
            </a:r>
            <a:r>
              <a:rPr lang="en-US" i="1" dirty="0"/>
              <a:t>grow</a:t>
            </a:r>
            <a:r>
              <a:rPr lang="en-US" dirty="0"/>
              <a:t> your business</a:t>
            </a:r>
          </a:p>
          <a:p>
            <a:endParaRPr lang="en-US" dirty="0"/>
          </a:p>
          <a:p>
            <a:r>
              <a:rPr lang="en-US" dirty="0"/>
              <a:t>As an entrepreneur, you need at least to comprehend </a:t>
            </a:r>
            <a:r>
              <a:rPr lang="en-US" dirty="0">
                <a:solidFill>
                  <a:srgbClr val="92D050"/>
                </a:solidFill>
              </a:rPr>
              <a:t>unit economics</a:t>
            </a:r>
            <a:r>
              <a:rPr lang="en-US" dirty="0"/>
              <a:t>, interpret </a:t>
            </a:r>
            <a:r>
              <a:rPr lang="en-US" dirty="0">
                <a:solidFill>
                  <a:srgbClr val="EF7273"/>
                </a:solidFill>
              </a:rPr>
              <a:t>financial statements</a:t>
            </a:r>
            <a:r>
              <a:rPr lang="en-US" dirty="0"/>
              <a:t>, and properly </a:t>
            </a:r>
            <a:r>
              <a:rPr lang="en-US" dirty="0">
                <a:solidFill>
                  <a:srgbClr val="FFC000"/>
                </a:solidFill>
              </a:rPr>
              <a:t>raise and allocate capital</a:t>
            </a:r>
            <a:endParaRPr lang="en-US" dirty="0"/>
          </a:p>
          <a:p>
            <a:pPr lvl="1"/>
            <a:r>
              <a:rPr lang="en-US" dirty="0"/>
              <a:t>We refer to this as owning </a:t>
            </a:r>
            <a:r>
              <a:rPr lang="en-US" i="1" dirty="0">
                <a:solidFill>
                  <a:srgbClr val="77E1FF"/>
                </a:solidFill>
              </a:rPr>
              <a:t>financial intelligence</a:t>
            </a:r>
            <a:r>
              <a:rPr lang="en-US" dirty="0"/>
              <a:t>, which you shall develop and put into action from the get-go </a:t>
            </a:r>
            <a:endParaRPr lang="en-US" i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828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Financial Intelligence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5ECE0805-96C5-34C4-89EA-4CBF74C81F56}"/>
              </a:ext>
            </a:extLst>
          </p:cNvPr>
          <p:cNvSpPr/>
          <p:nvPr/>
        </p:nvSpPr>
        <p:spPr>
          <a:xfrm>
            <a:off x="4353339" y="1889468"/>
            <a:ext cx="3485322" cy="999503"/>
          </a:xfrm>
          <a:prstGeom prst="roundRect">
            <a:avLst/>
          </a:prstGeom>
          <a:solidFill>
            <a:srgbClr val="77E1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Fundamental Concepts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79D77D1C-28E4-607C-2558-821BF69647CD}"/>
              </a:ext>
            </a:extLst>
          </p:cNvPr>
          <p:cNvSpPr/>
          <p:nvPr/>
        </p:nvSpPr>
        <p:spPr>
          <a:xfrm>
            <a:off x="868017" y="3922985"/>
            <a:ext cx="2782959" cy="806311"/>
          </a:xfrm>
          <a:prstGeom prst="roundRect">
            <a:avLst/>
          </a:prstGeom>
          <a:solidFill>
            <a:srgbClr val="EF72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Unit Economics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DC24D4B9-11BA-2F5F-4080-D8B6FF9DFA94}"/>
              </a:ext>
            </a:extLst>
          </p:cNvPr>
          <p:cNvSpPr/>
          <p:nvPr/>
        </p:nvSpPr>
        <p:spPr>
          <a:xfrm>
            <a:off x="4704520" y="3922983"/>
            <a:ext cx="2782959" cy="806311"/>
          </a:xfrm>
          <a:prstGeom prst="roundRect">
            <a:avLst/>
          </a:prstGeom>
          <a:solidFill>
            <a:srgbClr val="FCE87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Financial Statements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CB7F0B8B-0008-86D0-9BC3-3BA102EB9E0D}"/>
              </a:ext>
            </a:extLst>
          </p:cNvPr>
          <p:cNvSpPr/>
          <p:nvPr/>
        </p:nvSpPr>
        <p:spPr>
          <a:xfrm>
            <a:off x="8570841" y="3922984"/>
            <a:ext cx="2782959" cy="806311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Capital Raising and Allocation 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11F80CB-7904-F04C-FD20-B193BEE82E39}"/>
              </a:ext>
            </a:extLst>
          </p:cNvPr>
          <p:cNvCxnSpPr>
            <a:cxnSpLocks/>
            <a:stCxn id="6" idx="2"/>
            <a:endCxn id="8" idx="0"/>
          </p:cNvCxnSpPr>
          <p:nvPr/>
        </p:nvCxnSpPr>
        <p:spPr>
          <a:xfrm flipH="1">
            <a:off x="2259497" y="2888971"/>
            <a:ext cx="3836503" cy="103401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FDF00E1-B882-C2CB-540A-291EFD4AD6B2}"/>
              </a:ext>
            </a:extLst>
          </p:cNvPr>
          <p:cNvCxnSpPr>
            <a:cxnSpLocks/>
            <a:stCxn id="6" idx="2"/>
            <a:endCxn id="9" idx="0"/>
          </p:cNvCxnSpPr>
          <p:nvPr/>
        </p:nvCxnSpPr>
        <p:spPr>
          <a:xfrm>
            <a:off x="6096000" y="2888971"/>
            <a:ext cx="0" cy="103401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C086968-A3C3-9B84-85E9-8D0BEC1BDC3E}"/>
              </a:ext>
            </a:extLst>
          </p:cNvPr>
          <p:cNvCxnSpPr>
            <a:cxnSpLocks/>
            <a:stCxn id="6" idx="2"/>
            <a:endCxn id="10" idx="0"/>
          </p:cNvCxnSpPr>
          <p:nvPr/>
        </p:nvCxnSpPr>
        <p:spPr>
          <a:xfrm>
            <a:off x="6096000" y="2888971"/>
            <a:ext cx="3866321" cy="103401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Down Arrow 20">
            <a:extLst>
              <a:ext uri="{FF2B5EF4-FFF2-40B4-BE49-F238E27FC236}">
                <a16:creationId xmlns:a16="http://schemas.microsoft.com/office/drawing/2014/main" id="{FA9013C6-0B43-813B-3697-57208A2FFAF6}"/>
              </a:ext>
            </a:extLst>
          </p:cNvPr>
          <p:cNvSpPr/>
          <p:nvPr/>
        </p:nvSpPr>
        <p:spPr>
          <a:xfrm rot="10800000">
            <a:off x="2043456" y="4915510"/>
            <a:ext cx="432079" cy="341644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162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Unit Economics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1015749" cy="4585685"/>
          </a:xfrm>
        </p:spPr>
        <p:txBody>
          <a:bodyPr>
            <a:normAutofit/>
          </a:bodyPr>
          <a:lstStyle/>
          <a:p>
            <a:r>
              <a:rPr lang="en-US" dirty="0"/>
              <a:t>Is your venture sustainable and attractive from a microeconomic standpoint?</a:t>
            </a:r>
          </a:p>
          <a:p>
            <a:pPr lvl="1"/>
            <a:r>
              <a:rPr lang="en-US" dirty="0"/>
              <a:t>Yes, if Lifetime Value of an Acquired Customer (LTV) &gt; Cost of Customer Acquisition (COCA)</a:t>
            </a:r>
          </a:p>
          <a:p>
            <a:pPr lvl="2"/>
            <a:r>
              <a:rPr lang="en-US" b="1" dirty="0">
                <a:solidFill>
                  <a:srgbClr val="EF7273"/>
                </a:solidFill>
              </a:rPr>
              <a:t>Rule of thumb</a:t>
            </a:r>
            <a:r>
              <a:rPr lang="en-US" dirty="0"/>
              <a:t>: LTV &gt; 3 × COCA</a:t>
            </a:r>
          </a:p>
          <a:p>
            <a:pPr lvl="1"/>
            <a:r>
              <a:rPr lang="en-US" dirty="0"/>
              <a:t>Said differently, yes, if you can acquire customers at a cost that is substantially less than their value to your venture</a:t>
            </a:r>
          </a:p>
          <a:p>
            <a:pPr lvl="1"/>
            <a:endParaRPr lang="en-US" dirty="0"/>
          </a:p>
          <a:p>
            <a:r>
              <a:rPr lang="en-US" b="1" dirty="0">
                <a:solidFill>
                  <a:srgbClr val="77E1FF"/>
                </a:solidFill>
              </a:rPr>
              <a:t>Objective of any business</a:t>
            </a:r>
            <a:r>
              <a:rPr lang="en-US" dirty="0"/>
              <a:t>: Increase LTV and decrease COCA</a:t>
            </a:r>
          </a:p>
          <a:p>
            <a:pPr lvl="1"/>
            <a:r>
              <a:rPr lang="en-US" dirty="0"/>
              <a:t>Failure to do so leads to detrimental outcomes (e.g., Pets.com)</a:t>
            </a:r>
          </a:p>
        </p:txBody>
      </p:sp>
    </p:spTree>
    <p:extLst>
      <p:ext uri="{BB962C8B-B14F-4D97-AF65-F5344CB8AC3E}">
        <p14:creationId xmlns:p14="http://schemas.microsoft.com/office/powerpoint/2010/main" val="1275374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Case Study: </a:t>
            </a:r>
            <a:r>
              <a:rPr lang="en-US" dirty="0" err="1"/>
              <a:t>Pets.com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709713"/>
            <a:ext cx="11062253" cy="4585685"/>
          </a:xfrm>
        </p:spPr>
        <p:txBody>
          <a:bodyPr>
            <a:normAutofit/>
          </a:bodyPr>
          <a:lstStyle/>
          <a:p>
            <a:r>
              <a:rPr lang="en-US" dirty="0"/>
              <a:t>Pets.com</a:t>
            </a:r>
          </a:p>
          <a:p>
            <a:pPr lvl="1"/>
            <a:r>
              <a:rPr lang="en-US" dirty="0"/>
              <a:t>Founded in 1998</a:t>
            </a:r>
          </a:p>
          <a:p>
            <a:pPr lvl="1"/>
            <a:r>
              <a:rPr lang="en-US" dirty="0">
                <a:solidFill>
                  <a:srgbClr val="92D050"/>
                </a:solidFill>
              </a:rPr>
              <a:t>Concept</a:t>
            </a:r>
            <a:r>
              <a:rPr lang="en-US" dirty="0"/>
              <a:t>: sell pet products over the Internet</a:t>
            </a:r>
          </a:p>
          <a:p>
            <a:pPr lvl="1"/>
            <a:r>
              <a:rPr lang="en-US" dirty="0"/>
              <a:t>Easily raised millions of dollars from investors</a:t>
            </a:r>
          </a:p>
          <a:p>
            <a:pPr lvl="1"/>
            <a:r>
              <a:rPr lang="en-US" dirty="0"/>
              <a:t>Aggressively advertised its website, including a high-profile Super Bowl commercial in 2000</a:t>
            </a:r>
          </a:p>
          <a:p>
            <a:pPr lvl="1"/>
            <a:r>
              <a:rPr lang="en-US" dirty="0"/>
              <a:t>It was losing money with each customer it captured</a:t>
            </a:r>
          </a:p>
          <a:p>
            <a:pPr lvl="1"/>
            <a:r>
              <a:rPr lang="en-US" dirty="0"/>
              <a:t>Its management assumed it is a matter of volume (with a huge customer base, the company would become cash-flow positive)</a:t>
            </a:r>
          </a:p>
          <a:p>
            <a:pPr lvl="1"/>
            <a:r>
              <a:rPr lang="en-US" dirty="0"/>
              <a:t>Realized late that LTV &lt; COCA</a:t>
            </a:r>
          </a:p>
          <a:p>
            <a:pPr lvl="1"/>
            <a:r>
              <a:rPr lang="en-US" dirty="0"/>
              <a:t>In November 2000, it shutdown ($300M of investment money were lost!)</a:t>
            </a:r>
          </a:p>
          <a:p>
            <a:pPr lvl="1"/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978794" y="6040191"/>
            <a:ext cx="10573555" cy="682582"/>
          </a:xfrm>
          <a:prstGeom prst="round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i="1" dirty="0">
                <a:solidFill>
                  <a:schemeClr val="tx1"/>
                </a:solidFill>
              </a:rPr>
              <a:t>$300 million lesson</a:t>
            </a:r>
            <a:r>
              <a:rPr lang="en-US" sz="2200" dirty="0">
                <a:solidFill>
                  <a:schemeClr val="tx1"/>
                </a:solidFill>
              </a:rPr>
              <a:t>: Disciplined analysis and intellectual honesty about unit economics are crucial factors for success!</a:t>
            </a:r>
          </a:p>
        </p:txBody>
      </p:sp>
    </p:spTree>
    <p:extLst>
      <p:ext uri="{BB962C8B-B14F-4D97-AF65-F5344CB8AC3E}">
        <p14:creationId xmlns:p14="http://schemas.microsoft.com/office/powerpoint/2010/main" val="1625971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Unit Economics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224520" y="1690688"/>
            <a:ext cx="4532335" cy="4954810"/>
            <a:chOff x="1842706" y="1540896"/>
            <a:chExt cx="4532335" cy="5104602"/>
          </a:xfrm>
        </p:grpSpPr>
        <p:pic>
          <p:nvPicPr>
            <p:cNvPr id="1026" name="Picture 2" descr="Image result for don't worry entrepreneurial math is much simple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2706" y="2254215"/>
              <a:ext cx="4532335" cy="43912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>
              <a:off x="1935903" y="1540896"/>
              <a:ext cx="3408177" cy="230832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i="1" dirty="0"/>
                <a:t>Don’t worry, </a:t>
              </a:r>
            </a:p>
            <a:p>
              <a:pPr algn="ctr"/>
              <a:r>
                <a:rPr lang="en-US" sz="2400" b="1" i="1" dirty="0"/>
                <a:t>entrepreneurial math </a:t>
              </a:r>
            </a:p>
            <a:p>
              <a:pPr algn="ctr"/>
              <a:r>
                <a:rPr lang="en-US" sz="2400" b="1" i="1" dirty="0"/>
                <a:t>is much simpler. </a:t>
              </a:r>
            </a:p>
            <a:p>
              <a:pPr algn="ctr"/>
              <a:r>
                <a:rPr lang="en-US" sz="2400" b="1" i="1" dirty="0"/>
                <a:t>If the LTV does not equal </a:t>
              </a:r>
            </a:p>
            <a:p>
              <a:pPr algn="ctr"/>
              <a:r>
                <a:rPr lang="en-US" sz="2400" b="1" i="1" dirty="0"/>
                <a:t>3 times the COCA, </a:t>
              </a:r>
            </a:p>
            <a:p>
              <a:pPr algn="ctr"/>
              <a:r>
                <a:rPr lang="en-US" sz="2400" b="1" i="1" dirty="0"/>
                <a:t>none of this matters!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5820333" y="1716858"/>
            <a:ext cx="5792548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We will learn how to calculate LTV </a:t>
            </a:r>
            <a:br>
              <a:rPr lang="en-US" sz="2800" dirty="0"/>
            </a:br>
            <a:r>
              <a:rPr lang="en-US" sz="2800" i="1" dirty="0"/>
              <a:t>then</a:t>
            </a:r>
            <a:r>
              <a:rPr lang="en-US" sz="2800" dirty="0"/>
              <a:t> COCA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But, to do so, we need first to build </a:t>
            </a:r>
            <a:br>
              <a:rPr lang="en-US" sz="2800" dirty="0"/>
            </a:br>
            <a:r>
              <a:rPr lang="en-US" sz="2800" dirty="0"/>
              <a:t>a foundation on some basic finance </a:t>
            </a:r>
            <a:br>
              <a:rPr lang="en-US" sz="2800" dirty="0"/>
            </a:br>
            <a:r>
              <a:rPr lang="en-US" sz="2800" dirty="0"/>
              <a:t>concepts, namely, </a:t>
            </a:r>
            <a:r>
              <a:rPr lang="en-US" sz="2800" i="1" dirty="0">
                <a:solidFill>
                  <a:srgbClr val="77E1FF"/>
                </a:solidFill>
              </a:rPr>
              <a:t>the compounding </a:t>
            </a:r>
            <a:br>
              <a:rPr lang="en-US" sz="2800" i="1" dirty="0">
                <a:solidFill>
                  <a:srgbClr val="77E1FF"/>
                </a:solidFill>
              </a:rPr>
            </a:br>
            <a:r>
              <a:rPr lang="en-US" sz="2800" i="1" dirty="0">
                <a:solidFill>
                  <a:srgbClr val="77E1FF"/>
                </a:solidFill>
              </a:rPr>
              <a:t>and discounting processes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54727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16921</TotalTime>
  <Words>2589</Words>
  <Application>Microsoft Macintosh PowerPoint</Application>
  <PresentationFormat>Widescreen</PresentationFormat>
  <Paragraphs>496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Calibri Light</vt:lpstr>
      <vt:lpstr>Cambria Math</vt:lpstr>
      <vt:lpstr>Wingdings</vt:lpstr>
      <vt:lpstr>Office Theme</vt:lpstr>
      <vt:lpstr>Entrepreneurship for Computer Science CS 15-390</vt:lpstr>
      <vt:lpstr>Today…</vt:lpstr>
      <vt:lpstr>Entrepreneurship Paradigm:  A System of Functions </vt:lpstr>
      <vt:lpstr>Entrepreneurship Paradigm:  A System of Functions </vt:lpstr>
      <vt:lpstr>Financial Intelligence</vt:lpstr>
      <vt:lpstr>Financial Intelligence</vt:lpstr>
      <vt:lpstr>Unit Economics</vt:lpstr>
      <vt:lpstr>Case Study: Pets.com </vt:lpstr>
      <vt:lpstr>Unit Economics</vt:lpstr>
      <vt:lpstr>The Compounding Process</vt:lpstr>
      <vt:lpstr>The Compounding Process</vt:lpstr>
      <vt:lpstr>The Compounding Process</vt:lpstr>
      <vt:lpstr>The Compounding Process</vt:lpstr>
      <vt:lpstr>The Compounding Process</vt:lpstr>
      <vt:lpstr>The Discounting Process</vt:lpstr>
      <vt:lpstr>The Discounting Process</vt:lpstr>
      <vt:lpstr>The Discounting Process</vt:lpstr>
      <vt:lpstr>The Discounting Process</vt:lpstr>
      <vt:lpstr>The Discounting Process</vt:lpstr>
      <vt:lpstr>The Discounting Process</vt:lpstr>
      <vt:lpstr>Present Value</vt:lpstr>
      <vt:lpstr>Net Present Value</vt:lpstr>
      <vt:lpstr>Net Present Value</vt:lpstr>
      <vt:lpstr>Net Present Value</vt:lpstr>
      <vt:lpstr>Net Present Value</vt:lpstr>
      <vt:lpstr>Net Present Value</vt:lpstr>
      <vt:lpstr>Next Lecture…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Mohammad Hammoud</cp:lastModifiedBy>
  <cp:revision>354</cp:revision>
  <dcterms:created xsi:type="dcterms:W3CDTF">2017-12-27T09:59:59Z</dcterms:created>
  <dcterms:modified xsi:type="dcterms:W3CDTF">2023-11-01T07:14:20Z</dcterms:modified>
</cp:coreProperties>
</file>